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4"/>
    <p:sldMasterId id="2147483816" r:id="rId5"/>
  </p:sldMasterIdLst>
  <p:notesMasterIdLst>
    <p:notesMasterId r:id="rId28"/>
  </p:notesMasterIdLst>
  <p:handoutMasterIdLst>
    <p:handoutMasterId r:id="rId29"/>
  </p:handoutMasterIdLst>
  <p:sldIdLst>
    <p:sldId id="256" r:id="rId6"/>
    <p:sldId id="300" r:id="rId7"/>
    <p:sldId id="335" r:id="rId8"/>
    <p:sldId id="296" r:id="rId9"/>
    <p:sldId id="336" r:id="rId10"/>
    <p:sldId id="337" r:id="rId11"/>
    <p:sldId id="339" r:id="rId12"/>
    <p:sldId id="266"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3725" autoAdjust="0"/>
  </p:normalViewPr>
  <p:slideViewPr>
    <p:cSldViewPr snapToGrid="0">
      <p:cViewPr varScale="1">
        <p:scale>
          <a:sx n="86" d="100"/>
          <a:sy n="86" d="100"/>
        </p:scale>
        <p:origin x="571" y="58"/>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D3FB98-80B9-4155-809A-82659D34A01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818EB1-FF96-47AA-9A30-F1BFF2FFD1F7}" type="datetimeFigureOut">
              <a:rPr lang="en-US" smtClean="0"/>
              <a:t>10/5/2022</a:t>
            </a:fld>
            <a:endParaRPr lang="en-US" dirty="0"/>
          </a:p>
        </p:txBody>
      </p:sp>
      <p:sp>
        <p:nvSpPr>
          <p:cNvPr id="4" name="Footer Placeholder 3">
            <a:extLst>
              <a:ext uri="{FF2B5EF4-FFF2-40B4-BE49-F238E27FC236}">
                <a16:creationId xmlns:a16="http://schemas.microsoft.com/office/drawing/2014/main" id="{D8DEF847-3492-4888-9C23-1504238536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E48C54-2332-4748-9C65-6A27E550C1F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F75FB2-D12E-4669-8522-D3E2C7E6DC97}" type="slidenum">
              <a:rPr lang="en-US" smtClean="0"/>
              <a:t>‹#›</a:t>
            </a:fld>
            <a:endParaRPr lang="en-US"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E4A361-7934-4769-9B16-8A939698742C}" type="datetimeFigureOut">
              <a:rPr lang="en-US" smtClean="0"/>
              <a:t>10/5/2022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18E0B9-48E4-499D-93B2-B07D00395BAC}" type="slidenum">
              <a:rPr lang="en-US" smtClean="0"/>
              <a:t>‹#›</a:t>
            </a:fld>
            <a:endParaRPr lang="en-US"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272091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799">
                <a:effectLst/>
              </a:defRPr>
            </a:lvl1pPr>
          </a:lstStyle>
          <a:p>
            <a:r>
              <a:rPr lang="en-US"/>
              <a:t>Click to edit Master title style</a:t>
            </a:r>
            <a:endParaRPr lang="en-US" dirty="0"/>
          </a:p>
        </p:txBody>
      </p:sp>
      <p:sp>
        <p:nvSpPr>
          <p:cNvPr id="3" name="Subtitle 2"/>
          <p:cNvSpPr>
            <a:spLocks noGrp="1"/>
          </p:cNvSpPr>
          <p:nvPr>
            <p:ph type="subTitle" idx="1"/>
          </p:nvPr>
        </p:nvSpPr>
        <p:spPr>
          <a:xfrm>
            <a:off x="684213" y="3843869"/>
            <a:ext cx="6400800" cy="1947333"/>
          </a:xfrm>
        </p:spPr>
        <p:txBody>
          <a:bodyPr anchor="t">
            <a:normAutofit/>
          </a:bodyPr>
          <a:lstStyle>
            <a:lvl1pPr marL="0" indent="0" algn="l">
              <a:buNone/>
              <a:defRPr sz="2099">
                <a:solidFill>
                  <a:schemeClr val="bg2">
                    <a:lumMod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7"/>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80"/>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3"/>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86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6F755DA6-8267-4842-A083-1BFEF79A2939}" type="datetimeFigureOut">
              <a:rPr lang="en-CA" smtClean="0"/>
              <a:t>2022-10-05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410645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4" y="685800"/>
            <a:ext cx="10058400" cy="2743200"/>
          </a:xfrm>
        </p:spPr>
        <p:txBody>
          <a:bodyPr anchor="ctr">
            <a:normAutofit/>
          </a:bodyPr>
          <a:lstStyle>
            <a:lvl1pPr algn="l">
              <a:defRPr sz="3199" b="0" cap="all"/>
            </a:lvl1pPr>
          </a:lstStyle>
          <a:p>
            <a:r>
              <a:rPr lang="en-US"/>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171823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19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1" y="3429000"/>
            <a:ext cx="8534401" cy="381000"/>
          </a:xfrm>
        </p:spPr>
        <p:txBody>
          <a:bodyPr anchor="ctr"/>
          <a:lstStyle>
            <a:lvl1pPr marL="0" indent="0">
              <a:buFontTx/>
              <a:buNone/>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9"/>
            <a:ext cx="8534401" cy="1684865"/>
          </a:xfrm>
        </p:spPr>
        <p:txBody>
          <a:bodyPr anchor="ctr">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
        <p:nvSpPr>
          <p:cNvPr id="14" name="TextBox 13"/>
          <p:cNvSpPr txBox="1"/>
          <p:nvPr/>
        </p:nvSpPr>
        <p:spPr>
          <a:xfrm>
            <a:off x="531813" y="812222"/>
            <a:ext cx="609600"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285413" y="2768601"/>
            <a:ext cx="609600"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spTree>
    <p:extLst>
      <p:ext uri="{BB962C8B-B14F-4D97-AF65-F5344CB8AC3E}">
        <p14:creationId xmlns:p14="http://schemas.microsoft.com/office/powerpoint/2010/main" val="168993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1" cy="1697400"/>
          </a:xfrm>
        </p:spPr>
        <p:txBody>
          <a:bodyPr anchor="b">
            <a:normAutofit/>
          </a:bodyPr>
          <a:lstStyle>
            <a:lvl1pPr algn="l">
              <a:defRPr sz="3199" b="0" cap="all"/>
            </a:lvl1pPr>
          </a:lstStyle>
          <a:p>
            <a:r>
              <a:rPr lang="en-US"/>
              <a:t>Click to edit Master title style</a:t>
            </a:r>
            <a:endParaRPr lang="en-US" dirty="0"/>
          </a:p>
        </p:txBody>
      </p:sp>
      <p:sp>
        <p:nvSpPr>
          <p:cNvPr id="3" name="Text Placeholder 2"/>
          <p:cNvSpPr>
            <a:spLocks noGrp="1"/>
          </p:cNvSpPr>
          <p:nvPr>
            <p:ph type="body" idx="1"/>
          </p:nvPr>
        </p:nvSpPr>
        <p:spPr>
          <a:xfrm>
            <a:off x="684212" y="5132981"/>
            <a:ext cx="8535990" cy="860400"/>
          </a:xfrm>
        </p:spPr>
        <p:txBody>
          <a:bodyPr anchor="t">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3815458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4" y="685800"/>
            <a:ext cx="9144000" cy="2743200"/>
          </a:xfrm>
        </p:spPr>
        <p:txBody>
          <a:bodyPr anchor="ctr">
            <a:normAutofit/>
          </a:bodyPr>
          <a:lstStyle>
            <a:lvl1pPr algn="l">
              <a:defRPr sz="319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3" y="3928534"/>
            <a:ext cx="8534401" cy="1049866"/>
          </a:xfrm>
        </p:spPr>
        <p:txBody>
          <a:bodyPr vert="horz" lIns="91440" tIns="45720" rIns="91440" bIns="45720" rtlCol="0" anchor="b">
            <a:normAutofit/>
          </a:bodyPr>
          <a:lstStyle>
            <a:lvl1pPr>
              <a:buNone/>
              <a:defRPr lang="en-US" sz="2399"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2" y="4978400"/>
            <a:ext cx="8534401" cy="1016000"/>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
        <p:nvSpPr>
          <p:cNvPr id="11" name="TextBox 10"/>
          <p:cNvSpPr txBox="1"/>
          <p:nvPr/>
        </p:nvSpPr>
        <p:spPr>
          <a:xfrm>
            <a:off x="531813" y="812222"/>
            <a:ext cx="609600"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2" name="TextBox 11"/>
          <p:cNvSpPr txBox="1"/>
          <p:nvPr/>
        </p:nvSpPr>
        <p:spPr>
          <a:xfrm>
            <a:off x="10285413" y="2768601"/>
            <a:ext cx="609600"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spTree>
    <p:extLst>
      <p:ext uri="{BB962C8B-B14F-4D97-AF65-F5344CB8AC3E}">
        <p14:creationId xmlns:p14="http://schemas.microsoft.com/office/powerpoint/2010/main" val="467940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4"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838200"/>
          </a:xfrm>
        </p:spPr>
        <p:txBody>
          <a:bodyPr vert="horz" lIns="91440" tIns="45720" rIns="91440" bIns="45720" rtlCol="0" anchor="b">
            <a:normAutofit/>
          </a:bodyPr>
          <a:lstStyle>
            <a:lvl1pPr>
              <a:buNone/>
              <a:defRPr lang="en-US" sz="2399"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2" y="4766734"/>
            <a:ext cx="8534401" cy="1227667"/>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72468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1303574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86090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8"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8"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B76AB4B-B84E-4F5E-BDF1-A0AFC7917809}" type="slidenum">
              <a:rPr lang="en-US" altLang="en-US"/>
              <a:pPr>
                <a:defRPr/>
              </a:pPr>
              <a:t>‹#›</a:t>
            </a:fld>
            <a:endParaRPr lang="en-US" altLang="en-US"/>
          </a:p>
        </p:txBody>
      </p:sp>
    </p:spTree>
    <p:extLst>
      <p:ext uri="{BB962C8B-B14F-4D97-AF65-F5344CB8AC3E}">
        <p14:creationId xmlns:p14="http://schemas.microsoft.com/office/powerpoint/2010/main" val="3464284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706A09E-12D5-4B1D-B8BB-C300B1DDD423}" type="datetime1">
              <a:rPr lang="en-US" smtClean="0"/>
              <a:t>10/5/2022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6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1023443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9377B-053C-438C-8A98-92C419A6701C}" type="datetime1">
              <a:rPr lang="en-US" smtClean="0"/>
              <a:t>10/5/2022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9523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7CEF46-0123-4A75-9835-49DC49D53DE2}" type="datetime1">
              <a:rPr lang="en-US" smtClean="0"/>
              <a:t>10/5/2022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0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6378D-18AE-47D1-B10A-42F623B40082}" type="datetime1">
              <a:rPr lang="en-US" smtClean="0"/>
              <a:t>10/5/2022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63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F6AE8-D704-41F6-B16A-5547B5672AC1}" type="datetime1">
              <a:rPr lang="en-US" smtClean="0"/>
              <a:t>10/5/2022</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32987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AB9538-6F63-4C0B-916D-ED3F4E0A1B28}" type="datetime1">
              <a:rPr lang="en-US" smtClean="0"/>
              <a:t>10/5/2022</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99845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10/5/2022</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132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10/5/2022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43693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10/5/2022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8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CA53D-4C84-40AA-983E-A1E818A7FEFC}" type="datetime1">
              <a:rPr lang="en-US" smtClean="0"/>
              <a:t>10/5/2022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72541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2FCEE-AE66-4EAB-9C04-97F8A56A6354}" type="datetime1">
              <a:rPr lang="en-US" smtClean="0"/>
              <a:t>10/5/2022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14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2" y="2006600"/>
            <a:ext cx="8534401" cy="2281600"/>
          </a:xfrm>
        </p:spPr>
        <p:txBody>
          <a:bodyPr anchor="b">
            <a:normAutofit/>
          </a:bodyPr>
          <a:lstStyle>
            <a:lvl1pPr algn="l">
              <a:defRPr sz="3599"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1" cy="1498600"/>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755DA6-8267-4842-A083-1BFEF79A2939}" type="datetimeFigureOut">
              <a:rPr lang="en-CA" smtClean="0"/>
              <a:t>2022-10-05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2740500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145966" y="1008063"/>
            <a:ext cx="5120640" cy="2054388"/>
          </a:xfrm>
        </p:spPr>
        <p:txBody>
          <a:bodyPr anchor="b">
            <a:normAutofit/>
          </a:bodyPr>
          <a:lstStyle>
            <a:lvl1pPr algn="r">
              <a:defRPr sz="5400">
                <a:solidFill>
                  <a:schemeClr val="tx1">
                    <a:lumMod val="65000"/>
                    <a:lumOff val="3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57450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3581400" y="365125"/>
            <a:ext cx="7287768" cy="1325563"/>
          </a:xfrm>
        </p:spPr>
        <p:txBody>
          <a:bodyPr/>
          <a:lstStyle>
            <a:lvl1pPr algn="l">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E442D9A9-D2E2-42FD-945D-1EF6DC43511C}"/>
              </a:ext>
            </a:extLst>
          </p:cNvPr>
          <p:cNvSpPr>
            <a:spLocks noGrp="1"/>
          </p:cNvSpPr>
          <p:nvPr>
            <p:ph type="body" sz="quarter" idx="14"/>
          </p:nvPr>
        </p:nvSpPr>
        <p:spPr>
          <a:xfrm>
            <a:off x="3584448" y="4407408"/>
            <a:ext cx="7287768" cy="1371600"/>
          </a:xfrm>
        </p:spPr>
        <p:txBody>
          <a:bodyPr>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58235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itle 1">
            <a:extLst>
              <a:ext uri="{FF2B5EF4-FFF2-40B4-BE49-F238E27FC236}">
                <a16:creationId xmlns:a16="http://schemas.microsoft.com/office/drawing/2014/main" id="{99C910F3-1CC6-467F-A64A-2DDFE463203E}"/>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5550E3EA-37A2-40C0-A78F-3C0AB0F78189}"/>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2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90708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2" y="685802"/>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4"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755DA6-8267-4842-A083-1BFEF79A2939}" type="datetimeFigureOut">
              <a:rPr lang="en-CA" smtClean="0"/>
              <a:t>2022-10-05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241452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84212"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7" y="685800"/>
            <a:ext cx="4665134" cy="576262"/>
          </a:xfrm>
        </p:spPr>
        <p:txBody>
          <a:bodyPr anchor="b">
            <a:no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755DA6-8267-4842-A083-1BFEF79A2939}" type="datetimeFigureOut">
              <a:rPr lang="en-CA" smtClean="0"/>
              <a:t>2022-10-05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38900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755DA6-8267-4842-A083-1BFEF79A2939}" type="datetimeFigureOut">
              <a:rPr lang="en-CA" smtClean="0"/>
              <a:t>2022-10-05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276912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55DA6-8267-4842-A083-1BFEF79A2939}" type="datetimeFigureOut">
              <a:rPr lang="en-CA" smtClean="0"/>
              <a:t>2022-10-05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135435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1" cy="1371600"/>
          </a:xfrm>
        </p:spPr>
        <p:txBody>
          <a:bodyPr anchor="b">
            <a:normAutofit/>
          </a:bodyPr>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801"/>
            <a:ext cx="3657601" cy="2091267"/>
          </a:xfrm>
        </p:spPr>
        <p:txBody>
          <a:bodyPr anchor="t">
            <a:normAutofit/>
          </a:bodyPr>
          <a:lstStyle>
            <a:lvl1pPr marL="0" indent="0">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755DA6-8267-4842-A083-1BFEF79A2939}" type="datetimeFigureOut">
              <a:rPr lang="en-CA" smtClean="0"/>
              <a:t>2022-10-05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102257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799"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7"/>
            <a:ext cx="6021388" cy="2048933"/>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755DA6-8267-4842-A083-1BFEF79A2939}" type="datetimeFigureOut">
              <a:rPr lang="en-CA" smtClean="0"/>
              <a:t>2022-10-05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BE0891-301D-4C5D-826D-572F52FE55FB}" type="slidenum">
              <a:rPr lang="en-CA" smtClean="0"/>
              <a:t>‹#›</a:t>
            </a:fld>
            <a:endParaRPr lang="en-CA"/>
          </a:p>
        </p:txBody>
      </p:sp>
    </p:spTree>
    <p:extLst>
      <p:ext uri="{BB962C8B-B14F-4D97-AF65-F5344CB8AC3E}">
        <p14:creationId xmlns:p14="http://schemas.microsoft.com/office/powerpoint/2010/main" val="273574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70" y="2963335"/>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4"/>
            <a:ext cx="8534401"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2"/>
            <a:ext cx="8534401"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3" y="6172202"/>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F755DA6-8267-4842-A083-1BFEF79A2939}" type="datetimeFigureOut">
              <a:rPr lang="en-CA" smtClean="0"/>
              <a:t>2022-10-05</a:t>
            </a:fld>
            <a:endParaRPr lang="en-CA"/>
          </a:p>
        </p:txBody>
      </p:sp>
      <p:sp>
        <p:nvSpPr>
          <p:cNvPr id="5" name="Footer Placeholder 4"/>
          <p:cNvSpPr>
            <a:spLocks noGrp="1"/>
          </p:cNvSpPr>
          <p:nvPr>
            <p:ph type="ftr" sz="quarter" idx="3"/>
          </p:nvPr>
        </p:nvSpPr>
        <p:spPr>
          <a:xfrm>
            <a:off x="684212" y="6172202"/>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CA"/>
          </a:p>
        </p:txBody>
      </p:sp>
      <p:sp>
        <p:nvSpPr>
          <p:cNvPr id="6" name="Slide Number Placeholder 5"/>
          <p:cNvSpPr>
            <a:spLocks noGrp="1"/>
          </p:cNvSpPr>
          <p:nvPr>
            <p:ph type="sldNum" sz="quarter" idx="4"/>
          </p:nvPr>
        </p:nvSpPr>
        <p:spPr>
          <a:xfrm>
            <a:off x="10363201" y="5578477"/>
            <a:ext cx="1142245" cy="669925"/>
          </a:xfrm>
          <a:prstGeom prst="rect">
            <a:avLst/>
          </a:prstGeom>
        </p:spPr>
        <p:txBody>
          <a:bodyPr vert="horz" lIns="91440" tIns="45720" rIns="91440" bIns="45720" rtlCol="0" anchor="b"/>
          <a:lstStyle>
            <a:lvl1pPr algn="r">
              <a:defRPr sz="3199" b="0" i="0">
                <a:solidFill>
                  <a:schemeClr val="bg2">
                    <a:lumMod val="50000"/>
                  </a:schemeClr>
                </a:solidFill>
                <a:effectLst/>
                <a:latin typeface="+mn-lt"/>
              </a:defRPr>
            </a:lvl1pPr>
          </a:lstStyle>
          <a:p>
            <a:fld id="{E4BE0891-301D-4C5D-826D-572F52FE55FB}" type="slidenum">
              <a:rPr lang="en-CA" smtClean="0"/>
              <a:t>‹#›</a:t>
            </a:fld>
            <a:endParaRPr lang="en-CA"/>
          </a:p>
        </p:txBody>
      </p:sp>
    </p:spTree>
    <p:extLst>
      <p:ext uri="{BB962C8B-B14F-4D97-AF65-F5344CB8AC3E}">
        <p14:creationId xmlns:p14="http://schemas.microsoft.com/office/powerpoint/2010/main" val="2892413730"/>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457063" rtl="0" eaLnBrk="1" latinLnBrk="0" hangingPunct="1">
        <a:spcBef>
          <a:spcPct val="0"/>
        </a:spcBef>
        <a:buNone/>
        <a:defRPr sz="359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999" kern="1200" cap="none">
          <a:solidFill>
            <a:schemeClr val="bg2">
              <a:lumMod val="7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799" kern="1200" cap="none">
          <a:solidFill>
            <a:schemeClr val="bg2">
              <a:lumMod val="7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F755DA6-8267-4842-A083-1BFEF79A2939}" type="datetimeFigureOut">
              <a:rPr lang="en-CA" smtClean="0"/>
              <a:t>2022-10-05</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BE0891-301D-4C5D-826D-572F52FE55FB}"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01105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680" r:id="rId14"/>
    <p:sldLayoutId id="21474836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plannerbc.ca/" TargetMode="External"/><Relationship Id="rId2" Type="http://schemas.openxmlformats.org/officeDocument/2006/relationships/image" Target="../media/image2.jpeg"/><Relationship Id="rId1" Type="http://schemas.openxmlformats.org/officeDocument/2006/relationships/slideLayout" Target="../slideLayouts/slideLayout30.xml"/><Relationship Id="rId5" Type="http://schemas.openxmlformats.org/officeDocument/2006/relationships/hyperlink" Target="https://applyalberta.ca/" TargetMode="External"/><Relationship Id="rId4" Type="http://schemas.openxmlformats.org/officeDocument/2006/relationships/hyperlink" Target="http://www.ouac.on.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hyperlink" Target="http://www.ubc.ca/" TargetMode="External"/><Relationship Id="rId3" Type="http://schemas.openxmlformats.org/officeDocument/2006/relationships/hyperlink" Target="http://www.sfu.ca/" TargetMode="External"/><Relationship Id="rId7" Type="http://schemas.openxmlformats.org/officeDocument/2006/relationships/hyperlink" Target="http://www.ufv.ca/" TargetMode="External"/><Relationship Id="rId2" Type="http://schemas.openxmlformats.org/officeDocument/2006/relationships/hyperlink" Target="http://www.kpu.ca/" TargetMode="External"/><Relationship Id="rId1" Type="http://schemas.openxmlformats.org/officeDocument/2006/relationships/slideLayout" Target="../slideLayouts/slideLayout20.xml"/><Relationship Id="rId6" Type="http://schemas.openxmlformats.org/officeDocument/2006/relationships/hyperlink" Target="http://www.bcit.ca/" TargetMode="External"/><Relationship Id="rId11" Type="http://schemas.openxmlformats.org/officeDocument/2006/relationships/image" Target="../media/image5.jpeg"/><Relationship Id="rId5" Type="http://schemas.openxmlformats.org/officeDocument/2006/relationships/hyperlink" Target="http://www.langara.bc.ca/" TargetMode="External"/><Relationship Id="rId10" Type="http://schemas.openxmlformats.org/officeDocument/2006/relationships/hyperlink" Target="http://www.capilanou.ca/" TargetMode="External"/><Relationship Id="rId4" Type="http://schemas.openxmlformats.org/officeDocument/2006/relationships/hyperlink" Target="http://www.douglas.bc.ca/" TargetMode="External"/><Relationship Id="rId9" Type="http://schemas.openxmlformats.org/officeDocument/2006/relationships/hyperlink" Target="http://www.uvic.c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9" r="9"/>
          <a:stretch/>
        </p:blipFill>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761608" y="1008063"/>
            <a:ext cx="5646198" cy="1522303"/>
          </a:xfrm>
        </p:spPr>
        <p:txBody>
          <a:bodyPr>
            <a:normAutofit fontScale="90000"/>
          </a:bodyPr>
          <a:lstStyle/>
          <a:p>
            <a:pPr algn="ctr"/>
            <a:r>
              <a:rPr lang="en-US" dirty="0"/>
              <a:t>Counsellors Corner:</a:t>
            </a:r>
            <a:br>
              <a:rPr lang="en-US" dirty="0"/>
            </a:br>
            <a:r>
              <a:rPr lang="en-US" dirty="0" err="1"/>
              <a:t>QuestionS</a:t>
            </a:r>
            <a:r>
              <a:rPr lang="en-US" dirty="0"/>
              <a:t> and Answers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7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br>
              <a:rPr lang="en-US" sz="3100">
                <a:solidFill>
                  <a:srgbClr val="FFFFFF"/>
                </a:solidFill>
              </a:rPr>
            </a:br>
            <a:br>
              <a:rPr lang="en-US" sz="3100">
                <a:solidFill>
                  <a:srgbClr val="FFFFFF"/>
                </a:solidFill>
              </a:rPr>
            </a:br>
            <a:br>
              <a:rPr lang="en-US" sz="3100">
                <a:solidFill>
                  <a:srgbClr val="FFFFFF"/>
                </a:solidFill>
              </a:rPr>
            </a:br>
            <a:endParaRPr lang="en-US" sz="3100">
              <a:solidFill>
                <a:srgbClr val="FFFFFF"/>
              </a:solidFill>
            </a:endParaRPr>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r="9351" b="-2"/>
          <a:stretch/>
        </p:blipFill>
        <p:spPr>
          <a:xfrm>
            <a:off x="327547" y="321733"/>
            <a:ext cx="7058306" cy="4107392"/>
          </a:xfrm>
          <a:prstGeom prst="rect">
            <a:avLst/>
          </a:prstGeom>
        </p:spPr>
      </p:pic>
      <p:sp>
        <p:nvSpPr>
          <p:cNvPr id="50" name="Rectangle 4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076ECA-8183-C5CC-6D70-EEE087108FA9}"/>
              </a:ext>
            </a:extLst>
          </p:cNvPr>
          <p:cNvSpPr txBox="1"/>
          <p:nvPr/>
        </p:nvSpPr>
        <p:spPr>
          <a:xfrm>
            <a:off x="7820306" y="917725"/>
            <a:ext cx="3847438" cy="4965400"/>
          </a:xfrm>
          <a:prstGeom prst="rect">
            <a:avLst/>
          </a:prstGeom>
        </p:spPr>
        <p:txBody>
          <a:bodyPr vert="horz" lIns="45720" tIns="45720" rIns="45720" bIns="45720" rtlCol="0" anchor="ctr">
            <a:noAutofit/>
          </a:bodyPr>
          <a:lstStyle/>
          <a:p>
            <a:pPr marR="0" lvl="0" defTabSz="914400" fontAlgn="auto">
              <a:lnSpc>
                <a:spcPct val="90000"/>
              </a:lnSpc>
              <a:spcBef>
                <a:spcPts val="1200"/>
              </a:spcBef>
              <a:spcAft>
                <a:spcPts val="200"/>
              </a:spcAft>
              <a:buClr>
                <a:schemeClr val="accent1"/>
              </a:buClr>
              <a:buSzPct val="100000"/>
              <a:tabLst/>
              <a:defRPr/>
            </a:pPr>
            <a:r>
              <a:rPr kumimoji="0" lang="en-US" sz="2400" b="0" i="0" u="none" strike="noStrike" cap="none" spc="0" normalizeH="0" baseline="0" noProof="0" dirty="0">
                <a:ln>
                  <a:noFill/>
                </a:ln>
                <a:solidFill>
                  <a:srgbClr val="FFFFFF"/>
                </a:solidFill>
                <a:effectLst/>
                <a:uLnTx/>
                <a:uFillTx/>
              </a:rPr>
              <a:t>Ideally all schools would have the same admission requirements, but they do not. </a:t>
            </a:r>
          </a:p>
          <a:p>
            <a:pPr marR="0" lvl="0" defTabSz="914400" fontAlgn="auto">
              <a:lnSpc>
                <a:spcPct val="90000"/>
              </a:lnSpc>
              <a:spcBef>
                <a:spcPts val="1200"/>
              </a:spcBef>
              <a:spcAft>
                <a:spcPts val="200"/>
              </a:spcAft>
              <a:buClr>
                <a:schemeClr val="accent1"/>
              </a:buClr>
              <a:buSzPct val="100000"/>
              <a:tabLst/>
              <a:defRPr/>
            </a:pPr>
            <a:endParaRPr kumimoji="0" lang="en-US" sz="2400" b="0" i="0" u="none" strike="noStrike" cap="none" spc="0" normalizeH="0" baseline="0" noProof="0" dirty="0">
              <a:ln>
                <a:noFill/>
              </a:ln>
              <a:solidFill>
                <a:srgbClr val="FFFFFF"/>
              </a:solidFill>
              <a:effectLst/>
              <a:uLnTx/>
              <a:uFillTx/>
            </a:endParaRPr>
          </a:p>
          <a:p>
            <a:pPr marR="0" lvl="0" defTabSz="914400" fontAlgn="auto">
              <a:lnSpc>
                <a:spcPct val="90000"/>
              </a:lnSpc>
              <a:spcBef>
                <a:spcPts val="1200"/>
              </a:spcBef>
              <a:spcAft>
                <a:spcPts val="200"/>
              </a:spcAft>
              <a:buClr>
                <a:schemeClr val="accent1"/>
              </a:buClr>
              <a:buSzPct val="100000"/>
              <a:tabLst/>
              <a:defRPr/>
            </a:pPr>
            <a:r>
              <a:rPr kumimoji="0" lang="en-US" sz="2400" b="0" i="0" u="none" strike="noStrike" cap="none" spc="0" normalizeH="0" baseline="0" noProof="0" dirty="0">
                <a:ln>
                  <a:noFill/>
                </a:ln>
                <a:solidFill>
                  <a:srgbClr val="FFFFFF"/>
                </a:solidFill>
                <a:effectLst/>
                <a:uLnTx/>
                <a:uFillTx/>
              </a:rPr>
              <a:t>Please check the individual school’s website for admission information for various programs.</a:t>
            </a:r>
          </a:p>
          <a:p>
            <a:pPr marR="0" lvl="0" defTabSz="914400" fontAlgn="auto">
              <a:lnSpc>
                <a:spcPct val="90000"/>
              </a:lnSpc>
              <a:spcBef>
                <a:spcPts val="1200"/>
              </a:spcBef>
              <a:spcAft>
                <a:spcPts val="200"/>
              </a:spcAft>
              <a:buClr>
                <a:schemeClr val="accent1"/>
              </a:buClr>
              <a:buSzPct val="100000"/>
              <a:tabLst/>
              <a:defRPr/>
            </a:pPr>
            <a:endParaRPr kumimoji="0" lang="en-US" sz="2400" b="0" i="0" u="none" strike="noStrike" cap="none" spc="0" normalizeH="0" baseline="0" noProof="0" dirty="0">
              <a:ln>
                <a:noFill/>
              </a:ln>
              <a:solidFill>
                <a:srgbClr val="FFFFFF"/>
              </a:solidFill>
              <a:effectLst/>
              <a:uLnTx/>
              <a:uFillTx/>
            </a:endParaRPr>
          </a:p>
          <a:p>
            <a:pPr marR="0" lvl="0" defTabSz="914400" fontAlgn="auto">
              <a:lnSpc>
                <a:spcPct val="90000"/>
              </a:lnSpc>
              <a:spcBef>
                <a:spcPts val="1200"/>
              </a:spcBef>
              <a:spcAft>
                <a:spcPts val="200"/>
              </a:spcAft>
              <a:buClr>
                <a:schemeClr val="accent1"/>
              </a:buClr>
              <a:buSzPct val="100000"/>
              <a:tabLst/>
              <a:defRPr/>
            </a:pPr>
            <a:r>
              <a:rPr lang="en-US" sz="2400" dirty="0">
                <a:solidFill>
                  <a:srgbClr val="FFFFFF"/>
                </a:solidFill>
              </a:rPr>
              <a:t>Please note that schools will not penalize students who have required courses second term.</a:t>
            </a:r>
            <a:endParaRPr kumimoji="0" lang="en-US" sz="2400" b="0" i="0" u="none" strike="noStrike" cap="none" spc="0" normalizeH="0" baseline="0" noProof="0" dirty="0">
              <a:ln>
                <a:noFill/>
              </a:ln>
              <a:solidFill>
                <a:srgbClr val="FFFFFF"/>
              </a:solidFill>
              <a:effectLst/>
              <a:uLnTx/>
              <a:uFillTx/>
            </a:endParaRPr>
          </a:p>
        </p:txBody>
      </p:sp>
      <p:sp>
        <p:nvSpPr>
          <p:cNvPr id="4" name="TextBox 3">
            <a:extLst>
              <a:ext uri="{FF2B5EF4-FFF2-40B4-BE49-F238E27FC236}">
                <a16:creationId xmlns:a16="http://schemas.microsoft.com/office/drawing/2014/main" id="{1A6E1498-7A0D-7042-A98A-D674D8039DA5}"/>
              </a:ext>
            </a:extLst>
          </p:cNvPr>
          <p:cNvSpPr txBox="1"/>
          <p:nvPr/>
        </p:nvSpPr>
        <p:spPr>
          <a:xfrm>
            <a:off x="6661065" y="974875"/>
            <a:ext cx="4724573"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endParaRPr lang="en-US" dirty="0">
              <a:solidFill>
                <a:srgbClr val="FFFFFF"/>
              </a:solidFill>
            </a:endParaRPr>
          </a:p>
        </p:txBody>
      </p:sp>
    </p:spTree>
    <p:extLst>
      <p:ext uri="{BB962C8B-B14F-4D97-AF65-F5344CB8AC3E}">
        <p14:creationId xmlns:p14="http://schemas.microsoft.com/office/powerpoint/2010/main" val="53287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What high school marks</a:t>
            </a:r>
            <a:r>
              <a:rPr lang="en-US" sz="6600" kern="1200" cap="all" spc="200" dirty="0">
                <a:solidFill>
                  <a:schemeClr val="tx1"/>
                </a:solidFill>
                <a:latin typeface="+mj-lt"/>
                <a:ea typeface="+mj-ea"/>
                <a:cs typeface="+mj-cs"/>
              </a:rPr>
              <a:t> do you need for admission?</a:t>
            </a:r>
            <a:endParaRPr lang="en-US" sz="6600" kern="1200" cap="all" spc="200" baseline="0" dirty="0">
              <a:solidFill>
                <a:schemeClr val="tx1"/>
              </a:solidFill>
              <a:latin typeface="+mj-lt"/>
              <a:ea typeface="+mj-ea"/>
              <a:cs typeface="+mj-cs"/>
            </a:endParaRP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63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024128" y="459317"/>
            <a:ext cx="4389120" cy="1749552"/>
          </a:xfrm>
        </p:spPr>
        <p:txBody>
          <a:bodyPr vert="horz" lIns="91440" tIns="45720" rIns="91440" bIns="45720" rtlCol="0" anchor="ctr">
            <a:normAutofit/>
          </a:bodyPr>
          <a:lstStyle/>
          <a:p>
            <a:pPr algn="l"/>
            <a:br>
              <a:rPr lang="en-US" sz="3100">
                <a:solidFill>
                  <a:schemeClr val="tx1">
                    <a:lumMod val="95000"/>
                    <a:lumOff val="5000"/>
                  </a:schemeClr>
                </a:solidFill>
              </a:rPr>
            </a:br>
            <a:br>
              <a:rPr lang="en-US" sz="3100">
                <a:solidFill>
                  <a:schemeClr val="tx1">
                    <a:lumMod val="95000"/>
                    <a:lumOff val="5000"/>
                  </a:schemeClr>
                </a:solidFill>
              </a:rPr>
            </a:br>
            <a:br>
              <a:rPr lang="en-US" sz="3100">
                <a:solidFill>
                  <a:schemeClr val="tx1">
                    <a:lumMod val="95000"/>
                    <a:lumOff val="5000"/>
                  </a:schemeClr>
                </a:solidFill>
              </a:rPr>
            </a:br>
            <a:endParaRPr lang="en-US" sz="3100">
              <a:solidFill>
                <a:schemeClr val="tx1">
                  <a:lumMod val="95000"/>
                  <a:lumOff val="5000"/>
                </a:schemeClr>
              </a:solidFill>
            </a:endParaRPr>
          </a:p>
        </p:txBody>
      </p:sp>
      <p:cxnSp>
        <p:nvCxnSpPr>
          <p:cNvPr id="28" name="Straight Connector 27">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306FF1A-9874-DAD6-1F13-F9C2131915AB}"/>
              </a:ext>
            </a:extLst>
          </p:cNvPr>
          <p:cNvSpPr txBox="1"/>
          <p:nvPr/>
        </p:nvSpPr>
        <p:spPr>
          <a:xfrm>
            <a:off x="1024129" y="1079938"/>
            <a:ext cx="4651246" cy="5137982"/>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400" dirty="0"/>
              <a:t>Every post secondary schools will have their own criteria and admission average. Often this information is available from the school either on their websites, in presentations or by contacting them.</a:t>
            </a:r>
          </a:p>
          <a:p>
            <a:pPr defTabSz="914400">
              <a:lnSpc>
                <a:spcPct val="90000"/>
              </a:lnSpc>
              <a:spcAft>
                <a:spcPts val="600"/>
              </a:spcAft>
              <a:buClr>
                <a:schemeClr val="accent1"/>
              </a:buClr>
            </a:pPr>
            <a:endParaRPr lang="en-US" sz="2400" dirty="0"/>
          </a:p>
          <a:p>
            <a:pPr defTabSz="914400">
              <a:lnSpc>
                <a:spcPct val="90000"/>
              </a:lnSpc>
              <a:spcAft>
                <a:spcPts val="600"/>
              </a:spcAft>
              <a:buClr>
                <a:schemeClr val="accent1"/>
              </a:buClr>
            </a:pPr>
            <a:r>
              <a:rPr lang="en-US" sz="2400" dirty="0"/>
              <a:t>Please note that schools will also have updated information on the handling of repeated courses and those completed online or in summer school.</a:t>
            </a:r>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0306" r="45111" b="-2"/>
          <a:stretch/>
        </p:blipFill>
        <p:spPr>
          <a:xfrm>
            <a:off x="7056116" y="960120"/>
            <a:ext cx="4175762" cy="4940852"/>
          </a:xfrm>
          <a:prstGeom prst="rect">
            <a:avLst/>
          </a:prstGeom>
        </p:spPr>
      </p:pic>
    </p:spTree>
    <p:extLst>
      <p:ext uri="{BB962C8B-B14F-4D97-AF65-F5344CB8AC3E}">
        <p14:creationId xmlns:p14="http://schemas.microsoft.com/office/powerpoint/2010/main" val="408979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How do</a:t>
            </a:r>
            <a:r>
              <a:rPr lang="en-US" sz="6600" kern="1200" cap="all" spc="200" dirty="0">
                <a:solidFill>
                  <a:schemeClr val="tx1"/>
                </a:solidFill>
                <a:latin typeface="+mj-lt"/>
                <a:ea typeface="+mj-ea"/>
                <a:cs typeface="+mj-cs"/>
              </a:rPr>
              <a:t> post secondary schools get your transcripts?</a:t>
            </a:r>
            <a:endParaRPr lang="en-US" sz="6600" kern="1200" cap="all" spc="200" baseline="0" dirty="0">
              <a:solidFill>
                <a:schemeClr val="tx1"/>
              </a:solidFill>
              <a:latin typeface="+mj-lt"/>
              <a:ea typeface="+mj-ea"/>
              <a:cs typeface="+mj-cs"/>
            </a:endParaRP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6191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5" name="Straight Connector 4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A7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024128" y="585216"/>
            <a:ext cx="6007027" cy="1499616"/>
          </a:xfrm>
        </p:spPr>
        <p:txBody>
          <a:bodyPr vert="horz" lIns="91440" tIns="45720" rIns="91440" bIns="45720" rtlCol="0" anchor="ctr">
            <a:normAutofit/>
          </a:bodyPr>
          <a:lstStyle/>
          <a:p>
            <a:pPr algn="l"/>
            <a:br>
              <a:rPr lang="en-US" sz="2800">
                <a:solidFill>
                  <a:srgbClr val="FFFFFF"/>
                </a:solidFill>
              </a:rPr>
            </a:br>
            <a:br>
              <a:rPr lang="en-US" sz="2800">
                <a:solidFill>
                  <a:srgbClr val="FFFFFF"/>
                </a:solidFill>
              </a:rPr>
            </a:br>
            <a:br>
              <a:rPr lang="en-US" sz="2800">
                <a:solidFill>
                  <a:srgbClr val="FFFFFF"/>
                </a:solidFill>
              </a:rPr>
            </a:br>
            <a:endParaRPr lang="en-US" sz="2800">
              <a:solidFill>
                <a:srgbClr val="FFFFFF"/>
              </a:solidFill>
            </a:endParaRPr>
          </a:p>
        </p:txBody>
      </p:sp>
      <p:cxnSp>
        <p:nvCxnSpPr>
          <p:cNvPr id="57" name="Straight Connector 5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AD3908B-87E5-28A9-799F-4287EE30275B}"/>
              </a:ext>
            </a:extLst>
          </p:cNvPr>
          <p:cNvSpPr txBox="1"/>
          <p:nvPr/>
        </p:nvSpPr>
        <p:spPr>
          <a:xfrm>
            <a:off x="1024128" y="1332186"/>
            <a:ext cx="6007027" cy="4977174"/>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400" dirty="0">
                <a:solidFill>
                  <a:srgbClr val="FFFFFF"/>
                </a:solidFill>
              </a:rPr>
              <a:t>Many Post Secondary Institutions will require students to self- report their marks.  These schools will then confirm the self reported marks with the Ministry transcripts.</a:t>
            </a:r>
          </a:p>
          <a:p>
            <a:pPr defTabSz="914400">
              <a:lnSpc>
                <a:spcPct val="90000"/>
              </a:lnSpc>
              <a:spcAft>
                <a:spcPts val="600"/>
              </a:spcAft>
              <a:buClr>
                <a:schemeClr val="accent1"/>
              </a:buClr>
            </a:pPr>
            <a:endParaRPr lang="en-US" sz="2400" dirty="0">
              <a:solidFill>
                <a:srgbClr val="FFFFFF"/>
              </a:solidFill>
            </a:endParaRPr>
          </a:p>
          <a:p>
            <a:pPr defTabSz="914400">
              <a:lnSpc>
                <a:spcPct val="90000"/>
              </a:lnSpc>
              <a:spcAft>
                <a:spcPts val="600"/>
              </a:spcAft>
              <a:buClr>
                <a:schemeClr val="accent1"/>
              </a:buClr>
            </a:pPr>
            <a:r>
              <a:rPr lang="en-US" sz="2400" dirty="0">
                <a:solidFill>
                  <a:srgbClr val="FFFFFF"/>
                </a:solidFill>
              </a:rPr>
              <a:t>Please check the schools for the self reporting deadlines…they are different!</a:t>
            </a:r>
          </a:p>
          <a:p>
            <a:pPr defTabSz="914400">
              <a:lnSpc>
                <a:spcPct val="90000"/>
              </a:lnSpc>
              <a:spcAft>
                <a:spcPts val="600"/>
              </a:spcAft>
              <a:buClr>
                <a:schemeClr val="accent1"/>
              </a:buClr>
            </a:pPr>
            <a:endParaRPr lang="en-US" sz="2400" dirty="0">
              <a:solidFill>
                <a:srgbClr val="FFFFFF"/>
              </a:solidFill>
            </a:endParaRPr>
          </a:p>
          <a:p>
            <a:pPr defTabSz="914400">
              <a:lnSpc>
                <a:spcPct val="90000"/>
              </a:lnSpc>
              <a:spcAft>
                <a:spcPts val="600"/>
              </a:spcAft>
              <a:buClr>
                <a:schemeClr val="accent1"/>
              </a:buClr>
            </a:pPr>
            <a:r>
              <a:rPr lang="en-US" sz="2400" dirty="0">
                <a:solidFill>
                  <a:srgbClr val="FFFFFF"/>
                </a:solidFill>
              </a:rPr>
              <a:t>In order for these schools to get the actual marks, students </a:t>
            </a:r>
            <a:r>
              <a:rPr lang="en-US" sz="2400" b="1" dirty="0">
                <a:solidFill>
                  <a:srgbClr val="FFFFFF"/>
                </a:solidFill>
              </a:rPr>
              <a:t>MUST </a:t>
            </a:r>
            <a:r>
              <a:rPr lang="en-US" sz="2400" dirty="0">
                <a:solidFill>
                  <a:srgbClr val="FFFFFF"/>
                </a:solidFill>
              </a:rPr>
              <a:t>register on the Student Transcript Service. Grads learned about this at Pod Talk #1 and the information is posted on Elgin Grads 2023 TEAMS.</a:t>
            </a:r>
          </a:p>
          <a:p>
            <a:pPr defTabSz="914400">
              <a:lnSpc>
                <a:spcPct val="90000"/>
              </a:lnSpc>
              <a:spcAft>
                <a:spcPts val="600"/>
              </a:spcAft>
              <a:buClr>
                <a:schemeClr val="accent1"/>
              </a:buClr>
            </a:pPr>
            <a:endParaRPr lang="en-US" dirty="0">
              <a:solidFill>
                <a:srgbClr val="FFFFFF"/>
              </a:solidFill>
            </a:endParaRPr>
          </a:p>
          <a:p>
            <a:pPr defTabSz="914400">
              <a:lnSpc>
                <a:spcPct val="90000"/>
              </a:lnSpc>
              <a:spcAft>
                <a:spcPts val="600"/>
              </a:spcAft>
              <a:buClr>
                <a:schemeClr val="accent1"/>
              </a:buClr>
            </a:pPr>
            <a:endParaRPr lang="en-US" dirty="0">
              <a:solidFill>
                <a:srgbClr val="FFFFFF"/>
              </a:solidFill>
            </a:endParaRPr>
          </a:p>
          <a:p>
            <a:pPr marL="571500" indent="-571500" defTabSz="914400">
              <a:lnSpc>
                <a:spcPct val="90000"/>
              </a:lnSpc>
              <a:spcAft>
                <a:spcPts val="600"/>
              </a:spcAft>
              <a:buClr>
                <a:schemeClr val="accent1"/>
              </a:buClr>
              <a:buFont typeface="Wingdings" panose="05000000000000000000" pitchFamily="2" charset="2"/>
              <a:buChar char="§"/>
            </a:pPr>
            <a:endParaRPr lang="en-US" dirty="0">
              <a:solidFill>
                <a:srgbClr val="FFFFFF"/>
              </a:solidFill>
            </a:endParaRPr>
          </a:p>
          <a:p>
            <a:pPr marL="571500" indent="-571500" defTabSz="914400">
              <a:lnSpc>
                <a:spcPct val="90000"/>
              </a:lnSpc>
              <a:spcAft>
                <a:spcPts val="600"/>
              </a:spcAft>
              <a:buClr>
                <a:schemeClr val="accent1"/>
              </a:buClr>
              <a:buFont typeface="Wingdings" panose="05000000000000000000" pitchFamily="2" charset="2"/>
              <a:buChar char="§"/>
            </a:pPr>
            <a:endParaRPr lang="en-US" dirty="0">
              <a:solidFill>
                <a:srgbClr val="FFFFFF"/>
              </a:solidFill>
            </a:endParaRPr>
          </a:p>
          <a:p>
            <a:pPr marL="571500" indent="-571500" defTabSz="914400">
              <a:lnSpc>
                <a:spcPct val="90000"/>
              </a:lnSpc>
              <a:spcAft>
                <a:spcPts val="600"/>
              </a:spcAft>
              <a:buClr>
                <a:schemeClr val="accent1"/>
              </a:buClr>
              <a:buFont typeface="Wingdings" panose="05000000000000000000" pitchFamily="2" charset="2"/>
              <a:buChar char="§"/>
            </a:pPr>
            <a:endParaRPr lang="en-US" dirty="0">
              <a:solidFill>
                <a:srgbClr val="FFFFFF"/>
              </a:solidFill>
            </a:endParaRPr>
          </a:p>
          <a:p>
            <a:pPr marL="571500" indent="-571500" defTabSz="914400">
              <a:lnSpc>
                <a:spcPct val="90000"/>
              </a:lnSpc>
              <a:spcAft>
                <a:spcPts val="600"/>
              </a:spcAft>
              <a:buClr>
                <a:schemeClr val="accent1"/>
              </a:buClr>
              <a:buFont typeface="Wingdings" panose="05000000000000000000" pitchFamily="2" charset="2"/>
              <a:buChar char="§"/>
            </a:pPr>
            <a:endParaRPr lang="en-US" dirty="0">
              <a:solidFill>
                <a:srgbClr val="FFFFFF"/>
              </a:solidFill>
            </a:endParaRPr>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4753" r="49559" b="-1"/>
          <a:stretch/>
        </p:blipFill>
        <p:spPr>
          <a:xfrm>
            <a:off x="7552266" y="10"/>
            <a:ext cx="4639734" cy="6857990"/>
          </a:xfrm>
          <a:prstGeom prst="rect">
            <a:avLst/>
          </a:prstGeom>
        </p:spPr>
      </p:pic>
      <p:sp>
        <p:nvSpPr>
          <p:cNvPr id="4" name="TextBox 3">
            <a:extLst>
              <a:ext uri="{FF2B5EF4-FFF2-40B4-BE49-F238E27FC236}">
                <a16:creationId xmlns:a16="http://schemas.microsoft.com/office/drawing/2014/main" id="{2306FF1A-9874-DAD6-1F13-F9C2131915AB}"/>
              </a:ext>
            </a:extLst>
          </p:cNvPr>
          <p:cNvSpPr txBox="1"/>
          <p:nvPr/>
        </p:nvSpPr>
        <p:spPr>
          <a:xfrm>
            <a:off x="1024129" y="1079938"/>
            <a:ext cx="4651246" cy="5137982"/>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endParaRPr lang="en-US" sz="2400" dirty="0"/>
          </a:p>
        </p:txBody>
      </p:sp>
    </p:spTree>
    <p:extLst>
      <p:ext uri="{BB962C8B-B14F-4D97-AF65-F5344CB8AC3E}">
        <p14:creationId xmlns:p14="http://schemas.microsoft.com/office/powerpoint/2010/main" val="87401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Is early admission important</a:t>
            </a:r>
            <a:r>
              <a:rPr lang="en-US" sz="6600" kern="1200" cap="all" spc="200" dirty="0">
                <a:solidFill>
                  <a:schemeClr val="tx1"/>
                </a:solidFill>
                <a:latin typeface="+mj-lt"/>
                <a:ea typeface="+mj-ea"/>
                <a:cs typeface="+mj-cs"/>
              </a:rPr>
              <a:t>?</a:t>
            </a:r>
            <a:endParaRPr lang="en-US" sz="6600" kern="1200" cap="all" spc="200" baseline="0" dirty="0">
              <a:solidFill>
                <a:schemeClr val="tx1"/>
              </a:solidFill>
              <a:latin typeface="+mj-lt"/>
              <a:ea typeface="+mj-ea"/>
              <a:cs typeface="+mj-cs"/>
            </a:endParaRP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521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65083" y="55180"/>
            <a:ext cx="3949262" cy="4816366"/>
          </a:xfrm>
        </p:spPr>
        <p:txBody>
          <a:bodyPr vert="horz" lIns="91440" tIns="45720" rIns="91440" bIns="45720" rtlCol="0" anchor="b">
            <a:normAutofit/>
          </a:bodyPr>
          <a:lstStyle/>
          <a:p>
            <a:pPr algn="l"/>
            <a:br>
              <a:rPr lang="en-US" sz="2500" kern="1200" cap="all" spc="200" baseline="0" dirty="0">
                <a:solidFill>
                  <a:schemeClr val="tx1">
                    <a:lumMod val="95000"/>
                    <a:lumOff val="5000"/>
                  </a:schemeClr>
                </a:solidFill>
                <a:latin typeface="+mj-lt"/>
                <a:ea typeface="+mj-ea"/>
                <a:cs typeface="+mj-cs"/>
              </a:rPr>
            </a:br>
            <a:br>
              <a:rPr lang="en-US" sz="4000" b="1" kern="1200" cap="all" spc="200" baseline="0" dirty="0">
                <a:solidFill>
                  <a:schemeClr val="tx1">
                    <a:lumMod val="95000"/>
                    <a:lumOff val="5000"/>
                  </a:schemeClr>
                </a:solidFill>
                <a:latin typeface="+mj-lt"/>
                <a:ea typeface="+mj-ea"/>
                <a:cs typeface="+mj-cs"/>
              </a:rPr>
            </a:br>
            <a:br>
              <a:rPr lang="en-US" sz="4000" b="1" kern="1200" cap="all" spc="200" baseline="0" dirty="0">
                <a:solidFill>
                  <a:schemeClr val="tx1">
                    <a:lumMod val="95000"/>
                    <a:lumOff val="5000"/>
                  </a:schemeClr>
                </a:solidFill>
                <a:latin typeface="+mj-lt"/>
                <a:ea typeface="+mj-ea"/>
                <a:cs typeface="+mj-cs"/>
              </a:rPr>
            </a:br>
            <a:br>
              <a:rPr lang="en-US" sz="2500" kern="1200" cap="all" spc="200" baseline="0" dirty="0">
                <a:solidFill>
                  <a:schemeClr val="tx1">
                    <a:lumMod val="95000"/>
                    <a:lumOff val="5000"/>
                  </a:schemeClr>
                </a:solidFill>
                <a:latin typeface="+mj-lt"/>
                <a:ea typeface="+mj-ea"/>
                <a:cs typeface="+mj-cs"/>
              </a:rPr>
            </a:br>
            <a:endParaRPr lang="en-US" sz="2500" kern="1200" cap="all" spc="200" baseline="0" dirty="0">
              <a:solidFill>
                <a:schemeClr val="tx1">
                  <a:lumMod val="95000"/>
                  <a:lumOff val="5000"/>
                </a:schemeClr>
              </a:solidFill>
              <a:latin typeface="+mj-lt"/>
              <a:ea typeface="+mj-ea"/>
              <a:cs typeface="+mj-cs"/>
            </a:endParaRPr>
          </a:p>
        </p:txBody>
      </p:sp>
      <p:cxnSp>
        <p:nvCxnSpPr>
          <p:cNvPr id="19" name="Straight Connector 18">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3"/>
            <a:ext cx="2926080" cy="0"/>
          </a:xfrm>
          <a:prstGeom prst="line">
            <a:avLst/>
          </a:prstGeom>
          <a:ln w="19050">
            <a:solidFill>
              <a:srgbClr val="C3A86B"/>
            </a:solidFill>
          </a:ln>
        </p:spPr>
        <p:style>
          <a:lnRef idx="1">
            <a:schemeClr val="accent1"/>
          </a:lnRef>
          <a:fillRef idx="0">
            <a:schemeClr val="accent1"/>
          </a:fillRef>
          <a:effectRef idx="0">
            <a:schemeClr val="accent1"/>
          </a:effectRef>
          <a:fontRef idx="minor">
            <a:schemeClr val="tx1"/>
          </a:fontRef>
        </p:style>
      </p:cxn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623" r="38428" b="-1"/>
          <a:stretch/>
        </p:blipFill>
        <p:spPr>
          <a:xfrm>
            <a:off x="4658258" y="975"/>
            <a:ext cx="7533742" cy="6858000"/>
          </a:xfrm>
          <a:prstGeom prst="rect">
            <a:avLst/>
          </a:prstGeom>
        </p:spPr>
      </p:pic>
      <p:sp>
        <p:nvSpPr>
          <p:cNvPr id="4" name="TextBox 3">
            <a:extLst>
              <a:ext uri="{FF2B5EF4-FFF2-40B4-BE49-F238E27FC236}">
                <a16:creationId xmlns:a16="http://schemas.microsoft.com/office/drawing/2014/main" id="{2FC8CDFC-9D6A-3F2A-9DFA-FAD50375756D}"/>
              </a:ext>
            </a:extLst>
          </p:cNvPr>
          <p:cNvSpPr txBox="1"/>
          <p:nvPr/>
        </p:nvSpPr>
        <p:spPr>
          <a:xfrm>
            <a:off x="281809" y="381740"/>
            <a:ext cx="4201414" cy="4093428"/>
          </a:xfrm>
          <a:prstGeom prst="rect">
            <a:avLst/>
          </a:prstGeom>
          <a:noFill/>
        </p:spPr>
        <p:txBody>
          <a:bodyPr wrap="square">
            <a:spAutoFit/>
          </a:bodyPr>
          <a:lstStyle/>
          <a:p>
            <a:r>
              <a:rPr lang="en-US" sz="2800" dirty="0"/>
              <a:t>Do not feel pressure to apply early as majority do not and still get in.</a:t>
            </a:r>
          </a:p>
          <a:p>
            <a:endParaRPr lang="en-US" sz="2800" dirty="0"/>
          </a:p>
          <a:p>
            <a:r>
              <a:rPr lang="en-US" sz="2800" dirty="0"/>
              <a:t>It is more important to make sure the student take their time and that the application is not rushed.  </a:t>
            </a:r>
            <a:endParaRPr lang="en-US" sz="1800" dirty="0"/>
          </a:p>
          <a:p>
            <a:endParaRPr lang="en-US" dirty="0"/>
          </a:p>
          <a:p>
            <a:endParaRPr lang="en-US" sz="1800" dirty="0"/>
          </a:p>
        </p:txBody>
      </p:sp>
    </p:spTree>
    <p:extLst>
      <p:ext uri="{BB962C8B-B14F-4D97-AF65-F5344CB8AC3E}">
        <p14:creationId xmlns:p14="http://schemas.microsoft.com/office/powerpoint/2010/main" val="222289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How to apply to post secondary schools</a:t>
            </a:r>
            <a:r>
              <a:rPr lang="en-US" sz="6600" kern="1200" cap="all" spc="200" dirty="0">
                <a:solidFill>
                  <a:schemeClr val="tx1"/>
                </a:solidFill>
                <a:latin typeface="+mj-lt"/>
                <a:ea typeface="+mj-ea"/>
                <a:cs typeface="+mj-cs"/>
              </a:rPr>
              <a:t>?</a:t>
            </a:r>
            <a:endParaRPr lang="en-US" sz="6600" kern="1200" cap="all" spc="200" baseline="0" dirty="0">
              <a:solidFill>
                <a:schemeClr val="tx1"/>
              </a:solidFill>
              <a:latin typeface="+mj-lt"/>
              <a:ea typeface="+mj-ea"/>
              <a:cs typeface="+mj-cs"/>
            </a:endParaRP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854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ctangle 34">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73024" y="4608575"/>
            <a:ext cx="5242560" cy="1765715"/>
          </a:xfrm>
        </p:spPr>
        <p:txBody>
          <a:bodyPr vert="horz" lIns="91440" tIns="45720" rIns="91440" bIns="45720" rtlCol="0" anchor="ctr">
            <a:normAutofit/>
          </a:bodyPr>
          <a:lstStyle/>
          <a:p>
            <a:br>
              <a:rPr lang="en-US" sz="3400">
                <a:solidFill>
                  <a:srgbClr val="FFFFFF"/>
                </a:solidFill>
              </a:rPr>
            </a:br>
            <a:br>
              <a:rPr lang="en-US" sz="3400">
                <a:solidFill>
                  <a:srgbClr val="FFFFFF"/>
                </a:solidFill>
              </a:rPr>
            </a:br>
            <a:br>
              <a:rPr lang="en-US" sz="3400">
                <a:solidFill>
                  <a:srgbClr val="FFFFFF"/>
                </a:solidFill>
              </a:rPr>
            </a:br>
            <a:endParaRPr lang="en-US" sz="3400">
              <a:solidFill>
                <a:srgbClr val="FFFFFF"/>
              </a:solidFill>
            </a:endParaRPr>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r="23060" b="-1"/>
          <a:stretch/>
        </p:blipFill>
        <p:spPr>
          <a:xfrm>
            <a:off x="327547" y="321733"/>
            <a:ext cx="5688020" cy="3899748"/>
          </a:xfrm>
          <a:prstGeom prst="rect">
            <a:avLst/>
          </a:prstGeom>
        </p:spPr>
      </p:pic>
      <p:sp>
        <p:nvSpPr>
          <p:cNvPr id="41" name="Rectangle 36">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5A7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A6E1498-7A0D-7042-A98A-D674D8039DA5}"/>
              </a:ext>
            </a:extLst>
          </p:cNvPr>
          <p:cNvSpPr txBox="1"/>
          <p:nvPr/>
        </p:nvSpPr>
        <p:spPr>
          <a:xfrm>
            <a:off x="6661065" y="974875"/>
            <a:ext cx="4724573"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endParaRPr lang="en-US" dirty="0">
              <a:solidFill>
                <a:srgbClr val="FFFFFF"/>
              </a:solidFill>
            </a:endParaRPr>
          </a:p>
        </p:txBody>
      </p:sp>
      <p:sp>
        <p:nvSpPr>
          <p:cNvPr id="5" name="TextBox 4">
            <a:extLst>
              <a:ext uri="{FF2B5EF4-FFF2-40B4-BE49-F238E27FC236}">
                <a16:creationId xmlns:a16="http://schemas.microsoft.com/office/drawing/2014/main" id="{57CD6C7B-A55D-5EC4-F4C1-019E7D2C4045}"/>
              </a:ext>
            </a:extLst>
          </p:cNvPr>
          <p:cNvSpPr txBox="1"/>
          <p:nvPr/>
        </p:nvSpPr>
        <p:spPr>
          <a:xfrm>
            <a:off x="6176434" y="974874"/>
            <a:ext cx="5831491" cy="4644691"/>
          </a:xfrm>
          <a:prstGeom prst="rect">
            <a:avLst/>
          </a:prstGeom>
          <a:noFill/>
        </p:spPr>
        <p:txBody>
          <a:bodyPr wrap="square">
            <a:spAutoFit/>
          </a:bodyPr>
          <a:lstStyle/>
          <a:p>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rPr>
              <a:t>Apply directly </a:t>
            </a:r>
            <a:r>
              <a:rPr lang="en-US" altLang="en-US" sz="2000" dirty="0">
                <a:solidFill>
                  <a:schemeClr val="bg1"/>
                </a:solidFill>
                <a:ea typeface="ＭＳ Ｐゴシック" pitchFamily="34" charset="-128"/>
                <a:cs typeface="+mj-cs"/>
              </a:rPr>
              <a:t>to </a:t>
            </a:r>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rPr>
              <a:t>the Post Secondary Institute website.</a:t>
            </a:r>
          </a:p>
          <a:p>
            <a:endPar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endParaRPr>
          </a:p>
          <a:p>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rPr>
              <a:t>For BC PSIs go to the Education Planner website at </a:t>
            </a:r>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hlinkClick r:id="rId3">
                  <a:extLst>
                    <a:ext uri="{A12FA001-AC4F-418D-AE19-62706E023703}">
                      <ahyp:hlinkClr xmlns:ahyp="http://schemas.microsoft.com/office/drawing/2018/hyperlinkcolor" val="tx"/>
                    </a:ext>
                  </a:extLst>
                </a:hlinkClick>
              </a:rPr>
              <a:t>https://www.educationplannerbc.ca/</a:t>
            </a:r>
            <a:endPar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endParaRPr>
          </a:p>
          <a:p>
            <a:endParaRPr lang="en-US" sz="2000" dirty="0">
              <a:solidFill>
                <a:schemeClr val="bg1"/>
              </a:solidFill>
              <a:ea typeface="ＭＳ Ｐゴシック" pitchFamily="34" charset="-128"/>
              <a:cs typeface="+mj-cs"/>
            </a:endParaRPr>
          </a:p>
          <a:p>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rPr>
              <a:t>For Ontario PSIs go to the OUAC website (105 Form) </a:t>
            </a:r>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hlinkClick r:id="rId4">
                  <a:extLst>
                    <a:ext uri="{A12FA001-AC4F-418D-AE19-62706E023703}">
                      <ahyp:hlinkClr xmlns:ahyp="http://schemas.microsoft.com/office/drawing/2018/hyperlinkcolor" val="tx"/>
                    </a:ext>
                  </a:extLst>
                </a:hlinkClick>
              </a:rPr>
              <a:t>http://www.ouac.on.ca/</a:t>
            </a:r>
            <a:endPar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endParaRPr>
          </a:p>
          <a:p>
            <a:endParaRPr lang="en-US" sz="2000" dirty="0">
              <a:solidFill>
                <a:schemeClr val="bg1"/>
              </a:solidFill>
              <a:ea typeface="ＭＳ Ｐゴシック" pitchFamily="34" charset="-128"/>
              <a:cs typeface="+mj-cs"/>
            </a:endParaRPr>
          </a:p>
          <a:p>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rPr>
              <a:t>For Alberta PSIs go to the Alberta website  </a:t>
            </a:r>
            <a:r>
              <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hlinkClick r:id="rId5">
                  <a:extLst>
                    <a:ext uri="{A12FA001-AC4F-418D-AE19-62706E023703}">
                      <ahyp:hlinkClr xmlns:ahyp="http://schemas.microsoft.com/office/drawing/2018/hyperlinkcolor" val="tx"/>
                    </a:ext>
                  </a:extLst>
                </a:hlinkClick>
              </a:rPr>
              <a:t>https://applyalberta.ca/</a:t>
            </a:r>
            <a:endParaRPr kumimoji="0" lang="en-US" altLang="en-US" sz="2000" b="0" i="0" u="none" strike="noStrike" kern="1200" cap="none" spc="0" normalizeH="0" baseline="0" noProof="0" dirty="0">
              <a:ln>
                <a:noFill/>
              </a:ln>
              <a:solidFill>
                <a:schemeClr val="bg1"/>
              </a:solidFill>
              <a:effectLst/>
              <a:uLnTx/>
              <a:uFillTx/>
              <a:ea typeface="ＭＳ Ｐゴシック" pitchFamily="34" charset="-128"/>
              <a:cs typeface="+mj-cs"/>
            </a:endParaRPr>
          </a:p>
          <a:p>
            <a:endParaRPr lang="en-US" sz="2000" dirty="0">
              <a:solidFill>
                <a:schemeClr val="bg1"/>
              </a:solidFill>
              <a:ea typeface="ＭＳ Ｐゴシック" pitchFamily="34" charset="-128"/>
              <a:cs typeface="+mj-cs"/>
            </a:endParaRPr>
          </a:p>
          <a:p>
            <a:r>
              <a:rPr lang="en-US" sz="2000" dirty="0">
                <a:solidFill>
                  <a:schemeClr val="bg1"/>
                </a:solidFill>
                <a:ea typeface="ＭＳ Ｐゴシック" pitchFamily="34" charset="-128"/>
                <a:cs typeface="+mj-cs"/>
              </a:rPr>
              <a:t>Applying to American schools is complex and counsellors will provide the support with the documents and references.  Please give lots of notice </a:t>
            </a:r>
            <a:r>
              <a:rPr lang="en-US" sz="2000" dirty="0">
                <a:solidFill>
                  <a:schemeClr val="bg1"/>
                </a:solidFill>
                <a:ea typeface="ＭＳ Ｐゴシック" pitchFamily="34" charset="-128"/>
                <a:cs typeface="+mj-cs"/>
                <a:sym typeface="Wingdings" panose="05000000000000000000" pitchFamily="2" charset="2"/>
              </a:rPr>
              <a:t></a:t>
            </a:r>
            <a:endParaRPr lang="en-US" sz="2000" dirty="0">
              <a:solidFill>
                <a:schemeClr val="bg1"/>
              </a:solidFill>
              <a:ea typeface="ＭＳ Ｐゴシック" pitchFamily="34" charset="-128"/>
              <a:cs typeface="+mj-cs"/>
            </a:endParaRPr>
          </a:p>
          <a:p>
            <a:endParaRPr lang="en-CA" dirty="0"/>
          </a:p>
        </p:txBody>
      </p:sp>
    </p:spTree>
    <p:extLst>
      <p:ext uri="{BB962C8B-B14F-4D97-AF65-F5344CB8AC3E}">
        <p14:creationId xmlns:p14="http://schemas.microsoft.com/office/powerpoint/2010/main" val="218150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7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br>
              <a:rPr lang="en-US" sz="3100">
                <a:solidFill>
                  <a:srgbClr val="FFFFFF"/>
                </a:solidFill>
              </a:rPr>
            </a:br>
            <a:br>
              <a:rPr lang="en-US" sz="3100">
                <a:solidFill>
                  <a:srgbClr val="FFFFFF"/>
                </a:solidFill>
              </a:rPr>
            </a:br>
            <a:br>
              <a:rPr lang="en-US" sz="3100">
                <a:solidFill>
                  <a:srgbClr val="FFFFFF"/>
                </a:solidFill>
              </a:rPr>
            </a:br>
            <a:endParaRPr lang="en-US" sz="3100">
              <a:solidFill>
                <a:srgbClr val="FFFFFF"/>
              </a:solidFill>
            </a:endParaRPr>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r="9351" b="-2"/>
          <a:stretch/>
        </p:blipFill>
        <p:spPr>
          <a:xfrm>
            <a:off x="327547" y="321733"/>
            <a:ext cx="7058306" cy="4107392"/>
          </a:xfrm>
          <a:prstGeom prst="rect">
            <a:avLst/>
          </a:prstGeom>
        </p:spPr>
      </p:pic>
      <p:sp>
        <p:nvSpPr>
          <p:cNvPr id="50" name="Rectangle 4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4A5A17-CC6E-B3A8-20CE-2E3DEA8033C4}"/>
              </a:ext>
            </a:extLst>
          </p:cNvPr>
          <p:cNvSpPr txBox="1"/>
          <p:nvPr/>
        </p:nvSpPr>
        <p:spPr>
          <a:xfrm>
            <a:off x="7661429" y="727970"/>
            <a:ext cx="4092606"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2200" b="1" dirty="0">
                <a:solidFill>
                  <a:srgbClr val="FFFFFF"/>
                </a:solidFill>
              </a:rPr>
              <a:t>SOME TIPS WHEN APPLYING</a:t>
            </a:r>
            <a:r>
              <a:rPr lang="en-US" b="1" dirty="0">
                <a:solidFill>
                  <a:srgbClr val="FFFFFF"/>
                </a:solidFill>
              </a:rPr>
              <a:t>:</a:t>
            </a:r>
          </a:p>
          <a:p>
            <a:pPr defTabSz="914400">
              <a:lnSpc>
                <a:spcPct val="90000"/>
              </a:lnSpc>
              <a:spcAft>
                <a:spcPts val="600"/>
              </a:spcAft>
              <a:buClr>
                <a:schemeClr val="accent1"/>
              </a:buClr>
            </a:pPr>
            <a:endParaRPr lang="en-US" b="1" dirty="0">
              <a:solidFill>
                <a:srgbClr val="FFFFFF"/>
              </a:solidFill>
            </a:endParaRPr>
          </a:p>
          <a:p>
            <a:pPr defTabSz="914400">
              <a:lnSpc>
                <a:spcPct val="90000"/>
              </a:lnSpc>
              <a:spcAft>
                <a:spcPts val="600"/>
              </a:spcAft>
              <a:buClr>
                <a:schemeClr val="accent1"/>
              </a:buClr>
            </a:pPr>
            <a:r>
              <a:rPr kumimoji="0" lang="en-US" sz="2000" b="0" i="0" u="none" strike="noStrike" cap="none" spc="0" normalizeH="0" baseline="0" noProof="0" dirty="0">
                <a:ln>
                  <a:noFill/>
                </a:ln>
                <a:solidFill>
                  <a:srgbClr val="FFFFFF"/>
                </a:solidFill>
                <a:effectLst/>
                <a:uLnTx/>
                <a:uFillTx/>
              </a:rPr>
              <a:t>Keep a notebook to keep track of passwords and deadlines.</a:t>
            </a:r>
          </a:p>
          <a:p>
            <a:pPr defTabSz="914400">
              <a:lnSpc>
                <a:spcPct val="90000"/>
              </a:lnSpc>
              <a:spcAft>
                <a:spcPts val="600"/>
              </a:spcAft>
              <a:buClr>
                <a:schemeClr val="accent1"/>
              </a:buClr>
            </a:pPr>
            <a:endParaRPr lang="en-US" sz="2000" dirty="0">
              <a:solidFill>
                <a:srgbClr val="FFFFFF"/>
              </a:solidFill>
            </a:endParaRPr>
          </a:p>
          <a:p>
            <a:pPr defTabSz="914400">
              <a:lnSpc>
                <a:spcPct val="90000"/>
              </a:lnSpc>
              <a:spcAft>
                <a:spcPts val="600"/>
              </a:spcAft>
              <a:buClr>
                <a:schemeClr val="accent1"/>
              </a:buClr>
            </a:pPr>
            <a:r>
              <a:rPr kumimoji="0" lang="en-US" sz="2000" b="0" i="0" u="none" strike="noStrike" cap="none" spc="0" normalizeH="0" baseline="0" noProof="0" dirty="0">
                <a:ln>
                  <a:noFill/>
                </a:ln>
                <a:solidFill>
                  <a:srgbClr val="FFFFFF"/>
                </a:solidFill>
                <a:effectLst/>
                <a:uLnTx/>
                <a:uFillTx/>
              </a:rPr>
              <a:t>Check Post Secondary accounts regularly.</a:t>
            </a:r>
          </a:p>
          <a:p>
            <a:pPr defTabSz="914400">
              <a:lnSpc>
                <a:spcPct val="90000"/>
              </a:lnSpc>
              <a:spcAft>
                <a:spcPts val="600"/>
              </a:spcAft>
              <a:buClr>
                <a:schemeClr val="accent1"/>
              </a:buClr>
            </a:pPr>
            <a:endParaRPr kumimoji="0" lang="en-US" sz="2000" b="0" i="0" u="none" strike="noStrike" cap="none" spc="0" normalizeH="0" baseline="0" noProof="0" dirty="0">
              <a:ln>
                <a:noFill/>
              </a:ln>
              <a:solidFill>
                <a:srgbClr val="FFFFFF"/>
              </a:solidFill>
              <a:effectLst/>
              <a:uLnTx/>
              <a:uFillTx/>
            </a:endParaRPr>
          </a:p>
          <a:p>
            <a:pPr defTabSz="914400">
              <a:lnSpc>
                <a:spcPct val="90000"/>
              </a:lnSpc>
              <a:spcAft>
                <a:spcPts val="600"/>
              </a:spcAft>
              <a:buClr>
                <a:schemeClr val="accent1"/>
              </a:buClr>
            </a:pPr>
            <a:r>
              <a:rPr kumimoji="0" lang="en-US" sz="2000" b="0" i="0" u="none" strike="noStrike" cap="none" spc="0" normalizeH="0" baseline="0" noProof="0" dirty="0">
                <a:ln>
                  <a:noFill/>
                </a:ln>
                <a:solidFill>
                  <a:srgbClr val="FFFFFF"/>
                </a:solidFill>
                <a:effectLst/>
                <a:uLnTx/>
                <a:uFillTx/>
              </a:rPr>
              <a:t>Do not hesitate to reach out to the school with any questions, clarifications or concerns.</a:t>
            </a:r>
          </a:p>
          <a:p>
            <a:pPr defTabSz="914400">
              <a:lnSpc>
                <a:spcPct val="90000"/>
              </a:lnSpc>
              <a:spcAft>
                <a:spcPts val="600"/>
              </a:spcAft>
              <a:buClr>
                <a:schemeClr val="accent1"/>
              </a:buClr>
            </a:pPr>
            <a:endParaRPr lang="en-US" sz="2000" dirty="0">
              <a:solidFill>
                <a:srgbClr val="FFFFFF"/>
              </a:solidFill>
            </a:endParaRPr>
          </a:p>
          <a:p>
            <a:pPr defTabSz="914400">
              <a:lnSpc>
                <a:spcPct val="90000"/>
              </a:lnSpc>
              <a:spcAft>
                <a:spcPts val="600"/>
              </a:spcAft>
              <a:buClr>
                <a:schemeClr val="accent1"/>
              </a:buClr>
            </a:pPr>
            <a:r>
              <a:rPr lang="en-US" sz="2000" dirty="0">
                <a:solidFill>
                  <a:srgbClr val="FFFFFF"/>
                </a:solidFill>
              </a:rPr>
              <a:t>Schools will often have a separate department for International Students.  </a:t>
            </a:r>
          </a:p>
          <a:p>
            <a:pPr defTabSz="914400">
              <a:lnSpc>
                <a:spcPct val="90000"/>
              </a:lnSpc>
              <a:spcAft>
                <a:spcPts val="600"/>
              </a:spcAft>
              <a:buClr>
                <a:schemeClr val="accent1"/>
              </a:buClr>
            </a:pPr>
            <a:endParaRPr lang="en-US" dirty="0">
              <a:solidFill>
                <a:srgbClr val="FFFFFF"/>
              </a:solidFill>
            </a:endParaRPr>
          </a:p>
          <a:p>
            <a:pPr defTabSz="914400">
              <a:lnSpc>
                <a:spcPct val="90000"/>
              </a:lnSpc>
              <a:spcAft>
                <a:spcPts val="600"/>
              </a:spcAft>
              <a:buClr>
                <a:schemeClr val="accent1"/>
              </a:buClr>
            </a:pPr>
            <a:endParaRPr lang="en-US" dirty="0">
              <a:solidFill>
                <a:srgbClr val="FFFFFF"/>
              </a:solidFill>
            </a:endParaRPr>
          </a:p>
        </p:txBody>
      </p:sp>
      <p:sp>
        <p:nvSpPr>
          <p:cNvPr id="4" name="TextBox 3">
            <a:extLst>
              <a:ext uri="{FF2B5EF4-FFF2-40B4-BE49-F238E27FC236}">
                <a16:creationId xmlns:a16="http://schemas.microsoft.com/office/drawing/2014/main" id="{1A6E1498-7A0D-7042-A98A-D674D8039DA5}"/>
              </a:ext>
            </a:extLst>
          </p:cNvPr>
          <p:cNvSpPr txBox="1"/>
          <p:nvPr/>
        </p:nvSpPr>
        <p:spPr>
          <a:xfrm>
            <a:off x="6661065" y="974875"/>
            <a:ext cx="4724573"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endParaRPr lang="en-US" dirty="0">
              <a:solidFill>
                <a:srgbClr val="FFFFFF"/>
              </a:solidFill>
            </a:endParaRPr>
          </a:p>
        </p:txBody>
      </p:sp>
    </p:spTree>
    <p:extLst>
      <p:ext uri="{BB962C8B-B14F-4D97-AF65-F5344CB8AC3E}">
        <p14:creationId xmlns:p14="http://schemas.microsoft.com/office/powerpoint/2010/main" val="93242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p:txBody>
          <a:bodyPr>
            <a:normAutofit/>
          </a:bodyPr>
          <a:lstStyle/>
          <a:p>
            <a:pPr algn="ctr"/>
            <a:r>
              <a:rPr lang="en-ZA" sz="3600" b="1" dirty="0"/>
              <a:t>Alpha Counsellors:</a:t>
            </a:r>
          </a:p>
        </p:txBody>
      </p:sp>
      <p:pic>
        <p:nvPicPr>
          <p:cNvPr id="10" name="Picture Placeholder 9" descr="photo of three succulent plants in white pots&#10;">
            <a:extLst>
              <a:ext uri="{FF2B5EF4-FFF2-40B4-BE49-F238E27FC236}">
                <a16:creationId xmlns:a16="http://schemas.microsoft.com/office/drawing/2014/main" id="{950F1AD8-D083-461E-A758-E3AA785CE79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116D6FFE-2766-9292-D522-443F7D288463}"/>
              </a:ext>
            </a:extLst>
          </p:cNvPr>
          <p:cNvSpPr>
            <a:spLocks noGrp="1"/>
          </p:cNvSpPr>
          <p:nvPr>
            <p:ph type="body" sz="quarter" idx="14"/>
          </p:nvPr>
        </p:nvSpPr>
        <p:spPr>
          <a:xfrm>
            <a:off x="3581400" y="4407407"/>
            <a:ext cx="7290816" cy="2285999"/>
          </a:xfrm>
        </p:spPr>
        <p:txBody>
          <a:bodyPr/>
          <a:lstStyle/>
          <a:p>
            <a:pPr algn="ctr"/>
            <a:r>
              <a:rPr lang="en-CA" sz="2000" dirty="0"/>
              <a:t>    Last names A to Do: 	Ms. Findlay</a:t>
            </a:r>
          </a:p>
          <a:p>
            <a:pPr algn="ctr"/>
            <a:r>
              <a:rPr lang="en-CA" sz="2000" dirty="0"/>
              <a:t>    Last names Dr to J: 	Ms. Hogan</a:t>
            </a:r>
          </a:p>
          <a:p>
            <a:pPr algn="ctr"/>
            <a:r>
              <a:rPr lang="en-CA" sz="2000" dirty="0"/>
              <a:t>      Last names K to Ra:	   Mrs. Tomnuk</a:t>
            </a:r>
          </a:p>
          <a:p>
            <a:pPr algn="ctr"/>
            <a:r>
              <a:rPr lang="en-CA" sz="2000" dirty="0"/>
              <a:t>Last names Re to Z:        Ms. Gill</a:t>
            </a:r>
          </a:p>
        </p:txBody>
      </p:sp>
      <p:sp>
        <p:nvSpPr>
          <p:cNvPr id="11" name="Date Placeholder 10">
            <a:extLst>
              <a:ext uri="{FF2B5EF4-FFF2-40B4-BE49-F238E27FC236}">
                <a16:creationId xmlns:a16="http://schemas.microsoft.com/office/drawing/2014/main" id="{AD240522-762B-4A1C-BAE4-2E57FC01F7B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p:txBody>
          <a:bodyPr/>
          <a:lstStyle/>
          <a:p>
            <a:r>
              <a:rPr lang="en-ZA" dirty="0"/>
              <a:t>Pitch deck title</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1463392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How can counsellors help</a:t>
            </a:r>
            <a:r>
              <a:rPr lang="en-US" sz="6600" kern="1200" cap="all" spc="200" dirty="0">
                <a:solidFill>
                  <a:schemeClr val="tx1"/>
                </a:solidFill>
                <a:latin typeface="+mj-lt"/>
                <a:ea typeface="+mj-ea"/>
                <a:cs typeface="+mj-cs"/>
              </a:rPr>
              <a:t>?</a:t>
            </a:r>
            <a:endParaRPr lang="en-US" sz="6600" kern="1200" cap="all" spc="200" baseline="0" dirty="0">
              <a:solidFill>
                <a:schemeClr val="tx1"/>
              </a:solidFill>
              <a:latin typeface="+mj-lt"/>
              <a:ea typeface="+mj-ea"/>
              <a:cs typeface="+mj-cs"/>
            </a:endParaRP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46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024128" y="459317"/>
            <a:ext cx="4389120" cy="1749552"/>
          </a:xfrm>
        </p:spPr>
        <p:txBody>
          <a:bodyPr vert="horz" lIns="91440" tIns="45720" rIns="91440" bIns="45720" rtlCol="0" anchor="ctr">
            <a:normAutofit/>
          </a:bodyPr>
          <a:lstStyle/>
          <a:p>
            <a:pPr algn="l"/>
            <a:br>
              <a:rPr lang="en-US" sz="3100">
                <a:solidFill>
                  <a:schemeClr val="tx1">
                    <a:lumMod val="95000"/>
                    <a:lumOff val="5000"/>
                  </a:schemeClr>
                </a:solidFill>
              </a:rPr>
            </a:br>
            <a:br>
              <a:rPr lang="en-US" sz="3100">
                <a:solidFill>
                  <a:schemeClr val="tx1">
                    <a:lumMod val="95000"/>
                    <a:lumOff val="5000"/>
                  </a:schemeClr>
                </a:solidFill>
              </a:rPr>
            </a:br>
            <a:br>
              <a:rPr lang="en-US" sz="3100">
                <a:solidFill>
                  <a:schemeClr val="tx1">
                    <a:lumMod val="95000"/>
                    <a:lumOff val="5000"/>
                  </a:schemeClr>
                </a:solidFill>
              </a:rPr>
            </a:br>
            <a:endParaRPr lang="en-US" sz="3100">
              <a:solidFill>
                <a:schemeClr val="tx1">
                  <a:lumMod val="95000"/>
                  <a:lumOff val="5000"/>
                </a:schemeClr>
              </a:solidFill>
            </a:endParaRPr>
          </a:p>
        </p:txBody>
      </p:sp>
      <p:cxnSp>
        <p:nvCxnSpPr>
          <p:cNvPr id="28" name="Straight Connector 27">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306FF1A-9874-DAD6-1F13-F9C2131915AB}"/>
              </a:ext>
            </a:extLst>
          </p:cNvPr>
          <p:cNvSpPr txBox="1"/>
          <p:nvPr/>
        </p:nvSpPr>
        <p:spPr>
          <a:xfrm>
            <a:off x="1024129" y="1079938"/>
            <a:ext cx="4651246" cy="5137982"/>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endParaRPr lang="en-US" sz="2400" dirty="0"/>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0306" r="45111" b="-2"/>
          <a:stretch/>
        </p:blipFill>
        <p:spPr>
          <a:xfrm>
            <a:off x="7056116" y="960120"/>
            <a:ext cx="4175762" cy="4940852"/>
          </a:xfrm>
          <a:prstGeom prst="rect">
            <a:avLst/>
          </a:prstGeom>
        </p:spPr>
      </p:pic>
      <p:sp>
        <p:nvSpPr>
          <p:cNvPr id="5" name="TextBox 4">
            <a:extLst>
              <a:ext uri="{FF2B5EF4-FFF2-40B4-BE49-F238E27FC236}">
                <a16:creationId xmlns:a16="http://schemas.microsoft.com/office/drawing/2014/main" id="{8787CEB7-CCD8-AFC3-BE9C-5CAFB77AE397}"/>
              </a:ext>
            </a:extLst>
          </p:cNvPr>
          <p:cNvSpPr txBox="1"/>
          <p:nvPr/>
        </p:nvSpPr>
        <p:spPr>
          <a:xfrm>
            <a:off x="-80798" y="1740724"/>
            <a:ext cx="6028834" cy="4647426"/>
          </a:xfrm>
          <a:prstGeom prst="rect">
            <a:avLst/>
          </a:prstGeom>
          <a:noFill/>
        </p:spPr>
        <p:txBody>
          <a:bodyPr wrap="square">
            <a:spAutoFit/>
          </a:bodyPr>
          <a:lstStyle/>
          <a:p>
            <a:pPr algn="ctr"/>
            <a:r>
              <a:rPr lang="en-US" sz="3200" dirty="0">
                <a:solidFill>
                  <a:schemeClr val="tx1">
                    <a:lumMod val="95000"/>
                    <a:lumOff val="5000"/>
                  </a:schemeClr>
                </a:solidFill>
                <a:cs typeface="Calibri Light"/>
              </a:rPr>
              <a:t>We understand this is a stressful time for grade 12 students and we are happy to support them.</a:t>
            </a:r>
          </a:p>
          <a:p>
            <a:pPr algn="ctr"/>
            <a:endParaRPr lang="en-US" sz="3200" dirty="0">
              <a:solidFill>
                <a:schemeClr val="tx1">
                  <a:lumMod val="95000"/>
                  <a:lumOff val="5000"/>
                </a:schemeClr>
              </a:solidFill>
              <a:cs typeface="Calibri Light"/>
            </a:endParaRPr>
          </a:p>
          <a:p>
            <a:pPr algn="ctr"/>
            <a:r>
              <a:rPr lang="en-US" sz="3200" dirty="0">
                <a:solidFill>
                  <a:schemeClr val="tx1">
                    <a:lumMod val="95000"/>
                    <a:lumOff val="5000"/>
                  </a:schemeClr>
                </a:solidFill>
                <a:cs typeface="Calibri Light"/>
              </a:rPr>
              <a:t>Here are some suggestions we give to students who are applying to post-secondary schools. </a:t>
            </a:r>
            <a:endParaRPr lang="en-US" sz="3200" dirty="0">
              <a:solidFill>
                <a:schemeClr val="tx1">
                  <a:lumMod val="95000"/>
                  <a:lumOff val="5000"/>
                </a:schemeClr>
              </a:solidFill>
              <a:ea typeface="ＭＳ Ｐゴシック" pitchFamily="34" charset="-128"/>
              <a:cs typeface="+mj-cs"/>
            </a:endParaRPr>
          </a:p>
          <a:p>
            <a:pPr algn="ctr"/>
            <a:endParaRPr lang="en-US" sz="1800" dirty="0">
              <a:solidFill>
                <a:srgbClr val="FFFFFF"/>
              </a:solidFill>
              <a:cs typeface="Calibri Light"/>
            </a:endParaRPr>
          </a:p>
          <a:p>
            <a:pPr algn="ctr"/>
            <a:endParaRPr lang="en-US" dirty="0">
              <a:solidFill>
                <a:srgbClr val="FFFFFF"/>
              </a:solidFill>
              <a:cs typeface="Calibri Light"/>
            </a:endParaRPr>
          </a:p>
          <a:p>
            <a:pPr algn="ctr"/>
            <a:endParaRPr lang="en-US" sz="1800" dirty="0">
              <a:solidFill>
                <a:srgbClr val="FFFFFF"/>
              </a:solidFill>
              <a:cs typeface="Calibri Light"/>
            </a:endParaRPr>
          </a:p>
          <a:p>
            <a:pPr algn="ctr"/>
            <a:endParaRPr lang="en-US" sz="1800" dirty="0">
              <a:solidFill>
                <a:srgbClr val="FFFFFF"/>
              </a:solidFill>
              <a:cs typeface="Calibri Light"/>
            </a:endParaRPr>
          </a:p>
        </p:txBody>
      </p:sp>
    </p:spTree>
    <p:extLst>
      <p:ext uri="{BB962C8B-B14F-4D97-AF65-F5344CB8AC3E}">
        <p14:creationId xmlns:p14="http://schemas.microsoft.com/office/powerpoint/2010/main" val="378204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29">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0" name="Straight Connector 33">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Rectangle 35">
            <a:extLst>
              <a:ext uri="{FF2B5EF4-FFF2-40B4-BE49-F238E27FC236}">
                <a16:creationId xmlns:a16="http://schemas.microsoft.com/office/drawing/2014/main" id="{AF2A1F1B-38CF-4E64-8395-D1DC7FD04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258667" y="204185"/>
            <a:ext cx="6637412" cy="5805998"/>
          </a:xfrm>
        </p:spPr>
        <p:txBody>
          <a:bodyPr vert="horz" lIns="91440" tIns="45720" rIns="91440" bIns="45720" rtlCol="0" anchor="b">
            <a:normAutofit fontScale="90000"/>
          </a:bodyPr>
          <a:lstStyle/>
          <a:p>
            <a:pPr marL="91440" indent="-91440" algn="l">
              <a:spcAft>
                <a:spcPts val="200"/>
              </a:spcAft>
              <a:buClr>
                <a:srgbClr val="1CADE4"/>
              </a:buClr>
              <a:buSzPct val="100000"/>
              <a:defRPr/>
            </a:pP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ea typeface="+mj-ea"/>
                <a:cs typeface="+mj-cs"/>
              </a:rPr>
            </a:br>
            <a:br>
              <a:rPr lang="en-US" altLang="en-US" sz="2000" b="1" kern="1200" cap="all" spc="200" baseline="0" dirty="0">
                <a:solidFill>
                  <a:schemeClr val="tx1">
                    <a:lumMod val="85000"/>
                    <a:lumOff val="15000"/>
                  </a:schemeClr>
                </a:solidFill>
                <a:ea typeface="+mj-ea"/>
                <a:cs typeface="+mj-cs"/>
              </a:rPr>
            </a:br>
            <a:br>
              <a:rPr lang="en-US" altLang="en-US" sz="2200" b="1" kern="1200" cap="all" spc="200" baseline="0" dirty="0">
                <a:solidFill>
                  <a:schemeClr val="tx1">
                    <a:lumMod val="85000"/>
                    <a:lumOff val="15000"/>
                  </a:schemeClr>
                </a:solidFill>
                <a:ea typeface="+mj-ea"/>
                <a:cs typeface="+mj-cs"/>
              </a:rPr>
            </a:br>
            <a:r>
              <a:rPr lang="en-US" altLang="en-US" sz="2200" kern="1200" cap="all" spc="200" baseline="0" dirty="0">
                <a:solidFill>
                  <a:schemeClr val="tx1">
                    <a:lumMod val="85000"/>
                    <a:lumOff val="15000"/>
                  </a:schemeClr>
                </a:solidFill>
                <a:ea typeface="+mj-ea"/>
                <a:cs typeface="+mj-cs"/>
              </a:rPr>
              <a:t>Make an appointment with the school counselor. </a:t>
            </a:r>
            <a:br>
              <a:rPr lang="en-US" altLang="en-US" sz="2200" kern="1200" cap="all" spc="200" baseline="0" dirty="0">
                <a:solidFill>
                  <a:schemeClr val="tx1">
                    <a:lumMod val="85000"/>
                    <a:lumOff val="15000"/>
                  </a:schemeClr>
                </a:solidFill>
                <a:ea typeface="+mj-ea"/>
                <a:cs typeface="+mj-cs"/>
              </a:rPr>
            </a:br>
            <a:br>
              <a:rPr lang="en-US" altLang="en-US" sz="2200" kern="1200" cap="all" spc="200" baseline="0" dirty="0">
                <a:solidFill>
                  <a:schemeClr val="tx1">
                    <a:lumMod val="85000"/>
                    <a:lumOff val="15000"/>
                  </a:schemeClr>
                </a:solidFill>
                <a:ea typeface="+mj-ea"/>
                <a:cs typeface="+mj-cs"/>
              </a:rPr>
            </a:br>
            <a:r>
              <a:rPr lang="en-US" altLang="en-US" sz="2200" kern="1200" cap="all" spc="200" baseline="0" dirty="0">
                <a:solidFill>
                  <a:schemeClr val="tx1">
                    <a:lumMod val="85000"/>
                    <a:lumOff val="15000"/>
                  </a:schemeClr>
                </a:solidFill>
                <a:ea typeface="+mj-ea"/>
                <a:cs typeface="+mj-cs"/>
              </a:rPr>
              <a:t>Check out the Career Center.</a:t>
            </a:r>
            <a:br>
              <a:rPr lang="en-US" altLang="en-US" sz="2200" kern="1200" cap="all" spc="200" baseline="0" dirty="0">
                <a:solidFill>
                  <a:schemeClr val="tx1">
                    <a:lumMod val="85000"/>
                    <a:lumOff val="15000"/>
                  </a:schemeClr>
                </a:solidFill>
                <a:ea typeface="+mj-ea"/>
                <a:cs typeface="+mj-cs"/>
              </a:rPr>
            </a:br>
            <a:br>
              <a:rPr lang="en-US" altLang="en-US" sz="2200" kern="1200" cap="all" spc="200" baseline="0" dirty="0">
                <a:solidFill>
                  <a:schemeClr val="tx1">
                    <a:lumMod val="85000"/>
                    <a:lumOff val="15000"/>
                  </a:schemeClr>
                </a:solidFill>
                <a:ea typeface="+mj-ea"/>
                <a:cs typeface="+mj-cs"/>
              </a:rPr>
            </a:br>
            <a:r>
              <a:rPr lang="en-US" altLang="en-US" sz="2200" kern="1200" cap="all" spc="200" baseline="0" dirty="0">
                <a:solidFill>
                  <a:schemeClr val="tx1">
                    <a:lumMod val="85000"/>
                    <a:lumOff val="15000"/>
                  </a:schemeClr>
                </a:solidFill>
                <a:ea typeface="+mj-ea"/>
                <a:cs typeface="+mj-cs"/>
              </a:rPr>
              <a:t>Join Elgin Grads 2023 TEAMS for important information and updates.</a:t>
            </a:r>
            <a:br>
              <a:rPr lang="en-US" altLang="en-US" sz="2200" kern="1200" cap="all" spc="200" baseline="0" dirty="0">
                <a:solidFill>
                  <a:schemeClr val="tx1">
                    <a:lumMod val="85000"/>
                    <a:lumOff val="15000"/>
                  </a:schemeClr>
                </a:solidFill>
                <a:ea typeface="+mj-ea"/>
                <a:cs typeface="+mj-cs"/>
              </a:rPr>
            </a:br>
            <a:br>
              <a:rPr lang="en-US" altLang="en-US" sz="2200" kern="1200" cap="all" spc="200" baseline="0" dirty="0">
                <a:solidFill>
                  <a:schemeClr val="tx1">
                    <a:lumMod val="85000"/>
                    <a:lumOff val="15000"/>
                  </a:schemeClr>
                </a:solidFill>
                <a:ea typeface="+mj-ea"/>
                <a:cs typeface="+mj-cs"/>
              </a:rPr>
            </a:br>
            <a:r>
              <a:rPr lang="en-US" altLang="en-US" sz="2200" kern="1200" cap="all" spc="200" baseline="0" dirty="0">
                <a:solidFill>
                  <a:schemeClr val="tx1">
                    <a:lumMod val="85000"/>
                    <a:lumOff val="15000"/>
                  </a:schemeClr>
                </a:solidFill>
                <a:ea typeface="+mj-ea"/>
                <a:cs typeface="+mj-cs"/>
              </a:rPr>
              <a:t>Mark your calendars for the Post Secondary sessions, Find Your Fit on October 6 and 7 and BC PSI Night on October 17.</a:t>
            </a:r>
            <a:br>
              <a:rPr lang="en-US" altLang="en-US" sz="2200" kern="1200" cap="all" spc="200" baseline="0" dirty="0">
                <a:solidFill>
                  <a:schemeClr val="tx1">
                    <a:lumMod val="85000"/>
                    <a:lumOff val="15000"/>
                  </a:schemeClr>
                </a:solidFill>
                <a:ea typeface="+mj-ea"/>
                <a:cs typeface="+mj-cs"/>
              </a:rPr>
            </a:br>
            <a:br>
              <a:rPr lang="en-US" altLang="en-US" sz="2200" kern="1200" cap="all" spc="200" baseline="0" dirty="0">
                <a:solidFill>
                  <a:schemeClr val="tx1">
                    <a:lumMod val="85000"/>
                    <a:lumOff val="15000"/>
                  </a:schemeClr>
                </a:solidFill>
                <a:ea typeface="+mj-ea"/>
                <a:cs typeface="+mj-cs"/>
              </a:rPr>
            </a:br>
            <a:r>
              <a:rPr lang="en-US" altLang="en-US" sz="2200" kern="1200" cap="all" spc="200" baseline="0" dirty="0">
                <a:solidFill>
                  <a:schemeClr val="tx1">
                    <a:lumMod val="85000"/>
                    <a:lumOff val="15000"/>
                  </a:schemeClr>
                </a:solidFill>
                <a:ea typeface="+mj-ea"/>
                <a:cs typeface="+mj-cs"/>
              </a:rPr>
              <a:t>Check out websites, visit campuses and contact Post</a:t>
            </a:r>
            <a:r>
              <a:rPr lang="en-US" altLang="en-US" sz="2200" kern="1200" cap="all" spc="200" dirty="0">
                <a:solidFill>
                  <a:schemeClr val="tx1">
                    <a:lumMod val="85000"/>
                    <a:lumOff val="15000"/>
                  </a:schemeClr>
                </a:solidFill>
                <a:ea typeface="+mj-ea"/>
                <a:cs typeface="+mj-cs"/>
              </a:rPr>
              <a:t> Secondary schools</a:t>
            </a:r>
            <a:r>
              <a:rPr lang="en-US" altLang="en-US" sz="2200" kern="1200" cap="all" spc="200" baseline="0" dirty="0">
                <a:solidFill>
                  <a:schemeClr val="tx1">
                    <a:lumMod val="85000"/>
                    <a:lumOff val="15000"/>
                  </a:schemeClr>
                </a:solidFill>
                <a:ea typeface="+mj-ea"/>
                <a:cs typeface="+mj-cs"/>
              </a:rPr>
              <a:t> with questions.</a:t>
            </a:r>
            <a:br>
              <a:rPr lang="en-US" altLang="en-US" sz="2000" kern="1200" cap="all" spc="200" baseline="0" dirty="0">
                <a:solidFill>
                  <a:schemeClr val="tx1">
                    <a:lumMod val="85000"/>
                    <a:lumOff val="15000"/>
                  </a:schemeClr>
                </a:solidFill>
                <a:ea typeface="+mj-ea"/>
                <a:cs typeface="+mj-cs"/>
              </a:rPr>
            </a:br>
            <a:br>
              <a:rPr lang="en-US" altLang="en-US" sz="2000" kern="1200" cap="all" spc="200" baseline="0" dirty="0">
                <a:solidFill>
                  <a:schemeClr val="tx1">
                    <a:lumMod val="85000"/>
                    <a:lumOff val="15000"/>
                  </a:schemeClr>
                </a:solidFill>
                <a:ea typeface="+mj-ea"/>
                <a:cs typeface="+mj-cs"/>
              </a:rPr>
            </a:br>
            <a:br>
              <a:rPr lang="en-US" altLang="en-US" sz="2000" kern="1200" cap="all" spc="200" baseline="0" dirty="0">
                <a:solidFill>
                  <a:schemeClr val="tx1">
                    <a:lumMod val="85000"/>
                    <a:lumOff val="15000"/>
                  </a:schemeClr>
                </a:solidFill>
                <a:ea typeface="+mj-ea"/>
                <a:cs typeface="+mj-cs"/>
              </a:rPr>
            </a:br>
            <a:br>
              <a:rPr lang="en-US" altLang="en-US" sz="2000" kern="1200" cap="all" spc="200" baseline="0" dirty="0">
                <a:solidFill>
                  <a:schemeClr val="tx1">
                    <a:lumMod val="85000"/>
                    <a:lumOff val="15000"/>
                  </a:schemeClr>
                </a:solidFill>
                <a:ea typeface="+mj-ea"/>
                <a:cs typeface="+mj-cs"/>
              </a:rPr>
            </a:br>
            <a:r>
              <a:rPr lang="en-US" altLang="en-US" sz="2200" b="1" kern="1200" cap="all" spc="200" baseline="0" dirty="0">
                <a:solidFill>
                  <a:schemeClr val="tx1">
                    <a:lumMod val="85000"/>
                    <a:lumOff val="15000"/>
                  </a:schemeClr>
                </a:solidFill>
                <a:ea typeface="+mj-ea"/>
                <a:cs typeface="+mj-cs"/>
              </a:rPr>
              <a:t>PRACTICE BEING MINDFUL, MANAGING STRESS and finding balance</a:t>
            </a:r>
            <a:r>
              <a:rPr lang="en-US" altLang="en-US" sz="2000" b="1" kern="1200" cap="all" spc="200" baseline="0" dirty="0">
                <a:solidFill>
                  <a:schemeClr val="tx1">
                    <a:lumMod val="85000"/>
                    <a:lumOff val="15000"/>
                  </a:schemeClr>
                </a:solidFill>
                <a:ea typeface="+mj-ea"/>
                <a:cs typeface="+mj-cs"/>
              </a:rPr>
              <a:t>!</a:t>
            </a:r>
            <a:br>
              <a:rPr lang="en-US" altLang="en-US" sz="1200" b="1"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br>
              <a:rPr lang="en-US" altLang="en-US" sz="1200" kern="1200" cap="all" spc="200" baseline="0" dirty="0">
                <a:solidFill>
                  <a:schemeClr val="tx1">
                    <a:lumMod val="85000"/>
                    <a:lumOff val="15000"/>
                  </a:schemeClr>
                </a:solidFill>
                <a:latin typeface="+mj-lt"/>
                <a:ea typeface="+mj-ea"/>
                <a:cs typeface="+mj-cs"/>
              </a:rPr>
            </a:br>
            <a:endParaRPr lang="en-US" sz="1200" kern="1200" cap="all" spc="200" baseline="0" dirty="0">
              <a:solidFill>
                <a:schemeClr val="tx1">
                  <a:lumMod val="85000"/>
                  <a:lumOff val="15000"/>
                </a:schemeClr>
              </a:solidFill>
              <a:latin typeface="+mj-lt"/>
              <a:ea typeface="+mj-ea"/>
              <a:cs typeface="+mj-cs"/>
            </a:endParaRPr>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3779" r="48585" b="2"/>
          <a:stretch/>
        </p:blipFill>
        <p:spPr>
          <a:xfrm>
            <a:off x="633999" y="620720"/>
            <a:ext cx="3993942" cy="5597733"/>
          </a:xfrm>
          <a:prstGeom prst="rect">
            <a:avLst/>
          </a:prstGeom>
        </p:spPr>
      </p:pic>
      <p:cxnSp>
        <p:nvCxnSpPr>
          <p:cNvPr id="62" name="Straight Connector 37">
            <a:extLst>
              <a:ext uri="{FF2B5EF4-FFF2-40B4-BE49-F238E27FC236}">
                <a16:creationId xmlns:a16="http://schemas.microsoft.com/office/drawing/2014/main" id="{806E1A6C-0B45-4473-B44A-553CA665A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901945"/>
            <a:ext cx="5852160" cy="0"/>
          </a:xfrm>
          <a:prstGeom prst="line">
            <a:avLst/>
          </a:prstGeom>
          <a:ln w="19050">
            <a:solidFill>
              <a:srgbClr val="C3A8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What do you need to graduate from high school?</a:t>
            </a: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152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5">
                <a:lumMod val="60000"/>
                <a:lumOff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667894" y="207215"/>
            <a:ext cx="7389475" cy="609441"/>
          </a:xfrm>
        </p:spPr>
        <p:txBody>
          <a:bodyPr>
            <a:normAutofit fontScale="90000"/>
          </a:bodyPr>
          <a:lstStyle/>
          <a:p>
            <a:pPr>
              <a:defRPr/>
            </a:pPr>
            <a:br>
              <a:rPr lang="en-US" altLang="en-US" sz="3999" b="1" dirty="0">
                <a:solidFill>
                  <a:schemeClr val="bg1"/>
                </a:solidFill>
                <a:ea typeface="ＭＳ Ｐゴシック" panose="020B0600070205080204" pitchFamily="34" charset="-128"/>
              </a:rPr>
            </a:br>
            <a:r>
              <a:rPr lang="en-US" altLang="en-US" sz="3999" b="1" dirty="0">
                <a:solidFill>
                  <a:schemeClr val="bg1"/>
                </a:solidFill>
                <a:ea typeface="ＭＳ Ｐゴシック" panose="020B0600070205080204" pitchFamily="34" charset="-128"/>
              </a:rPr>
              <a:t>Graduation Requirements</a:t>
            </a:r>
            <a:br>
              <a:rPr lang="en-US" altLang="en-US" sz="3999" b="1" dirty="0">
                <a:solidFill>
                  <a:schemeClr val="bg1"/>
                </a:solidFill>
                <a:ea typeface="ＭＳ Ｐゴシック" panose="020B0600070205080204" pitchFamily="34" charset="-128"/>
              </a:rPr>
            </a:br>
            <a:endParaRPr lang="en-US" altLang="en-US" sz="3999" b="1" dirty="0">
              <a:solidFill>
                <a:schemeClr val="bg1"/>
              </a:solidFill>
              <a:ea typeface="ＭＳ Ｐゴシック" panose="020B0600070205080204" pitchFamily="34" charset="-128"/>
            </a:endParaRPr>
          </a:p>
        </p:txBody>
      </p:sp>
      <p:sp>
        <p:nvSpPr>
          <p:cNvPr id="14339" name="Content Placeholder 2"/>
          <p:cNvSpPr>
            <a:spLocks noGrp="1"/>
          </p:cNvSpPr>
          <p:nvPr>
            <p:ph idx="1"/>
          </p:nvPr>
        </p:nvSpPr>
        <p:spPr>
          <a:xfrm>
            <a:off x="1842507" y="929337"/>
            <a:ext cx="8997127" cy="5721448"/>
          </a:xfrm>
        </p:spPr>
        <p:txBody>
          <a:bodyPr rtlCol="0">
            <a:normAutofit fontScale="77500" lnSpcReduction="20000"/>
          </a:bodyPr>
          <a:lstStyle/>
          <a:p>
            <a:pPr marL="0" indent="0">
              <a:buNone/>
              <a:defRPr/>
            </a:pPr>
            <a:r>
              <a:rPr lang="en-US" altLang="en-US" sz="1400" b="1" dirty="0">
                <a:solidFill>
                  <a:schemeClr val="bg1"/>
                </a:solidFill>
                <a:ea typeface="ＭＳ Ｐゴシック" panose="020B0600070205080204" pitchFamily="34" charset="-128"/>
              </a:rPr>
              <a:t>Language Arts</a:t>
            </a:r>
            <a:r>
              <a:rPr lang="en-US" altLang="en-US" sz="1400" dirty="0">
                <a:solidFill>
                  <a:schemeClr val="bg1"/>
                </a:solidFill>
                <a:ea typeface="ＭＳ Ｐゴシック" panose="020B0600070205080204" pitchFamily="34" charset="-128"/>
              </a:rPr>
              <a:t>	</a:t>
            </a:r>
            <a:r>
              <a:rPr lang="en-US" altLang="en-US" dirty="0">
                <a:solidFill>
                  <a:schemeClr val="bg1"/>
                </a:solidFill>
                <a:ea typeface="ＭＳ Ｐゴシック" panose="020B0600070205080204" pitchFamily="34" charset="-128"/>
              </a:rPr>
              <a:t>	 	</a:t>
            </a:r>
            <a:r>
              <a:rPr lang="en-US" altLang="en-US" sz="1400" dirty="0">
                <a:solidFill>
                  <a:schemeClr val="bg1"/>
                </a:solidFill>
                <a:ea typeface="ＭＳ Ｐゴシック" panose="020B0600070205080204" pitchFamily="34" charset="-128"/>
              </a:rPr>
              <a:t>English 10									4 Credits</a:t>
            </a:r>
          </a:p>
          <a:p>
            <a:pPr marL="0" indent="0">
              <a:buNone/>
              <a:defRPr/>
            </a:pPr>
            <a:r>
              <a:rPr lang="en-US" altLang="en-US" sz="1400" dirty="0">
                <a:solidFill>
                  <a:schemeClr val="bg1"/>
                </a:solidFill>
                <a:ea typeface="ＭＳ Ｐゴシック" panose="020B0600070205080204" pitchFamily="34" charset="-128"/>
              </a:rPr>
              <a:t>				 	An English 11									4 Credits</a:t>
            </a:r>
          </a:p>
          <a:p>
            <a:pPr marL="0" indent="0">
              <a:buNone/>
              <a:defRPr/>
            </a:pPr>
            <a:r>
              <a:rPr lang="en-US" altLang="en-US" sz="1400" dirty="0">
                <a:solidFill>
                  <a:schemeClr val="bg1"/>
                </a:solidFill>
                <a:ea typeface="ＭＳ Ｐゴシック" panose="020B0600070205080204" pitchFamily="34" charset="-128"/>
              </a:rPr>
              <a:t>				 	English 12									4 Credits</a:t>
            </a:r>
          </a:p>
          <a:p>
            <a:pPr marL="0" indent="0">
              <a:buNone/>
              <a:defRPr/>
            </a:pPr>
            <a:r>
              <a:rPr lang="en-US" altLang="en-US" sz="1400" b="1" dirty="0">
                <a:solidFill>
                  <a:schemeClr val="bg1"/>
                </a:solidFill>
                <a:ea typeface="ＭＳ Ｐゴシック" panose="020B0600070205080204" pitchFamily="34" charset="-128"/>
              </a:rPr>
              <a:t>Social Studies</a:t>
            </a:r>
            <a:r>
              <a:rPr lang="en-US" altLang="en-US" sz="1400" dirty="0">
                <a:solidFill>
                  <a:schemeClr val="bg1"/>
                </a:solidFill>
                <a:ea typeface="ＭＳ Ｐゴシック" panose="020B0600070205080204" pitchFamily="34" charset="-128"/>
              </a:rPr>
              <a:t>	</a:t>
            </a:r>
            <a:r>
              <a:rPr lang="en-US" altLang="en-US" dirty="0">
                <a:solidFill>
                  <a:schemeClr val="bg1"/>
                </a:solidFill>
                <a:ea typeface="ＭＳ Ｐゴシック" panose="020B0600070205080204" pitchFamily="34" charset="-128"/>
              </a:rPr>
              <a:t>	 	</a:t>
            </a:r>
            <a:r>
              <a:rPr lang="en-US" altLang="en-US" sz="1400" dirty="0">
                <a:solidFill>
                  <a:schemeClr val="bg1"/>
                </a:solidFill>
                <a:ea typeface="ＭＳ Ｐゴシック" panose="020B0600070205080204" pitchFamily="34" charset="-128"/>
              </a:rPr>
              <a:t>Social Studies 10								4 Credits</a:t>
            </a:r>
          </a:p>
          <a:p>
            <a:pPr marL="0" indent="0">
              <a:buNone/>
              <a:defRPr/>
            </a:pPr>
            <a:r>
              <a:rPr lang="en-US" altLang="en-US" sz="1400" dirty="0">
                <a:solidFill>
                  <a:schemeClr val="bg1"/>
                </a:solidFill>
                <a:ea typeface="ＭＳ Ｐゴシック" panose="020B0600070205080204" pitchFamily="34" charset="-128"/>
              </a:rPr>
              <a:t>				  	Social Studies 11/12								4 Credits</a:t>
            </a:r>
          </a:p>
          <a:p>
            <a:pPr marL="0" indent="0">
              <a:buNone/>
              <a:defRPr/>
            </a:pPr>
            <a:endParaRPr lang="en-US" altLang="en-US" sz="900" dirty="0">
              <a:solidFill>
                <a:schemeClr val="bg1"/>
              </a:solidFill>
              <a:ea typeface="ＭＳ Ｐゴシック" panose="020B0600070205080204" pitchFamily="34" charset="-128"/>
            </a:endParaRPr>
          </a:p>
          <a:p>
            <a:pPr marL="0" indent="0">
              <a:buNone/>
              <a:defRPr/>
            </a:pPr>
            <a:r>
              <a:rPr lang="en-US" altLang="en-US" sz="1400" b="1" dirty="0">
                <a:solidFill>
                  <a:schemeClr val="bg1"/>
                </a:solidFill>
                <a:ea typeface="ＭＳ Ｐゴシック" panose="020B0600070205080204" pitchFamily="34" charset="-128"/>
              </a:rPr>
              <a:t>Science		</a:t>
            </a:r>
            <a:r>
              <a:rPr lang="en-US" altLang="en-US" sz="1400" dirty="0">
                <a:solidFill>
                  <a:schemeClr val="bg1"/>
                </a:solidFill>
                <a:ea typeface="ＭＳ Ｐゴシック" panose="020B0600070205080204" pitchFamily="34" charset="-128"/>
              </a:rPr>
              <a:t>	  	Science 10 									4 credits</a:t>
            </a:r>
          </a:p>
          <a:p>
            <a:pPr marL="0" indent="0">
              <a:buNone/>
              <a:defRPr/>
            </a:pPr>
            <a:r>
              <a:rPr lang="en-US" altLang="en-US" sz="1400" dirty="0">
                <a:solidFill>
                  <a:schemeClr val="bg1"/>
                </a:solidFill>
                <a:ea typeface="ＭＳ Ｐゴシック" panose="020B0600070205080204" pitchFamily="34" charset="-128"/>
              </a:rPr>
              <a:t>				  	A Science 11/12								4 credits</a:t>
            </a:r>
          </a:p>
          <a:p>
            <a:pPr marL="0" indent="0">
              <a:buNone/>
              <a:defRPr/>
            </a:pPr>
            <a:r>
              <a:rPr lang="en-US" altLang="en-US" sz="1400" b="1" dirty="0">
                <a:solidFill>
                  <a:schemeClr val="bg1"/>
                </a:solidFill>
                <a:ea typeface="ＭＳ Ｐゴシック" panose="020B0600070205080204" pitchFamily="34" charset="-128"/>
              </a:rPr>
              <a:t>Math</a:t>
            </a:r>
            <a:r>
              <a:rPr lang="en-US" altLang="en-US" dirty="0">
                <a:solidFill>
                  <a:schemeClr val="bg1"/>
                </a:solidFill>
                <a:ea typeface="ＭＳ Ｐゴシック" panose="020B0600070205080204" pitchFamily="34" charset="-128"/>
              </a:rPr>
              <a:t>				 </a:t>
            </a:r>
            <a:r>
              <a:rPr lang="en-US" altLang="en-US" sz="1300" dirty="0">
                <a:solidFill>
                  <a:schemeClr val="bg1"/>
                </a:solidFill>
                <a:ea typeface="ＭＳ Ｐゴシック" panose="020B0600070205080204" pitchFamily="34" charset="-128"/>
              </a:rPr>
              <a:t> 	A </a:t>
            </a:r>
            <a:r>
              <a:rPr lang="en-US" altLang="en-US" sz="1400" dirty="0">
                <a:solidFill>
                  <a:schemeClr val="bg1"/>
                </a:solidFill>
                <a:ea typeface="ＭＳ Ｐゴシック" panose="020B0600070205080204" pitchFamily="34" charset="-128"/>
              </a:rPr>
              <a:t>Math 10 									4 credits</a:t>
            </a:r>
          </a:p>
          <a:p>
            <a:pPr marL="0" indent="0">
              <a:buNone/>
              <a:defRPr/>
            </a:pPr>
            <a:r>
              <a:rPr lang="en-US" altLang="en-US" sz="1400" dirty="0">
                <a:solidFill>
                  <a:schemeClr val="bg1"/>
                </a:solidFill>
                <a:ea typeface="ＭＳ Ｐゴシック" panose="020B0600070205080204" pitchFamily="34" charset="-128"/>
              </a:rPr>
              <a:t>				   	A Math 11/12									4 credits</a:t>
            </a:r>
          </a:p>
          <a:p>
            <a:pPr marL="0" indent="0">
              <a:buNone/>
              <a:defRPr/>
            </a:pPr>
            <a:endParaRPr lang="en-US" altLang="en-US" sz="1400" b="1" dirty="0">
              <a:solidFill>
                <a:schemeClr val="bg1"/>
              </a:solidFill>
              <a:ea typeface="ＭＳ Ｐゴシック" panose="020B0600070205080204" pitchFamily="34" charset="-128"/>
            </a:endParaRPr>
          </a:p>
          <a:p>
            <a:pPr marL="0" indent="0">
              <a:buNone/>
              <a:defRPr/>
            </a:pPr>
            <a:r>
              <a:rPr lang="en-US" altLang="en-US" sz="1400" b="1" dirty="0">
                <a:solidFill>
                  <a:schemeClr val="bg1"/>
                </a:solidFill>
                <a:ea typeface="ＭＳ Ｐゴシック" panose="020B0600070205080204" pitchFamily="34" charset="-128"/>
              </a:rPr>
              <a:t>PHE</a:t>
            </a:r>
            <a:r>
              <a:rPr lang="en-US" altLang="en-US" dirty="0">
                <a:solidFill>
                  <a:schemeClr val="bg1"/>
                </a:solidFill>
                <a:ea typeface="ＭＳ Ｐゴシック" panose="020B0600070205080204" pitchFamily="34" charset="-128"/>
              </a:rPr>
              <a:t>				  	</a:t>
            </a:r>
            <a:r>
              <a:rPr lang="en-US" altLang="en-US" sz="1400" dirty="0">
                <a:solidFill>
                  <a:schemeClr val="bg1"/>
                </a:solidFill>
                <a:ea typeface="ＭＳ Ｐゴシック" panose="020B0600070205080204" pitchFamily="34" charset="-128"/>
              </a:rPr>
              <a:t>PHE 10										4 credits</a:t>
            </a:r>
            <a:endParaRPr lang="en-US" altLang="en-US" sz="900" b="1" dirty="0">
              <a:solidFill>
                <a:schemeClr val="bg1"/>
              </a:solidFill>
              <a:ea typeface="ＭＳ Ｐゴシック" panose="020B0600070205080204" pitchFamily="34" charset="-128"/>
            </a:endParaRPr>
          </a:p>
          <a:p>
            <a:pPr marL="0" indent="0">
              <a:buNone/>
              <a:defRPr/>
            </a:pPr>
            <a:endParaRPr lang="en-US" altLang="en-US" sz="1400" b="1" dirty="0">
              <a:solidFill>
                <a:schemeClr val="bg1"/>
              </a:solidFill>
              <a:ea typeface="ＭＳ Ｐゴシック" panose="020B0600070205080204" pitchFamily="34" charset="-128"/>
            </a:endParaRPr>
          </a:p>
          <a:p>
            <a:pPr marL="0" indent="0">
              <a:buNone/>
              <a:defRPr/>
            </a:pPr>
            <a:r>
              <a:rPr lang="en-US" altLang="en-US" sz="1400" b="1" dirty="0">
                <a:solidFill>
                  <a:schemeClr val="bg1"/>
                </a:solidFill>
                <a:ea typeface="ＭＳ Ｐゴシック" panose="020B0600070205080204" pitchFamily="34" charset="-128"/>
              </a:rPr>
              <a:t>Career Education</a:t>
            </a:r>
            <a:r>
              <a:rPr lang="en-US" altLang="en-US" sz="1799" b="1" dirty="0">
                <a:solidFill>
                  <a:schemeClr val="bg1"/>
                </a:solidFill>
                <a:ea typeface="ＭＳ Ｐゴシック" panose="020B0600070205080204" pitchFamily="34" charset="-128"/>
              </a:rPr>
              <a:t>	  	      	</a:t>
            </a:r>
            <a:r>
              <a:rPr lang="en-US" altLang="en-US" sz="1400" dirty="0">
                <a:solidFill>
                  <a:schemeClr val="bg1"/>
                </a:solidFill>
                <a:ea typeface="ＭＳ Ｐゴシック" panose="020B0600070205080204" pitchFamily="34" charset="-128"/>
              </a:rPr>
              <a:t>Career and Life Education 10						4 credits</a:t>
            </a:r>
          </a:p>
          <a:p>
            <a:pPr marL="0" indent="0">
              <a:buNone/>
              <a:defRPr/>
            </a:pPr>
            <a:r>
              <a:rPr lang="en-US" altLang="en-US" sz="1400" b="1" dirty="0">
                <a:solidFill>
                  <a:schemeClr val="bg1"/>
                </a:solidFill>
                <a:ea typeface="ＭＳ Ｐゴシック" panose="020B0600070205080204" pitchFamily="34" charset="-128"/>
              </a:rPr>
              <a:t>				   	</a:t>
            </a:r>
            <a:r>
              <a:rPr lang="en-US" altLang="en-US" sz="1400" dirty="0">
                <a:solidFill>
                  <a:schemeClr val="bg1"/>
                </a:solidFill>
                <a:ea typeface="ＭＳ Ｐゴシック" panose="020B0600070205080204" pitchFamily="34" charset="-128"/>
              </a:rPr>
              <a:t>Career Life Connections 12						4 credits</a:t>
            </a:r>
            <a:endParaRPr lang="en-US" altLang="en-US" sz="1400" b="1" dirty="0">
              <a:solidFill>
                <a:schemeClr val="bg1"/>
              </a:solidFill>
              <a:ea typeface="ＭＳ Ｐゴシック" panose="020B0600070205080204" pitchFamily="34" charset="-128"/>
            </a:endParaRPr>
          </a:p>
          <a:p>
            <a:pPr marL="0" indent="0">
              <a:buNone/>
              <a:defRPr/>
            </a:pPr>
            <a:r>
              <a:rPr lang="en-US" altLang="en-US" sz="1400" b="1" dirty="0">
                <a:solidFill>
                  <a:schemeClr val="bg1"/>
                </a:solidFill>
                <a:ea typeface="ＭＳ Ｐゴシック" panose="020B0600070205080204" pitchFamily="34" charset="-128"/>
              </a:rPr>
              <a:t>	</a:t>
            </a:r>
          </a:p>
          <a:p>
            <a:pPr marL="0" indent="0">
              <a:buNone/>
              <a:defRPr/>
            </a:pPr>
            <a:r>
              <a:rPr lang="en-US" altLang="en-US" sz="1400" b="1" dirty="0">
                <a:solidFill>
                  <a:schemeClr val="bg1"/>
                </a:solidFill>
                <a:ea typeface="ＭＳ Ｐゴシック" panose="020B0600070205080204" pitchFamily="34" charset="-128"/>
              </a:rPr>
              <a:t>Fine Arts/Applied Skills   		</a:t>
            </a:r>
            <a:r>
              <a:rPr lang="en-US" altLang="en-US" sz="1400" dirty="0">
                <a:solidFill>
                  <a:schemeClr val="bg1"/>
                </a:solidFill>
                <a:ea typeface="ＭＳ Ｐゴシック" panose="020B0600070205080204" pitchFamily="34" charset="-128"/>
              </a:rPr>
              <a:t>Fine Arts or Applied Skills 10, 11 or 12					4 credits</a:t>
            </a:r>
            <a:endParaRPr lang="en-US" altLang="en-US" sz="1400" b="1" dirty="0">
              <a:solidFill>
                <a:schemeClr val="bg1"/>
              </a:solidFill>
              <a:ea typeface="ＭＳ Ｐゴシック" panose="020B0600070205080204" pitchFamily="34" charset="-128"/>
            </a:endParaRPr>
          </a:p>
          <a:p>
            <a:pPr marL="0" indent="0">
              <a:buNone/>
              <a:defRPr/>
            </a:pPr>
            <a:endParaRPr lang="en-US" altLang="en-US" sz="1400" b="1" dirty="0">
              <a:solidFill>
                <a:schemeClr val="bg1"/>
              </a:solidFill>
              <a:ea typeface="ＭＳ Ｐゴシック" panose="020B0600070205080204" pitchFamily="34" charset="-128"/>
            </a:endParaRPr>
          </a:p>
          <a:p>
            <a:pPr marL="0" indent="0">
              <a:buNone/>
              <a:defRPr/>
            </a:pPr>
            <a:r>
              <a:rPr lang="en-US" altLang="en-US" sz="1400" b="1" dirty="0">
                <a:solidFill>
                  <a:schemeClr val="bg1"/>
                </a:solidFill>
                <a:ea typeface="ＭＳ Ｐゴシック" panose="020B0600070205080204" pitchFamily="34" charset="-128"/>
              </a:rPr>
              <a:t>7 Elective Courses 			</a:t>
            </a:r>
            <a:r>
              <a:rPr lang="en-US" altLang="en-US" sz="1400" dirty="0">
                <a:solidFill>
                  <a:schemeClr val="bg1"/>
                </a:solidFill>
                <a:ea typeface="ＭＳ Ｐゴシック" panose="020B0600070205080204" pitchFamily="34" charset="-128"/>
              </a:rPr>
              <a:t>Three at grade 12 level							</a:t>
            </a:r>
            <a:r>
              <a:rPr lang="en-US" altLang="en-US" sz="1400" u="sng" dirty="0">
                <a:solidFill>
                  <a:schemeClr val="bg1"/>
                </a:solidFill>
                <a:ea typeface="ＭＳ Ｐゴシック" panose="020B0600070205080204" pitchFamily="34" charset="-128"/>
              </a:rPr>
              <a:t>28 credits</a:t>
            </a:r>
          </a:p>
          <a:p>
            <a:pPr marL="0" indent="0">
              <a:buNone/>
              <a:defRPr/>
            </a:pPr>
            <a:endParaRPr lang="en-US" altLang="en-US" sz="1400" u="sng" dirty="0">
              <a:solidFill>
                <a:schemeClr val="bg1"/>
              </a:solidFill>
              <a:ea typeface="ＭＳ Ｐゴシック" panose="020B0600070205080204" pitchFamily="34" charset="-128"/>
            </a:endParaRPr>
          </a:p>
          <a:p>
            <a:pPr marL="0" indent="0">
              <a:buNone/>
              <a:defRPr/>
            </a:pPr>
            <a:r>
              <a:rPr lang="en-US" altLang="en-US" sz="1400" b="1" dirty="0">
                <a:solidFill>
                  <a:schemeClr val="bg1"/>
                </a:solidFill>
                <a:ea typeface="ＭＳ Ｐゴシック" panose="020B0600070205080204" pitchFamily="34" charset="-128"/>
              </a:rPr>
              <a:t>														</a:t>
            </a:r>
            <a:r>
              <a:rPr lang="en-US" altLang="en-US" sz="1500" b="1" dirty="0">
                <a:solidFill>
                  <a:schemeClr val="bg1"/>
                </a:solidFill>
                <a:ea typeface="ＭＳ Ｐゴシック" panose="020B0600070205080204" pitchFamily="34" charset="-128"/>
              </a:rPr>
              <a:t>TOTAL:  80 CREDITS</a:t>
            </a:r>
          </a:p>
          <a:p>
            <a:pPr marL="0" indent="0">
              <a:buNone/>
              <a:defRPr/>
            </a:pPr>
            <a:endParaRPr lang="en-US" altLang="en-US" sz="1400" b="1" dirty="0">
              <a:solidFill>
                <a:schemeClr val="tx1"/>
              </a:solidFill>
              <a:ea typeface="ＭＳ Ｐゴシック" panose="020B0600070205080204" pitchFamily="34" charset="-128"/>
            </a:endParaRPr>
          </a:p>
        </p:txBody>
      </p:sp>
      <p:pic>
        <p:nvPicPr>
          <p:cNvPr id="2" name="Audio 1">
            <a:hlinkClick r:id="" action="ppaction://media"/>
            <a:extLst>
              <a:ext uri="{FF2B5EF4-FFF2-40B4-BE49-F238E27FC236}">
                <a16:creationId xmlns:a16="http://schemas.microsoft.com/office/drawing/2014/main" id="{3558CEEB-474F-4B1E-9926-EC06453A25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7335" y="6154029"/>
            <a:ext cx="487235" cy="487235"/>
          </a:xfrm>
          <a:prstGeom prst="rect">
            <a:avLst/>
          </a:prstGeom>
        </p:spPr>
      </p:pic>
    </p:spTree>
    <p:extLst>
      <p:ext uri="{BB962C8B-B14F-4D97-AF65-F5344CB8AC3E}">
        <p14:creationId xmlns:p14="http://schemas.microsoft.com/office/powerpoint/2010/main" val="3606163123"/>
      </p:ext>
    </p:extLst>
  </p:cSld>
  <p:clrMapOvr>
    <a:masterClrMapping/>
  </p:clrMapOvr>
  <mc:AlternateContent xmlns:mc="http://schemas.openxmlformats.org/markup-compatibility/2006" xmlns:p14="http://schemas.microsoft.com/office/powerpoint/2010/main">
    <mc:Choice Requires="p14">
      <p:transition spd="slow" p14:dur="2000" advTm="94648"/>
    </mc:Choice>
    <mc:Fallback xmlns="">
      <p:transition spd="slow" advTm="94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13611" y="685892"/>
            <a:ext cx="3566407" cy="3794020"/>
          </a:xfrm>
        </p:spPr>
        <p:txBody>
          <a:bodyPr vert="horz" lIns="91440" tIns="45720" rIns="91440" bIns="45720" rtlCol="0" anchor="b">
            <a:normAutofit/>
          </a:bodyPr>
          <a:lstStyle/>
          <a:p>
            <a:br>
              <a:rPr lang="en-US" sz="4000" kern="1200" cap="all" spc="200" baseline="0">
                <a:solidFill>
                  <a:schemeClr val="tx1">
                    <a:lumMod val="95000"/>
                    <a:lumOff val="5000"/>
                  </a:schemeClr>
                </a:solidFill>
                <a:latin typeface="+mj-lt"/>
                <a:ea typeface="+mj-ea"/>
                <a:cs typeface="+mj-cs"/>
              </a:rPr>
            </a:br>
            <a:br>
              <a:rPr lang="en-US" sz="4000" kern="1200" cap="all" spc="200" baseline="0">
                <a:solidFill>
                  <a:schemeClr val="tx1">
                    <a:lumMod val="95000"/>
                    <a:lumOff val="5000"/>
                  </a:schemeClr>
                </a:solidFill>
                <a:latin typeface="+mj-lt"/>
                <a:ea typeface="+mj-ea"/>
                <a:cs typeface="+mj-cs"/>
              </a:rPr>
            </a:br>
            <a:endParaRPr lang="en-US" sz="4000" kern="1200" cap="all" spc="200" baseline="0">
              <a:solidFill>
                <a:schemeClr val="tx1">
                  <a:lumMod val="95000"/>
                  <a:lumOff val="5000"/>
                </a:schemeClr>
              </a:solidFill>
              <a:latin typeface="+mj-lt"/>
              <a:ea typeface="+mj-ea"/>
              <a:cs typeface="+mj-cs"/>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3"/>
            <a:ext cx="2926080" cy="0"/>
          </a:xfrm>
          <a:prstGeom prst="line">
            <a:avLst/>
          </a:prstGeom>
          <a:ln w="19050">
            <a:solidFill>
              <a:srgbClr val="C3A86B"/>
            </a:solidFill>
          </a:ln>
        </p:spPr>
        <p:style>
          <a:lnRef idx="1">
            <a:schemeClr val="accent1"/>
          </a:lnRef>
          <a:fillRef idx="0">
            <a:schemeClr val="accent1"/>
          </a:fillRef>
          <a:effectRef idx="0">
            <a:schemeClr val="accent1"/>
          </a:effectRef>
          <a:fontRef idx="minor">
            <a:schemeClr val="tx1"/>
          </a:fontRef>
        </p:style>
      </p:cxn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623" r="38428" b="-1"/>
          <a:stretch/>
        </p:blipFill>
        <p:spPr>
          <a:xfrm>
            <a:off x="4658258" y="975"/>
            <a:ext cx="7533742" cy="6858000"/>
          </a:xfrm>
          <a:prstGeom prst="rect">
            <a:avLst/>
          </a:prstGeom>
        </p:spPr>
      </p:pic>
      <p:sp>
        <p:nvSpPr>
          <p:cNvPr id="3" name="TextBox 2">
            <a:extLst>
              <a:ext uri="{FF2B5EF4-FFF2-40B4-BE49-F238E27FC236}">
                <a16:creationId xmlns:a16="http://schemas.microsoft.com/office/drawing/2014/main" id="{0D25460D-7F4C-FD49-40AD-980424B41EAC}"/>
              </a:ext>
            </a:extLst>
          </p:cNvPr>
          <p:cNvSpPr txBox="1"/>
          <p:nvPr/>
        </p:nvSpPr>
        <p:spPr>
          <a:xfrm>
            <a:off x="266331" y="594804"/>
            <a:ext cx="4391926" cy="3785652"/>
          </a:xfrm>
          <a:prstGeom prst="rect">
            <a:avLst/>
          </a:prstGeom>
          <a:noFill/>
        </p:spPr>
        <p:txBody>
          <a:bodyPr wrap="square" rtlCol="0">
            <a:spAutoFit/>
          </a:bodyPr>
          <a:lstStyle/>
          <a:p>
            <a:r>
              <a:rPr lang="en-CA" sz="2400" b="1" dirty="0"/>
              <a:t>Other Graduation Requirements:</a:t>
            </a:r>
          </a:p>
          <a:p>
            <a:endParaRPr lang="en-CA" dirty="0"/>
          </a:p>
          <a:p>
            <a:r>
              <a:rPr lang="en-CA" sz="2000" dirty="0"/>
              <a:t>Grade 10 Numeracy and Literacy Assessments must be done.</a:t>
            </a:r>
          </a:p>
          <a:p>
            <a:pPr marL="285750" indent="-285750">
              <a:buFontTx/>
              <a:buChar char="-"/>
            </a:pPr>
            <a:endParaRPr lang="en-CA" sz="2000" dirty="0"/>
          </a:p>
          <a:p>
            <a:r>
              <a:rPr lang="en-CA" sz="2000" dirty="0"/>
              <a:t>Grade 12 Literacy Assessments will be written this Fall and next Spring.</a:t>
            </a:r>
          </a:p>
          <a:p>
            <a:pPr marL="285750" indent="-285750">
              <a:buFontTx/>
              <a:buChar char="-"/>
            </a:pPr>
            <a:endParaRPr lang="en-CA" sz="2000" dirty="0"/>
          </a:p>
          <a:p>
            <a:r>
              <a:rPr lang="en-CA" sz="2000" dirty="0"/>
              <a:t>Check with Counsellors on grad status and to ensure courses taken outside of EPS are on transcript.</a:t>
            </a:r>
          </a:p>
          <a:p>
            <a:pPr marL="285750" indent="-285750">
              <a:buFontTx/>
              <a:buChar char="-"/>
            </a:pPr>
            <a:endParaRPr lang="en-CA" dirty="0"/>
          </a:p>
        </p:txBody>
      </p:sp>
    </p:spTree>
    <p:extLst>
      <p:ext uri="{BB962C8B-B14F-4D97-AF65-F5344CB8AC3E}">
        <p14:creationId xmlns:p14="http://schemas.microsoft.com/office/powerpoint/2010/main" val="256309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When do you apply to post secondary schools?</a:t>
            </a: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489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ctangle 34">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73024" y="4608575"/>
            <a:ext cx="5242560" cy="1765715"/>
          </a:xfrm>
        </p:spPr>
        <p:txBody>
          <a:bodyPr vert="horz" lIns="91440" tIns="45720" rIns="91440" bIns="45720" rtlCol="0" anchor="ctr">
            <a:normAutofit/>
          </a:bodyPr>
          <a:lstStyle/>
          <a:p>
            <a:br>
              <a:rPr lang="en-US" sz="3400">
                <a:solidFill>
                  <a:srgbClr val="FFFFFF"/>
                </a:solidFill>
              </a:rPr>
            </a:br>
            <a:br>
              <a:rPr lang="en-US" sz="3400">
                <a:solidFill>
                  <a:srgbClr val="FFFFFF"/>
                </a:solidFill>
              </a:rPr>
            </a:br>
            <a:br>
              <a:rPr lang="en-US" sz="3400">
                <a:solidFill>
                  <a:srgbClr val="FFFFFF"/>
                </a:solidFill>
              </a:rPr>
            </a:br>
            <a:endParaRPr lang="en-US" sz="3400">
              <a:solidFill>
                <a:srgbClr val="FFFFFF"/>
              </a:solidFill>
            </a:endParaRPr>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r="23060" b="-1"/>
          <a:stretch/>
        </p:blipFill>
        <p:spPr>
          <a:xfrm>
            <a:off x="327547" y="321733"/>
            <a:ext cx="5688020" cy="3899748"/>
          </a:xfrm>
          <a:prstGeom prst="rect">
            <a:avLst/>
          </a:prstGeom>
        </p:spPr>
      </p:pic>
      <p:sp>
        <p:nvSpPr>
          <p:cNvPr id="41" name="Rectangle 36">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5A7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A6E1498-7A0D-7042-A98A-D674D8039DA5}"/>
              </a:ext>
            </a:extLst>
          </p:cNvPr>
          <p:cNvSpPr txBox="1"/>
          <p:nvPr/>
        </p:nvSpPr>
        <p:spPr>
          <a:xfrm>
            <a:off x="6661065" y="974875"/>
            <a:ext cx="4724573"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2400" dirty="0">
                <a:solidFill>
                  <a:srgbClr val="FFFFFF"/>
                </a:solidFill>
              </a:rPr>
              <a:t>Applications open for admission at different times and many open in early Fall. Check the websites!</a:t>
            </a:r>
          </a:p>
          <a:p>
            <a:pPr defTabSz="914400">
              <a:lnSpc>
                <a:spcPct val="90000"/>
              </a:lnSpc>
              <a:spcAft>
                <a:spcPts val="600"/>
              </a:spcAft>
              <a:buClr>
                <a:schemeClr val="accent1"/>
              </a:buClr>
            </a:pPr>
            <a:endParaRPr lang="en-US" sz="2400" dirty="0">
              <a:solidFill>
                <a:srgbClr val="FFFFFF"/>
              </a:solidFill>
            </a:endParaRPr>
          </a:p>
          <a:p>
            <a:pPr defTabSz="914400">
              <a:lnSpc>
                <a:spcPct val="90000"/>
              </a:lnSpc>
              <a:spcAft>
                <a:spcPts val="600"/>
              </a:spcAft>
              <a:buClr>
                <a:schemeClr val="accent1"/>
              </a:buClr>
            </a:pPr>
            <a:r>
              <a:rPr lang="en-US" sz="2400" dirty="0">
                <a:solidFill>
                  <a:srgbClr val="FFFFFF"/>
                </a:solidFill>
              </a:rPr>
              <a:t>In order to be considered for an early offer of admission, applications must be received by a certain date. Again, check the websites!</a:t>
            </a:r>
          </a:p>
          <a:p>
            <a:pPr defTabSz="914400">
              <a:lnSpc>
                <a:spcPct val="90000"/>
              </a:lnSpc>
              <a:spcAft>
                <a:spcPts val="600"/>
              </a:spcAft>
              <a:buClr>
                <a:schemeClr val="accent1"/>
              </a:buClr>
            </a:pPr>
            <a:endParaRPr lang="en-US" sz="2400" dirty="0">
              <a:solidFill>
                <a:srgbClr val="FFFFFF"/>
              </a:solidFill>
            </a:endParaRPr>
          </a:p>
          <a:p>
            <a:pPr defTabSz="914400">
              <a:lnSpc>
                <a:spcPct val="90000"/>
              </a:lnSpc>
              <a:spcAft>
                <a:spcPts val="600"/>
              </a:spcAft>
              <a:buClr>
                <a:schemeClr val="accent1"/>
              </a:buClr>
            </a:pPr>
            <a:r>
              <a:rPr lang="en-US" sz="2400" dirty="0">
                <a:solidFill>
                  <a:srgbClr val="FFFFFF"/>
                </a:solidFill>
              </a:rPr>
              <a:t>Certain programs, such as nursing, can also have different deadline dates. Yes, check the websites! </a:t>
            </a:r>
            <a:endParaRPr lang="en-US" dirty="0">
              <a:solidFill>
                <a:srgbClr val="FFFFFF"/>
              </a:solidFill>
            </a:endParaRPr>
          </a:p>
        </p:txBody>
      </p:sp>
    </p:spTree>
    <p:extLst>
      <p:ext uri="{BB962C8B-B14F-4D97-AF65-F5344CB8AC3E}">
        <p14:creationId xmlns:p14="http://schemas.microsoft.com/office/powerpoint/2010/main" val="110095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96000">
              <a:schemeClr val="accent6"/>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1464" y="332655"/>
            <a:ext cx="10585176" cy="2670675"/>
          </a:xfrm>
        </p:spPr>
        <p:txBody>
          <a:bodyPr>
            <a:normAutofit/>
          </a:bodyPr>
          <a:lstStyle/>
          <a:p>
            <a:pPr algn="ctr">
              <a:buClr>
                <a:schemeClr val="bg2"/>
              </a:buClr>
              <a:defRPr/>
            </a:pPr>
            <a:r>
              <a:rPr lang="en-US" sz="3600" b="1" dirty="0">
                <a:solidFill>
                  <a:schemeClr val="bg1"/>
                </a:solidFill>
              </a:rPr>
              <a:t>Post Secondary Institutions</a:t>
            </a:r>
            <a:br>
              <a:rPr lang="en-US" sz="3600" b="1" dirty="0">
                <a:solidFill>
                  <a:schemeClr val="bg1"/>
                </a:solidFill>
              </a:rPr>
            </a:br>
            <a:br>
              <a:rPr lang="en-US" sz="3600" dirty="0">
                <a:solidFill>
                  <a:schemeClr val="bg1"/>
                </a:solidFill>
              </a:rPr>
            </a:br>
            <a:r>
              <a:rPr lang="en-US" sz="2400" dirty="0">
                <a:solidFill>
                  <a:schemeClr val="bg1"/>
                </a:solidFill>
              </a:rPr>
              <a:t>Types of programs that </a:t>
            </a:r>
            <a:r>
              <a:rPr lang="en-US" sz="2400" b="1" dirty="0">
                <a:solidFill>
                  <a:schemeClr val="bg1"/>
                </a:solidFill>
              </a:rPr>
              <a:t>may</a:t>
            </a:r>
            <a:r>
              <a:rPr lang="en-US" sz="2400" dirty="0">
                <a:solidFill>
                  <a:schemeClr val="bg1"/>
                </a:solidFill>
              </a:rPr>
              <a:t> be offered: </a:t>
            </a:r>
            <a:br>
              <a:rPr lang="en-US" sz="2400" dirty="0">
                <a:solidFill>
                  <a:schemeClr val="bg1"/>
                </a:solidFill>
              </a:rPr>
            </a:br>
            <a:r>
              <a:rPr lang="en-US" sz="2400" dirty="0">
                <a:solidFill>
                  <a:schemeClr val="bg1"/>
                </a:solidFill>
              </a:rPr>
              <a:t>   Certificate, Diploma, University Transfer and Bachelor Degrees</a:t>
            </a:r>
            <a:r>
              <a:rPr lang="en-US" sz="2400" dirty="0">
                <a:solidFill>
                  <a:schemeClr val="tx1"/>
                </a:solidFill>
              </a:rPr>
              <a:t>	</a:t>
            </a:r>
            <a:br>
              <a:rPr lang="en-US" sz="2400" dirty="0">
                <a:solidFill>
                  <a:schemeClr val="tx1"/>
                </a:solidFill>
              </a:rPr>
            </a:br>
            <a:br>
              <a:rPr lang="en-US" sz="2400" dirty="0">
                <a:solidFill>
                  <a:schemeClr val="tx1"/>
                </a:solidFill>
              </a:rPr>
            </a:br>
            <a:endParaRPr lang="en-US" sz="2400" dirty="0"/>
          </a:p>
        </p:txBody>
      </p:sp>
      <p:sp>
        <p:nvSpPr>
          <p:cNvPr id="3" name="Content Placeholder 2"/>
          <p:cNvSpPr>
            <a:spLocks noGrp="1"/>
          </p:cNvSpPr>
          <p:nvPr>
            <p:ph idx="1"/>
          </p:nvPr>
        </p:nvSpPr>
        <p:spPr>
          <a:xfrm>
            <a:off x="1118898" y="2404241"/>
            <a:ext cx="10870778" cy="4265119"/>
          </a:xfrm>
        </p:spPr>
        <p:txBody>
          <a:bodyPr/>
          <a:lstStyle/>
          <a:p>
            <a:pPr marL="0" indent="0" algn="ctr">
              <a:buClr>
                <a:schemeClr val="bg2"/>
              </a:buClr>
              <a:buNone/>
              <a:defRPr/>
            </a:pPr>
            <a:endParaRPr lang="en-US" sz="4000" dirty="0">
              <a:solidFill>
                <a:schemeClr val="bg1"/>
              </a:solidFill>
            </a:endParaRPr>
          </a:p>
          <a:p>
            <a:pPr marL="457200" lvl="1" indent="0" algn="ctr">
              <a:spcBef>
                <a:spcPts val="0"/>
              </a:spcBef>
              <a:buClr>
                <a:schemeClr val="bg2"/>
              </a:buClr>
              <a:buNone/>
              <a:defRPr/>
            </a:pPr>
            <a:r>
              <a:rPr lang="en-CA" sz="4000" b="1" u="sng" baseline="30000" dirty="0">
                <a:solidFill>
                  <a:schemeClr val="bg1"/>
                </a:solidFill>
                <a:hlinkClick r:id="rId2">
                  <a:extLst>
                    <a:ext uri="{A12FA001-AC4F-418D-AE19-62706E023703}">
                      <ahyp:hlinkClr xmlns:ahyp="http://schemas.microsoft.com/office/drawing/2018/hyperlinkcolor" val="tx"/>
                    </a:ext>
                  </a:extLst>
                </a:hlinkClick>
              </a:rPr>
              <a:t>www.kpu.ca</a:t>
            </a:r>
            <a:r>
              <a:rPr lang="en-CA" sz="4000" b="1" baseline="30000" dirty="0">
                <a:solidFill>
                  <a:schemeClr val="bg1"/>
                </a:solidFill>
              </a:rPr>
              <a:t>		</a:t>
            </a:r>
            <a:r>
              <a:rPr lang="en-CA" sz="4000" b="1" baseline="30000" dirty="0">
                <a:solidFill>
                  <a:schemeClr val="bg1"/>
                </a:solidFill>
                <a:hlinkClick r:id="rId3">
                  <a:extLst>
                    <a:ext uri="{A12FA001-AC4F-418D-AE19-62706E023703}">
                      <ahyp:hlinkClr xmlns:ahyp="http://schemas.microsoft.com/office/drawing/2018/hyperlinkcolor" val="tx"/>
                    </a:ext>
                  </a:extLst>
                </a:hlinkClick>
              </a:rPr>
              <a:t>www.sfu.ca</a:t>
            </a:r>
            <a:r>
              <a:rPr lang="en-CA" sz="4000" b="1" baseline="30000" dirty="0">
                <a:solidFill>
                  <a:schemeClr val="bg1"/>
                </a:solidFill>
              </a:rPr>
              <a:t> 	   </a:t>
            </a:r>
            <a:r>
              <a:rPr lang="en-CA" sz="4000" b="1" baseline="30000" dirty="0">
                <a:solidFill>
                  <a:schemeClr val="bg1"/>
                </a:solidFill>
                <a:hlinkClick r:id="rId4">
                  <a:extLst>
                    <a:ext uri="{A12FA001-AC4F-418D-AE19-62706E023703}">
                      <ahyp:hlinkClr xmlns:ahyp="http://schemas.microsoft.com/office/drawing/2018/hyperlinkcolor" val="tx"/>
                    </a:ext>
                  </a:extLst>
                </a:hlinkClick>
              </a:rPr>
              <a:t>www.douglas.bc.ca</a:t>
            </a:r>
            <a:r>
              <a:rPr lang="en-CA" sz="4000" b="1" baseline="30000" dirty="0">
                <a:solidFill>
                  <a:schemeClr val="bg1"/>
                </a:solidFill>
              </a:rPr>
              <a:t> </a:t>
            </a:r>
          </a:p>
          <a:p>
            <a:pPr marL="457200" lvl="1" indent="0" algn="ctr">
              <a:spcBef>
                <a:spcPts val="0"/>
              </a:spcBef>
              <a:buClr>
                <a:schemeClr val="bg2"/>
              </a:buClr>
              <a:buNone/>
              <a:defRPr/>
            </a:pPr>
            <a:endParaRPr lang="en-CA" sz="4000" b="1" baseline="30000" dirty="0">
              <a:solidFill>
                <a:srgbClr val="6B9F25"/>
              </a:solidFill>
              <a:hlinkClick r:id="rId5">
                <a:extLst>
                  <a:ext uri="{A12FA001-AC4F-418D-AE19-62706E023703}">
                    <ahyp:hlinkClr xmlns:ahyp="http://schemas.microsoft.com/office/drawing/2018/hyperlinkcolor" val="tx"/>
                  </a:ext>
                </a:extLst>
              </a:hlinkClick>
            </a:endParaRPr>
          </a:p>
          <a:p>
            <a:pPr marL="457200" lvl="1" indent="0" algn="ctr">
              <a:spcBef>
                <a:spcPts val="0"/>
              </a:spcBef>
              <a:buClr>
                <a:schemeClr val="bg2"/>
              </a:buClr>
              <a:buNone/>
              <a:defRPr/>
            </a:pPr>
            <a:r>
              <a:rPr lang="en-CA" sz="4000" b="1" baseline="30000" dirty="0">
                <a:solidFill>
                  <a:schemeClr val="bg1"/>
                </a:solidFill>
                <a:hlinkClick r:id="rId5">
                  <a:extLst>
                    <a:ext uri="{A12FA001-AC4F-418D-AE19-62706E023703}">
                      <ahyp:hlinkClr xmlns:ahyp="http://schemas.microsoft.com/office/drawing/2018/hyperlinkcolor" val="tx"/>
                    </a:ext>
                  </a:extLst>
                </a:hlinkClick>
              </a:rPr>
              <a:t>www.langara.bc.ca</a:t>
            </a:r>
            <a:r>
              <a:rPr lang="en-CA" sz="4000" b="1" baseline="30000" dirty="0">
                <a:solidFill>
                  <a:schemeClr val="bg1"/>
                </a:solidFill>
              </a:rPr>
              <a:t>       </a:t>
            </a:r>
            <a:r>
              <a:rPr lang="en-CA" sz="4000" b="1" baseline="30000" dirty="0">
                <a:solidFill>
                  <a:schemeClr val="bg1"/>
                </a:solidFill>
                <a:hlinkClick r:id="rId6">
                  <a:extLst>
                    <a:ext uri="{A12FA001-AC4F-418D-AE19-62706E023703}">
                      <ahyp:hlinkClr xmlns:ahyp="http://schemas.microsoft.com/office/drawing/2018/hyperlinkcolor" val="tx"/>
                    </a:ext>
                  </a:extLst>
                </a:hlinkClick>
              </a:rPr>
              <a:t>www.bcit.ca</a:t>
            </a:r>
            <a:r>
              <a:rPr lang="en-CA" sz="4000" b="1" baseline="30000" dirty="0">
                <a:solidFill>
                  <a:schemeClr val="bg1"/>
                </a:solidFill>
              </a:rPr>
              <a:t> 	</a:t>
            </a:r>
            <a:r>
              <a:rPr lang="en-CA" sz="4000" b="1" dirty="0">
                <a:solidFill>
                  <a:schemeClr val="bg1"/>
                </a:solidFill>
              </a:rPr>
              <a:t>  </a:t>
            </a:r>
            <a:r>
              <a:rPr lang="en-CA" sz="4000" b="1" baseline="30000" dirty="0">
                <a:solidFill>
                  <a:schemeClr val="bg1"/>
                </a:solidFill>
                <a:hlinkClick r:id="rId7">
                  <a:extLst>
                    <a:ext uri="{A12FA001-AC4F-418D-AE19-62706E023703}">
                      <ahyp:hlinkClr xmlns:ahyp="http://schemas.microsoft.com/office/drawing/2018/hyperlinkcolor" val="tx"/>
                    </a:ext>
                  </a:extLst>
                </a:hlinkClick>
              </a:rPr>
              <a:t>www.ufv.ca</a:t>
            </a:r>
            <a:endParaRPr lang="en-CA" sz="4000" b="1" baseline="30000" dirty="0">
              <a:solidFill>
                <a:schemeClr val="bg1"/>
              </a:solidFill>
            </a:endParaRPr>
          </a:p>
          <a:p>
            <a:pPr marL="457200" lvl="1" indent="0" algn="ctr">
              <a:spcBef>
                <a:spcPts val="0"/>
              </a:spcBef>
              <a:buClr>
                <a:schemeClr val="bg2"/>
              </a:buClr>
              <a:buNone/>
              <a:defRPr/>
            </a:pPr>
            <a:r>
              <a:rPr lang="en-CA" sz="4000" b="1" baseline="30000" dirty="0">
                <a:solidFill>
                  <a:schemeClr val="bg1"/>
                </a:solidFill>
              </a:rPr>
              <a:t> </a:t>
            </a:r>
          </a:p>
          <a:p>
            <a:pPr marL="457200" lvl="1" indent="0" algn="ctr">
              <a:spcBef>
                <a:spcPts val="0"/>
              </a:spcBef>
              <a:buClr>
                <a:schemeClr val="bg2"/>
              </a:buClr>
              <a:buNone/>
              <a:defRPr/>
            </a:pPr>
            <a:r>
              <a:rPr lang="en-CA" sz="4000" b="1" baseline="30000" dirty="0">
                <a:solidFill>
                  <a:schemeClr val="bg1"/>
                </a:solidFill>
                <a:hlinkClick r:id="rId8">
                  <a:extLst>
                    <a:ext uri="{A12FA001-AC4F-418D-AE19-62706E023703}">
                      <ahyp:hlinkClr xmlns:ahyp="http://schemas.microsoft.com/office/drawing/2018/hyperlinkcolor" val="tx"/>
                    </a:ext>
                  </a:extLst>
                </a:hlinkClick>
              </a:rPr>
              <a:t>www.ubc.ca</a:t>
            </a:r>
            <a:r>
              <a:rPr lang="en-CA" sz="4000" b="1" baseline="30000" dirty="0">
                <a:solidFill>
                  <a:schemeClr val="bg1"/>
                </a:solidFill>
              </a:rPr>
              <a:t> 	   </a:t>
            </a:r>
            <a:r>
              <a:rPr lang="en-CA" sz="4000" b="1" baseline="30000" dirty="0">
                <a:solidFill>
                  <a:schemeClr val="bg1"/>
                </a:solidFill>
                <a:hlinkClick r:id="rId9">
                  <a:extLst>
                    <a:ext uri="{A12FA001-AC4F-418D-AE19-62706E023703}">
                      <ahyp:hlinkClr xmlns:ahyp="http://schemas.microsoft.com/office/drawing/2018/hyperlinkcolor" val="tx"/>
                    </a:ext>
                  </a:extLst>
                </a:hlinkClick>
              </a:rPr>
              <a:t>www.uvic.ca</a:t>
            </a:r>
            <a:r>
              <a:rPr lang="en-CA" sz="4000" b="1" baseline="30000" dirty="0">
                <a:solidFill>
                  <a:schemeClr val="bg1"/>
                </a:solidFill>
              </a:rPr>
              <a:t> 	     </a:t>
            </a:r>
            <a:r>
              <a:rPr lang="en-CA" sz="4000" b="1" baseline="30000" dirty="0">
                <a:solidFill>
                  <a:schemeClr val="bg1"/>
                </a:solidFill>
                <a:hlinkClick r:id="rId10">
                  <a:extLst>
                    <a:ext uri="{A12FA001-AC4F-418D-AE19-62706E023703}">
                      <ahyp:hlinkClr xmlns:ahyp="http://schemas.microsoft.com/office/drawing/2018/hyperlinkcolor" val="tx"/>
                    </a:ext>
                  </a:extLst>
                </a:hlinkClick>
              </a:rPr>
              <a:t>www.capilanou.ca</a:t>
            </a:r>
            <a:r>
              <a:rPr lang="en-CA" sz="4000" b="1" baseline="30000" dirty="0">
                <a:solidFill>
                  <a:schemeClr val="bg1"/>
                </a:solidFill>
              </a:rPr>
              <a:t> </a:t>
            </a:r>
            <a:r>
              <a:rPr lang="en-CA" sz="4000" b="1" dirty="0">
                <a:solidFill>
                  <a:schemeClr val="bg1"/>
                </a:solidFill>
              </a:rPr>
              <a:t> </a:t>
            </a:r>
          </a:p>
          <a:p>
            <a:endParaRPr lang="en-US" dirty="0"/>
          </a:p>
        </p:txBody>
      </p:sp>
      <p:pic>
        <p:nvPicPr>
          <p:cNvPr id="4" name="Picture 3" descr="Expanding the World of Post-Secondary Options – TEACH Magazine">
            <a:extLst>
              <a:ext uri="{FF2B5EF4-FFF2-40B4-BE49-F238E27FC236}">
                <a16:creationId xmlns:a16="http://schemas.microsoft.com/office/drawing/2014/main" id="{E71E0082-B9E2-3A5A-2990-4A9D17AD7A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40000">
            <a:off x="509909" y="779014"/>
            <a:ext cx="2172929" cy="1282028"/>
          </a:xfrm>
          <a:prstGeom prst="rect">
            <a:avLst/>
          </a:prstGeom>
        </p:spPr>
      </p:pic>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val="0"/>
              </a:ext>
            </a:extLst>
          </a:blip>
          <a:srcRect r="6245" b="-1"/>
          <a:stretch/>
        </p:blipFill>
        <p:spPr>
          <a:xfrm>
            <a:off x="20" y="-1"/>
            <a:ext cx="12188932" cy="6858000"/>
          </a:xfrm>
          <a:prstGeom prst="rect">
            <a:avLst/>
          </a:prstGeo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3467" y="643467"/>
            <a:ext cx="7164674" cy="5571066"/>
          </a:xfrm>
        </p:spPr>
        <p:txBody>
          <a:bodyPr vert="horz" lIns="91440" tIns="45720" rIns="91440" bIns="45720" rtlCol="0" anchor="ctr">
            <a:normAutofit/>
          </a:bodyPr>
          <a:lstStyle/>
          <a:p>
            <a:r>
              <a:rPr lang="en-US" sz="6600" kern="1200" cap="all" spc="200" baseline="0" dirty="0">
                <a:solidFill>
                  <a:schemeClr val="tx1"/>
                </a:solidFill>
                <a:latin typeface="+mj-lt"/>
                <a:ea typeface="+mj-ea"/>
                <a:cs typeface="+mj-cs"/>
              </a:rPr>
              <a:t>What high school courses</a:t>
            </a:r>
            <a:r>
              <a:rPr lang="en-US" sz="6600" kern="1200" cap="all" spc="200" dirty="0">
                <a:solidFill>
                  <a:schemeClr val="tx1"/>
                </a:solidFill>
                <a:latin typeface="+mj-lt"/>
                <a:ea typeface="+mj-ea"/>
                <a:cs typeface="+mj-cs"/>
              </a:rPr>
              <a:t> do you need for admission?</a:t>
            </a:r>
            <a:endParaRPr lang="en-US" sz="6600" kern="1200" cap="all" spc="200" baseline="0" dirty="0">
              <a:solidFill>
                <a:schemeClr val="tx1"/>
              </a:solidFill>
              <a:latin typeface="+mj-lt"/>
              <a:ea typeface="+mj-ea"/>
              <a:cs typeface="+mj-cs"/>
            </a:endParaRPr>
          </a:p>
        </p:txBody>
      </p:sp>
      <p:cxnSp>
        <p:nvCxnSpPr>
          <p:cNvPr id="25" name="Straight Connector 1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100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Custom 1">
      <a:dk1>
        <a:sysClr val="windowText" lastClr="000000"/>
      </a:dk1>
      <a:lt1>
        <a:sysClr val="window" lastClr="FFFFFF"/>
      </a:lt1>
      <a:dk2>
        <a:srgbClr val="242852"/>
      </a:dk2>
      <a:lt2>
        <a:srgbClr val="A9CBEE"/>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4F12D6A-2BE8-4847-A724-6F141C79A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3.xml><?xml version="1.0" encoding="utf-8"?>
<ds:datastoreItem xmlns:ds="http://schemas.openxmlformats.org/officeDocument/2006/customXml" ds:itemID="{DBE6AE0A-D4B0-4A5B-9359-3C20E0AE6F61}">
  <ds:schemaRefs>
    <ds:schemaRef ds:uri="http://schemas.microsoft.com/sharepoint/v3"/>
    <ds:schemaRef ds:uri="230e9df3-be65-4c73-a93b-d1236ebd677e"/>
    <ds:schemaRef ds:uri="http://schemas.microsoft.com/office/2006/documentManagement/types"/>
    <ds:schemaRef ds:uri="http://schemas.openxmlformats.org/package/2006/metadata/core-properties"/>
    <ds:schemaRef ds:uri="16c05727-aa75-4e4a-9b5f-8a80a1165891"/>
    <ds:schemaRef ds:uri="http://purl.org/dc/dcmitype/"/>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Integral</Template>
  <TotalTime>1567</TotalTime>
  <Words>1141</Words>
  <Application>Microsoft Office PowerPoint</Application>
  <PresentationFormat>Widescreen</PresentationFormat>
  <Paragraphs>111</Paragraphs>
  <Slides>22</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Century Gothic</vt:lpstr>
      <vt:lpstr>Tw Cen MT</vt:lpstr>
      <vt:lpstr>Tw Cen MT Condensed</vt:lpstr>
      <vt:lpstr>Wingdings</vt:lpstr>
      <vt:lpstr>Wingdings 3</vt:lpstr>
      <vt:lpstr>Slice</vt:lpstr>
      <vt:lpstr>Integral</vt:lpstr>
      <vt:lpstr>Counsellors Corner: QuestionS and Answers</vt:lpstr>
      <vt:lpstr>Alpha Counsellors:</vt:lpstr>
      <vt:lpstr>What do you need to graduate from high school?</vt:lpstr>
      <vt:lpstr> Graduation Requirements </vt:lpstr>
      <vt:lpstr>  </vt:lpstr>
      <vt:lpstr>When do you apply to post secondary schools?</vt:lpstr>
      <vt:lpstr>   </vt:lpstr>
      <vt:lpstr>Post Secondary Institutions  Types of programs that may be offered:     Certificate, Diploma, University Transfer and Bachelor Degrees   </vt:lpstr>
      <vt:lpstr>What high school courses do you need for admission?</vt:lpstr>
      <vt:lpstr>   </vt:lpstr>
      <vt:lpstr>What high school marks do you need for admission?</vt:lpstr>
      <vt:lpstr>   </vt:lpstr>
      <vt:lpstr>How do post secondary schools get your transcripts?</vt:lpstr>
      <vt:lpstr>   </vt:lpstr>
      <vt:lpstr>Is early admission important?</vt:lpstr>
      <vt:lpstr>    </vt:lpstr>
      <vt:lpstr>How to apply to post secondary schools?</vt:lpstr>
      <vt:lpstr>   </vt:lpstr>
      <vt:lpstr>   </vt:lpstr>
      <vt:lpstr>How can counsellors help?</vt:lpstr>
      <vt:lpstr>   </vt:lpstr>
      <vt:lpstr>          Make an appointment with the school counselor.   Check out the Career Center.  Join Elgin Grads 2023 TEAMS for important information and updates.  Mark your calendars for the Post Secondary sessions, Find Your Fit on October 6 and 7 and BC PSI Night on October 17.  Check out websites, visit campuses and contact Post Secondary schools with questions.    PRACTICE BEING MINDFUL, MANAGING STRESS and finding balance!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Counsellors Corner: Question and Answers</dc:title>
  <dc:creator>Mini Gill</dc:creator>
  <cp:lastModifiedBy>Mini Gill</cp:lastModifiedBy>
  <cp:revision>29</cp:revision>
  <cp:lastPrinted>2022-10-04T18:52:08Z</cp:lastPrinted>
  <dcterms:created xsi:type="dcterms:W3CDTF">2022-10-03T00:51:09Z</dcterms:created>
  <dcterms:modified xsi:type="dcterms:W3CDTF">2022-10-05T22:03:08Z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