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95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3205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eSIS</a:t>
            </a:r>
            <a:r>
              <a:rPr spc="-75" dirty="0"/>
              <a:t> </a:t>
            </a:r>
            <a:r>
              <a:rPr spc="-5" dirty="0"/>
              <a:t>Department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3205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eSIS</a:t>
            </a:r>
            <a:r>
              <a:rPr spc="-75" dirty="0"/>
              <a:t> </a:t>
            </a:r>
            <a:r>
              <a:rPr spc="-5" dirty="0"/>
              <a:t>Department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3205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eSIS</a:t>
            </a:r>
            <a:r>
              <a:rPr spc="-75" dirty="0"/>
              <a:t> </a:t>
            </a:r>
            <a:r>
              <a:rPr spc="-5" dirty="0"/>
              <a:t>Department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3205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eSIS</a:t>
            </a:r>
            <a:r>
              <a:rPr spc="-75" dirty="0"/>
              <a:t> </a:t>
            </a:r>
            <a:r>
              <a:rPr spc="-5" dirty="0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3205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eSIS</a:t>
            </a:r>
            <a:r>
              <a:rPr spc="-75" dirty="0"/>
              <a:t> </a:t>
            </a:r>
            <a:r>
              <a:rPr spc="-5" dirty="0"/>
              <a:t>Department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14400" y="457200"/>
            <a:ext cx="2114042" cy="5556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400" y="1095247"/>
            <a:ext cx="5924550" cy="0"/>
          </a:xfrm>
          <a:custGeom>
            <a:avLst/>
            <a:gdLst/>
            <a:ahLst/>
            <a:cxnLst/>
            <a:rect l="l" t="t" r="r" b="b"/>
            <a:pathLst>
              <a:path w="5924550">
                <a:moveTo>
                  <a:pt x="0" y="0"/>
                </a:moveTo>
                <a:lnTo>
                  <a:pt x="5924550" y="0"/>
                </a:lnTo>
              </a:path>
            </a:pathLst>
          </a:custGeom>
          <a:ln w="6350">
            <a:solidFill>
              <a:srgbClr val="45C0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4400" y="9130068"/>
            <a:ext cx="5924550" cy="0"/>
          </a:xfrm>
          <a:custGeom>
            <a:avLst/>
            <a:gdLst/>
            <a:ahLst/>
            <a:cxnLst/>
            <a:rect l="l" t="t" r="r" b="b"/>
            <a:pathLst>
              <a:path w="5924550">
                <a:moveTo>
                  <a:pt x="0" y="0"/>
                </a:moveTo>
                <a:lnTo>
                  <a:pt x="5924550" y="0"/>
                </a:lnTo>
              </a:path>
            </a:pathLst>
          </a:custGeom>
          <a:ln w="6350">
            <a:solidFill>
              <a:srgbClr val="45C0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3595" y="9233631"/>
            <a:ext cx="1048385" cy="26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004" y="9211557"/>
            <a:ext cx="103949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43205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eSIS</a:t>
            </a:r>
            <a:r>
              <a:rPr spc="-75" dirty="0"/>
              <a:t> </a:t>
            </a:r>
            <a:r>
              <a:rPr spc="-5" dirty="0"/>
              <a:t>Department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769861" y="9222594"/>
            <a:ext cx="114934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yeducation.gov.bc.ca/aspen/logon.do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ESIS-OFFICE@surreyschools.ca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ESIS-OFFICE@surreyschools.ca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ESIS-OFFICE@surreyschools.c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ESIS-OFFICE@surreyschools.ca" TargetMode="Externa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ESIS-OFFICE@surreyschools.ca" TargetMode="Externa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SIS-OFFICE@surreyschools.ca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45311"/>
            <a:ext cx="5969000" cy="279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886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Student </a:t>
            </a:r>
            <a:r>
              <a:rPr sz="1200" b="1" dirty="0">
                <a:solidFill>
                  <a:srgbClr val="45C0C1"/>
                </a:solidFill>
                <a:latin typeface="Arial"/>
                <a:cs typeface="Arial"/>
              </a:rPr>
              <a:t>Portal </a:t>
            </a: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User Instructions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860"/>
              </a:spcBef>
              <a:buAutoNum type="arabicPlain"/>
              <a:tabLst>
                <a:tab pos="286385" algn="l"/>
                <a:tab pos="287020" algn="l"/>
              </a:tabLst>
            </a:pPr>
            <a:r>
              <a:rPr sz="1800" b="1" spc="-5" dirty="0">
                <a:solidFill>
                  <a:srgbClr val="43205D"/>
                </a:solidFill>
                <a:latin typeface="Arial"/>
                <a:cs typeface="Arial"/>
              </a:rPr>
              <a:t>MyEducationBC</a:t>
            </a:r>
            <a:endParaRPr sz="1800">
              <a:latin typeface="Arial"/>
              <a:cs typeface="Arial"/>
            </a:endParaRPr>
          </a:p>
          <a:p>
            <a:pPr marL="12700" marR="6985">
              <a:lnSpc>
                <a:spcPct val="95800"/>
              </a:lnSpc>
              <a:spcBef>
                <a:spcPts val="635"/>
              </a:spcBef>
            </a:pP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MyEducationBC (MyEdBC) application </a:t>
            </a:r>
            <a:r>
              <a:rPr sz="1100" dirty="0">
                <a:latin typeface="Arial"/>
                <a:cs typeface="Arial"/>
              </a:rPr>
              <a:t>is a </a:t>
            </a:r>
            <a:r>
              <a:rPr sz="1100" spc="-5" dirty="0">
                <a:latin typeface="Arial"/>
                <a:cs typeface="Arial"/>
              </a:rPr>
              <a:t>secure portal used in most </a:t>
            </a:r>
            <a:r>
              <a:rPr sz="1100" dirty="0">
                <a:latin typeface="Arial"/>
                <a:cs typeface="Arial"/>
              </a:rPr>
              <a:t>school </a:t>
            </a:r>
            <a:r>
              <a:rPr sz="1100" spc="-5" dirty="0">
                <a:latin typeface="Arial"/>
                <a:cs typeface="Arial"/>
              </a:rPr>
              <a:t>districts in </a:t>
            </a:r>
            <a:r>
              <a:rPr sz="1100" dirty="0">
                <a:latin typeface="Arial"/>
                <a:cs typeface="Arial"/>
              </a:rPr>
              <a:t>the  </a:t>
            </a:r>
            <a:r>
              <a:rPr sz="1100" spc="-5" dirty="0">
                <a:latin typeface="Arial"/>
                <a:cs typeface="Arial"/>
              </a:rPr>
              <a:t>Province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BC. Security is guided </a:t>
            </a:r>
            <a:r>
              <a:rPr sz="1100" dirty="0">
                <a:latin typeface="Arial"/>
                <a:cs typeface="Arial"/>
              </a:rPr>
              <a:t>by the </a:t>
            </a:r>
            <a:r>
              <a:rPr sz="1100" spc="-5" dirty="0">
                <a:latin typeface="Arial"/>
                <a:cs typeface="Arial"/>
              </a:rPr>
              <a:t>rules and regulations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School </a:t>
            </a:r>
            <a:r>
              <a:rPr sz="1100" dirty="0">
                <a:latin typeface="Arial"/>
                <a:cs typeface="Arial"/>
              </a:rPr>
              <a:t>Act and </a:t>
            </a:r>
            <a:r>
              <a:rPr sz="1100" spc="-5" dirty="0">
                <a:latin typeface="Arial"/>
                <a:cs typeface="Arial"/>
              </a:rPr>
              <a:t>Freedom 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Information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Protection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Privacy </a:t>
            </a:r>
            <a:r>
              <a:rPr sz="1100" dirty="0">
                <a:latin typeface="Arial"/>
                <a:cs typeface="Arial"/>
              </a:rPr>
              <a:t>Act </a:t>
            </a:r>
            <a:r>
              <a:rPr sz="1100" spc="-5" dirty="0">
                <a:latin typeface="Arial"/>
                <a:cs typeface="Arial"/>
              </a:rPr>
              <a:t>(FOIPPA). If you have </a:t>
            </a:r>
            <a:r>
              <a:rPr sz="1100" dirty="0">
                <a:latin typeface="Arial"/>
                <a:cs typeface="Arial"/>
              </a:rPr>
              <a:t>any questions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5" dirty="0">
                <a:latin typeface="Arial"/>
                <a:cs typeface="Arial"/>
              </a:rPr>
              <a:t>concerns  please contact your school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principal.</a:t>
            </a:r>
            <a:endParaRPr sz="11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075"/>
              </a:spcBef>
              <a:buAutoNum type="arabicPlain" startAt="2"/>
              <a:tabLst>
                <a:tab pos="286385" algn="l"/>
                <a:tab pos="287020" algn="l"/>
              </a:tabLst>
            </a:pPr>
            <a:r>
              <a:rPr sz="1800" b="1" spc="-5" dirty="0">
                <a:solidFill>
                  <a:srgbClr val="43205D"/>
                </a:solidFill>
                <a:latin typeface="Arial"/>
                <a:cs typeface="Arial"/>
              </a:rPr>
              <a:t>Logging</a:t>
            </a:r>
            <a:r>
              <a:rPr sz="1800" b="1" spc="-65" dirty="0">
                <a:solidFill>
                  <a:srgbClr val="4320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3205D"/>
                </a:solidFill>
                <a:latin typeface="Arial"/>
                <a:cs typeface="Arial"/>
              </a:rPr>
              <a:t>In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dirty="0">
                <a:latin typeface="Arial"/>
                <a:cs typeface="Arial"/>
              </a:rPr>
              <a:t>A </a:t>
            </a:r>
            <a:r>
              <a:rPr sz="1100" b="1" dirty="0">
                <a:latin typeface="Arial"/>
                <a:cs typeface="Arial"/>
              </a:rPr>
              <a:t>Login ID </a:t>
            </a:r>
            <a:r>
              <a:rPr sz="1100" dirty="0">
                <a:latin typeface="Arial"/>
                <a:cs typeface="Arial"/>
              </a:rPr>
              <a:t>and a </a:t>
            </a:r>
            <a:r>
              <a:rPr sz="1100" spc="-5" dirty="0">
                <a:latin typeface="Arial"/>
                <a:cs typeface="Arial"/>
              </a:rPr>
              <a:t>temporary </a:t>
            </a:r>
            <a:r>
              <a:rPr sz="1100" b="1" dirty="0">
                <a:latin typeface="Arial"/>
                <a:cs typeface="Arial"/>
              </a:rPr>
              <a:t>Password </a:t>
            </a:r>
            <a:r>
              <a:rPr sz="1100" spc="-10" dirty="0">
                <a:latin typeface="Arial"/>
                <a:cs typeface="Arial"/>
              </a:rPr>
              <a:t>will </a:t>
            </a:r>
            <a:r>
              <a:rPr sz="1100" dirty="0">
                <a:latin typeface="Arial"/>
                <a:cs typeface="Arial"/>
              </a:rPr>
              <a:t>be </a:t>
            </a:r>
            <a:r>
              <a:rPr sz="1100" spc="-5" dirty="0">
                <a:latin typeface="Arial"/>
                <a:cs typeface="Arial"/>
              </a:rPr>
              <a:t>provided </a:t>
            </a:r>
            <a:r>
              <a:rPr sz="1100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School.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MyEdBC website is: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43205D"/>
                </a:solidFill>
                <a:latin typeface="Arial"/>
                <a:cs typeface="Arial"/>
                <a:hlinkClick r:id="rId2"/>
              </a:rPr>
              <a:t>https://www.myeducation.gov.bc.ca/aspen/logon.do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ts val="1290"/>
              </a:lnSpc>
              <a:spcBef>
                <a:spcPts val="540"/>
              </a:spcBef>
              <a:buAutoNum type="arabicPeriod"/>
              <a:tabLst>
                <a:tab pos="469900" algn="l"/>
              </a:tabLst>
            </a:pPr>
            <a:r>
              <a:rPr sz="1100" dirty="0">
                <a:latin typeface="Arial"/>
                <a:cs typeface="Arial"/>
              </a:rPr>
              <a:t>Enter </a:t>
            </a:r>
            <a:r>
              <a:rPr sz="1100" spc="-5" dirty="0">
                <a:latin typeface="Arial"/>
                <a:cs typeface="Arial"/>
              </a:rPr>
              <a:t>your </a:t>
            </a:r>
            <a:r>
              <a:rPr sz="1100" b="1" dirty="0">
                <a:latin typeface="Arial"/>
                <a:cs typeface="Arial"/>
              </a:rPr>
              <a:t>Login ID </a:t>
            </a:r>
            <a:r>
              <a:rPr sz="1100" dirty="0">
                <a:latin typeface="Arial"/>
                <a:cs typeface="Arial"/>
              </a:rPr>
              <a:t>and temporary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Password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ts val="1290"/>
              </a:lnSpc>
              <a:buAutoNum type="arabicPeriod"/>
              <a:tabLst>
                <a:tab pos="469900" algn="l"/>
              </a:tabLst>
            </a:pPr>
            <a:r>
              <a:rPr sz="1100" spc="-5" dirty="0">
                <a:latin typeface="Arial"/>
                <a:cs typeface="Arial"/>
              </a:rPr>
              <a:t>Click </a:t>
            </a:r>
            <a:r>
              <a:rPr sz="1100" b="1" spc="-5" dirty="0">
                <a:latin typeface="Arial"/>
                <a:cs typeface="Arial"/>
              </a:rPr>
              <a:t>Log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934836"/>
            <a:ext cx="5707380" cy="51689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40665" marR="5080" indent="-228600">
              <a:lnSpc>
                <a:spcPct val="96400"/>
              </a:lnSpc>
              <a:spcBef>
                <a:spcPts val="150"/>
              </a:spcBef>
            </a:pPr>
            <a:r>
              <a:rPr sz="1100" spc="-5" dirty="0">
                <a:latin typeface="Arial"/>
                <a:cs typeface="Arial"/>
              </a:rPr>
              <a:t>3. </a:t>
            </a:r>
            <a:r>
              <a:rPr sz="1100" dirty="0">
                <a:latin typeface="Arial"/>
                <a:cs typeface="Arial"/>
              </a:rPr>
              <a:t>You </a:t>
            </a:r>
            <a:r>
              <a:rPr sz="1100" spc="-10" dirty="0">
                <a:latin typeface="Arial"/>
                <a:cs typeface="Arial"/>
              </a:rPr>
              <a:t>will </a:t>
            </a:r>
            <a:r>
              <a:rPr sz="1100" dirty="0">
                <a:latin typeface="Arial"/>
                <a:cs typeface="Arial"/>
              </a:rPr>
              <a:t>be prompted to change </a:t>
            </a:r>
            <a:r>
              <a:rPr sz="1100" spc="-5" dirty="0">
                <a:latin typeface="Arial"/>
                <a:cs typeface="Arial"/>
              </a:rPr>
              <a:t>your password. </a:t>
            </a:r>
            <a:r>
              <a:rPr sz="1100" b="1" dirty="0">
                <a:latin typeface="Arial"/>
                <a:cs typeface="Arial"/>
              </a:rPr>
              <a:t>‘Current </a:t>
            </a:r>
            <a:r>
              <a:rPr sz="1100" b="1" spc="-5" dirty="0">
                <a:latin typeface="Arial"/>
                <a:cs typeface="Arial"/>
              </a:rPr>
              <a:t>Password’ </a:t>
            </a:r>
            <a:r>
              <a:rPr sz="1100" spc="-5" dirty="0">
                <a:latin typeface="Arial"/>
                <a:cs typeface="Arial"/>
              </a:rPr>
              <a:t>is the temporary  Password you were </a:t>
            </a:r>
            <a:r>
              <a:rPr sz="1100" dirty="0">
                <a:latin typeface="Arial"/>
                <a:cs typeface="Arial"/>
              </a:rPr>
              <a:t>provided. </a:t>
            </a:r>
            <a:r>
              <a:rPr sz="1100" spc="-5" dirty="0">
                <a:latin typeface="Arial"/>
                <a:cs typeface="Arial"/>
              </a:rPr>
              <a:t>Enter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b="1" spc="-5" dirty="0">
                <a:latin typeface="Arial"/>
                <a:cs typeface="Arial"/>
              </a:rPr>
              <a:t>‘New Password’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b="1" spc="-5" dirty="0">
                <a:latin typeface="Arial"/>
                <a:cs typeface="Arial"/>
              </a:rPr>
              <a:t>‘Confirm </a:t>
            </a:r>
            <a:r>
              <a:rPr sz="1100" b="1" spc="-10" dirty="0">
                <a:latin typeface="Arial"/>
                <a:cs typeface="Arial"/>
              </a:rPr>
              <a:t>New </a:t>
            </a:r>
            <a:r>
              <a:rPr sz="1100" b="1" spc="-5" dirty="0">
                <a:latin typeface="Arial"/>
                <a:cs typeface="Arial"/>
              </a:rPr>
              <a:t>Password’</a:t>
            </a:r>
            <a:r>
              <a:rPr sz="1100" spc="-5" dirty="0">
                <a:latin typeface="Arial"/>
                <a:cs typeface="Arial"/>
              </a:rPr>
              <a:t>.  Password requirements </a:t>
            </a:r>
            <a:r>
              <a:rPr sz="110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displayed behind </a:t>
            </a:r>
            <a:r>
              <a:rPr sz="1100" dirty="0">
                <a:latin typeface="Arial"/>
                <a:cs typeface="Arial"/>
              </a:rPr>
              <a:t>the red </a:t>
            </a:r>
            <a:r>
              <a:rPr sz="1100" spc="-5" dirty="0">
                <a:latin typeface="Arial"/>
                <a:cs typeface="Arial"/>
              </a:rPr>
              <a:t>warning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message.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3702430"/>
            <a:ext cx="2178050" cy="2094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3000" y="6440551"/>
            <a:ext cx="2825242" cy="21323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5"/>
              </a:rPr>
              <a:t>eSIS</a:t>
            </a:r>
            <a:r>
              <a:rPr spc="-75" dirty="0">
                <a:hlinkClick r:id="rId5"/>
              </a:rPr>
              <a:t> </a:t>
            </a:r>
            <a:r>
              <a:rPr spc="-5" dirty="0"/>
              <a:t>Department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45311"/>
            <a:ext cx="5740400" cy="1089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9026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Student </a:t>
            </a:r>
            <a:r>
              <a:rPr sz="1200" b="1" dirty="0">
                <a:solidFill>
                  <a:srgbClr val="45C0C1"/>
                </a:solidFill>
                <a:latin typeface="Arial"/>
                <a:cs typeface="Arial"/>
              </a:rPr>
              <a:t>Portal </a:t>
            </a: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User Instructions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240665" marR="56515" indent="-228600">
              <a:lnSpc>
                <a:spcPts val="1260"/>
              </a:lnSpc>
              <a:spcBef>
                <a:spcPts val="5"/>
              </a:spcBef>
            </a:pPr>
            <a:r>
              <a:rPr sz="1100" spc="-5" dirty="0">
                <a:latin typeface="Arial"/>
                <a:cs typeface="Arial"/>
              </a:rPr>
              <a:t>4. </a:t>
            </a:r>
            <a:r>
              <a:rPr sz="1100" dirty="0">
                <a:latin typeface="Arial"/>
                <a:cs typeface="Arial"/>
              </a:rPr>
              <a:t>You </a:t>
            </a:r>
            <a:r>
              <a:rPr sz="1100" spc="-10" dirty="0">
                <a:latin typeface="Arial"/>
                <a:cs typeface="Arial"/>
              </a:rPr>
              <a:t>will </a:t>
            </a:r>
            <a:r>
              <a:rPr sz="1100" dirty="0">
                <a:latin typeface="Arial"/>
                <a:cs typeface="Arial"/>
              </a:rPr>
              <a:t>be prompted to enter </a:t>
            </a:r>
            <a:r>
              <a:rPr sz="1100" spc="-5" dirty="0">
                <a:latin typeface="Arial"/>
                <a:cs typeface="Arial"/>
              </a:rPr>
              <a:t>your Security Preferences. Enter </a:t>
            </a:r>
            <a:r>
              <a:rPr sz="1100" dirty="0">
                <a:latin typeface="Arial"/>
                <a:cs typeface="Arial"/>
              </a:rPr>
              <a:t>an </a:t>
            </a:r>
            <a:r>
              <a:rPr sz="1100" spc="-5" dirty="0">
                <a:latin typeface="Arial"/>
                <a:cs typeface="Arial"/>
              </a:rPr>
              <a:t>email address </a:t>
            </a:r>
            <a:r>
              <a:rPr sz="1100" dirty="0">
                <a:latin typeface="Arial"/>
                <a:cs typeface="Arial"/>
              </a:rPr>
              <a:t>in  case </a:t>
            </a:r>
            <a:r>
              <a:rPr sz="1100" spc="-5" dirty="0">
                <a:latin typeface="Arial"/>
                <a:cs typeface="Arial"/>
              </a:rPr>
              <a:t>you forget your password, </a:t>
            </a:r>
            <a:r>
              <a:rPr sz="1100" dirty="0">
                <a:latin typeface="Arial"/>
                <a:cs typeface="Arial"/>
              </a:rPr>
              <a:t>and choose a </a:t>
            </a:r>
            <a:r>
              <a:rPr sz="1100" spc="-5" dirty="0">
                <a:latin typeface="Arial"/>
                <a:cs typeface="Arial"/>
              </a:rPr>
              <a:t>security question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answer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" dirty="0">
                <a:latin typeface="Arial"/>
                <a:cs typeface="Arial"/>
              </a:rPr>
              <a:t>you </a:t>
            </a:r>
            <a:r>
              <a:rPr sz="1100" spc="-10" dirty="0">
                <a:latin typeface="Arial"/>
                <a:cs typeface="Arial"/>
              </a:rPr>
              <a:t>will  </a:t>
            </a:r>
            <a:r>
              <a:rPr sz="1100" spc="-5" dirty="0">
                <a:latin typeface="Arial"/>
                <a:cs typeface="Arial"/>
              </a:rPr>
              <a:t>remember.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616128"/>
            <a:ext cx="5619750" cy="61531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400" b="1" dirty="0">
                <a:latin typeface="Arial"/>
                <a:cs typeface="Arial"/>
              </a:rPr>
              <a:t>2.1 </a:t>
            </a:r>
            <a:r>
              <a:rPr sz="1400" b="1" spc="10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Preferences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254"/>
              </a:spcBef>
            </a:pPr>
            <a:r>
              <a:rPr sz="1100" dirty="0">
                <a:latin typeface="Arial"/>
                <a:cs typeface="Arial"/>
              </a:rPr>
              <a:t>After </a:t>
            </a:r>
            <a:r>
              <a:rPr sz="1100" spc="-5" dirty="0">
                <a:latin typeface="Arial"/>
                <a:cs typeface="Arial"/>
              </a:rPr>
              <a:t>you have </a:t>
            </a:r>
            <a:r>
              <a:rPr sz="1100" dirty="0">
                <a:latin typeface="Arial"/>
                <a:cs typeface="Arial"/>
              </a:rPr>
              <a:t>logged </a:t>
            </a:r>
            <a:r>
              <a:rPr sz="1100" spc="-5" dirty="0">
                <a:latin typeface="Arial"/>
                <a:cs typeface="Arial"/>
              </a:rPr>
              <a:t>in, </a:t>
            </a:r>
            <a:r>
              <a:rPr sz="1100" dirty="0">
                <a:latin typeface="Arial"/>
                <a:cs typeface="Arial"/>
              </a:rPr>
              <a:t>you can </a:t>
            </a:r>
            <a:r>
              <a:rPr sz="1100" spc="-5" dirty="0">
                <a:latin typeface="Arial"/>
                <a:cs typeface="Arial"/>
              </a:rPr>
              <a:t>make changes to your preferences </a:t>
            </a:r>
            <a:r>
              <a:rPr sz="1100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selecting </a:t>
            </a:r>
            <a:r>
              <a:rPr sz="1100" dirty="0">
                <a:latin typeface="Arial"/>
                <a:cs typeface="Arial"/>
              </a:rPr>
              <a:t>the drop  </a:t>
            </a:r>
            <a:r>
              <a:rPr sz="1100" spc="-5" dirty="0">
                <a:latin typeface="Arial"/>
                <a:cs typeface="Arial"/>
              </a:rPr>
              <a:t>down </a:t>
            </a:r>
            <a:r>
              <a:rPr sz="1100" dirty="0">
                <a:latin typeface="Arial"/>
                <a:cs typeface="Arial"/>
              </a:rPr>
              <a:t>arrow </a:t>
            </a:r>
            <a:r>
              <a:rPr sz="1100" spc="-5" dirty="0">
                <a:latin typeface="Arial"/>
                <a:cs typeface="Arial"/>
              </a:rPr>
              <a:t>beside your </a:t>
            </a:r>
            <a:r>
              <a:rPr sz="1100" dirty="0">
                <a:latin typeface="Arial"/>
                <a:cs typeface="Arial"/>
              </a:rPr>
              <a:t>name and </a:t>
            </a:r>
            <a:r>
              <a:rPr sz="1100" i="1" spc="-10" dirty="0">
                <a:latin typeface="Arial"/>
                <a:cs typeface="Arial"/>
              </a:rPr>
              <a:t>‘Set </a:t>
            </a:r>
            <a:r>
              <a:rPr sz="1100" i="1" spc="-5" dirty="0">
                <a:latin typeface="Arial"/>
                <a:cs typeface="Arial"/>
              </a:rPr>
              <a:t>Preferences’ </a:t>
            </a:r>
            <a:r>
              <a:rPr sz="1100" spc="-5" dirty="0">
                <a:latin typeface="Arial"/>
                <a:cs typeface="Arial"/>
              </a:rPr>
              <a:t>in </a:t>
            </a:r>
            <a:r>
              <a:rPr sz="1100" dirty="0">
                <a:latin typeface="Arial"/>
                <a:cs typeface="Arial"/>
              </a:rPr>
              <a:t>the top </a:t>
            </a:r>
            <a:r>
              <a:rPr sz="1100" spc="-5" dirty="0">
                <a:latin typeface="Arial"/>
                <a:cs typeface="Arial"/>
              </a:rPr>
              <a:t>right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screen.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180953"/>
            <a:ext cx="5906135" cy="61531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400" b="1" dirty="0">
                <a:latin typeface="Arial"/>
                <a:cs typeface="Arial"/>
              </a:rPr>
              <a:t>2.2   </a:t>
            </a:r>
            <a:r>
              <a:rPr sz="1400" b="1" spc="-5" dirty="0">
                <a:latin typeface="Arial"/>
                <a:cs typeface="Arial"/>
              </a:rPr>
              <a:t>Password</a:t>
            </a:r>
            <a:r>
              <a:rPr sz="1400" b="1" spc="-2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Recovery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260"/>
              </a:spcBef>
            </a:pPr>
            <a:r>
              <a:rPr sz="1100" spc="-5" dirty="0">
                <a:latin typeface="Arial"/>
                <a:cs typeface="Arial"/>
              </a:rPr>
              <a:t>If you forget your MyEdBC </a:t>
            </a:r>
            <a:r>
              <a:rPr sz="1100" dirty="0">
                <a:latin typeface="Arial"/>
                <a:cs typeface="Arial"/>
              </a:rPr>
              <a:t>Portal </a:t>
            </a:r>
            <a:r>
              <a:rPr sz="1100" spc="-5" dirty="0">
                <a:latin typeface="Arial"/>
                <a:cs typeface="Arial"/>
              </a:rPr>
              <a:t>Password, you </a:t>
            </a:r>
            <a:r>
              <a:rPr sz="1100" dirty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click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i="1" spc="-10" dirty="0">
                <a:latin typeface="Arial"/>
                <a:cs typeface="Arial"/>
              </a:rPr>
              <a:t>‘I </a:t>
            </a:r>
            <a:r>
              <a:rPr sz="1100" i="1" spc="-5" dirty="0">
                <a:latin typeface="Arial"/>
                <a:cs typeface="Arial"/>
              </a:rPr>
              <a:t>forgot </a:t>
            </a:r>
            <a:r>
              <a:rPr sz="1100" i="1" dirty="0">
                <a:latin typeface="Arial"/>
                <a:cs typeface="Arial"/>
              </a:rPr>
              <a:t>my </a:t>
            </a:r>
            <a:r>
              <a:rPr sz="1100" i="1" spc="-5" dirty="0">
                <a:latin typeface="Arial"/>
                <a:cs typeface="Arial"/>
              </a:rPr>
              <a:t>password’ </a:t>
            </a:r>
            <a:r>
              <a:rPr sz="1100" spc="-5" dirty="0">
                <a:latin typeface="Arial"/>
                <a:cs typeface="Arial"/>
              </a:rPr>
              <a:t>link </a:t>
            </a:r>
            <a:r>
              <a:rPr sz="1100" dirty="0">
                <a:latin typeface="Arial"/>
                <a:cs typeface="Arial"/>
              </a:rPr>
              <a:t>on the  </a:t>
            </a:r>
            <a:r>
              <a:rPr sz="1100" spc="-5" dirty="0">
                <a:latin typeface="Arial"/>
                <a:cs typeface="Arial"/>
              </a:rPr>
              <a:t>login screen </a:t>
            </a:r>
            <a:r>
              <a:rPr sz="1100" dirty="0">
                <a:latin typeface="Arial"/>
                <a:cs typeface="Arial"/>
              </a:rPr>
              <a:t>and an </a:t>
            </a:r>
            <a:r>
              <a:rPr sz="1100" spc="-10" dirty="0">
                <a:latin typeface="Arial"/>
                <a:cs typeface="Arial"/>
              </a:rPr>
              <a:t>email </a:t>
            </a:r>
            <a:r>
              <a:rPr sz="1100" spc="-5" dirty="0">
                <a:latin typeface="Arial"/>
                <a:cs typeface="Arial"/>
              </a:rPr>
              <a:t>will </a:t>
            </a:r>
            <a:r>
              <a:rPr sz="1100" dirty="0">
                <a:latin typeface="Arial"/>
                <a:cs typeface="Arial"/>
              </a:rPr>
              <a:t>be sent to </a:t>
            </a:r>
            <a:r>
              <a:rPr sz="1100" spc="-5" dirty="0">
                <a:latin typeface="Arial"/>
                <a:cs typeface="Arial"/>
              </a:rPr>
              <a:t>you with </a:t>
            </a:r>
            <a:r>
              <a:rPr sz="1100" dirty="0">
                <a:latin typeface="Arial"/>
                <a:cs typeface="Arial"/>
              </a:rPr>
              <a:t>a new temporary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password.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4221479"/>
            <a:ext cx="2075433" cy="661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5862065"/>
            <a:ext cx="1853692" cy="1782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7764" y="1966467"/>
            <a:ext cx="2983230" cy="14592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5"/>
              </a:rPr>
              <a:t>eSIS</a:t>
            </a:r>
            <a:r>
              <a:rPr spc="-75" dirty="0">
                <a:hlinkClick r:id="rId5"/>
              </a:rPr>
              <a:t> </a:t>
            </a:r>
            <a:r>
              <a:rPr spc="-5" dirty="0"/>
              <a:t>Department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47606"/>
            <a:ext cx="5969000" cy="144843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618865">
              <a:lnSpc>
                <a:spcPct val="100000"/>
              </a:lnSpc>
              <a:spcBef>
                <a:spcPts val="870"/>
              </a:spcBef>
            </a:pP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Student </a:t>
            </a:r>
            <a:r>
              <a:rPr sz="1200" b="1" dirty="0">
                <a:solidFill>
                  <a:srgbClr val="45C0C1"/>
                </a:solidFill>
                <a:latin typeface="Arial"/>
                <a:cs typeface="Arial"/>
              </a:rPr>
              <a:t>Portal </a:t>
            </a: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User Instructions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  <a:tabLst>
                <a:tab pos="286385" algn="l"/>
              </a:tabLst>
            </a:pPr>
            <a:r>
              <a:rPr sz="1800" b="1" spc="-5" dirty="0">
                <a:solidFill>
                  <a:srgbClr val="43205D"/>
                </a:solidFill>
                <a:latin typeface="Arial"/>
                <a:cs typeface="Arial"/>
              </a:rPr>
              <a:t>3	Navigation</a:t>
            </a:r>
            <a:endParaRPr sz="1800">
              <a:latin typeface="Arial"/>
              <a:cs typeface="Arial"/>
            </a:endParaRPr>
          </a:p>
          <a:p>
            <a:pPr marL="12700" marR="141605">
              <a:lnSpc>
                <a:spcPts val="1270"/>
              </a:lnSpc>
              <a:spcBef>
                <a:spcPts val="650"/>
              </a:spcBef>
            </a:pPr>
            <a:r>
              <a:rPr sz="1100" b="1" spc="-5" dirty="0">
                <a:latin typeface="Arial"/>
                <a:cs typeface="Arial"/>
              </a:rPr>
              <a:t>Top Tabs: </a:t>
            </a:r>
            <a:r>
              <a:rPr sz="1100" dirty="0">
                <a:latin typeface="Arial"/>
                <a:cs typeface="Arial"/>
              </a:rPr>
              <a:t>There are </a:t>
            </a:r>
            <a:r>
              <a:rPr sz="1100" spc="-5" dirty="0">
                <a:latin typeface="Arial"/>
                <a:cs typeface="Arial"/>
              </a:rPr>
              <a:t>five </a:t>
            </a:r>
            <a:r>
              <a:rPr sz="1100" b="1" spc="-5" dirty="0">
                <a:latin typeface="Arial"/>
                <a:cs typeface="Arial"/>
              </a:rPr>
              <a:t>Top Tabs </a:t>
            </a:r>
            <a:r>
              <a:rPr sz="1100" dirty="0">
                <a:latin typeface="Arial"/>
                <a:cs typeface="Arial"/>
              </a:rPr>
              <a:t>on the </a:t>
            </a:r>
            <a:r>
              <a:rPr sz="1100" spc="-5" dirty="0">
                <a:latin typeface="Arial"/>
                <a:cs typeface="Arial"/>
              </a:rPr>
              <a:t>main page. </a:t>
            </a:r>
            <a:r>
              <a:rPr sz="1100" dirty="0">
                <a:latin typeface="Arial"/>
                <a:cs typeface="Arial"/>
              </a:rPr>
              <a:t>The Top Tab </a:t>
            </a:r>
            <a:r>
              <a:rPr sz="1100" spc="-5" dirty="0">
                <a:latin typeface="Arial"/>
                <a:cs typeface="Arial"/>
              </a:rPr>
              <a:t>you </a:t>
            </a:r>
            <a:r>
              <a:rPr sz="110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currently viewing  </a:t>
            </a:r>
            <a:r>
              <a:rPr sz="1100" spc="-10" dirty="0">
                <a:latin typeface="Arial"/>
                <a:cs typeface="Arial"/>
              </a:rPr>
              <a:t>will </a:t>
            </a:r>
            <a:r>
              <a:rPr sz="1100" dirty="0">
                <a:latin typeface="Arial"/>
                <a:cs typeface="Arial"/>
              </a:rPr>
              <a:t>be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highlighted.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Side </a:t>
            </a:r>
            <a:r>
              <a:rPr sz="1100" b="1" spc="-5" dirty="0">
                <a:latin typeface="Arial"/>
                <a:cs typeface="Arial"/>
              </a:rPr>
              <a:t>Tabs: </a:t>
            </a:r>
            <a:r>
              <a:rPr sz="1100" dirty="0">
                <a:latin typeface="Arial"/>
                <a:cs typeface="Arial"/>
              </a:rPr>
              <a:t>The tabs </a:t>
            </a:r>
            <a:r>
              <a:rPr sz="1100" spc="-5" dirty="0">
                <a:latin typeface="Arial"/>
                <a:cs typeface="Arial"/>
              </a:rPr>
              <a:t>along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side </a:t>
            </a:r>
            <a:r>
              <a:rPr sz="1100" spc="-10" dirty="0">
                <a:latin typeface="Arial"/>
                <a:cs typeface="Arial"/>
              </a:rPr>
              <a:t>will </a:t>
            </a:r>
            <a:r>
              <a:rPr sz="1100" dirty="0">
                <a:latin typeface="Arial"/>
                <a:cs typeface="Arial"/>
              </a:rPr>
              <a:t>change </a:t>
            </a:r>
            <a:r>
              <a:rPr sz="1100" spc="-5" dirty="0">
                <a:latin typeface="Arial"/>
                <a:cs typeface="Arial"/>
              </a:rPr>
              <a:t>depending </a:t>
            </a:r>
            <a:r>
              <a:rPr sz="1100" dirty="0">
                <a:latin typeface="Arial"/>
                <a:cs typeface="Arial"/>
              </a:rPr>
              <a:t>on the </a:t>
            </a:r>
            <a:r>
              <a:rPr sz="1100" spc="-5" dirty="0">
                <a:latin typeface="Arial"/>
                <a:cs typeface="Arial"/>
              </a:rPr>
              <a:t>current </a:t>
            </a:r>
            <a:r>
              <a:rPr sz="1100" dirty="0">
                <a:latin typeface="Arial"/>
                <a:cs typeface="Arial"/>
              </a:rPr>
              <a:t>Top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Tab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389208"/>
            <a:ext cx="5877560" cy="157607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400" b="1" dirty="0">
                <a:latin typeface="Arial"/>
                <a:cs typeface="Arial"/>
              </a:rPr>
              <a:t>3.1  Pages </a:t>
            </a:r>
            <a:r>
              <a:rPr sz="1400" b="1" spc="-5" dirty="0">
                <a:latin typeface="Arial"/>
                <a:cs typeface="Arial"/>
              </a:rPr>
              <a:t>Top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Tab</a:t>
            </a:r>
            <a:endParaRPr sz="1400">
              <a:latin typeface="Arial"/>
              <a:cs typeface="Arial"/>
            </a:endParaRPr>
          </a:p>
          <a:p>
            <a:pPr marL="12700" marR="41275">
              <a:lnSpc>
                <a:spcPts val="1270"/>
              </a:lnSpc>
              <a:spcBef>
                <a:spcPts val="235"/>
              </a:spcBef>
            </a:pPr>
            <a:r>
              <a:rPr sz="1100" dirty="0">
                <a:latin typeface="Arial"/>
                <a:cs typeface="Arial"/>
              </a:rPr>
              <a:t>You </a:t>
            </a:r>
            <a:r>
              <a:rPr sz="1100" spc="-10" dirty="0">
                <a:latin typeface="Arial"/>
                <a:cs typeface="Arial"/>
              </a:rPr>
              <a:t>will </a:t>
            </a:r>
            <a:r>
              <a:rPr sz="1100" spc="-5" dirty="0">
                <a:latin typeface="Arial"/>
                <a:cs typeface="Arial"/>
              </a:rPr>
              <a:t>land </a:t>
            </a:r>
            <a:r>
              <a:rPr sz="1100" dirty="0">
                <a:latin typeface="Arial"/>
                <a:cs typeface="Arial"/>
              </a:rPr>
              <a:t>on the Pages top tab </a:t>
            </a:r>
            <a:r>
              <a:rPr sz="1100" spc="-5" dirty="0">
                <a:latin typeface="Arial"/>
                <a:cs typeface="Arial"/>
              </a:rPr>
              <a:t>every time you log in. There </a:t>
            </a:r>
            <a:r>
              <a:rPr sz="1100" spc="-10" dirty="0">
                <a:latin typeface="Arial"/>
                <a:cs typeface="Arial"/>
              </a:rPr>
              <a:t>will </a:t>
            </a:r>
            <a:r>
              <a:rPr sz="1100" dirty="0">
                <a:latin typeface="Arial"/>
                <a:cs typeface="Arial"/>
              </a:rPr>
              <a:t>be </a:t>
            </a:r>
            <a:r>
              <a:rPr sz="1100" spc="-5" dirty="0">
                <a:latin typeface="Arial"/>
                <a:cs typeface="Arial"/>
              </a:rPr>
              <a:t>notices </a:t>
            </a:r>
            <a:r>
              <a:rPr sz="1100" dirty="0">
                <a:latin typeface="Arial"/>
                <a:cs typeface="Arial"/>
              </a:rPr>
              <a:t>about </a:t>
            </a:r>
            <a:r>
              <a:rPr sz="1100" spc="-5" dirty="0">
                <a:latin typeface="Arial"/>
                <a:cs typeface="Arial"/>
              </a:rPr>
              <a:t>upcoming  system outages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other information from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system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administrator.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418465">
              <a:lnSpc>
                <a:spcPts val="1270"/>
              </a:lnSpc>
            </a:pP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main landing Page includes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i="1" spc="-5" dirty="0">
                <a:latin typeface="Arial"/>
                <a:cs typeface="Arial"/>
              </a:rPr>
              <a:t>Recent Activity </a:t>
            </a:r>
            <a:r>
              <a:rPr sz="1100" spc="-5" dirty="0">
                <a:latin typeface="Arial"/>
                <a:cs typeface="Arial"/>
              </a:rPr>
              <a:t>widget </a:t>
            </a:r>
            <a:r>
              <a:rPr sz="1100" spc="-10" dirty="0">
                <a:latin typeface="Arial"/>
                <a:cs typeface="Arial"/>
              </a:rPr>
              <a:t>with </a:t>
            </a:r>
            <a:r>
              <a:rPr sz="1100" spc="-5" dirty="0">
                <a:latin typeface="Arial"/>
                <a:cs typeface="Arial"/>
              </a:rPr>
              <a:t>info about recently </a:t>
            </a:r>
            <a:r>
              <a:rPr sz="1100" dirty="0">
                <a:latin typeface="Arial"/>
                <a:cs typeface="Arial"/>
              </a:rPr>
              <a:t>posted  attendance and some </a:t>
            </a:r>
            <a:r>
              <a:rPr sz="1100" spc="-5" dirty="0">
                <a:latin typeface="Arial"/>
                <a:cs typeface="Arial"/>
              </a:rPr>
              <a:t>mark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information.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ts val="1270"/>
              </a:lnSpc>
            </a:pPr>
            <a:r>
              <a:rPr sz="1100" spc="-5" dirty="0">
                <a:latin typeface="Arial"/>
                <a:cs typeface="Arial"/>
              </a:rPr>
              <a:t>Click </a:t>
            </a:r>
            <a:r>
              <a:rPr sz="1100" dirty="0">
                <a:latin typeface="Arial"/>
                <a:cs typeface="Arial"/>
              </a:rPr>
              <a:t>on </a:t>
            </a:r>
            <a:r>
              <a:rPr sz="1100" spc="-5" dirty="0">
                <a:latin typeface="Arial"/>
                <a:cs typeface="Arial"/>
              </a:rPr>
              <a:t>Page Directory to </a:t>
            </a:r>
            <a:r>
              <a:rPr sz="1100" dirty="0">
                <a:latin typeface="Arial"/>
                <a:cs typeface="Arial"/>
              </a:rPr>
              <a:t>see </a:t>
            </a:r>
            <a:r>
              <a:rPr sz="1100" spc="-5" dirty="0">
                <a:latin typeface="Arial"/>
                <a:cs typeface="Arial"/>
              </a:rPr>
              <a:t>other web </a:t>
            </a:r>
            <a:r>
              <a:rPr sz="1100" dirty="0">
                <a:latin typeface="Arial"/>
                <a:cs typeface="Arial"/>
              </a:rPr>
              <a:t>pages </a:t>
            </a:r>
            <a:r>
              <a:rPr sz="1100" spc="-5" dirty="0">
                <a:latin typeface="Arial"/>
                <a:cs typeface="Arial"/>
              </a:rPr>
              <a:t>that you have </a:t>
            </a:r>
            <a:r>
              <a:rPr sz="1100" dirty="0">
                <a:latin typeface="Arial"/>
                <a:cs typeface="Arial"/>
              </a:rPr>
              <a:t>access </a:t>
            </a:r>
            <a:r>
              <a:rPr sz="1100" spc="-5" dirty="0">
                <a:latin typeface="Arial"/>
                <a:cs typeface="Arial"/>
              </a:rPr>
              <a:t>to. Click </a:t>
            </a:r>
            <a:r>
              <a:rPr sz="1100" b="1" spc="-15" dirty="0">
                <a:latin typeface="Arial"/>
                <a:cs typeface="Arial"/>
              </a:rPr>
              <a:t>Add </a:t>
            </a:r>
            <a:r>
              <a:rPr sz="1100" dirty="0">
                <a:latin typeface="Arial"/>
                <a:cs typeface="Arial"/>
              </a:rPr>
              <a:t>to add the  Page to </a:t>
            </a:r>
            <a:r>
              <a:rPr sz="1100" spc="-5" dirty="0">
                <a:latin typeface="Arial"/>
                <a:cs typeface="Arial"/>
              </a:rPr>
              <a:t>your </a:t>
            </a:r>
            <a:r>
              <a:rPr sz="1100" spc="-10" dirty="0">
                <a:latin typeface="Arial"/>
                <a:cs typeface="Arial"/>
              </a:rPr>
              <a:t>view.  </a:t>
            </a:r>
            <a:r>
              <a:rPr sz="1100" dirty="0">
                <a:latin typeface="Arial"/>
                <a:cs typeface="Arial"/>
              </a:rPr>
              <a:t>The added Page </a:t>
            </a:r>
            <a:r>
              <a:rPr sz="1100" spc="-10" dirty="0">
                <a:latin typeface="Arial"/>
                <a:cs typeface="Arial"/>
              </a:rPr>
              <a:t>will </a:t>
            </a:r>
            <a:r>
              <a:rPr sz="1100" dirty="0">
                <a:latin typeface="Arial"/>
                <a:cs typeface="Arial"/>
              </a:rPr>
              <a:t>now be </a:t>
            </a:r>
            <a:r>
              <a:rPr sz="1100" spc="-5" dirty="0">
                <a:latin typeface="Arial"/>
                <a:cs typeface="Arial"/>
              </a:rPr>
              <a:t>available </a:t>
            </a:r>
            <a:r>
              <a:rPr sz="1100" dirty="0">
                <a:latin typeface="Arial"/>
                <a:cs typeface="Arial"/>
              </a:rPr>
              <a:t>in the </a:t>
            </a:r>
            <a:r>
              <a:rPr sz="1100" spc="-5" dirty="0">
                <a:latin typeface="Arial"/>
                <a:cs typeface="Arial"/>
              </a:rPr>
              <a:t>Pages list </a:t>
            </a:r>
            <a:r>
              <a:rPr sz="1100" dirty="0">
                <a:latin typeface="Arial"/>
                <a:cs typeface="Arial"/>
              </a:rPr>
              <a:t>on the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left.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52500" y="2348483"/>
            <a:ext cx="5123434" cy="2744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3450" y="6973823"/>
            <a:ext cx="312407" cy="4711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1862" y="6972300"/>
            <a:ext cx="315595" cy="474345"/>
          </a:xfrm>
          <a:custGeom>
            <a:avLst/>
            <a:gdLst/>
            <a:ahLst/>
            <a:cxnLst/>
            <a:rect l="l" t="t" r="r" b="b"/>
            <a:pathLst>
              <a:path w="315594" h="474345">
                <a:moveTo>
                  <a:pt x="0" y="474344"/>
                </a:moveTo>
                <a:lnTo>
                  <a:pt x="315582" y="474344"/>
                </a:lnTo>
                <a:lnTo>
                  <a:pt x="315582" y="0"/>
                </a:lnTo>
                <a:lnTo>
                  <a:pt x="0" y="0"/>
                </a:lnTo>
                <a:lnTo>
                  <a:pt x="0" y="47434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4"/>
              </a:rPr>
              <a:t>eSIS</a:t>
            </a:r>
            <a:r>
              <a:rPr spc="-75" dirty="0">
                <a:hlinkClick r:id="rId4"/>
              </a:rPr>
              <a:t> </a:t>
            </a:r>
            <a:r>
              <a:rPr spc="-5" dirty="0"/>
              <a:t>Department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45311"/>
            <a:ext cx="5969000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886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Student </a:t>
            </a:r>
            <a:r>
              <a:rPr sz="1200" b="1" dirty="0">
                <a:solidFill>
                  <a:srgbClr val="45C0C1"/>
                </a:solidFill>
                <a:latin typeface="Arial"/>
                <a:cs typeface="Arial"/>
              </a:rPr>
              <a:t>Portal </a:t>
            </a: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User Instructions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3.2  </a:t>
            </a:r>
            <a:r>
              <a:rPr sz="1400" b="1" spc="10" dirty="0">
                <a:latin typeface="Arial"/>
                <a:cs typeface="Arial"/>
              </a:rPr>
              <a:t>My </a:t>
            </a:r>
            <a:r>
              <a:rPr sz="1400" b="1" spc="-5" dirty="0">
                <a:latin typeface="Arial"/>
                <a:cs typeface="Arial"/>
              </a:rPr>
              <a:t>Info Top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Tab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100" spc="-5" dirty="0">
                <a:latin typeface="Arial"/>
                <a:cs typeface="Arial"/>
              </a:rPr>
              <a:t>This </a:t>
            </a:r>
            <a:r>
              <a:rPr sz="1100" dirty="0">
                <a:latin typeface="Arial"/>
                <a:cs typeface="Arial"/>
              </a:rPr>
              <a:t>tab </a:t>
            </a:r>
            <a:r>
              <a:rPr sz="1100" spc="-5" dirty="0">
                <a:latin typeface="Arial"/>
                <a:cs typeface="Arial"/>
              </a:rPr>
              <a:t>contains your demographic details.  Each </a:t>
            </a:r>
            <a:r>
              <a:rPr sz="1100" b="1" dirty="0">
                <a:latin typeface="Arial"/>
                <a:cs typeface="Arial"/>
              </a:rPr>
              <a:t>Side </a:t>
            </a:r>
            <a:r>
              <a:rPr sz="1100" b="1" spc="-5" dirty="0">
                <a:latin typeface="Arial"/>
                <a:cs typeface="Arial"/>
              </a:rPr>
              <a:t>Tab </a:t>
            </a:r>
            <a:r>
              <a:rPr sz="1100" spc="-5" dirty="0">
                <a:latin typeface="Arial"/>
                <a:cs typeface="Arial"/>
              </a:rPr>
              <a:t>contains specific</a:t>
            </a:r>
            <a:r>
              <a:rPr sz="1100" spc="1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363339"/>
            <a:ext cx="5615940" cy="11176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80"/>
              </a:lnSpc>
              <a:spcBef>
                <a:spcPts val="180"/>
              </a:spcBef>
            </a:pPr>
            <a:r>
              <a:rPr sz="1100" b="1" dirty="0">
                <a:latin typeface="Arial"/>
                <a:cs typeface="Arial"/>
              </a:rPr>
              <a:t>My Details </a:t>
            </a:r>
            <a:r>
              <a:rPr sz="1100" spc="-5" dirty="0">
                <a:latin typeface="Arial"/>
                <a:cs typeface="Arial"/>
              </a:rPr>
              <a:t>side </a:t>
            </a:r>
            <a:r>
              <a:rPr sz="1100" dirty="0">
                <a:latin typeface="Arial"/>
                <a:cs typeface="Arial"/>
              </a:rPr>
              <a:t>tab </a:t>
            </a:r>
            <a:r>
              <a:rPr sz="1100" spc="-10" dirty="0">
                <a:latin typeface="Arial"/>
                <a:cs typeface="Arial"/>
              </a:rPr>
              <a:t>shows </a:t>
            </a:r>
            <a:r>
              <a:rPr sz="1100" spc="-5" dirty="0">
                <a:latin typeface="Arial"/>
                <a:cs typeface="Arial"/>
              </a:rPr>
              <a:t>basic information including demographics, physical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mailing  addresses,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your most </a:t>
            </a:r>
            <a:r>
              <a:rPr sz="1100" dirty="0">
                <a:latin typeface="Arial"/>
                <a:cs typeface="Arial"/>
              </a:rPr>
              <a:t>recent</a:t>
            </a:r>
            <a:r>
              <a:rPr sz="1100" spc="-5" dirty="0">
                <a:latin typeface="Arial"/>
                <a:cs typeface="Arial"/>
              </a:rPr>
              <a:t> photo.</a:t>
            </a:r>
            <a:endParaRPr sz="1100">
              <a:latin typeface="Arial"/>
              <a:cs typeface="Arial"/>
            </a:endParaRPr>
          </a:p>
          <a:p>
            <a:pPr marL="12700" marR="516255">
              <a:lnSpc>
                <a:spcPct val="130900"/>
              </a:lnSpc>
              <a:spcBef>
                <a:spcPts val="755"/>
              </a:spcBef>
              <a:tabLst>
                <a:tab pos="3048635" algn="l"/>
              </a:tabLst>
            </a:pPr>
            <a:r>
              <a:rPr sz="1100" b="1" spc="-5" dirty="0">
                <a:latin typeface="Arial"/>
                <a:cs typeface="Arial"/>
              </a:rPr>
              <a:t>Transcript </a:t>
            </a:r>
            <a:r>
              <a:rPr sz="1100" spc="-5" dirty="0">
                <a:latin typeface="Arial"/>
                <a:cs typeface="Arial"/>
              </a:rPr>
              <a:t>side </a:t>
            </a:r>
            <a:r>
              <a:rPr sz="1100" dirty="0">
                <a:latin typeface="Arial"/>
                <a:cs typeface="Arial"/>
              </a:rPr>
              <a:t>tab </a:t>
            </a:r>
            <a:r>
              <a:rPr sz="1100" spc="-5" dirty="0">
                <a:latin typeface="Arial"/>
                <a:cs typeface="Arial"/>
              </a:rPr>
              <a:t>includes </a:t>
            </a:r>
            <a:r>
              <a:rPr sz="1100" dirty="0">
                <a:latin typeface="Arial"/>
                <a:cs typeface="Arial"/>
              </a:rPr>
              <a:t>class </a:t>
            </a:r>
            <a:r>
              <a:rPr sz="1100" spc="-5" dirty="0">
                <a:latin typeface="Arial"/>
                <a:cs typeface="Arial"/>
              </a:rPr>
              <a:t>marks from current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previous years.  IMPORTANT: Change the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Dictionary </a:t>
            </a:r>
            <a:r>
              <a:rPr sz="1100" b="1" dirty="0">
                <a:latin typeface="Arial"/>
                <a:cs typeface="Arial"/>
              </a:rPr>
              <a:t>Menu	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b="1" spc="-5" dirty="0">
                <a:latin typeface="Arial"/>
                <a:cs typeface="Arial"/>
              </a:rPr>
              <a:t>All </a:t>
            </a:r>
            <a:r>
              <a:rPr sz="1100" spc="-5" dirty="0">
                <a:latin typeface="Arial"/>
                <a:cs typeface="Arial"/>
              </a:rPr>
              <a:t>in order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view all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records.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  <a:tabLst>
                <a:tab pos="1104900" algn="l"/>
              </a:tabLst>
            </a:pPr>
            <a:r>
              <a:rPr sz="1100" dirty="0">
                <a:latin typeface="Arial"/>
                <a:cs typeface="Arial"/>
              </a:rPr>
              <a:t>Set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Filter	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b="1" spc="-15" dirty="0">
                <a:latin typeface="Arial"/>
                <a:cs typeface="Arial"/>
              </a:rPr>
              <a:t>All </a:t>
            </a:r>
            <a:r>
              <a:rPr sz="1100" b="1" dirty="0">
                <a:latin typeface="Arial"/>
                <a:cs typeface="Arial"/>
              </a:rPr>
              <a:t>Records </a:t>
            </a:r>
            <a:r>
              <a:rPr sz="1100" dirty="0">
                <a:latin typeface="Arial"/>
                <a:cs typeface="Arial"/>
              </a:rPr>
              <a:t>or </a:t>
            </a:r>
            <a:r>
              <a:rPr sz="1100" b="1" spc="-5" dirty="0">
                <a:latin typeface="Arial"/>
                <a:cs typeface="Arial"/>
              </a:rPr>
              <a:t>Current Year </a:t>
            </a:r>
            <a:r>
              <a:rPr sz="1100" spc="-5" dirty="0">
                <a:latin typeface="Arial"/>
                <a:cs typeface="Arial"/>
              </a:rPr>
              <a:t>depending </a:t>
            </a:r>
            <a:r>
              <a:rPr sz="1100" dirty="0">
                <a:latin typeface="Arial"/>
                <a:cs typeface="Arial"/>
              </a:rPr>
              <a:t>on </a:t>
            </a:r>
            <a:r>
              <a:rPr sz="1100" spc="-5" dirty="0">
                <a:latin typeface="Arial"/>
                <a:cs typeface="Arial"/>
              </a:rPr>
              <a:t>what you’d </a:t>
            </a:r>
            <a:r>
              <a:rPr sz="1100" dirty="0">
                <a:latin typeface="Arial"/>
                <a:cs typeface="Arial"/>
              </a:rPr>
              <a:t>like to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001636"/>
            <a:ext cx="5941695" cy="21209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41605">
              <a:lnSpc>
                <a:spcPts val="1260"/>
              </a:lnSpc>
              <a:spcBef>
                <a:spcPts val="195"/>
              </a:spcBef>
            </a:pPr>
            <a:r>
              <a:rPr sz="1100" b="1" dirty="0">
                <a:latin typeface="Arial"/>
                <a:cs typeface="Arial"/>
              </a:rPr>
              <a:t>Current </a:t>
            </a:r>
            <a:r>
              <a:rPr sz="1100" b="1" spc="-5" dirty="0">
                <a:latin typeface="Arial"/>
                <a:cs typeface="Arial"/>
              </a:rPr>
              <a:t>Schedule </a:t>
            </a:r>
            <a:r>
              <a:rPr sz="1100" spc="-5" dirty="0">
                <a:latin typeface="Arial"/>
                <a:cs typeface="Arial"/>
              </a:rPr>
              <a:t>side tab shows your current courses. </a:t>
            </a:r>
            <a:r>
              <a:rPr sz="1100" dirty="0">
                <a:latin typeface="Arial"/>
                <a:cs typeface="Arial"/>
              </a:rPr>
              <a:t>There are </a:t>
            </a:r>
            <a:r>
              <a:rPr sz="1100" spc="-5" dirty="0">
                <a:latin typeface="Arial"/>
                <a:cs typeface="Arial"/>
              </a:rPr>
              <a:t>two ways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view your  schedule: List View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Matrix </a:t>
            </a:r>
            <a:r>
              <a:rPr sz="1100" spc="-10" dirty="0">
                <a:latin typeface="Arial"/>
                <a:cs typeface="Arial"/>
              </a:rPr>
              <a:t>View. </a:t>
            </a:r>
            <a:r>
              <a:rPr sz="1100" dirty="0">
                <a:latin typeface="Arial"/>
                <a:cs typeface="Arial"/>
              </a:rPr>
              <a:t>You can </a:t>
            </a:r>
            <a:r>
              <a:rPr sz="1100" spc="-5" dirty="0">
                <a:latin typeface="Arial"/>
                <a:cs typeface="Arial"/>
              </a:rPr>
              <a:t>toggle between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two </a:t>
            </a:r>
            <a:r>
              <a:rPr sz="1100" spc="-10" dirty="0">
                <a:latin typeface="Arial"/>
                <a:cs typeface="Arial"/>
              </a:rPr>
              <a:t>views </a:t>
            </a:r>
            <a:r>
              <a:rPr sz="1100" spc="-5" dirty="0">
                <a:latin typeface="Arial"/>
                <a:cs typeface="Arial"/>
              </a:rPr>
              <a:t>using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b="1" spc="-5" dirty="0">
                <a:solidFill>
                  <a:srgbClr val="006FC0"/>
                </a:solidFill>
                <a:latin typeface="Arial"/>
                <a:cs typeface="Arial"/>
              </a:rPr>
              <a:t>&lt;&lt;List  </a:t>
            </a:r>
            <a:r>
              <a:rPr sz="1100" b="1" spc="-10" dirty="0">
                <a:solidFill>
                  <a:srgbClr val="006FC0"/>
                </a:solidFill>
                <a:latin typeface="Arial"/>
                <a:cs typeface="Arial"/>
              </a:rPr>
              <a:t>view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b="1" dirty="0">
                <a:solidFill>
                  <a:srgbClr val="006FC0"/>
                </a:solidFill>
                <a:latin typeface="Arial"/>
                <a:cs typeface="Arial"/>
              </a:rPr>
              <a:t>Matrix </a:t>
            </a:r>
            <a:r>
              <a:rPr sz="1100" b="1" spc="-10" dirty="0">
                <a:solidFill>
                  <a:srgbClr val="006FC0"/>
                </a:solidFill>
                <a:latin typeface="Arial"/>
                <a:cs typeface="Arial"/>
              </a:rPr>
              <a:t>view </a:t>
            </a:r>
            <a:r>
              <a:rPr sz="1100" b="1" spc="-5" dirty="0">
                <a:solidFill>
                  <a:srgbClr val="006FC0"/>
                </a:solidFill>
                <a:latin typeface="Arial"/>
                <a:cs typeface="Arial"/>
              </a:rPr>
              <a:t>&gt;&gt; </a:t>
            </a:r>
            <a:r>
              <a:rPr sz="1100" spc="-5" dirty="0">
                <a:latin typeface="Arial"/>
                <a:cs typeface="Arial"/>
              </a:rPr>
              <a:t>options </a:t>
            </a:r>
            <a:r>
              <a:rPr sz="1100" dirty="0">
                <a:latin typeface="Arial"/>
                <a:cs typeface="Arial"/>
              </a:rPr>
              <a:t>at the top </a:t>
            </a:r>
            <a:r>
              <a:rPr sz="1100" spc="-5" dirty="0">
                <a:latin typeface="Arial"/>
                <a:cs typeface="Arial"/>
              </a:rPr>
              <a:t>left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screen.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141605">
              <a:lnSpc>
                <a:spcPts val="1280"/>
              </a:lnSpc>
            </a:pPr>
            <a:r>
              <a:rPr sz="1100" b="1" spc="-5" dirty="0">
                <a:latin typeface="Arial"/>
                <a:cs typeface="Arial"/>
              </a:rPr>
              <a:t>Contacts </a:t>
            </a:r>
            <a:r>
              <a:rPr sz="1100" spc="-5" dirty="0">
                <a:latin typeface="Arial"/>
                <a:cs typeface="Arial"/>
              </a:rPr>
              <a:t>side </a:t>
            </a:r>
            <a:r>
              <a:rPr sz="1100" dirty="0">
                <a:latin typeface="Arial"/>
                <a:cs typeface="Arial"/>
              </a:rPr>
              <a:t>tab </a:t>
            </a:r>
            <a:r>
              <a:rPr sz="1100" spc="-5" dirty="0">
                <a:latin typeface="Arial"/>
                <a:cs typeface="Arial"/>
              </a:rPr>
              <a:t>shows your parent/guardian(s)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emergency contacts. Please check this 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inform </a:t>
            </a:r>
            <a:r>
              <a:rPr sz="1100" dirty="0">
                <a:latin typeface="Arial"/>
                <a:cs typeface="Arial"/>
              </a:rPr>
              <a:t>the school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any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changes.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Assessments </a:t>
            </a:r>
            <a:r>
              <a:rPr sz="1100" spc="-5" dirty="0">
                <a:latin typeface="Arial"/>
                <a:cs typeface="Arial"/>
              </a:rPr>
              <a:t>side </a:t>
            </a:r>
            <a:r>
              <a:rPr sz="1100" dirty="0">
                <a:latin typeface="Arial"/>
                <a:cs typeface="Arial"/>
              </a:rPr>
              <a:t>tab </a:t>
            </a:r>
            <a:r>
              <a:rPr sz="1100" spc="-5" dirty="0">
                <a:latin typeface="Arial"/>
                <a:cs typeface="Arial"/>
              </a:rPr>
              <a:t>currently contains provincial </a:t>
            </a:r>
            <a:r>
              <a:rPr sz="1100" dirty="0">
                <a:latin typeface="Arial"/>
                <a:cs typeface="Arial"/>
              </a:rPr>
              <a:t>assessments </a:t>
            </a:r>
            <a:r>
              <a:rPr sz="1100" spc="-5" dirty="0">
                <a:latin typeface="Arial"/>
                <a:cs typeface="Arial"/>
              </a:rPr>
              <a:t>like FSA </a:t>
            </a:r>
            <a:r>
              <a:rPr sz="1100" dirty="0">
                <a:latin typeface="Arial"/>
                <a:cs typeface="Arial"/>
              </a:rPr>
              <a:t>or </a:t>
            </a:r>
            <a:r>
              <a:rPr sz="1100" spc="-5" dirty="0">
                <a:latin typeface="Arial"/>
                <a:cs typeface="Arial"/>
              </a:rPr>
              <a:t>Provincial</a:t>
            </a:r>
            <a:r>
              <a:rPr sz="1100" spc="1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Exams.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Notifications </a:t>
            </a:r>
            <a:r>
              <a:rPr sz="1100" spc="-5" dirty="0">
                <a:latin typeface="Arial"/>
                <a:cs typeface="Arial"/>
              </a:rPr>
              <a:t>side </a:t>
            </a:r>
            <a:r>
              <a:rPr sz="1100" dirty="0">
                <a:latin typeface="Arial"/>
                <a:cs typeface="Arial"/>
              </a:rPr>
              <a:t>tab </a:t>
            </a:r>
            <a:r>
              <a:rPr sz="1100" spc="-5" dirty="0">
                <a:latin typeface="Arial"/>
                <a:cs typeface="Arial"/>
              </a:rPr>
              <a:t>is </a:t>
            </a:r>
            <a:r>
              <a:rPr sz="1100" dirty="0">
                <a:latin typeface="Arial"/>
                <a:cs typeface="Arial"/>
              </a:rPr>
              <a:t>not </a:t>
            </a:r>
            <a:r>
              <a:rPr sz="1100" spc="-5" dirty="0">
                <a:latin typeface="Arial"/>
                <a:cs typeface="Arial"/>
              </a:rPr>
              <a:t>currently in </a:t>
            </a:r>
            <a:r>
              <a:rPr sz="1100" dirty="0">
                <a:latin typeface="Arial"/>
                <a:cs typeface="Arial"/>
              </a:rPr>
              <a:t>use. It </a:t>
            </a:r>
            <a:r>
              <a:rPr sz="1100" spc="-5" dirty="0">
                <a:latin typeface="Arial"/>
                <a:cs typeface="Arial"/>
              </a:rPr>
              <a:t>may </a:t>
            </a:r>
            <a:r>
              <a:rPr sz="1100" dirty="0">
                <a:latin typeface="Arial"/>
                <a:cs typeface="Arial"/>
              </a:rPr>
              <a:t>be used as </a:t>
            </a:r>
            <a:r>
              <a:rPr sz="1100" spc="-10" dirty="0">
                <a:latin typeface="Arial"/>
                <a:cs typeface="Arial"/>
              </a:rPr>
              <a:t>we </a:t>
            </a:r>
            <a:r>
              <a:rPr sz="1100" spc="-5" dirty="0">
                <a:latin typeface="Arial"/>
                <a:cs typeface="Arial"/>
              </a:rPr>
              <a:t>move forward in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project.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450850">
              <a:lnSpc>
                <a:spcPts val="1260"/>
              </a:lnSpc>
            </a:pPr>
            <a:r>
              <a:rPr sz="1100" b="1" spc="-5" dirty="0">
                <a:latin typeface="Arial"/>
                <a:cs typeface="Arial"/>
              </a:rPr>
              <a:t>Requests </a:t>
            </a:r>
            <a:r>
              <a:rPr sz="1100" spc="-5" dirty="0">
                <a:latin typeface="Arial"/>
                <a:cs typeface="Arial"/>
              </a:rPr>
              <a:t>side </a:t>
            </a:r>
            <a:r>
              <a:rPr sz="1100" dirty="0">
                <a:latin typeface="Arial"/>
                <a:cs typeface="Arial"/>
              </a:rPr>
              <a:t>tab </a:t>
            </a:r>
            <a:r>
              <a:rPr sz="1100" spc="-5" dirty="0">
                <a:latin typeface="Arial"/>
                <a:cs typeface="Arial"/>
              </a:rPr>
              <a:t>contains </a:t>
            </a:r>
            <a:r>
              <a:rPr sz="1100" dirty="0">
                <a:latin typeface="Arial"/>
                <a:cs typeface="Arial"/>
              </a:rPr>
              <a:t>course </a:t>
            </a:r>
            <a:r>
              <a:rPr sz="1100" spc="-5" dirty="0">
                <a:latin typeface="Arial"/>
                <a:cs typeface="Arial"/>
              </a:rPr>
              <a:t>Requests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the next </a:t>
            </a:r>
            <a:r>
              <a:rPr sz="1100" dirty="0">
                <a:latin typeface="Arial"/>
                <a:cs typeface="Arial"/>
              </a:rPr>
              <a:t>school </a:t>
            </a:r>
            <a:r>
              <a:rPr sz="1100" spc="-5" dirty="0">
                <a:latin typeface="Arial"/>
                <a:cs typeface="Arial"/>
              </a:rPr>
              <a:t>year </a:t>
            </a:r>
            <a:r>
              <a:rPr sz="1100" dirty="0">
                <a:latin typeface="Arial"/>
                <a:cs typeface="Arial"/>
              </a:rPr>
              <a:t>and a </a:t>
            </a:r>
            <a:r>
              <a:rPr sz="1100" b="1" spc="-5" dirty="0">
                <a:latin typeface="Arial"/>
                <a:cs typeface="Arial"/>
              </a:rPr>
              <a:t>Graduation  </a:t>
            </a:r>
            <a:r>
              <a:rPr sz="1100" b="1" dirty="0">
                <a:latin typeface="Arial"/>
                <a:cs typeface="Arial"/>
              </a:rPr>
              <a:t>Progress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summary.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1596263"/>
            <a:ext cx="4596003" cy="2631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01415" y="5030889"/>
            <a:ext cx="204470" cy="1902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76222" y="5251703"/>
            <a:ext cx="184150" cy="183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" y="5471159"/>
            <a:ext cx="4183634" cy="13929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6"/>
              </a:rPr>
              <a:t>eSIS</a:t>
            </a:r>
            <a:r>
              <a:rPr spc="-75" dirty="0">
                <a:hlinkClick r:id="rId6"/>
              </a:rPr>
              <a:t> </a:t>
            </a:r>
            <a:r>
              <a:rPr spc="-5" dirty="0"/>
              <a:t>Department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45311"/>
            <a:ext cx="5969000" cy="913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886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Student </a:t>
            </a:r>
            <a:r>
              <a:rPr sz="1200" b="1" dirty="0">
                <a:solidFill>
                  <a:srgbClr val="45C0C1"/>
                </a:solidFill>
                <a:latin typeface="Arial"/>
                <a:cs typeface="Arial"/>
              </a:rPr>
              <a:t>Portal </a:t>
            </a: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User Instructions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Arial"/>
                <a:cs typeface="Arial"/>
              </a:rPr>
              <a:t>3.3  </a:t>
            </a:r>
            <a:r>
              <a:rPr sz="1100" b="1" spc="-5" dirty="0">
                <a:latin typeface="Arial"/>
                <a:cs typeface="Arial"/>
              </a:rPr>
              <a:t>Academics Top</a:t>
            </a:r>
            <a:r>
              <a:rPr sz="1100" b="1" spc="10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Tab</a:t>
            </a:r>
            <a:endParaRPr sz="1100">
              <a:latin typeface="Arial"/>
              <a:cs typeface="Arial"/>
            </a:endParaRPr>
          </a:p>
          <a:p>
            <a:pPr marL="12700" marR="371475">
              <a:lnSpc>
                <a:spcPts val="1260"/>
              </a:lnSpc>
              <a:spcBef>
                <a:spcPts val="185"/>
              </a:spcBef>
            </a:pPr>
            <a:r>
              <a:rPr sz="1100" dirty="0">
                <a:latin typeface="Arial"/>
                <a:cs typeface="Arial"/>
              </a:rPr>
              <a:t>The Academics Top Tab </a:t>
            </a:r>
            <a:r>
              <a:rPr sz="1100" spc="-10" dirty="0">
                <a:latin typeface="Arial"/>
                <a:cs typeface="Arial"/>
              </a:rPr>
              <a:t>will </a:t>
            </a:r>
            <a:r>
              <a:rPr sz="1100" spc="-5" dirty="0">
                <a:latin typeface="Arial"/>
                <a:cs typeface="Arial"/>
              </a:rPr>
              <a:t>allow you </a:t>
            </a:r>
            <a:r>
              <a:rPr sz="1100" dirty="0">
                <a:latin typeface="Arial"/>
                <a:cs typeface="Arial"/>
              </a:rPr>
              <a:t>to select a course </a:t>
            </a:r>
            <a:r>
              <a:rPr sz="1100" spc="-5" dirty="0">
                <a:latin typeface="Arial"/>
                <a:cs typeface="Arial"/>
              </a:rPr>
              <a:t>(using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checkbox beside </a:t>
            </a:r>
            <a:r>
              <a:rPr sz="1100" dirty="0">
                <a:latin typeface="Arial"/>
                <a:cs typeface="Arial"/>
              </a:rPr>
              <a:t>the  course) then </a:t>
            </a:r>
            <a:r>
              <a:rPr sz="1100" spc="-10" dirty="0">
                <a:latin typeface="Arial"/>
                <a:cs typeface="Arial"/>
              </a:rPr>
              <a:t>click </a:t>
            </a:r>
            <a:r>
              <a:rPr sz="1100" dirty="0">
                <a:latin typeface="Arial"/>
                <a:cs typeface="Arial"/>
              </a:rPr>
              <a:t>on the </a:t>
            </a:r>
            <a:r>
              <a:rPr sz="1100" spc="-5" dirty="0">
                <a:latin typeface="Arial"/>
                <a:cs typeface="Arial"/>
              </a:rPr>
              <a:t>available Side </a:t>
            </a:r>
            <a:r>
              <a:rPr sz="1100" dirty="0">
                <a:latin typeface="Arial"/>
                <a:cs typeface="Arial"/>
              </a:rPr>
              <a:t>Tabs to </a:t>
            </a:r>
            <a:r>
              <a:rPr sz="1100" spc="-5" dirty="0">
                <a:latin typeface="Arial"/>
                <a:cs typeface="Arial"/>
              </a:rPr>
              <a:t>see details about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course you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selected.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679063"/>
            <a:ext cx="5946140" cy="1158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Assignments </a:t>
            </a:r>
            <a:r>
              <a:rPr sz="1100" spc="-5" dirty="0">
                <a:latin typeface="Arial"/>
                <a:cs typeface="Arial"/>
              </a:rPr>
              <a:t>side </a:t>
            </a:r>
            <a:r>
              <a:rPr sz="1100" dirty="0">
                <a:latin typeface="Arial"/>
                <a:cs typeface="Arial"/>
              </a:rPr>
              <a:t>tab may </a:t>
            </a:r>
            <a:r>
              <a:rPr sz="1100" spc="-5" dirty="0">
                <a:latin typeface="Arial"/>
                <a:cs typeface="Arial"/>
              </a:rPr>
              <a:t>provide assignment </a:t>
            </a:r>
            <a:r>
              <a:rPr sz="1100" dirty="0">
                <a:latin typeface="Arial"/>
                <a:cs typeface="Arial"/>
              </a:rPr>
              <a:t>and assessment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information.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Attendance </a:t>
            </a:r>
            <a:r>
              <a:rPr sz="1100" spc="-5" dirty="0">
                <a:latin typeface="Arial"/>
                <a:cs typeface="Arial"/>
              </a:rPr>
              <a:t>side </a:t>
            </a:r>
            <a:r>
              <a:rPr sz="1100" dirty="0">
                <a:latin typeface="Arial"/>
                <a:cs typeface="Arial"/>
              </a:rPr>
              <a:t>tab </a:t>
            </a:r>
            <a:r>
              <a:rPr sz="1100" spc="-5" dirty="0">
                <a:latin typeface="Arial"/>
                <a:cs typeface="Arial"/>
              </a:rPr>
              <a:t>provides </a:t>
            </a:r>
            <a:r>
              <a:rPr sz="1100" dirty="0">
                <a:latin typeface="Arial"/>
                <a:cs typeface="Arial"/>
              </a:rPr>
              <a:t>attendance for the selected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class.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ts val="1260"/>
              </a:lnSpc>
            </a:pPr>
            <a:r>
              <a:rPr sz="1100" dirty="0">
                <a:latin typeface="Arial"/>
                <a:cs typeface="Arial"/>
              </a:rPr>
              <a:t>Once </a:t>
            </a:r>
            <a:r>
              <a:rPr sz="1100" spc="-5" dirty="0">
                <a:latin typeface="Arial"/>
                <a:cs typeface="Arial"/>
              </a:rPr>
              <a:t>you have </a:t>
            </a:r>
            <a:r>
              <a:rPr sz="1100" dirty="0">
                <a:latin typeface="Arial"/>
                <a:cs typeface="Arial"/>
              </a:rPr>
              <a:t>selected a course and </a:t>
            </a:r>
            <a:r>
              <a:rPr sz="1100" spc="-5" dirty="0">
                <a:latin typeface="Arial"/>
                <a:cs typeface="Arial"/>
              </a:rPr>
              <a:t>clicked </a:t>
            </a:r>
            <a:r>
              <a:rPr sz="1100" dirty="0">
                <a:latin typeface="Arial"/>
                <a:cs typeface="Arial"/>
              </a:rPr>
              <a:t>on a </a:t>
            </a:r>
            <a:r>
              <a:rPr sz="1100" spc="-5" dirty="0">
                <a:latin typeface="Arial"/>
                <a:cs typeface="Arial"/>
              </a:rPr>
              <a:t>Side </a:t>
            </a:r>
            <a:r>
              <a:rPr sz="1100" dirty="0">
                <a:latin typeface="Arial"/>
                <a:cs typeface="Arial"/>
              </a:rPr>
              <a:t>Tab </a:t>
            </a:r>
            <a:r>
              <a:rPr sz="1100" spc="-5" dirty="0">
                <a:latin typeface="Arial"/>
                <a:cs typeface="Arial"/>
              </a:rPr>
              <a:t>you </a:t>
            </a:r>
            <a:r>
              <a:rPr sz="1100" dirty="0">
                <a:latin typeface="Arial"/>
                <a:cs typeface="Arial"/>
              </a:rPr>
              <a:t>can use </a:t>
            </a:r>
            <a:r>
              <a:rPr sz="1100" spc="-5" dirty="0">
                <a:latin typeface="Arial"/>
                <a:cs typeface="Arial"/>
              </a:rPr>
              <a:t>the navigation buttons 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switch between courses that are </a:t>
            </a:r>
            <a:r>
              <a:rPr sz="1100" dirty="0">
                <a:latin typeface="Arial"/>
                <a:cs typeface="Arial"/>
              </a:rPr>
              <a:t>in the </a:t>
            </a:r>
            <a:r>
              <a:rPr sz="1100" spc="-5" dirty="0">
                <a:latin typeface="Arial"/>
                <a:cs typeface="Arial"/>
              </a:rPr>
              <a:t>list. Navigation Buttons make it </a:t>
            </a:r>
            <a:r>
              <a:rPr sz="1100" dirty="0">
                <a:latin typeface="Arial"/>
                <a:cs typeface="Arial"/>
              </a:rPr>
              <a:t>easy to </a:t>
            </a:r>
            <a:r>
              <a:rPr sz="1100" spc="-5" dirty="0">
                <a:latin typeface="Arial"/>
                <a:cs typeface="Arial"/>
              </a:rPr>
              <a:t>move back  </a:t>
            </a:r>
            <a:r>
              <a:rPr sz="1100" dirty="0">
                <a:latin typeface="Arial"/>
                <a:cs typeface="Arial"/>
              </a:rPr>
              <a:t>and forth </a:t>
            </a:r>
            <a:r>
              <a:rPr sz="1100" spc="-5" dirty="0">
                <a:latin typeface="Arial"/>
                <a:cs typeface="Arial"/>
              </a:rPr>
              <a:t>through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records.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383148"/>
            <a:ext cx="5829935" cy="17272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76835">
              <a:lnSpc>
                <a:spcPts val="1280"/>
              </a:lnSpc>
              <a:spcBef>
                <a:spcPts val="180"/>
              </a:spcBef>
            </a:pPr>
            <a:r>
              <a:rPr sz="1100" b="1" dirty="0">
                <a:latin typeface="Arial"/>
                <a:cs typeface="Arial"/>
              </a:rPr>
              <a:t>Please </a:t>
            </a:r>
            <a:r>
              <a:rPr sz="1100" b="1" spc="-5" dirty="0">
                <a:latin typeface="Arial"/>
                <a:cs typeface="Arial"/>
              </a:rPr>
              <a:t>note: </a:t>
            </a:r>
            <a:r>
              <a:rPr sz="1100" spc="-5" dirty="0">
                <a:latin typeface="Arial"/>
                <a:cs typeface="Arial"/>
              </a:rPr>
              <a:t>marks provided </a:t>
            </a:r>
            <a:r>
              <a:rPr sz="1100" dirty="0">
                <a:latin typeface="Arial"/>
                <a:cs typeface="Arial"/>
              </a:rPr>
              <a:t>here may </a:t>
            </a:r>
            <a:r>
              <a:rPr sz="1100" spc="-5" dirty="0">
                <a:latin typeface="Arial"/>
                <a:cs typeface="Arial"/>
              </a:rPr>
              <a:t>not be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full picture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student’s </a:t>
            </a:r>
            <a:r>
              <a:rPr sz="1100" spc="-10" dirty="0">
                <a:latin typeface="Arial"/>
                <a:cs typeface="Arial"/>
              </a:rPr>
              <a:t>level </a:t>
            </a:r>
            <a:r>
              <a:rPr sz="1100" spc="-5" dirty="0">
                <a:latin typeface="Arial"/>
                <a:cs typeface="Arial"/>
              </a:rPr>
              <a:t>and they may  </a:t>
            </a:r>
            <a:r>
              <a:rPr sz="1100" dirty="0">
                <a:latin typeface="Arial"/>
                <a:cs typeface="Arial"/>
              </a:rPr>
              <a:t>not </a:t>
            </a:r>
            <a:r>
              <a:rPr sz="1100" spc="-5" dirty="0">
                <a:latin typeface="Arial"/>
                <a:cs typeface="Arial"/>
              </a:rPr>
              <a:t>relate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their report </a:t>
            </a:r>
            <a:r>
              <a:rPr sz="1100" dirty="0">
                <a:latin typeface="Arial"/>
                <a:cs typeface="Arial"/>
              </a:rPr>
              <a:t>card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mark.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Arial"/>
                <a:cs typeface="Arial"/>
              </a:rPr>
              <a:t>3.4  </a:t>
            </a:r>
            <a:r>
              <a:rPr sz="1400" b="1" spc="-5" dirty="0">
                <a:latin typeface="Arial"/>
                <a:cs typeface="Arial"/>
              </a:rPr>
              <a:t>Calendar Top</a:t>
            </a:r>
            <a:r>
              <a:rPr sz="1400" b="1" spc="10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Tab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100" dirty="0">
                <a:latin typeface="Arial"/>
                <a:cs typeface="Arial"/>
              </a:rPr>
              <a:t>You are </a:t>
            </a:r>
            <a:r>
              <a:rPr sz="1100" spc="-5" dirty="0">
                <a:latin typeface="Arial"/>
                <a:cs typeface="Arial"/>
              </a:rPr>
              <a:t>able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view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calendar </a:t>
            </a:r>
            <a:r>
              <a:rPr sz="1100" dirty="0">
                <a:latin typeface="Arial"/>
                <a:cs typeface="Arial"/>
              </a:rPr>
              <a:t>by </a:t>
            </a:r>
            <a:r>
              <a:rPr sz="1100" i="1" spc="-5" dirty="0">
                <a:latin typeface="Arial"/>
                <a:cs typeface="Arial"/>
              </a:rPr>
              <a:t>Day</a:t>
            </a:r>
            <a:r>
              <a:rPr sz="1100" spc="-5" dirty="0">
                <a:latin typeface="Arial"/>
                <a:cs typeface="Arial"/>
              </a:rPr>
              <a:t>, </a:t>
            </a:r>
            <a:r>
              <a:rPr sz="1100" i="1" spc="-5" dirty="0">
                <a:latin typeface="Arial"/>
                <a:cs typeface="Arial"/>
              </a:rPr>
              <a:t>Week</a:t>
            </a:r>
            <a:r>
              <a:rPr sz="1100" spc="-5" dirty="0">
                <a:latin typeface="Arial"/>
                <a:cs typeface="Arial"/>
              </a:rPr>
              <a:t>, </a:t>
            </a:r>
            <a:r>
              <a:rPr sz="1100" dirty="0">
                <a:latin typeface="Arial"/>
                <a:cs typeface="Arial"/>
              </a:rPr>
              <a:t>or </a:t>
            </a:r>
            <a:r>
              <a:rPr sz="1100" i="1" spc="-5" dirty="0">
                <a:latin typeface="Arial"/>
                <a:cs typeface="Arial"/>
              </a:rPr>
              <a:t>Month</a:t>
            </a:r>
            <a:r>
              <a:rPr sz="1100" spc="-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326390">
              <a:lnSpc>
                <a:spcPts val="1270"/>
              </a:lnSpc>
              <a:spcBef>
                <a:spcPts val="620"/>
              </a:spcBef>
            </a:pPr>
            <a:r>
              <a:rPr sz="1100" spc="-5" dirty="0">
                <a:latin typeface="Arial"/>
                <a:cs typeface="Arial"/>
              </a:rPr>
              <a:t>This calendar </a:t>
            </a:r>
            <a:r>
              <a:rPr sz="1100" dirty="0">
                <a:latin typeface="Arial"/>
                <a:cs typeface="Arial"/>
              </a:rPr>
              <a:t>may </a:t>
            </a:r>
            <a:r>
              <a:rPr sz="1100" spc="-5" dirty="0">
                <a:latin typeface="Arial"/>
                <a:cs typeface="Arial"/>
              </a:rPr>
              <a:t>contain </a:t>
            </a:r>
            <a:r>
              <a:rPr sz="1100" dirty="0">
                <a:latin typeface="Arial"/>
                <a:cs typeface="Arial"/>
              </a:rPr>
              <a:t>School </a:t>
            </a:r>
            <a:r>
              <a:rPr sz="1100" spc="-5" dirty="0">
                <a:latin typeface="Arial"/>
                <a:cs typeface="Arial"/>
              </a:rPr>
              <a:t>Calendar information, </a:t>
            </a:r>
            <a:r>
              <a:rPr sz="1100" dirty="0">
                <a:latin typeface="Arial"/>
                <a:cs typeface="Arial"/>
              </a:rPr>
              <a:t>as </a:t>
            </a:r>
            <a:r>
              <a:rPr sz="1100" spc="-10" dirty="0">
                <a:latin typeface="Arial"/>
                <a:cs typeface="Arial"/>
              </a:rPr>
              <a:t>well </a:t>
            </a:r>
            <a:r>
              <a:rPr sz="1100" dirty="0">
                <a:latin typeface="Arial"/>
                <a:cs typeface="Arial"/>
              </a:rPr>
              <a:t>as </a:t>
            </a:r>
            <a:r>
              <a:rPr sz="1100" spc="-5" dirty="0">
                <a:latin typeface="Arial"/>
                <a:cs typeface="Arial"/>
              </a:rPr>
              <a:t>teachers </a:t>
            </a:r>
            <a:r>
              <a:rPr sz="1100" dirty="0">
                <a:latin typeface="Arial"/>
                <a:cs typeface="Arial"/>
              </a:rPr>
              <a:t>may </a:t>
            </a:r>
            <a:r>
              <a:rPr sz="1100" spc="-5" dirty="0">
                <a:latin typeface="Arial"/>
                <a:cs typeface="Arial"/>
              </a:rPr>
              <a:t>include  information about when assignments were assigned </a:t>
            </a:r>
            <a:r>
              <a:rPr sz="1100" dirty="0">
                <a:latin typeface="Arial"/>
                <a:cs typeface="Arial"/>
              </a:rPr>
              <a:t>and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due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575"/>
              </a:spcBef>
            </a:pPr>
            <a:r>
              <a:rPr sz="1100" dirty="0">
                <a:latin typeface="Arial"/>
                <a:cs typeface="Arial"/>
              </a:rPr>
              <a:t>You are </a:t>
            </a:r>
            <a:r>
              <a:rPr sz="1100" spc="-5" dirty="0">
                <a:latin typeface="Arial"/>
                <a:cs typeface="Arial"/>
              </a:rPr>
              <a:t>able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enter your own Appointments in this calendar </a:t>
            </a:r>
            <a:r>
              <a:rPr sz="1100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using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b="1" spc="-5" dirty="0">
                <a:latin typeface="Arial"/>
                <a:cs typeface="Arial"/>
              </a:rPr>
              <a:t>Options </a:t>
            </a:r>
            <a:r>
              <a:rPr sz="1100" dirty="0">
                <a:latin typeface="Arial"/>
                <a:cs typeface="Arial"/>
              </a:rPr>
              <a:t>menu and  </a:t>
            </a:r>
            <a:r>
              <a:rPr sz="1100" spc="-5" dirty="0">
                <a:latin typeface="Arial"/>
                <a:cs typeface="Arial"/>
              </a:rPr>
              <a:t>selecting </a:t>
            </a:r>
            <a:r>
              <a:rPr sz="1100" b="1" spc="-15" dirty="0">
                <a:latin typeface="Arial"/>
                <a:cs typeface="Arial"/>
              </a:rPr>
              <a:t>Add</a:t>
            </a:r>
            <a:r>
              <a:rPr sz="1100" b="1" spc="3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Appointment</a:t>
            </a:r>
            <a:r>
              <a:rPr sz="1100" spc="-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1749551"/>
            <a:ext cx="5943600" cy="1793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4828032"/>
            <a:ext cx="1935480" cy="4188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4400" y="7176516"/>
            <a:ext cx="2698115" cy="1457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5"/>
              </a:rPr>
              <a:t>eSIS</a:t>
            </a:r>
            <a:r>
              <a:rPr spc="-75" dirty="0">
                <a:hlinkClick r:id="rId5"/>
              </a:rPr>
              <a:t> </a:t>
            </a:r>
            <a:r>
              <a:rPr spc="-5" dirty="0"/>
              <a:t>Department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45311"/>
            <a:ext cx="5969000" cy="921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886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Student </a:t>
            </a:r>
            <a:r>
              <a:rPr sz="1200" b="1" dirty="0">
                <a:solidFill>
                  <a:srgbClr val="45C0C1"/>
                </a:solidFill>
                <a:latin typeface="Arial"/>
                <a:cs typeface="Arial"/>
              </a:rPr>
              <a:t>Portal </a:t>
            </a:r>
            <a:r>
              <a:rPr sz="1200" b="1" spc="-5" dirty="0">
                <a:solidFill>
                  <a:srgbClr val="45C0C1"/>
                </a:solidFill>
                <a:latin typeface="Arial"/>
                <a:cs typeface="Arial"/>
              </a:rPr>
              <a:t>User Instructions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3.5  </a:t>
            </a:r>
            <a:r>
              <a:rPr sz="1400" b="1" spc="-5" dirty="0">
                <a:latin typeface="Arial"/>
                <a:cs typeface="Arial"/>
              </a:rPr>
              <a:t>Locker Top</a:t>
            </a:r>
            <a:r>
              <a:rPr sz="1400" b="1" spc="8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Tab</a:t>
            </a:r>
            <a:endParaRPr sz="1400">
              <a:latin typeface="Arial"/>
              <a:cs typeface="Arial"/>
            </a:endParaRPr>
          </a:p>
          <a:p>
            <a:pPr marL="12700" marR="15875">
              <a:lnSpc>
                <a:spcPts val="1270"/>
              </a:lnSpc>
              <a:spcBef>
                <a:spcPts val="235"/>
              </a:spcBef>
            </a:pPr>
            <a:r>
              <a:rPr sz="1100" spc="-5" dirty="0">
                <a:latin typeface="Arial"/>
                <a:cs typeface="Arial"/>
              </a:rPr>
              <a:t>This </a:t>
            </a:r>
            <a:r>
              <a:rPr sz="1100" dirty="0">
                <a:latin typeface="Arial"/>
                <a:cs typeface="Arial"/>
              </a:rPr>
              <a:t>tab can be used to </a:t>
            </a:r>
            <a:r>
              <a:rPr sz="1100" spc="-5" dirty="0">
                <a:latin typeface="Arial"/>
                <a:cs typeface="Arial"/>
              </a:rPr>
              <a:t>upload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store </a:t>
            </a:r>
            <a:r>
              <a:rPr sz="1100" dirty="0">
                <a:latin typeface="Arial"/>
                <a:cs typeface="Arial"/>
              </a:rPr>
              <a:t>documents. </a:t>
            </a:r>
            <a:r>
              <a:rPr sz="1100" spc="-5" dirty="0">
                <a:latin typeface="Arial"/>
                <a:cs typeface="Arial"/>
              </a:rPr>
              <a:t>From the </a:t>
            </a:r>
            <a:r>
              <a:rPr sz="1100" b="1" spc="-5" dirty="0">
                <a:latin typeface="Arial"/>
                <a:cs typeface="Arial"/>
              </a:rPr>
              <a:t>Options </a:t>
            </a:r>
            <a:r>
              <a:rPr sz="1100" dirty="0">
                <a:latin typeface="Arial"/>
                <a:cs typeface="Arial"/>
              </a:rPr>
              <a:t>menu, select </a:t>
            </a:r>
            <a:r>
              <a:rPr sz="1100" b="1" spc="-15" dirty="0">
                <a:latin typeface="Arial"/>
                <a:cs typeface="Arial"/>
              </a:rPr>
              <a:t>Add</a:t>
            </a:r>
            <a:r>
              <a:rPr sz="1100" spc="-15" dirty="0">
                <a:latin typeface="Arial"/>
                <a:cs typeface="Arial"/>
              </a:rPr>
              <a:t>. </a:t>
            </a:r>
            <a:r>
              <a:rPr sz="1100" spc="-5" dirty="0">
                <a:latin typeface="Arial"/>
                <a:cs typeface="Arial"/>
              </a:rPr>
              <a:t>Fill  in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Name field </a:t>
            </a:r>
            <a:r>
              <a:rPr sz="110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click </a:t>
            </a:r>
            <a:r>
              <a:rPr sz="1100" dirty="0">
                <a:latin typeface="Arial"/>
                <a:cs typeface="Arial"/>
              </a:rPr>
              <a:t>on the </a:t>
            </a:r>
            <a:r>
              <a:rPr sz="1100" spc="-5" dirty="0">
                <a:latin typeface="Arial"/>
                <a:cs typeface="Arial"/>
              </a:rPr>
              <a:t>File </a:t>
            </a:r>
            <a:r>
              <a:rPr sz="1100" dirty="0">
                <a:latin typeface="Arial"/>
                <a:cs typeface="Arial"/>
              </a:rPr>
              <a:t>Arrow to </a:t>
            </a:r>
            <a:r>
              <a:rPr sz="1100" spc="-5" dirty="0">
                <a:latin typeface="Arial"/>
                <a:cs typeface="Arial"/>
              </a:rPr>
              <a:t>upload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document.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210939"/>
            <a:ext cx="48412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Select </a:t>
            </a:r>
            <a:r>
              <a:rPr sz="1100" i="1" spc="-5" dirty="0">
                <a:latin typeface="Arial"/>
                <a:cs typeface="Arial"/>
              </a:rPr>
              <a:t>Choose File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find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document you </a:t>
            </a:r>
            <a:r>
              <a:rPr sz="1100" spc="-10" dirty="0">
                <a:latin typeface="Arial"/>
                <a:cs typeface="Arial"/>
              </a:rPr>
              <a:t>wish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upload, </a:t>
            </a:r>
            <a:r>
              <a:rPr sz="1100" i="1" spc="-5" dirty="0">
                <a:latin typeface="Arial"/>
                <a:cs typeface="Arial"/>
              </a:rPr>
              <a:t>Import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4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Save</a:t>
            </a:r>
            <a:r>
              <a:rPr sz="1100" spc="-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833372"/>
            <a:ext cx="3530091" cy="2315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hlinkClick r:id="rId3"/>
              </a:rPr>
              <a:t>eSIS</a:t>
            </a:r>
            <a:r>
              <a:rPr spc="-75" dirty="0">
                <a:hlinkClick r:id="rId3"/>
              </a:rPr>
              <a:t> </a:t>
            </a:r>
            <a:r>
              <a:rPr spc="-5" dirty="0"/>
              <a:t>Department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5"/>
              </a:spcBef>
            </a:pPr>
            <a:r>
              <a:rPr dirty="0"/>
              <a:t>Version</a:t>
            </a:r>
            <a:r>
              <a:rPr spc="-100" dirty="0"/>
              <a:t> </a:t>
            </a:r>
            <a:r>
              <a:rPr spc="-5" dirty="0"/>
              <a:t>1.1</a:t>
            </a: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pc="-5" dirty="0"/>
              <a:t>Published:</a:t>
            </a:r>
            <a:r>
              <a:rPr spc="-45" dirty="0"/>
              <a:t> </a:t>
            </a:r>
            <a:r>
              <a:rPr spc="-5" dirty="0"/>
              <a:t>2016-12-19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3205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0F99D55708A43A57E58DF5BC2B807" ma:contentTypeVersion="1" ma:contentTypeDescription="Create a new document." ma:contentTypeScope="" ma:versionID="6d9a54413ebf47b9058a7b7bb5e5539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A7BF4CF-6D47-49BA-A793-404C8482C884}"/>
</file>

<file path=customXml/itemProps2.xml><?xml version="1.0" encoding="utf-8"?>
<ds:datastoreItem xmlns:ds="http://schemas.openxmlformats.org/officeDocument/2006/customXml" ds:itemID="{E8FE7F5D-212F-482E-AE2D-594B0CF1E77D}"/>
</file>

<file path=customXml/itemProps3.xml><?xml version="1.0" encoding="utf-8"?>
<ds:datastoreItem xmlns:ds="http://schemas.openxmlformats.org/officeDocument/2006/customXml" ds:itemID="{B22E19B8-C0E7-42A6-BE63-F422DF306BA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841</Words>
  <Application>Microsoft Office PowerPoint</Application>
  <PresentationFormat>Custom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Connop Price</dc:creator>
  <cp:lastModifiedBy>Cassidy Fonseca-Knutson</cp:lastModifiedBy>
  <cp:revision>1</cp:revision>
  <dcterms:created xsi:type="dcterms:W3CDTF">2019-02-22T08:17:12Z</dcterms:created>
  <dcterms:modified xsi:type="dcterms:W3CDTF">2019-02-22T16:17:34Z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2019-02-22T00:00:00Z</vt:filetime>
  </property>
  <property fmtid="{D5CDD505-2E9C-101B-9397-08002B2CF9AE}" pid="5" name="ContentTypeId">
    <vt:lpwstr>0x01010013F0F99D55708A43A57E58DF5BC2B807</vt:lpwstr>
  </property>
</Properties>
</file>