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34"/>
  </p:notesMasterIdLst>
  <p:handoutMasterIdLst>
    <p:handoutMasterId r:id="rId35"/>
  </p:handoutMasterIdLst>
  <p:sldIdLst>
    <p:sldId id="272" r:id="rId5"/>
    <p:sldId id="273" r:id="rId6"/>
    <p:sldId id="299" r:id="rId7"/>
    <p:sldId id="278" r:id="rId8"/>
    <p:sldId id="303" r:id="rId9"/>
    <p:sldId id="262" r:id="rId10"/>
    <p:sldId id="304" r:id="rId11"/>
    <p:sldId id="283" r:id="rId12"/>
    <p:sldId id="263" r:id="rId13"/>
    <p:sldId id="266" r:id="rId14"/>
    <p:sldId id="285" r:id="rId15"/>
    <p:sldId id="300" r:id="rId16"/>
    <p:sldId id="286" r:id="rId17"/>
    <p:sldId id="287" r:id="rId18"/>
    <p:sldId id="288" r:id="rId19"/>
    <p:sldId id="289" r:id="rId20"/>
    <p:sldId id="290" r:id="rId21"/>
    <p:sldId id="267" r:id="rId22"/>
    <p:sldId id="291" r:id="rId23"/>
    <p:sldId id="292" r:id="rId24"/>
    <p:sldId id="293" r:id="rId25"/>
    <p:sldId id="280" r:id="rId26"/>
    <p:sldId id="294" r:id="rId27"/>
    <p:sldId id="296" r:id="rId28"/>
    <p:sldId id="295" r:id="rId29"/>
    <p:sldId id="302" r:id="rId30"/>
    <p:sldId id="297" r:id="rId31"/>
    <p:sldId id="298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C4D"/>
    <a:srgbClr val="543E35"/>
    <a:srgbClr val="000000"/>
    <a:srgbClr val="D1D8B7"/>
    <a:srgbClr val="A09D79"/>
    <a:srgbClr val="637700"/>
    <a:srgbClr val="FFF4ED"/>
    <a:srgbClr val="5E6A76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B7B63-AA4F-49AC-8E42-D575520B1446}" v="5" dt="2024-01-23T19:54:11.418"/>
  </p1510:revLst>
</p1510:revInfo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foundrybc.ca/" TargetMode="External"/><Relationship Id="rId3" Type="http://schemas.openxmlformats.org/officeDocument/2006/relationships/hyperlink" Target="https://www.educationplannerbc.ca/search" TargetMode="External"/><Relationship Id="rId7" Type="http://schemas.openxmlformats.org/officeDocument/2006/relationships/hyperlink" Target="https://bouncebackbc.ca/" TargetMode="External"/><Relationship Id="rId2" Type="http://schemas.openxmlformats.org/officeDocument/2006/relationships/hyperlink" Target="https://www2.gov.bc.ca/gov/content/education-training/k-12/administration/legislation-policy/public-schools/graduation-requirements" TargetMode="External"/><Relationship Id="rId1" Type="http://schemas.openxmlformats.org/officeDocument/2006/relationships/hyperlink" Target="https://myeducation.gov.bc.ca/aspen/logon.do?userEvent=400" TargetMode="External"/><Relationship Id="rId6" Type="http://schemas.openxmlformats.org/officeDocument/2006/relationships/hyperlink" Target="https://www.buildforce.ca/en" TargetMode="External"/><Relationship Id="rId5" Type="http://schemas.openxmlformats.org/officeDocument/2006/relationships/hyperlink" Target="https://www.workbc.ca/plan-career/explore-careers" TargetMode="External"/><Relationship Id="rId4" Type="http://schemas.openxmlformats.org/officeDocument/2006/relationships/hyperlink" Target="https://myblueprint.ca/" TargetMode="External"/><Relationship Id="rId9" Type="http://schemas.openxmlformats.org/officeDocument/2006/relationships/hyperlink" Target="https://www.mentalhealth.org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foundrybc.ca/" TargetMode="External"/><Relationship Id="rId3" Type="http://schemas.openxmlformats.org/officeDocument/2006/relationships/hyperlink" Target="https://www.educationplannerbc.ca/search" TargetMode="External"/><Relationship Id="rId7" Type="http://schemas.openxmlformats.org/officeDocument/2006/relationships/hyperlink" Target="https://bouncebackbc.ca/" TargetMode="External"/><Relationship Id="rId2" Type="http://schemas.openxmlformats.org/officeDocument/2006/relationships/hyperlink" Target="https://www2.gov.bc.ca/gov/content/education-training/k-12/administration/legislation-policy/public-schools/graduation-requirements" TargetMode="External"/><Relationship Id="rId1" Type="http://schemas.openxmlformats.org/officeDocument/2006/relationships/hyperlink" Target="https://myeducation.gov.bc.ca/aspen/logon.do?userEvent=400" TargetMode="External"/><Relationship Id="rId6" Type="http://schemas.openxmlformats.org/officeDocument/2006/relationships/hyperlink" Target="https://www.buildforce.ca/en" TargetMode="External"/><Relationship Id="rId5" Type="http://schemas.openxmlformats.org/officeDocument/2006/relationships/hyperlink" Target="https://www.workbc.ca/plan-career/explore-careers" TargetMode="External"/><Relationship Id="rId4" Type="http://schemas.openxmlformats.org/officeDocument/2006/relationships/hyperlink" Target="https://myblueprint.ca/" TargetMode="External"/><Relationship Id="rId9" Type="http://schemas.openxmlformats.org/officeDocument/2006/relationships/hyperlink" Target="https://www.mentalhealth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A3230-0E14-40FB-A4EA-B6A42F453B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5F32B9-F3EC-4F6C-8576-937CE9A30B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50" b="1" dirty="0"/>
            <a:t>Academic Counselling </a:t>
          </a:r>
          <a:r>
            <a:rPr lang="en-US" sz="1550" dirty="0"/>
            <a:t>– course selection, course changes, career planning, graduation requirements, and post-secondary information</a:t>
          </a:r>
        </a:p>
      </dgm:t>
    </dgm:pt>
    <dgm:pt modelId="{95C853CD-0C57-4053-B0D0-A127DD43C931}" type="parTrans" cxnId="{42DAC20B-37BF-4AC1-88C8-EB12A7697DAE}">
      <dgm:prSet/>
      <dgm:spPr/>
      <dgm:t>
        <a:bodyPr/>
        <a:lstStyle/>
        <a:p>
          <a:endParaRPr lang="en-US"/>
        </a:p>
      </dgm:t>
    </dgm:pt>
    <dgm:pt modelId="{1F6AEC57-6D01-440F-BDBB-9D2C56CF7B8B}" type="sibTrans" cxnId="{42DAC20B-37BF-4AC1-88C8-EB12A7697DAE}">
      <dgm:prSet/>
      <dgm:spPr/>
      <dgm:t>
        <a:bodyPr/>
        <a:lstStyle/>
        <a:p>
          <a:endParaRPr lang="en-US"/>
        </a:p>
      </dgm:t>
    </dgm:pt>
    <dgm:pt modelId="{AE8A2A3C-96E8-4758-9E46-3BF13BA9BB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Personal Counselling </a:t>
          </a:r>
          <a:r>
            <a:rPr lang="en-US"/>
            <a:t>– confidential discussion of personal concerns</a:t>
          </a:r>
        </a:p>
      </dgm:t>
    </dgm:pt>
    <dgm:pt modelId="{D7BED701-F91D-4BC6-9E7C-D4493BDAB379}" type="parTrans" cxnId="{A9400D02-16B0-4225-92BB-D8A51B1F8C18}">
      <dgm:prSet/>
      <dgm:spPr/>
      <dgm:t>
        <a:bodyPr/>
        <a:lstStyle/>
        <a:p>
          <a:endParaRPr lang="en-US"/>
        </a:p>
      </dgm:t>
    </dgm:pt>
    <dgm:pt modelId="{F42B24CA-0292-4B15-AED7-047DFD7EAC8D}" type="sibTrans" cxnId="{A9400D02-16B0-4225-92BB-D8A51B1F8C18}">
      <dgm:prSet/>
      <dgm:spPr/>
      <dgm:t>
        <a:bodyPr/>
        <a:lstStyle/>
        <a:p>
          <a:endParaRPr lang="en-US"/>
        </a:p>
      </dgm:t>
    </dgm:pt>
    <dgm:pt modelId="{52097604-FE4B-45E9-8164-715D20F1FAD7}" type="pres">
      <dgm:prSet presAssocID="{947A3230-0E14-40FB-A4EA-B6A42F453B8C}" presName="root" presStyleCnt="0">
        <dgm:presLayoutVars>
          <dgm:dir/>
          <dgm:resizeHandles val="exact"/>
        </dgm:presLayoutVars>
      </dgm:prSet>
      <dgm:spPr/>
    </dgm:pt>
    <dgm:pt modelId="{9136A104-EAFE-459B-A6B1-5AE7C8868609}" type="pres">
      <dgm:prSet presAssocID="{605F32B9-F3EC-4F6C-8576-937CE9A30B7A}" presName="compNode" presStyleCnt="0"/>
      <dgm:spPr/>
    </dgm:pt>
    <dgm:pt modelId="{4AD4EEE5-2A5A-484B-8272-2AE0A961B628}" type="pres">
      <dgm:prSet presAssocID="{605F32B9-F3EC-4F6C-8576-937CE9A30B7A}" presName="bgRect" presStyleLbl="bgShp" presStyleIdx="0" presStyleCnt="2"/>
      <dgm:spPr/>
    </dgm:pt>
    <dgm:pt modelId="{D643E5B4-0116-4567-9B65-5D0F74B1C594}" type="pres">
      <dgm:prSet presAssocID="{605F32B9-F3EC-4F6C-8576-937CE9A30B7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831066A-B1D6-4A7A-BE12-AFA6BAFA65AC}" type="pres">
      <dgm:prSet presAssocID="{605F32B9-F3EC-4F6C-8576-937CE9A30B7A}" presName="spaceRect" presStyleCnt="0"/>
      <dgm:spPr/>
    </dgm:pt>
    <dgm:pt modelId="{5D0F275C-9F34-4340-9E31-B79DA21AAEDC}" type="pres">
      <dgm:prSet presAssocID="{605F32B9-F3EC-4F6C-8576-937CE9A30B7A}" presName="parTx" presStyleLbl="revTx" presStyleIdx="0" presStyleCnt="2">
        <dgm:presLayoutVars>
          <dgm:chMax val="0"/>
          <dgm:chPref val="0"/>
        </dgm:presLayoutVars>
      </dgm:prSet>
      <dgm:spPr/>
    </dgm:pt>
    <dgm:pt modelId="{EFCBE55B-56C5-4F2F-8455-AB106F3322C8}" type="pres">
      <dgm:prSet presAssocID="{1F6AEC57-6D01-440F-BDBB-9D2C56CF7B8B}" presName="sibTrans" presStyleCnt="0"/>
      <dgm:spPr/>
    </dgm:pt>
    <dgm:pt modelId="{083B9666-D313-48D6-A1C5-F7504E751DC2}" type="pres">
      <dgm:prSet presAssocID="{AE8A2A3C-96E8-4758-9E46-3BF13BA9BB00}" presName="compNode" presStyleCnt="0"/>
      <dgm:spPr/>
    </dgm:pt>
    <dgm:pt modelId="{0AF81E26-3F31-42A0-A40D-718050DE28FF}" type="pres">
      <dgm:prSet presAssocID="{AE8A2A3C-96E8-4758-9E46-3BF13BA9BB00}" presName="bgRect" presStyleLbl="bgShp" presStyleIdx="1" presStyleCnt="2"/>
      <dgm:spPr/>
    </dgm:pt>
    <dgm:pt modelId="{9DE44CCB-F8D5-4E2F-9FED-1A25DE9FF100}" type="pres">
      <dgm:prSet presAssocID="{AE8A2A3C-96E8-4758-9E46-3BF13BA9BB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6072DB6-311F-4ABA-B7A1-DE5E764DC52C}" type="pres">
      <dgm:prSet presAssocID="{AE8A2A3C-96E8-4758-9E46-3BF13BA9BB00}" presName="spaceRect" presStyleCnt="0"/>
      <dgm:spPr/>
    </dgm:pt>
    <dgm:pt modelId="{25FBA3C3-6F23-4B51-85FD-6FB07807451D}" type="pres">
      <dgm:prSet presAssocID="{AE8A2A3C-96E8-4758-9E46-3BF13BA9BB0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9400D02-16B0-4225-92BB-D8A51B1F8C18}" srcId="{947A3230-0E14-40FB-A4EA-B6A42F453B8C}" destId="{AE8A2A3C-96E8-4758-9E46-3BF13BA9BB00}" srcOrd="1" destOrd="0" parTransId="{D7BED701-F91D-4BC6-9E7C-D4493BDAB379}" sibTransId="{F42B24CA-0292-4B15-AED7-047DFD7EAC8D}"/>
    <dgm:cxn modelId="{42DAC20B-37BF-4AC1-88C8-EB12A7697DAE}" srcId="{947A3230-0E14-40FB-A4EA-B6A42F453B8C}" destId="{605F32B9-F3EC-4F6C-8576-937CE9A30B7A}" srcOrd="0" destOrd="0" parTransId="{95C853CD-0C57-4053-B0D0-A127DD43C931}" sibTransId="{1F6AEC57-6D01-440F-BDBB-9D2C56CF7B8B}"/>
    <dgm:cxn modelId="{F25DC619-B477-431A-8CD4-B323C05C2C03}" type="presOf" srcId="{605F32B9-F3EC-4F6C-8576-937CE9A30B7A}" destId="{5D0F275C-9F34-4340-9E31-B79DA21AAEDC}" srcOrd="0" destOrd="0" presId="urn:microsoft.com/office/officeart/2018/2/layout/IconVerticalSolidList"/>
    <dgm:cxn modelId="{BABEFC68-F233-4E81-B459-D4D443F92C74}" type="presOf" srcId="{947A3230-0E14-40FB-A4EA-B6A42F453B8C}" destId="{52097604-FE4B-45E9-8164-715D20F1FAD7}" srcOrd="0" destOrd="0" presId="urn:microsoft.com/office/officeart/2018/2/layout/IconVerticalSolidList"/>
    <dgm:cxn modelId="{8221C0B8-2B6A-4F9B-B73A-ED917585E9F3}" type="presOf" srcId="{AE8A2A3C-96E8-4758-9E46-3BF13BA9BB00}" destId="{25FBA3C3-6F23-4B51-85FD-6FB07807451D}" srcOrd="0" destOrd="0" presId="urn:microsoft.com/office/officeart/2018/2/layout/IconVerticalSolidList"/>
    <dgm:cxn modelId="{B19F2851-6028-431B-A794-BEACCE81DECE}" type="presParOf" srcId="{52097604-FE4B-45E9-8164-715D20F1FAD7}" destId="{9136A104-EAFE-459B-A6B1-5AE7C8868609}" srcOrd="0" destOrd="0" presId="urn:microsoft.com/office/officeart/2018/2/layout/IconVerticalSolidList"/>
    <dgm:cxn modelId="{53A050DC-8975-4D3A-9A27-DA39AFE05870}" type="presParOf" srcId="{9136A104-EAFE-459B-A6B1-5AE7C8868609}" destId="{4AD4EEE5-2A5A-484B-8272-2AE0A961B628}" srcOrd="0" destOrd="0" presId="urn:microsoft.com/office/officeart/2018/2/layout/IconVerticalSolidList"/>
    <dgm:cxn modelId="{C1EB632F-377A-47A4-B62C-89D430872367}" type="presParOf" srcId="{9136A104-EAFE-459B-A6B1-5AE7C8868609}" destId="{D643E5B4-0116-4567-9B65-5D0F74B1C594}" srcOrd="1" destOrd="0" presId="urn:microsoft.com/office/officeart/2018/2/layout/IconVerticalSolidList"/>
    <dgm:cxn modelId="{B18BEEAE-94F6-48B1-ACB9-A379AACD73BF}" type="presParOf" srcId="{9136A104-EAFE-459B-A6B1-5AE7C8868609}" destId="{C831066A-B1D6-4A7A-BE12-AFA6BAFA65AC}" srcOrd="2" destOrd="0" presId="urn:microsoft.com/office/officeart/2018/2/layout/IconVerticalSolidList"/>
    <dgm:cxn modelId="{E17AE383-9869-4B7B-B619-8B748AA38479}" type="presParOf" srcId="{9136A104-EAFE-459B-A6B1-5AE7C8868609}" destId="{5D0F275C-9F34-4340-9E31-B79DA21AAEDC}" srcOrd="3" destOrd="0" presId="urn:microsoft.com/office/officeart/2018/2/layout/IconVerticalSolidList"/>
    <dgm:cxn modelId="{F663116F-6859-449D-9ACE-1F0F406C66CF}" type="presParOf" srcId="{52097604-FE4B-45E9-8164-715D20F1FAD7}" destId="{EFCBE55B-56C5-4F2F-8455-AB106F3322C8}" srcOrd="1" destOrd="0" presId="urn:microsoft.com/office/officeart/2018/2/layout/IconVerticalSolidList"/>
    <dgm:cxn modelId="{228734F6-FA47-4771-9610-9169C8B24281}" type="presParOf" srcId="{52097604-FE4B-45E9-8164-715D20F1FAD7}" destId="{083B9666-D313-48D6-A1C5-F7504E751DC2}" srcOrd="2" destOrd="0" presId="urn:microsoft.com/office/officeart/2018/2/layout/IconVerticalSolidList"/>
    <dgm:cxn modelId="{17F45633-EA2B-4B0D-8E88-550651C2C948}" type="presParOf" srcId="{083B9666-D313-48D6-A1C5-F7504E751DC2}" destId="{0AF81E26-3F31-42A0-A40D-718050DE28FF}" srcOrd="0" destOrd="0" presId="urn:microsoft.com/office/officeart/2018/2/layout/IconVerticalSolidList"/>
    <dgm:cxn modelId="{AB66934C-71DA-4F7F-B463-78F8CC8EAE77}" type="presParOf" srcId="{083B9666-D313-48D6-A1C5-F7504E751DC2}" destId="{9DE44CCB-F8D5-4E2F-9FED-1A25DE9FF100}" srcOrd="1" destOrd="0" presId="urn:microsoft.com/office/officeart/2018/2/layout/IconVerticalSolidList"/>
    <dgm:cxn modelId="{EAD6A7CB-78DD-47A0-B0FB-FEC00D709F6B}" type="presParOf" srcId="{083B9666-D313-48D6-A1C5-F7504E751DC2}" destId="{76072DB6-311F-4ABA-B7A1-DE5E764DC52C}" srcOrd="2" destOrd="0" presId="urn:microsoft.com/office/officeart/2018/2/layout/IconVerticalSolidList"/>
    <dgm:cxn modelId="{4DE974E2-CC68-4D54-B312-B4ACD6563CF6}" type="presParOf" srcId="{083B9666-D313-48D6-A1C5-F7504E751DC2}" destId="{25FBA3C3-6F23-4B51-85FD-6FB0780745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03DBF-1FF8-4B1B-AE25-F2B6859935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A1B613-B368-4E79-98D1-C3A7E80A3F29}">
      <dgm:prSet/>
      <dgm:spPr/>
      <dgm:t>
        <a:bodyPr/>
        <a:lstStyle/>
        <a:p>
          <a:r>
            <a:rPr lang="en-US"/>
            <a:t>Capilano University Cap U)</a:t>
          </a:r>
        </a:p>
      </dgm:t>
    </dgm:pt>
    <dgm:pt modelId="{7D70BE39-2371-4699-A608-D7D6865F5590}" type="parTrans" cxnId="{3542815D-9D45-495C-9FB5-3B264137C228}">
      <dgm:prSet/>
      <dgm:spPr/>
      <dgm:t>
        <a:bodyPr/>
        <a:lstStyle/>
        <a:p>
          <a:endParaRPr lang="en-US"/>
        </a:p>
      </dgm:t>
    </dgm:pt>
    <dgm:pt modelId="{B885ADCF-EDA5-470C-BABD-BBBE25D07D0A}" type="sibTrans" cxnId="{3542815D-9D45-495C-9FB5-3B264137C228}">
      <dgm:prSet/>
      <dgm:spPr/>
      <dgm:t>
        <a:bodyPr/>
        <a:lstStyle/>
        <a:p>
          <a:endParaRPr lang="en-US"/>
        </a:p>
      </dgm:t>
    </dgm:pt>
    <dgm:pt modelId="{B5D3C2A1-3227-431D-94B7-86B5EBCBC9DB}">
      <dgm:prSet/>
      <dgm:spPr/>
      <dgm:t>
        <a:bodyPr/>
        <a:lstStyle/>
        <a:p>
          <a:r>
            <a:rPr lang="en-US"/>
            <a:t>BC Institute of Technology (BCIT)</a:t>
          </a:r>
        </a:p>
      </dgm:t>
    </dgm:pt>
    <dgm:pt modelId="{37EF9B63-4CB8-4A85-AA6C-6EFA4C2239E8}" type="parTrans" cxnId="{7EA1E6A1-AA19-47A4-9308-9240C36072DC}">
      <dgm:prSet/>
      <dgm:spPr/>
      <dgm:t>
        <a:bodyPr/>
        <a:lstStyle/>
        <a:p>
          <a:endParaRPr lang="en-US"/>
        </a:p>
      </dgm:t>
    </dgm:pt>
    <dgm:pt modelId="{A65DF650-F447-45F0-9DEB-489481BD4167}" type="sibTrans" cxnId="{7EA1E6A1-AA19-47A4-9308-9240C36072DC}">
      <dgm:prSet/>
      <dgm:spPr/>
      <dgm:t>
        <a:bodyPr/>
        <a:lstStyle/>
        <a:p>
          <a:endParaRPr lang="en-US"/>
        </a:p>
      </dgm:t>
    </dgm:pt>
    <dgm:pt modelId="{CC655A59-B913-4168-B3F7-E9234118FD5C}">
      <dgm:prSet/>
      <dgm:spPr/>
      <dgm:t>
        <a:bodyPr/>
        <a:lstStyle/>
        <a:p>
          <a:r>
            <a:rPr lang="en-US"/>
            <a:t>Douglas College (DC)</a:t>
          </a:r>
        </a:p>
      </dgm:t>
    </dgm:pt>
    <dgm:pt modelId="{950BDCCD-029F-433A-993E-7E65DBF9F277}" type="parTrans" cxnId="{AD50F0F7-4A4F-46FD-8575-2ADAA33D153D}">
      <dgm:prSet/>
      <dgm:spPr/>
      <dgm:t>
        <a:bodyPr/>
        <a:lstStyle/>
        <a:p>
          <a:endParaRPr lang="en-US"/>
        </a:p>
      </dgm:t>
    </dgm:pt>
    <dgm:pt modelId="{E86D61B9-FE56-4D00-8412-6E310D54990B}" type="sibTrans" cxnId="{AD50F0F7-4A4F-46FD-8575-2ADAA33D153D}">
      <dgm:prSet/>
      <dgm:spPr/>
      <dgm:t>
        <a:bodyPr/>
        <a:lstStyle/>
        <a:p>
          <a:endParaRPr lang="en-US"/>
        </a:p>
      </dgm:t>
    </dgm:pt>
    <dgm:pt modelId="{B722A187-D93E-485B-9B7C-43D9FE7F7A6A}">
      <dgm:prSet/>
      <dgm:spPr/>
      <dgm:t>
        <a:bodyPr/>
        <a:lstStyle/>
        <a:p>
          <a:r>
            <a:rPr lang="en-US" dirty="0"/>
            <a:t>Kwantlen Polytechnic University (KPU)</a:t>
          </a:r>
        </a:p>
      </dgm:t>
    </dgm:pt>
    <dgm:pt modelId="{336685CB-B0C7-4A87-97FA-684A45C556BF}" type="parTrans" cxnId="{CAB896A9-ED46-4EA3-9470-9257F9ACB6C7}">
      <dgm:prSet/>
      <dgm:spPr/>
      <dgm:t>
        <a:bodyPr/>
        <a:lstStyle/>
        <a:p>
          <a:endParaRPr lang="en-US"/>
        </a:p>
      </dgm:t>
    </dgm:pt>
    <dgm:pt modelId="{30976073-24E0-49B1-BE9F-794372286A49}" type="sibTrans" cxnId="{CAB896A9-ED46-4EA3-9470-9257F9ACB6C7}">
      <dgm:prSet/>
      <dgm:spPr/>
      <dgm:t>
        <a:bodyPr/>
        <a:lstStyle/>
        <a:p>
          <a:endParaRPr lang="en-US"/>
        </a:p>
      </dgm:t>
    </dgm:pt>
    <dgm:pt modelId="{D2AF5CEF-2879-4C06-B856-F5C783C8E41A}">
      <dgm:prSet/>
      <dgm:spPr/>
      <dgm:t>
        <a:bodyPr/>
        <a:lstStyle/>
        <a:p>
          <a:r>
            <a:rPr lang="en-US"/>
            <a:t>Langara College</a:t>
          </a:r>
        </a:p>
      </dgm:t>
    </dgm:pt>
    <dgm:pt modelId="{1C1C58C4-41A4-4829-9114-B608C0C824A6}" type="parTrans" cxnId="{EF0E9CF7-2A7A-4CBE-86DC-84EAA251C0A1}">
      <dgm:prSet/>
      <dgm:spPr/>
      <dgm:t>
        <a:bodyPr/>
        <a:lstStyle/>
        <a:p>
          <a:endParaRPr lang="en-US"/>
        </a:p>
      </dgm:t>
    </dgm:pt>
    <dgm:pt modelId="{85D93118-4E42-41DD-AFB8-0BF1E231FA1F}" type="sibTrans" cxnId="{EF0E9CF7-2A7A-4CBE-86DC-84EAA251C0A1}">
      <dgm:prSet/>
      <dgm:spPr/>
      <dgm:t>
        <a:bodyPr/>
        <a:lstStyle/>
        <a:p>
          <a:endParaRPr lang="en-US"/>
        </a:p>
      </dgm:t>
    </dgm:pt>
    <dgm:pt modelId="{BC883FAE-CBAA-4E8D-A42A-D11E13A27CDE}">
      <dgm:prSet/>
      <dgm:spPr/>
      <dgm:t>
        <a:bodyPr/>
        <a:lstStyle/>
        <a:p>
          <a:r>
            <a:rPr lang="en-US"/>
            <a:t>Simon Fraser University (SFU)</a:t>
          </a:r>
        </a:p>
      </dgm:t>
    </dgm:pt>
    <dgm:pt modelId="{6FD90D5F-B79F-4F6B-A3AE-0150FC3A8770}" type="parTrans" cxnId="{DE12904D-C03A-4DC9-BE44-C3AAB85532C9}">
      <dgm:prSet/>
      <dgm:spPr/>
      <dgm:t>
        <a:bodyPr/>
        <a:lstStyle/>
        <a:p>
          <a:endParaRPr lang="en-US"/>
        </a:p>
      </dgm:t>
    </dgm:pt>
    <dgm:pt modelId="{8A4C7FD7-4306-4F69-830C-7B7B5A36231A}" type="sibTrans" cxnId="{DE12904D-C03A-4DC9-BE44-C3AAB85532C9}">
      <dgm:prSet/>
      <dgm:spPr/>
      <dgm:t>
        <a:bodyPr/>
        <a:lstStyle/>
        <a:p>
          <a:endParaRPr lang="en-US"/>
        </a:p>
      </dgm:t>
    </dgm:pt>
    <dgm:pt modelId="{4173BD69-8BEF-4E55-803B-687F588CFD4F}">
      <dgm:prSet/>
      <dgm:spPr/>
      <dgm:t>
        <a:bodyPr/>
        <a:lstStyle/>
        <a:p>
          <a:r>
            <a:rPr lang="en-US"/>
            <a:t>Trinity Western University (TWU)</a:t>
          </a:r>
        </a:p>
      </dgm:t>
    </dgm:pt>
    <dgm:pt modelId="{99E5B68D-3712-4C23-88D2-BC350F0E88AF}" type="parTrans" cxnId="{4F000C0E-252C-4E58-9B98-8549DA3CA1EB}">
      <dgm:prSet/>
      <dgm:spPr/>
      <dgm:t>
        <a:bodyPr/>
        <a:lstStyle/>
        <a:p>
          <a:endParaRPr lang="en-US"/>
        </a:p>
      </dgm:t>
    </dgm:pt>
    <dgm:pt modelId="{2DD650D3-1313-41E3-A45C-803087E64E4E}" type="sibTrans" cxnId="{4F000C0E-252C-4E58-9B98-8549DA3CA1EB}">
      <dgm:prSet/>
      <dgm:spPr/>
      <dgm:t>
        <a:bodyPr/>
        <a:lstStyle/>
        <a:p>
          <a:endParaRPr lang="en-US"/>
        </a:p>
      </dgm:t>
    </dgm:pt>
    <dgm:pt modelId="{2FA61350-7A17-4857-8325-3B218F5B6568}">
      <dgm:prSet/>
      <dgm:spPr/>
      <dgm:t>
        <a:bodyPr/>
        <a:lstStyle/>
        <a:p>
          <a:r>
            <a:rPr lang="en-US"/>
            <a:t>University of British Columbia (UBC)</a:t>
          </a:r>
        </a:p>
      </dgm:t>
    </dgm:pt>
    <dgm:pt modelId="{E5E2C742-4F05-4EBB-8907-6282DAF7A50A}" type="parTrans" cxnId="{4949C380-B732-4F23-B8DA-B3E8F8088E58}">
      <dgm:prSet/>
      <dgm:spPr/>
      <dgm:t>
        <a:bodyPr/>
        <a:lstStyle/>
        <a:p>
          <a:endParaRPr lang="en-US"/>
        </a:p>
      </dgm:t>
    </dgm:pt>
    <dgm:pt modelId="{72A05A5A-538D-419F-B925-C56381B580E0}" type="sibTrans" cxnId="{4949C380-B732-4F23-B8DA-B3E8F8088E58}">
      <dgm:prSet/>
      <dgm:spPr/>
      <dgm:t>
        <a:bodyPr/>
        <a:lstStyle/>
        <a:p>
          <a:endParaRPr lang="en-US"/>
        </a:p>
      </dgm:t>
    </dgm:pt>
    <dgm:pt modelId="{F0D007E5-5AC1-4B88-8915-03C5332CB29D}">
      <dgm:prSet/>
      <dgm:spPr/>
      <dgm:t>
        <a:bodyPr/>
        <a:lstStyle/>
        <a:p>
          <a:r>
            <a:rPr lang="en-US"/>
            <a:t>University of the Fraser Valley (UFV)</a:t>
          </a:r>
        </a:p>
      </dgm:t>
    </dgm:pt>
    <dgm:pt modelId="{BB259E29-A890-4D3D-A6CD-3A0877DC1AA8}" type="parTrans" cxnId="{0CEEF724-43A7-4645-A92B-53EB14573E5B}">
      <dgm:prSet/>
      <dgm:spPr/>
      <dgm:t>
        <a:bodyPr/>
        <a:lstStyle/>
        <a:p>
          <a:endParaRPr lang="en-US"/>
        </a:p>
      </dgm:t>
    </dgm:pt>
    <dgm:pt modelId="{C516012E-6A6A-437A-AB93-0B8EE9AEFCEC}" type="sibTrans" cxnId="{0CEEF724-43A7-4645-A92B-53EB14573E5B}">
      <dgm:prSet/>
      <dgm:spPr/>
      <dgm:t>
        <a:bodyPr/>
        <a:lstStyle/>
        <a:p>
          <a:endParaRPr lang="en-US"/>
        </a:p>
      </dgm:t>
    </dgm:pt>
    <dgm:pt modelId="{C47E6206-9919-4CCC-A195-C82029246BB3}">
      <dgm:prSet/>
      <dgm:spPr/>
      <dgm:t>
        <a:bodyPr/>
        <a:lstStyle/>
        <a:p>
          <a:r>
            <a:rPr lang="en-US"/>
            <a:t>Vancouver Community College (VCC)</a:t>
          </a:r>
        </a:p>
      </dgm:t>
    </dgm:pt>
    <dgm:pt modelId="{2F1A5417-1863-41B8-B6CA-40AE78F2D9B3}" type="parTrans" cxnId="{D26B51EC-D425-4C79-A215-751B2CBD4AA8}">
      <dgm:prSet/>
      <dgm:spPr/>
      <dgm:t>
        <a:bodyPr/>
        <a:lstStyle/>
        <a:p>
          <a:endParaRPr lang="en-US"/>
        </a:p>
      </dgm:t>
    </dgm:pt>
    <dgm:pt modelId="{A8F50292-3E99-4069-8DB7-C51ED7904BA7}" type="sibTrans" cxnId="{D26B51EC-D425-4C79-A215-751B2CBD4AA8}">
      <dgm:prSet/>
      <dgm:spPr/>
      <dgm:t>
        <a:bodyPr/>
        <a:lstStyle/>
        <a:p>
          <a:endParaRPr lang="en-US"/>
        </a:p>
      </dgm:t>
    </dgm:pt>
    <dgm:pt modelId="{CB265FB9-7C14-40D3-ABA8-AD560F5B7B3D}" type="pres">
      <dgm:prSet presAssocID="{BF203DBF-1FF8-4B1B-AE25-F2B685993512}" presName="vert0" presStyleCnt="0">
        <dgm:presLayoutVars>
          <dgm:dir/>
          <dgm:animOne val="branch"/>
          <dgm:animLvl val="lvl"/>
        </dgm:presLayoutVars>
      </dgm:prSet>
      <dgm:spPr/>
    </dgm:pt>
    <dgm:pt modelId="{070C04B3-5D7E-4898-995A-B213E811BCD2}" type="pres">
      <dgm:prSet presAssocID="{1CA1B613-B368-4E79-98D1-C3A7E80A3F29}" presName="thickLine" presStyleLbl="alignNode1" presStyleIdx="0" presStyleCnt="10"/>
      <dgm:spPr/>
    </dgm:pt>
    <dgm:pt modelId="{726661D9-E4FD-4B97-826E-9B309E762028}" type="pres">
      <dgm:prSet presAssocID="{1CA1B613-B368-4E79-98D1-C3A7E80A3F29}" presName="horz1" presStyleCnt="0"/>
      <dgm:spPr/>
    </dgm:pt>
    <dgm:pt modelId="{31D3ECBB-7564-4D8C-89F1-571880197CDE}" type="pres">
      <dgm:prSet presAssocID="{1CA1B613-B368-4E79-98D1-C3A7E80A3F29}" presName="tx1" presStyleLbl="revTx" presStyleIdx="0" presStyleCnt="10"/>
      <dgm:spPr/>
    </dgm:pt>
    <dgm:pt modelId="{072A7757-424B-4E42-86DD-1E1F292FD992}" type="pres">
      <dgm:prSet presAssocID="{1CA1B613-B368-4E79-98D1-C3A7E80A3F29}" presName="vert1" presStyleCnt="0"/>
      <dgm:spPr/>
    </dgm:pt>
    <dgm:pt modelId="{DD4A5B2C-6407-41B5-B1BC-0156FA4EF26C}" type="pres">
      <dgm:prSet presAssocID="{B5D3C2A1-3227-431D-94B7-86B5EBCBC9DB}" presName="thickLine" presStyleLbl="alignNode1" presStyleIdx="1" presStyleCnt="10"/>
      <dgm:spPr/>
    </dgm:pt>
    <dgm:pt modelId="{10C123C9-6EA8-4382-B3E8-D19E95A61EA0}" type="pres">
      <dgm:prSet presAssocID="{B5D3C2A1-3227-431D-94B7-86B5EBCBC9DB}" presName="horz1" presStyleCnt="0"/>
      <dgm:spPr/>
    </dgm:pt>
    <dgm:pt modelId="{E542710E-AD8F-4AE7-9923-949F8BFC2292}" type="pres">
      <dgm:prSet presAssocID="{B5D3C2A1-3227-431D-94B7-86B5EBCBC9DB}" presName="tx1" presStyleLbl="revTx" presStyleIdx="1" presStyleCnt="10"/>
      <dgm:spPr/>
    </dgm:pt>
    <dgm:pt modelId="{79727C7E-0F91-4F42-AAC1-1AF52EB08E6B}" type="pres">
      <dgm:prSet presAssocID="{B5D3C2A1-3227-431D-94B7-86B5EBCBC9DB}" presName="vert1" presStyleCnt="0"/>
      <dgm:spPr/>
    </dgm:pt>
    <dgm:pt modelId="{AA87AA20-B5ED-4DD1-A8B0-565DD20E20C8}" type="pres">
      <dgm:prSet presAssocID="{CC655A59-B913-4168-B3F7-E9234118FD5C}" presName="thickLine" presStyleLbl="alignNode1" presStyleIdx="2" presStyleCnt="10"/>
      <dgm:spPr/>
    </dgm:pt>
    <dgm:pt modelId="{01C756FC-1352-4E35-A628-8730BD756534}" type="pres">
      <dgm:prSet presAssocID="{CC655A59-B913-4168-B3F7-E9234118FD5C}" presName="horz1" presStyleCnt="0"/>
      <dgm:spPr/>
    </dgm:pt>
    <dgm:pt modelId="{F871636B-F0F7-4C32-A613-4F17CE56F4E1}" type="pres">
      <dgm:prSet presAssocID="{CC655A59-B913-4168-B3F7-E9234118FD5C}" presName="tx1" presStyleLbl="revTx" presStyleIdx="2" presStyleCnt="10"/>
      <dgm:spPr/>
    </dgm:pt>
    <dgm:pt modelId="{27CAEF33-705C-41F3-9063-B07379C4FF38}" type="pres">
      <dgm:prSet presAssocID="{CC655A59-B913-4168-B3F7-E9234118FD5C}" presName="vert1" presStyleCnt="0"/>
      <dgm:spPr/>
    </dgm:pt>
    <dgm:pt modelId="{B19C8044-6068-41C6-835F-FFDC28324CDA}" type="pres">
      <dgm:prSet presAssocID="{B722A187-D93E-485B-9B7C-43D9FE7F7A6A}" presName="thickLine" presStyleLbl="alignNode1" presStyleIdx="3" presStyleCnt="10"/>
      <dgm:spPr/>
    </dgm:pt>
    <dgm:pt modelId="{43E6847C-B905-4D50-AF4A-7AE9167293D5}" type="pres">
      <dgm:prSet presAssocID="{B722A187-D93E-485B-9B7C-43D9FE7F7A6A}" presName="horz1" presStyleCnt="0"/>
      <dgm:spPr/>
    </dgm:pt>
    <dgm:pt modelId="{652FDF70-E708-48BD-9958-B3A2BDF09A5D}" type="pres">
      <dgm:prSet presAssocID="{B722A187-D93E-485B-9B7C-43D9FE7F7A6A}" presName="tx1" presStyleLbl="revTx" presStyleIdx="3" presStyleCnt="10"/>
      <dgm:spPr/>
    </dgm:pt>
    <dgm:pt modelId="{FC7CA18A-AA81-40A3-9753-4A8CE6A3C91D}" type="pres">
      <dgm:prSet presAssocID="{B722A187-D93E-485B-9B7C-43D9FE7F7A6A}" presName="vert1" presStyleCnt="0"/>
      <dgm:spPr/>
    </dgm:pt>
    <dgm:pt modelId="{C3694B55-B12F-4E7F-A4D5-3F3ECC19CE97}" type="pres">
      <dgm:prSet presAssocID="{D2AF5CEF-2879-4C06-B856-F5C783C8E41A}" presName="thickLine" presStyleLbl="alignNode1" presStyleIdx="4" presStyleCnt="10"/>
      <dgm:spPr/>
    </dgm:pt>
    <dgm:pt modelId="{AA9A641A-F100-42C2-991C-B90DC2060DEC}" type="pres">
      <dgm:prSet presAssocID="{D2AF5CEF-2879-4C06-B856-F5C783C8E41A}" presName="horz1" presStyleCnt="0"/>
      <dgm:spPr/>
    </dgm:pt>
    <dgm:pt modelId="{0B949F6E-B3AC-4992-8685-A9111A8B3DAE}" type="pres">
      <dgm:prSet presAssocID="{D2AF5CEF-2879-4C06-B856-F5C783C8E41A}" presName="tx1" presStyleLbl="revTx" presStyleIdx="4" presStyleCnt="10"/>
      <dgm:spPr/>
    </dgm:pt>
    <dgm:pt modelId="{42E6C457-C344-4B3F-9A52-4302654EC4BD}" type="pres">
      <dgm:prSet presAssocID="{D2AF5CEF-2879-4C06-B856-F5C783C8E41A}" presName="vert1" presStyleCnt="0"/>
      <dgm:spPr/>
    </dgm:pt>
    <dgm:pt modelId="{74D829F2-2E7C-4D2F-BEF9-6A9C4E3213B2}" type="pres">
      <dgm:prSet presAssocID="{BC883FAE-CBAA-4E8D-A42A-D11E13A27CDE}" presName="thickLine" presStyleLbl="alignNode1" presStyleIdx="5" presStyleCnt="10"/>
      <dgm:spPr/>
    </dgm:pt>
    <dgm:pt modelId="{D4E58D50-D0F6-4F8A-8F0F-BEBF79D2DE61}" type="pres">
      <dgm:prSet presAssocID="{BC883FAE-CBAA-4E8D-A42A-D11E13A27CDE}" presName="horz1" presStyleCnt="0"/>
      <dgm:spPr/>
    </dgm:pt>
    <dgm:pt modelId="{7423CE01-3E96-4A89-B20A-7F18434B03FC}" type="pres">
      <dgm:prSet presAssocID="{BC883FAE-CBAA-4E8D-A42A-D11E13A27CDE}" presName="tx1" presStyleLbl="revTx" presStyleIdx="5" presStyleCnt="10"/>
      <dgm:spPr/>
    </dgm:pt>
    <dgm:pt modelId="{7BD1904B-D27B-4EA5-B756-E5A88A4A387C}" type="pres">
      <dgm:prSet presAssocID="{BC883FAE-CBAA-4E8D-A42A-D11E13A27CDE}" presName="vert1" presStyleCnt="0"/>
      <dgm:spPr/>
    </dgm:pt>
    <dgm:pt modelId="{6A1903D0-AD27-4243-8B6A-F169E9954B50}" type="pres">
      <dgm:prSet presAssocID="{4173BD69-8BEF-4E55-803B-687F588CFD4F}" presName="thickLine" presStyleLbl="alignNode1" presStyleIdx="6" presStyleCnt="10"/>
      <dgm:spPr/>
    </dgm:pt>
    <dgm:pt modelId="{CE4FE635-F33A-457B-84C8-6B7198A6F434}" type="pres">
      <dgm:prSet presAssocID="{4173BD69-8BEF-4E55-803B-687F588CFD4F}" presName="horz1" presStyleCnt="0"/>
      <dgm:spPr/>
    </dgm:pt>
    <dgm:pt modelId="{2E817FBB-0591-4170-8399-BCE0C7A955EF}" type="pres">
      <dgm:prSet presAssocID="{4173BD69-8BEF-4E55-803B-687F588CFD4F}" presName="tx1" presStyleLbl="revTx" presStyleIdx="6" presStyleCnt="10"/>
      <dgm:spPr/>
    </dgm:pt>
    <dgm:pt modelId="{C4B055A4-9848-4AF2-976B-AC962FA6F75E}" type="pres">
      <dgm:prSet presAssocID="{4173BD69-8BEF-4E55-803B-687F588CFD4F}" presName="vert1" presStyleCnt="0"/>
      <dgm:spPr/>
    </dgm:pt>
    <dgm:pt modelId="{7BCC1450-D0C2-4399-908F-F7D1112A6951}" type="pres">
      <dgm:prSet presAssocID="{2FA61350-7A17-4857-8325-3B218F5B6568}" presName="thickLine" presStyleLbl="alignNode1" presStyleIdx="7" presStyleCnt="10"/>
      <dgm:spPr/>
    </dgm:pt>
    <dgm:pt modelId="{3BAECE08-CACD-4B99-8752-44183400B304}" type="pres">
      <dgm:prSet presAssocID="{2FA61350-7A17-4857-8325-3B218F5B6568}" presName="horz1" presStyleCnt="0"/>
      <dgm:spPr/>
    </dgm:pt>
    <dgm:pt modelId="{7CD17AAB-4C91-4E5A-ACA3-ECDFF58FC3B0}" type="pres">
      <dgm:prSet presAssocID="{2FA61350-7A17-4857-8325-3B218F5B6568}" presName="tx1" presStyleLbl="revTx" presStyleIdx="7" presStyleCnt="10"/>
      <dgm:spPr/>
    </dgm:pt>
    <dgm:pt modelId="{21FEC24B-BB0F-4C4A-8CAD-5E602F4EE89F}" type="pres">
      <dgm:prSet presAssocID="{2FA61350-7A17-4857-8325-3B218F5B6568}" presName="vert1" presStyleCnt="0"/>
      <dgm:spPr/>
    </dgm:pt>
    <dgm:pt modelId="{869C3AE1-E57A-4037-A3FD-F3469AF74FCF}" type="pres">
      <dgm:prSet presAssocID="{F0D007E5-5AC1-4B88-8915-03C5332CB29D}" presName="thickLine" presStyleLbl="alignNode1" presStyleIdx="8" presStyleCnt="10"/>
      <dgm:spPr/>
    </dgm:pt>
    <dgm:pt modelId="{E0F8BA0F-023A-4B39-9790-D853F2B67432}" type="pres">
      <dgm:prSet presAssocID="{F0D007E5-5AC1-4B88-8915-03C5332CB29D}" presName="horz1" presStyleCnt="0"/>
      <dgm:spPr/>
    </dgm:pt>
    <dgm:pt modelId="{947FE98F-A25D-4689-8302-EE8E2B62F35B}" type="pres">
      <dgm:prSet presAssocID="{F0D007E5-5AC1-4B88-8915-03C5332CB29D}" presName="tx1" presStyleLbl="revTx" presStyleIdx="8" presStyleCnt="10"/>
      <dgm:spPr/>
    </dgm:pt>
    <dgm:pt modelId="{497F1FAD-59E6-4E01-B997-1CF8BC8B8998}" type="pres">
      <dgm:prSet presAssocID="{F0D007E5-5AC1-4B88-8915-03C5332CB29D}" presName="vert1" presStyleCnt="0"/>
      <dgm:spPr/>
    </dgm:pt>
    <dgm:pt modelId="{76064724-6FCD-4161-9C9F-F9906F561128}" type="pres">
      <dgm:prSet presAssocID="{C47E6206-9919-4CCC-A195-C82029246BB3}" presName="thickLine" presStyleLbl="alignNode1" presStyleIdx="9" presStyleCnt="10"/>
      <dgm:spPr/>
    </dgm:pt>
    <dgm:pt modelId="{DEFD9375-A3B9-4BF0-8011-5D7B733E0288}" type="pres">
      <dgm:prSet presAssocID="{C47E6206-9919-4CCC-A195-C82029246BB3}" presName="horz1" presStyleCnt="0"/>
      <dgm:spPr/>
    </dgm:pt>
    <dgm:pt modelId="{B7CD1603-EA2B-460E-BF14-5C10496919D2}" type="pres">
      <dgm:prSet presAssocID="{C47E6206-9919-4CCC-A195-C82029246BB3}" presName="tx1" presStyleLbl="revTx" presStyleIdx="9" presStyleCnt="10"/>
      <dgm:spPr/>
    </dgm:pt>
    <dgm:pt modelId="{629150D4-6131-4C77-B1B1-8E081CC4984F}" type="pres">
      <dgm:prSet presAssocID="{C47E6206-9919-4CCC-A195-C82029246BB3}" presName="vert1" presStyleCnt="0"/>
      <dgm:spPr/>
    </dgm:pt>
  </dgm:ptLst>
  <dgm:cxnLst>
    <dgm:cxn modelId="{599F900B-EEF8-46F3-84D3-B489C35849F1}" type="presOf" srcId="{B5D3C2A1-3227-431D-94B7-86B5EBCBC9DB}" destId="{E542710E-AD8F-4AE7-9923-949F8BFC2292}" srcOrd="0" destOrd="0" presId="urn:microsoft.com/office/officeart/2008/layout/LinedList"/>
    <dgm:cxn modelId="{4F000C0E-252C-4E58-9B98-8549DA3CA1EB}" srcId="{BF203DBF-1FF8-4B1B-AE25-F2B685993512}" destId="{4173BD69-8BEF-4E55-803B-687F588CFD4F}" srcOrd="6" destOrd="0" parTransId="{99E5B68D-3712-4C23-88D2-BC350F0E88AF}" sibTransId="{2DD650D3-1313-41E3-A45C-803087E64E4E}"/>
    <dgm:cxn modelId="{0CEEF724-43A7-4645-A92B-53EB14573E5B}" srcId="{BF203DBF-1FF8-4B1B-AE25-F2B685993512}" destId="{F0D007E5-5AC1-4B88-8915-03C5332CB29D}" srcOrd="8" destOrd="0" parTransId="{BB259E29-A890-4D3D-A6CD-3A0877DC1AA8}" sibTransId="{C516012E-6A6A-437A-AB93-0B8EE9AEFCEC}"/>
    <dgm:cxn modelId="{96A7DF40-7FF2-4EF4-A66B-C322A324A9CF}" type="presOf" srcId="{CC655A59-B913-4168-B3F7-E9234118FD5C}" destId="{F871636B-F0F7-4C32-A613-4F17CE56F4E1}" srcOrd="0" destOrd="0" presId="urn:microsoft.com/office/officeart/2008/layout/LinedList"/>
    <dgm:cxn modelId="{3542815D-9D45-495C-9FB5-3B264137C228}" srcId="{BF203DBF-1FF8-4B1B-AE25-F2B685993512}" destId="{1CA1B613-B368-4E79-98D1-C3A7E80A3F29}" srcOrd="0" destOrd="0" parTransId="{7D70BE39-2371-4699-A608-D7D6865F5590}" sibTransId="{B885ADCF-EDA5-470C-BABD-BBBE25D07D0A}"/>
    <dgm:cxn modelId="{DE12904D-C03A-4DC9-BE44-C3AAB85532C9}" srcId="{BF203DBF-1FF8-4B1B-AE25-F2B685993512}" destId="{BC883FAE-CBAA-4E8D-A42A-D11E13A27CDE}" srcOrd="5" destOrd="0" parTransId="{6FD90D5F-B79F-4F6B-A3AE-0150FC3A8770}" sibTransId="{8A4C7FD7-4306-4F69-830C-7B7B5A36231A}"/>
    <dgm:cxn modelId="{4949C380-B732-4F23-B8DA-B3E8F8088E58}" srcId="{BF203DBF-1FF8-4B1B-AE25-F2B685993512}" destId="{2FA61350-7A17-4857-8325-3B218F5B6568}" srcOrd="7" destOrd="0" parTransId="{E5E2C742-4F05-4EBB-8907-6282DAF7A50A}" sibTransId="{72A05A5A-538D-419F-B925-C56381B580E0}"/>
    <dgm:cxn modelId="{7EA1E6A1-AA19-47A4-9308-9240C36072DC}" srcId="{BF203DBF-1FF8-4B1B-AE25-F2B685993512}" destId="{B5D3C2A1-3227-431D-94B7-86B5EBCBC9DB}" srcOrd="1" destOrd="0" parTransId="{37EF9B63-4CB8-4A85-AA6C-6EFA4C2239E8}" sibTransId="{A65DF650-F447-45F0-9DEB-489481BD4167}"/>
    <dgm:cxn modelId="{CAB896A9-ED46-4EA3-9470-9257F9ACB6C7}" srcId="{BF203DBF-1FF8-4B1B-AE25-F2B685993512}" destId="{B722A187-D93E-485B-9B7C-43D9FE7F7A6A}" srcOrd="3" destOrd="0" parTransId="{336685CB-B0C7-4A87-97FA-684A45C556BF}" sibTransId="{30976073-24E0-49B1-BE9F-794372286A49}"/>
    <dgm:cxn modelId="{CB3F06B4-7EEB-4AF7-A576-1151A994452B}" type="presOf" srcId="{BF203DBF-1FF8-4B1B-AE25-F2B685993512}" destId="{CB265FB9-7C14-40D3-ABA8-AD560F5B7B3D}" srcOrd="0" destOrd="0" presId="urn:microsoft.com/office/officeart/2008/layout/LinedList"/>
    <dgm:cxn modelId="{B23E80B5-C4AC-4A2E-A43E-5CAA9A7B6444}" type="presOf" srcId="{4173BD69-8BEF-4E55-803B-687F588CFD4F}" destId="{2E817FBB-0591-4170-8399-BCE0C7A955EF}" srcOrd="0" destOrd="0" presId="urn:microsoft.com/office/officeart/2008/layout/LinedList"/>
    <dgm:cxn modelId="{82C93DB8-0500-4DC4-9A8D-975D27E7DF1C}" type="presOf" srcId="{B722A187-D93E-485B-9B7C-43D9FE7F7A6A}" destId="{652FDF70-E708-48BD-9958-B3A2BDF09A5D}" srcOrd="0" destOrd="0" presId="urn:microsoft.com/office/officeart/2008/layout/LinedList"/>
    <dgm:cxn modelId="{E7FAC4BA-2270-4DBC-93FB-FFA557B98607}" type="presOf" srcId="{1CA1B613-B368-4E79-98D1-C3A7E80A3F29}" destId="{31D3ECBB-7564-4D8C-89F1-571880197CDE}" srcOrd="0" destOrd="0" presId="urn:microsoft.com/office/officeart/2008/layout/LinedList"/>
    <dgm:cxn modelId="{A6AD72BB-8893-4956-B4C2-CC5B5D112AB0}" type="presOf" srcId="{BC883FAE-CBAA-4E8D-A42A-D11E13A27CDE}" destId="{7423CE01-3E96-4A89-B20A-7F18434B03FC}" srcOrd="0" destOrd="0" presId="urn:microsoft.com/office/officeart/2008/layout/LinedList"/>
    <dgm:cxn modelId="{56DF58CE-0391-4054-A993-34082BFAC0D6}" type="presOf" srcId="{C47E6206-9919-4CCC-A195-C82029246BB3}" destId="{B7CD1603-EA2B-460E-BF14-5C10496919D2}" srcOrd="0" destOrd="0" presId="urn:microsoft.com/office/officeart/2008/layout/LinedList"/>
    <dgm:cxn modelId="{FAC2A7EA-536D-465F-ADA9-059488833ECB}" type="presOf" srcId="{D2AF5CEF-2879-4C06-B856-F5C783C8E41A}" destId="{0B949F6E-B3AC-4992-8685-A9111A8B3DAE}" srcOrd="0" destOrd="0" presId="urn:microsoft.com/office/officeart/2008/layout/LinedList"/>
    <dgm:cxn modelId="{D26B51EC-D425-4C79-A215-751B2CBD4AA8}" srcId="{BF203DBF-1FF8-4B1B-AE25-F2B685993512}" destId="{C47E6206-9919-4CCC-A195-C82029246BB3}" srcOrd="9" destOrd="0" parTransId="{2F1A5417-1863-41B8-B6CA-40AE78F2D9B3}" sibTransId="{A8F50292-3E99-4069-8DB7-C51ED7904BA7}"/>
    <dgm:cxn modelId="{2960E0F6-8875-4EC2-BAA4-EF8DE716F556}" type="presOf" srcId="{2FA61350-7A17-4857-8325-3B218F5B6568}" destId="{7CD17AAB-4C91-4E5A-ACA3-ECDFF58FC3B0}" srcOrd="0" destOrd="0" presId="urn:microsoft.com/office/officeart/2008/layout/LinedList"/>
    <dgm:cxn modelId="{EF0E9CF7-2A7A-4CBE-86DC-84EAA251C0A1}" srcId="{BF203DBF-1FF8-4B1B-AE25-F2B685993512}" destId="{D2AF5CEF-2879-4C06-B856-F5C783C8E41A}" srcOrd="4" destOrd="0" parTransId="{1C1C58C4-41A4-4829-9114-B608C0C824A6}" sibTransId="{85D93118-4E42-41DD-AFB8-0BF1E231FA1F}"/>
    <dgm:cxn modelId="{AD50F0F7-4A4F-46FD-8575-2ADAA33D153D}" srcId="{BF203DBF-1FF8-4B1B-AE25-F2B685993512}" destId="{CC655A59-B913-4168-B3F7-E9234118FD5C}" srcOrd="2" destOrd="0" parTransId="{950BDCCD-029F-433A-993E-7E65DBF9F277}" sibTransId="{E86D61B9-FE56-4D00-8412-6E310D54990B}"/>
    <dgm:cxn modelId="{FFB8E0F9-BC7B-485A-8661-6E5264A72E70}" type="presOf" srcId="{F0D007E5-5AC1-4B88-8915-03C5332CB29D}" destId="{947FE98F-A25D-4689-8302-EE8E2B62F35B}" srcOrd="0" destOrd="0" presId="urn:microsoft.com/office/officeart/2008/layout/LinedList"/>
    <dgm:cxn modelId="{C02AB7AB-9935-40BC-87CC-35C693D29F74}" type="presParOf" srcId="{CB265FB9-7C14-40D3-ABA8-AD560F5B7B3D}" destId="{070C04B3-5D7E-4898-995A-B213E811BCD2}" srcOrd="0" destOrd="0" presId="urn:microsoft.com/office/officeart/2008/layout/LinedList"/>
    <dgm:cxn modelId="{34B901BA-20B4-40B5-BA08-FD07BA9251D6}" type="presParOf" srcId="{CB265FB9-7C14-40D3-ABA8-AD560F5B7B3D}" destId="{726661D9-E4FD-4B97-826E-9B309E762028}" srcOrd="1" destOrd="0" presId="urn:microsoft.com/office/officeart/2008/layout/LinedList"/>
    <dgm:cxn modelId="{93D0BD88-2103-4FBA-92B9-667CEBC53A29}" type="presParOf" srcId="{726661D9-E4FD-4B97-826E-9B309E762028}" destId="{31D3ECBB-7564-4D8C-89F1-571880197CDE}" srcOrd="0" destOrd="0" presId="urn:microsoft.com/office/officeart/2008/layout/LinedList"/>
    <dgm:cxn modelId="{8DBCF428-E8FC-4CBA-984B-231318F6D583}" type="presParOf" srcId="{726661D9-E4FD-4B97-826E-9B309E762028}" destId="{072A7757-424B-4E42-86DD-1E1F292FD992}" srcOrd="1" destOrd="0" presId="urn:microsoft.com/office/officeart/2008/layout/LinedList"/>
    <dgm:cxn modelId="{EB43E68F-F6B1-4BA1-BCA4-C6F8B80D4C57}" type="presParOf" srcId="{CB265FB9-7C14-40D3-ABA8-AD560F5B7B3D}" destId="{DD4A5B2C-6407-41B5-B1BC-0156FA4EF26C}" srcOrd="2" destOrd="0" presId="urn:microsoft.com/office/officeart/2008/layout/LinedList"/>
    <dgm:cxn modelId="{FC0EE345-9F37-4635-8B69-A2C5091781A9}" type="presParOf" srcId="{CB265FB9-7C14-40D3-ABA8-AD560F5B7B3D}" destId="{10C123C9-6EA8-4382-B3E8-D19E95A61EA0}" srcOrd="3" destOrd="0" presId="urn:microsoft.com/office/officeart/2008/layout/LinedList"/>
    <dgm:cxn modelId="{EE22DC5D-0F8B-4900-9435-099AF021D4BB}" type="presParOf" srcId="{10C123C9-6EA8-4382-B3E8-D19E95A61EA0}" destId="{E542710E-AD8F-4AE7-9923-949F8BFC2292}" srcOrd="0" destOrd="0" presId="urn:microsoft.com/office/officeart/2008/layout/LinedList"/>
    <dgm:cxn modelId="{1720583E-8806-48E5-9737-6B379A783992}" type="presParOf" srcId="{10C123C9-6EA8-4382-B3E8-D19E95A61EA0}" destId="{79727C7E-0F91-4F42-AAC1-1AF52EB08E6B}" srcOrd="1" destOrd="0" presId="urn:microsoft.com/office/officeart/2008/layout/LinedList"/>
    <dgm:cxn modelId="{C166E12A-B0D3-4D9A-B546-332F79CD11FA}" type="presParOf" srcId="{CB265FB9-7C14-40D3-ABA8-AD560F5B7B3D}" destId="{AA87AA20-B5ED-4DD1-A8B0-565DD20E20C8}" srcOrd="4" destOrd="0" presId="urn:microsoft.com/office/officeart/2008/layout/LinedList"/>
    <dgm:cxn modelId="{451EB4DD-8A0E-4CAF-8DD8-6B3F00C61A3F}" type="presParOf" srcId="{CB265FB9-7C14-40D3-ABA8-AD560F5B7B3D}" destId="{01C756FC-1352-4E35-A628-8730BD756534}" srcOrd="5" destOrd="0" presId="urn:microsoft.com/office/officeart/2008/layout/LinedList"/>
    <dgm:cxn modelId="{77BE61A7-7C32-4B73-8C4E-598F74A4E7DC}" type="presParOf" srcId="{01C756FC-1352-4E35-A628-8730BD756534}" destId="{F871636B-F0F7-4C32-A613-4F17CE56F4E1}" srcOrd="0" destOrd="0" presId="urn:microsoft.com/office/officeart/2008/layout/LinedList"/>
    <dgm:cxn modelId="{7E73B32D-7655-43DE-B29B-B54558BD5CD6}" type="presParOf" srcId="{01C756FC-1352-4E35-A628-8730BD756534}" destId="{27CAEF33-705C-41F3-9063-B07379C4FF38}" srcOrd="1" destOrd="0" presId="urn:microsoft.com/office/officeart/2008/layout/LinedList"/>
    <dgm:cxn modelId="{5AA562EF-CD00-49E3-938E-04E9583079B0}" type="presParOf" srcId="{CB265FB9-7C14-40D3-ABA8-AD560F5B7B3D}" destId="{B19C8044-6068-41C6-835F-FFDC28324CDA}" srcOrd="6" destOrd="0" presId="urn:microsoft.com/office/officeart/2008/layout/LinedList"/>
    <dgm:cxn modelId="{414801DE-F71D-4C41-902D-13DA8600120E}" type="presParOf" srcId="{CB265FB9-7C14-40D3-ABA8-AD560F5B7B3D}" destId="{43E6847C-B905-4D50-AF4A-7AE9167293D5}" srcOrd="7" destOrd="0" presId="urn:microsoft.com/office/officeart/2008/layout/LinedList"/>
    <dgm:cxn modelId="{56349684-E68F-4803-9781-BF6E07908C42}" type="presParOf" srcId="{43E6847C-B905-4D50-AF4A-7AE9167293D5}" destId="{652FDF70-E708-48BD-9958-B3A2BDF09A5D}" srcOrd="0" destOrd="0" presId="urn:microsoft.com/office/officeart/2008/layout/LinedList"/>
    <dgm:cxn modelId="{B7740574-5B87-4AA4-B76F-25D11B0A9EF3}" type="presParOf" srcId="{43E6847C-B905-4D50-AF4A-7AE9167293D5}" destId="{FC7CA18A-AA81-40A3-9753-4A8CE6A3C91D}" srcOrd="1" destOrd="0" presId="urn:microsoft.com/office/officeart/2008/layout/LinedList"/>
    <dgm:cxn modelId="{9A831D53-12E4-40FC-9C33-EF16EE8C8AC5}" type="presParOf" srcId="{CB265FB9-7C14-40D3-ABA8-AD560F5B7B3D}" destId="{C3694B55-B12F-4E7F-A4D5-3F3ECC19CE97}" srcOrd="8" destOrd="0" presId="urn:microsoft.com/office/officeart/2008/layout/LinedList"/>
    <dgm:cxn modelId="{5276E915-CADE-496F-A558-5CD314E38E97}" type="presParOf" srcId="{CB265FB9-7C14-40D3-ABA8-AD560F5B7B3D}" destId="{AA9A641A-F100-42C2-991C-B90DC2060DEC}" srcOrd="9" destOrd="0" presId="urn:microsoft.com/office/officeart/2008/layout/LinedList"/>
    <dgm:cxn modelId="{66FFEA3E-AD53-4B46-8535-2A3E97123D13}" type="presParOf" srcId="{AA9A641A-F100-42C2-991C-B90DC2060DEC}" destId="{0B949F6E-B3AC-4992-8685-A9111A8B3DAE}" srcOrd="0" destOrd="0" presId="urn:microsoft.com/office/officeart/2008/layout/LinedList"/>
    <dgm:cxn modelId="{33FA616E-80B1-4688-BD86-19F094E34B2B}" type="presParOf" srcId="{AA9A641A-F100-42C2-991C-B90DC2060DEC}" destId="{42E6C457-C344-4B3F-9A52-4302654EC4BD}" srcOrd="1" destOrd="0" presId="urn:microsoft.com/office/officeart/2008/layout/LinedList"/>
    <dgm:cxn modelId="{F3FC26BE-61F6-4FB8-BA28-F7A67278D8D8}" type="presParOf" srcId="{CB265FB9-7C14-40D3-ABA8-AD560F5B7B3D}" destId="{74D829F2-2E7C-4D2F-BEF9-6A9C4E3213B2}" srcOrd="10" destOrd="0" presId="urn:microsoft.com/office/officeart/2008/layout/LinedList"/>
    <dgm:cxn modelId="{6A7DF033-793A-4122-9715-7D2B6071D1AD}" type="presParOf" srcId="{CB265FB9-7C14-40D3-ABA8-AD560F5B7B3D}" destId="{D4E58D50-D0F6-4F8A-8F0F-BEBF79D2DE61}" srcOrd="11" destOrd="0" presId="urn:microsoft.com/office/officeart/2008/layout/LinedList"/>
    <dgm:cxn modelId="{31CFB021-51A9-4E25-A6AD-8D214DC2F656}" type="presParOf" srcId="{D4E58D50-D0F6-4F8A-8F0F-BEBF79D2DE61}" destId="{7423CE01-3E96-4A89-B20A-7F18434B03FC}" srcOrd="0" destOrd="0" presId="urn:microsoft.com/office/officeart/2008/layout/LinedList"/>
    <dgm:cxn modelId="{74DD1FAA-4C1B-4EA2-9ED9-3533F62CDF7F}" type="presParOf" srcId="{D4E58D50-D0F6-4F8A-8F0F-BEBF79D2DE61}" destId="{7BD1904B-D27B-4EA5-B756-E5A88A4A387C}" srcOrd="1" destOrd="0" presId="urn:microsoft.com/office/officeart/2008/layout/LinedList"/>
    <dgm:cxn modelId="{D26AB3DA-AEA6-4669-A3E6-911FDB910601}" type="presParOf" srcId="{CB265FB9-7C14-40D3-ABA8-AD560F5B7B3D}" destId="{6A1903D0-AD27-4243-8B6A-F169E9954B50}" srcOrd="12" destOrd="0" presId="urn:microsoft.com/office/officeart/2008/layout/LinedList"/>
    <dgm:cxn modelId="{B9CD201D-95BC-41AD-9A22-CCEC3A4EAB86}" type="presParOf" srcId="{CB265FB9-7C14-40D3-ABA8-AD560F5B7B3D}" destId="{CE4FE635-F33A-457B-84C8-6B7198A6F434}" srcOrd="13" destOrd="0" presId="urn:microsoft.com/office/officeart/2008/layout/LinedList"/>
    <dgm:cxn modelId="{194023DF-6DE6-4ECA-A584-94925A2C1881}" type="presParOf" srcId="{CE4FE635-F33A-457B-84C8-6B7198A6F434}" destId="{2E817FBB-0591-4170-8399-BCE0C7A955EF}" srcOrd="0" destOrd="0" presId="urn:microsoft.com/office/officeart/2008/layout/LinedList"/>
    <dgm:cxn modelId="{28BB430F-B882-4041-A6B2-A764F4B94389}" type="presParOf" srcId="{CE4FE635-F33A-457B-84C8-6B7198A6F434}" destId="{C4B055A4-9848-4AF2-976B-AC962FA6F75E}" srcOrd="1" destOrd="0" presId="urn:microsoft.com/office/officeart/2008/layout/LinedList"/>
    <dgm:cxn modelId="{F2E8EC22-5A67-43DA-B364-BB98614870B2}" type="presParOf" srcId="{CB265FB9-7C14-40D3-ABA8-AD560F5B7B3D}" destId="{7BCC1450-D0C2-4399-908F-F7D1112A6951}" srcOrd="14" destOrd="0" presId="urn:microsoft.com/office/officeart/2008/layout/LinedList"/>
    <dgm:cxn modelId="{400EB068-4585-459D-B02F-C2AD19818484}" type="presParOf" srcId="{CB265FB9-7C14-40D3-ABA8-AD560F5B7B3D}" destId="{3BAECE08-CACD-4B99-8752-44183400B304}" srcOrd="15" destOrd="0" presId="urn:microsoft.com/office/officeart/2008/layout/LinedList"/>
    <dgm:cxn modelId="{1CFCAEEB-2331-4D10-9C5E-2EBC7BC0D34E}" type="presParOf" srcId="{3BAECE08-CACD-4B99-8752-44183400B304}" destId="{7CD17AAB-4C91-4E5A-ACA3-ECDFF58FC3B0}" srcOrd="0" destOrd="0" presId="urn:microsoft.com/office/officeart/2008/layout/LinedList"/>
    <dgm:cxn modelId="{9A545D6B-F8CA-4B3D-B846-35C6163F4D6E}" type="presParOf" srcId="{3BAECE08-CACD-4B99-8752-44183400B304}" destId="{21FEC24B-BB0F-4C4A-8CAD-5E602F4EE89F}" srcOrd="1" destOrd="0" presId="urn:microsoft.com/office/officeart/2008/layout/LinedList"/>
    <dgm:cxn modelId="{1C1D0CB2-2ABD-4D5E-B5D1-A8AC2F82D269}" type="presParOf" srcId="{CB265FB9-7C14-40D3-ABA8-AD560F5B7B3D}" destId="{869C3AE1-E57A-4037-A3FD-F3469AF74FCF}" srcOrd="16" destOrd="0" presId="urn:microsoft.com/office/officeart/2008/layout/LinedList"/>
    <dgm:cxn modelId="{A959E065-148C-4B45-A2A0-736C155F6C22}" type="presParOf" srcId="{CB265FB9-7C14-40D3-ABA8-AD560F5B7B3D}" destId="{E0F8BA0F-023A-4B39-9790-D853F2B67432}" srcOrd="17" destOrd="0" presId="urn:microsoft.com/office/officeart/2008/layout/LinedList"/>
    <dgm:cxn modelId="{0D0BDC29-15D1-46AA-96DF-4FC013DDDB5C}" type="presParOf" srcId="{E0F8BA0F-023A-4B39-9790-D853F2B67432}" destId="{947FE98F-A25D-4689-8302-EE8E2B62F35B}" srcOrd="0" destOrd="0" presId="urn:microsoft.com/office/officeart/2008/layout/LinedList"/>
    <dgm:cxn modelId="{B29BEAE0-29F9-4A0F-82F5-E522D4D612E8}" type="presParOf" srcId="{E0F8BA0F-023A-4B39-9790-D853F2B67432}" destId="{497F1FAD-59E6-4E01-B997-1CF8BC8B8998}" srcOrd="1" destOrd="0" presId="urn:microsoft.com/office/officeart/2008/layout/LinedList"/>
    <dgm:cxn modelId="{53F75187-AE8F-4D2E-A083-F97A6550A696}" type="presParOf" srcId="{CB265FB9-7C14-40D3-ABA8-AD560F5B7B3D}" destId="{76064724-6FCD-4161-9C9F-F9906F561128}" srcOrd="18" destOrd="0" presId="urn:microsoft.com/office/officeart/2008/layout/LinedList"/>
    <dgm:cxn modelId="{F4CDF70A-7C1A-4CAC-98F8-F76245707F58}" type="presParOf" srcId="{CB265FB9-7C14-40D3-ABA8-AD560F5B7B3D}" destId="{DEFD9375-A3B9-4BF0-8011-5D7B733E0288}" srcOrd="19" destOrd="0" presId="urn:microsoft.com/office/officeart/2008/layout/LinedList"/>
    <dgm:cxn modelId="{12E6786F-B387-4D9F-9DEA-4EE8F9F103E5}" type="presParOf" srcId="{DEFD9375-A3B9-4BF0-8011-5D7B733E0288}" destId="{B7CD1603-EA2B-460E-BF14-5C10496919D2}" srcOrd="0" destOrd="0" presId="urn:microsoft.com/office/officeart/2008/layout/LinedList"/>
    <dgm:cxn modelId="{121562B2-387C-41EB-A822-07A11506C39D}" type="presParOf" srcId="{DEFD9375-A3B9-4BF0-8011-5D7B733E0288}" destId="{629150D4-6131-4C77-B1B1-8E081CC498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14D892-8F18-418D-AEB1-45ECCFEA62D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ED7BC03-88C2-4457-B4B6-73C433AF8AFE}">
      <dgm:prSet/>
      <dgm:spPr/>
      <dgm:t>
        <a:bodyPr/>
        <a:lstStyle/>
        <a:p>
          <a:r>
            <a:rPr lang="en-CA">
              <a:hlinkClick xmlns:r="http://schemas.openxmlformats.org/officeDocument/2006/relationships" r:id="rId1"/>
            </a:rPr>
            <a:t>MyED login</a:t>
          </a:r>
          <a:endParaRPr lang="en-US"/>
        </a:p>
      </dgm:t>
    </dgm:pt>
    <dgm:pt modelId="{CFE71FA9-458F-4774-9E9F-1199527282C1}" type="parTrans" cxnId="{359F6459-B4DD-4D5E-84F9-13FCCA80B382}">
      <dgm:prSet/>
      <dgm:spPr/>
      <dgm:t>
        <a:bodyPr/>
        <a:lstStyle/>
        <a:p>
          <a:endParaRPr lang="en-US"/>
        </a:p>
      </dgm:t>
    </dgm:pt>
    <dgm:pt modelId="{573C0CD6-49D0-4270-B8A6-2E10D154ED87}" type="sibTrans" cxnId="{359F6459-B4DD-4D5E-84F9-13FCCA80B382}">
      <dgm:prSet/>
      <dgm:spPr/>
      <dgm:t>
        <a:bodyPr/>
        <a:lstStyle/>
        <a:p>
          <a:endParaRPr lang="en-US"/>
        </a:p>
      </dgm:t>
    </dgm:pt>
    <dgm:pt modelId="{9D2971A6-221D-4F5A-9C31-D06267F27B47}">
      <dgm:prSet/>
      <dgm:spPr/>
      <dgm:t>
        <a:bodyPr/>
        <a:lstStyle/>
        <a:p>
          <a:r>
            <a:rPr lang="en-CA">
              <a:hlinkClick xmlns:r="http://schemas.openxmlformats.org/officeDocument/2006/relationships" r:id="rId2"/>
            </a:rPr>
            <a:t>BC Ministry of Education Graduation Requirements</a:t>
          </a:r>
          <a:endParaRPr lang="en-US"/>
        </a:p>
      </dgm:t>
    </dgm:pt>
    <dgm:pt modelId="{054CD840-B91D-4DA8-B19B-6A591A981501}" type="parTrans" cxnId="{EAB37AEE-741A-48AD-8DD3-B8D92A746E59}">
      <dgm:prSet/>
      <dgm:spPr/>
      <dgm:t>
        <a:bodyPr/>
        <a:lstStyle/>
        <a:p>
          <a:endParaRPr lang="en-US"/>
        </a:p>
      </dgm:t>
    </dgm:pt>
    <dgm:pt modelId="{4BA5CF06-E93E-4C31-9D01-201542BD4C2B}" type="sibTrans" cxnId="{EAB37AEE-741A-48AD-8DD3-B8D92A746E59}">
      <dgm:prSet/>
      <dgm:spPr/>
      <dgm:t>
        <a:bodyPr/>
        <a:lstStyle/>
        <a:p>
          <a:endParaRPr lang="en-US"/>
        </a:p>
      </dgm:t>
    </dgm:pt>
    <dgm:pt modelId="{7EF84FF2-BEF4-4493-BD58-EA0AECA78A2C}">
      <dgm:prSet/>
      <dgm:spPr/>
      <dgm:t>
        <a:bodyPr/>
        <a:lstStyle/>
        <a:p>
          <a:r>
            <a:rPr lang="en-CA">
              <a:hlinkClick xmlns:r="http://schemas.openxmlformats.org/officeDocument/2006/relationships" r:id="rId3"/>
            </a:rPr>
            <a:t>Education Planner BC</a:t>
          </a:r>
          <a:endParaRPr lang="en-US"/>
        </a:p>
      </dgm:t>
    </dgm:pt>
    <dgm:pt modelId="{5FB5B7E0-4510-4702-BD59-A9BF3DB70300}" type="parTrans" cxnId="{506CBF0D-E2E6-4960-8781-6B16117C44A3}">
      <dgm:prSet/>
      <dgm:spPr/>
      <dgm:t>
        <a:bodyPr/>
        <a:lstStyle/>
        <a:p>
          <a:endParaRPr lang="en-US"/>
        </a:p>
      </dgm:t>
    </dgm:pt>
    <dgm:pt modelId="{37A08358-5D2D-4813-8F76-2F30468761B3}" type="sibTrans" cxnId="{506CBF0D-E2E6-4960-8781-6B16117C44A3}">
      <dgm:prSet/>
      <dgm:spPr/>
      <dgm:t>
        <a:bodyPr/>
        <a:lstStyle/>
        <a:p>
          <a:endParaRPr lang="en-US"/>
        </a:p>
      </dgm:t>
    </dgm:pt>
    <dgm:pt modelId="{A66CCEAB-FFBE-42B2-9894-F34CCE8A7C14}">
      <dgm:prSet/>
      <dgm:spPr/>
      <dgm:t>
        <a:bodyPr/>
        <a:lstStyle/>
        <a:p>
          <a:r>
            <a:rPr lang="en-CA">
              <a:hlinkClick xmlns:r="http://schemas.openxmlformats.org/officeDocument/2006/relationships" r:id="rId4"/>
            </a:rPr>
            <a:t>My BluePrint</a:t>
          </a:r>
          <a:endParaRPr lang="en-US"/>
        </a:p>
      </dgm:t>
    </dgm:pt>
    <dgm:pt modelId="{F24213F1-B38B-4271-BFEF-9E8A29A16752}" type="parTrans" cxnId="{9C70F516-FAB9-444E-9D0F-527ABB096259}">
      <dgm:prSet/>
      <dgm:spPr/>
      <dgm:t>
        <a:bodyPr/>
        <a:lstStyle/>
        <a:p>
          <a:endParaRPr lang="en-US"/>
        </a:p>
      </dgm:t>
    </dgm:pt>
    <dgm:pt modelId="{1D204E9A-6FC6-486E-8B33-A08A00E68488}" type="sibTrans" cxnId="{9C70F516-FAB9-444E-9D0F-527ABB096259}">
      <dgm:prSet/>
      <dgm:spPr/>
      <dgm:t>
        <a:bodyPr/>
        <a:lstStyle/>
        <a:p>
          <a:endParaRPr lang="en-US"/>
        </a:p>
      </dgm:t>
    </dgm:pt>
    <dgm:pt modelId="{4081DDF5-37AC-4462-AB5F-9C6977A3C07C}">
      <dgm:prSet/>
      <dgm:spPr/>
      <dgm:t>
        <a:bodyPr/>
        <a:lstStyle/>
        <a:p>
          <a:r>
            <a:rPr lang="en-CA">
              <a:hlinkClick xmlns:r="http://schemas.openxmlformats.org/officeDocument/2006/relationships" r:id="rId5"/>
            </a:rPr>
            <a:t>Work BC Career Exploration</a:t>
          </a:r>
          <a:endParaRPr lang="en-US"/>
        </a:p>
      </dgm:t>
    </dgm:pt>
    <dgm:pt modelId="{35259929-C894-4FE9-B524-9CE058932F94}" type="parTrans" cxnId="{A81724EC-CA4C-4B64-BB09-8BD5155FBC18}">
      <dgm:prSet/>
      <dgm:spPr/>
      <dgm:t>
        <a:bodyPr/>
        <a:lstStyle/>
        <a:p>
          <a:endParaRPr lang="en-US"/>
        </a:p>
      </dgm:t>
    </dgm:pt>
    <dgm:pt modelId="{4015BBC1-CB05-42F2-A436-7D1CE500C6C2}" type="sibTrans" cxnId="{A81724EC-CA4C-4B64-BB09-8BD5155FBC18}">
      <dgm:prSet/>
      <dgm:spPr/>
      <dgm:t>
        <a:bodyPr/>
        <a:lstStyle/>
        <a:p>
          <a:endParaRPr lang="en-US"/>
        </a:p>
      </dgm:t>
    </dgm:pt>
    <dgm:pt modelId="{6C201F28-C034-44DF-B74A-6FAA421C13C6}">
      <dgm:prSet/>
      <dgm:spPr/>
      <dgm:t>
        <a:bodyPr/>
        <a:lstStyle/>
        <a:p>
          <a:r>
            <a:rPr lang="en-CA" dirty="0" err="1">
              <a:hlinkClick xmlns:r="http://schemas.openxmlformats.org/officeDocument/2006/relationships" r:id="rId6"/>
            </a:rPr>
            <a:t>BuildForce</a:t>
          </a:r>
          <a:r>
            <a:rPr lang="en-CA" dirty="0">
              <a:hlinkClick xmlns:r="http://schemas.openxmlformats.org/officeDocument/2006/relationships" r:id="rId6"/>
            </a:rPr>
            <a:t> Canada</a:t>
          </a:r>
          <a:endParaRPr lang="en-US" dirty="0"/>
        </a:p>
      </dgm:t>
    </dgm:pt>
    <dgm:pt modelId="{FEEC1EFA-FF5C-4BA6-B9CE-842F67EA8993}" type="parTrans" cxnId="{70E71396-2857-4990-975F-BFDFC91396C7}">
      <dgm:prSet/>
      <dgm:spPr/>
      <dgm:t>
        <a:bodyPr/>
        <a:lstStyle/>
        <a:p>
          <a:endParaRPr lang="en-US"/>
        </a:p>
      </dgm:t>
    </dgm:pt>
    <dgm:pt modelId="{AB89EE2F-9AA6-446C-8F6E-880E3C8D09C2}" type="sibTrans" cxnId="{70E71396-2857-4990-975F-BFDFC91396C7}">
      <dgm:prSet/>
      <dgm:spPr/>
      <dgm:t>
        <a:bodyPr/>
        <a:lstStyle/>
        <a:p>
          <a:endParaRPr lang="en-US"/>
        </a:p>
      </dgm:t>
    </dgm:pt>
    <dgm:pt modelId="{25C8C919-30D3-47A3-B365-214669BF0749}">
      <dgm:prSet/>
      <dgm:spPr/>
      <dgm:t>
        <a:bodyPr/>
        <a:lstStyle/>
        <a:p>
          <a:r>
            <a:rPr lang="en-CA">
              <a:hlinkClick xmlns:r="http://schemas.openxmlformats.org/officeDocument/2006/relationships" r:id="rId7"/>
            </a:rPr>
            <a:t>Bounce Back BC</a:t>
          </a:r>
          <a:endParaRPr lang="en-US"/>
        </a:p>
      </dgm:t>
    </dgm:pt>
    <dgm:pt modelId="{310690A5-EE86-4D87-ABDC-8CE20F748E54}" type="parTrans" cxnId="{0545DE76-692C-43F8-AEDA-7068250C4363}">
      <dgm:prSet/>
      <dgm:spPr/>
      <dgm:t>
        <a:bodyPr/>
        <a:lstStyle/>
        <a:p>
          <a:endParaRPr lang="en-US"/>
        </a:p>
      </dgm:t>
    </dgm:pt>
    <dgm:pt modelId="{57C99019-D0F6-478F-AFBC-F7A4174DA3C7}" type="sibTrans" cxnId="{0545DE76-692C-43F8-AEDA-7068250C4363}">
      <dgm:prSet/>
      <dgm:spPr/>
      <dgm:t>
        <a:bodyPr/>
        <a:lstStyle/>
        <a:p>
          <a:endParaRPr lang="en-US"/>
        </a:p>
      </dgm:t>
    </dgm:pt>
    <dgm:pt modelId="{84071FC4-E814-4E21-9124-E200D68797EE}">
      <dgm:prSet/>
      <dgm:spPr/>
      <dgm:t>
        <a:bodyPr/>
        <a:lstStyle/>
        <a:p>
          <a:r>
            <a:rPr lang="en-CA">
              <a:hlinkClick xmlns:r="http://schemas.openxmlformats.org/officeDocument/2006/relationships" r:id="rId8"/>
            </a:rPr>
            <a:t>Foundry BC</a:t>
          </a:r>
          <a:endParaRPr lang="en-US"/>
        </a:p>
      </dgm:t>
    </dgm:pt>
    <dgm:pt modelId="{31F9AE0A-101F-404E-95C6-71AA555289FA}" type="parTrans" cxnId="{0284FCEB-CC5F-4CD9-8F7C-238ABE591183}">
      <dgm:prSet/>
      <dgm:spPr/>
      <dgm:t>
        <a:bodyPr/>
        <a:lstStyle/>
        <a:p>
          <a:endParaRPr lang="en-US"/>
        </a:p>
      </dgm:t>
    </dgm:pt>
    <dgm:pt modelId="{B6ECBA73-305C-4448-9509-860F8B203635}" type="sibTrans" cxnId="{0284FCEB-CC5F-4CD9-8F7C-238ABE591183}">
      <dgm:prSet/>
      <dgm:spPr/>
      <dgm:t>
        <a:bodyPr/>
        <a:lstStyle/>
        <a:p>
          <a:endParaRPr lang="en-US"/>
        </a:p>
      </dgm:t>
    </dgm:pt>
    <dgm:pt modelId="{85BC8EBB-FF0F-471B-9E10-BA9A86D3BA00}">
      <dgm:prSet/>
      <dgm:spPr/>
      <dgm:t>
        <a:bodyPr/>
        <a:lstStyle/>
        <a:p>
          <a:r>
            <a:rPr lang="en-CA">
              <a:hlinkClick xmlns:r="http://schemas.openxmlformats.org/officeDocument/2006/relationships" r:id="rId9"/>
            </a:rPr>
            <a:t>Mental Health - Let's Talk About It</a:t>
          </a:r>
          <a:endParaRPr lang="en-US"/>
        </a:p>
      </dgm:t>
    </dgm:pt>
    <dgm:pt modelId="{1D9561D0-2435-4590-B6C5-BD4E0538E323}" type="parTrans" cxnId="{A011C2F3-A1F1-48F9-BCA3-3F9DCCE3C233}">
      <dgm:prSet/>
      <dgm:spPr/>
      <dgm:t>
        <a:bodyPr/>
        <a:lstStyle/>
        <a:p>
          <a:endParaRPr lang="en-US"/>
        </a:p>
      </dgm:t>
    </dgm:pt>
    <dgm:pt modelId="{3887A3BF-3A87-49AF-9C3B-77945F92385B}" type="sibTrans" cxnId="{A011C2F3-A1F1-48F9-BCA3-3F9DCCE3C233}">
      <dgm:prSet/>
      <dgm:spPr/>
      <dgm:t>
        <a:bodyPr/>
        <a:lstStyle/>
        <a:p>
          <a:endParaRPr lang="en-US"/>
        </a:p>
      </dgm:t>
    </dgm:pt>
    <dgm:pt modelId="{0101378A-9752-4555-A2D6-BCBC25229863}" type="pres">
      <dgm:prSet presAssocID="{8D14D892-8F18-418D-AEB1-45ECCFEA62DF}" presName="diagram" presStyleCnt="0">
        <dgm:presLayoutVars>
          <dgm:dir/>
          <dgm:resizeHandles val="exact"/>
        </dgm:presLayoutVars>
      </dgm:prSet>
      <dgm:spPr/>
    </dgm:pt>
    <dgm:pt modelId="{3B6FDFBA-0EBA-45DD-8D2C-2A93235C3F34}" type="pres">
      <dgm:prSet presAssocID="{7ED7BC03-88C2-4457-B4B6-73C433AF8AFE}" presName="node" presStyleLbl="node1" presStyleIdx="0" presStyleCnt="9">
        <dgm:presLayoutVars>
          <dgm:bulletEnabled val="1"/>
        </dgm:presLayoutVars>
      </dgm:prSet>
      <dgm:spPr/>
    </dgm:pt>
    <dgm:pt modelId="{D48F0CDA-303D-4E12-BC6B-D943B22ECA55}" type="pres">
      <dgm:prSet presAssocID="{573C0CD6-49D0-4270-B8A6-2E10D154ED87}" presName="sibTrans" presStyleCnt="0"/>
      <dgm:spPr/>
    </dgm:pt>
    <dgm:pt modelId="{A5E46758-E494-4E70-BFDA-E4F66FC370D1}" type="pres">
      <dgm:prSet presAssocID="{9D2971A6-221D-4F5A-9C31-D06267F27B47}" presName="node" presStyleLbl="node1" presStyleIdx="1" presStyleCnt="9">
        <dgm:presLayoutVars>
          <dgm:bulletEnabled val="1"/>
        </dgm:presLayoutVars>
      </dgm:prSet>
      <dgm:spPr/>
    </dgm:pt>
    <dgm:pt modelId="{8C7F5BE3-8C8C-4B2C-B91D-FF766463ED69}" type="pres">
      <dgm:prSet presAssocID="{4BA5CF06-E93E-4C31-9D01-201542BD4C2B}" presName="sibTrans" presStyleCnt="0"/>
      <dgm:spPr/>
    </dgm:pt>
    <dgm:pt modelId="{942CA9F4-59CF-4A8F-8B34-84148FDEB0C1}" type="pres">
      <dgm:prSet presAssocID="{7EF84FF2-BEF4-4493-BD58-EA0AECA78A2C}" presName="node" presStyleLbl="node1" presStyleIdx="2" presStyleCnt="9">
        <dgm:presLayoutVars>
          <dgm:bulletEnabled val="1"/>
        </dgm:presLayoutVars>
      </dgm:prSet>
      <dgm:spPr/>
    </dgm:pt>
    <dgm:pt modelId="{78A11EE9-5370-4F24-8F5C-1EC1418DC91A}" type="pres">
      <dgm:prSet presAssocID="{37A08358-5D2D-4813-8F76-2F30468761B3}" presName="sibTrans" presStyleCnt="0"/>
      <dgm:spPr/>
    </dgm:pt>
    <dgm:pt modelId="{28B9CA10-D141-48A6-8A90-B729EB608AAB}" type="pres">
      <dgm:prSet presAssocID="{A66CCEAB-FFBE-42B2-9894-F34CCE8A7C14}" presName="node" presStyleLbl="node1" presStyleIdx="3" presStyleCnt="9">
        <dgm:presLayoutVars>
          <dgm:bulletEnabled val="1"/>
        </dgm:presLayoutVars>
      </dgm:prSet>
      <dgm:spPr/>
    </dgm:pt>
    <dgm:pt modelId="{3DD67E65-18CD-4629-9886-E7DE06142A09}" type="pres">
      <dgm:prSet presAssocID="{1D204E9A-6FC6-486E-8B33-A08A00E68488}" presName="sibTrans" presStyleCnt="0"/>
      <dgm:spPr/>
    </dgm:pt>
    <dgm:pt modelId="{666F39BA-3469-4985-BFAD-233CA90D4251}" type="pres">
      <dgm:prSet presAssocID="{4081DDF5-37AC-4462-AB5F-9C6977A3C07C}" presName="node" presStyleLbl="node1" presStyleIdx="4" presStyleCnt="9">
        <dgm:presLayoutVars>
          <dgm:bulletEnabled val="1"/>
        </dgm:presLayoutVars>
      </dgm:prSet>
      <dgm:spPr/>
    </dgm:pt>
    <dgm:pt modelId="{747B7074-03AB-4CDF-A9F1-46711AE65CCB}" type="pres">
      <dgm:prSet presAssocID="{4015BBC1-CB05-42F2-A436-7D1CE500C6C2}" presName="sibTrans" presStyleCnt="0"/>
      <dgm:spPr/>
    </dgm:pt>
    <dgm:pt modelId="{391B2848-EC2D-43FF-927E-A031893E2563}" type="pres">
      <dgm:prSet presAssocID="{6C201F28-C034-44DF-B74A-6FAA421C13C6}" presName="node" presStyleLbl="node1" presStyleIdx="5" presStyleCnt="9">
        <dgm:presLayoutVars>
          <dgm:bulletEnabled val="1"/>
        </dgm:presLayoutVars>
      </dgm:prSet>
      <dgm:spPr/>
    </dgm:pt>
    <dgm:pt modelId="{CEC4BC74-8BEB-4E8E-811A-6E94B667DA43}" type="pres">
      <dgm:prSet presAssocID="{AB89EE2F-9AA6-446C-8F6E-880E3C8D09C2}" presName="sibTrans" presStyleCnt="0"/>
      <dgm:spPr/>
    </dgm:pt>
    <dgm:pt modelId="{F528A03C-1DAD-4C9D-9E7A-98B006B3C287}" type="pres">
      <dgm:prSet presAssocID="{25C8C919-30D3-47A3-B365-214669BF0749}" presName="node" presStyleLbl="node1" presStyleIdx="6" presStyleCnt="9">
        <dgm:presLayoutVars>
          <dgm:bulletEnabled val="1"/>
        </dgm:presLayoutVars>
      </dgm:prSet>
      <dgm:spPr/>
    </dgm:pt>
    <dgm:pt modelId="{3C8A97D6-FD3D-46FD-997E-41929C699E6A}" type="pres">
      <dgm:prSet presAssocID="{57C99019-D0F6-478F-AFBC-F7A4174DA3C7}" presName="sibTrans" presStyleCnt="0"/>
      <dgm:spPr/>
    </dgm:pt>
    <dgm:pt modelId="{3E564D37-EC7A-476F-A2B8-2C24B7ACE00B}" type="pres">
      <dgm:prSet presAssocID="{84071FC4-E814-4E21-9124-E200D68797EE}" presName="node" presStyleLbl="node1" presStyleIdx="7" presStyleCnt="9">
        <dgm:presLayoutVars>
          <dgm:bulletEnabled val="1"/>
        </dgm:presLayoutVars>
      </dgm:prSet>
      <dgm:spPr/>
    </dgm:pt>
    <dgm:pt modelId="{0C36BD1D-9490-4012-8030-290FC8B5D11B}" type="pres">
      <dgm:prSet presAssocID="{B6ECBA73-305C-4448-9509-860F8B203635}" presName="sibTrans" presStyleCnt="0"/>
      <dgm:spPr/>
    </dgm:pt>
    <dgm:pt modelId="{D7AF2A8C-C6A2-4877-9096-5414836460F0}" type="pres">
      <dgm:prSet presAssocID="{85BC8EBB-FF0F-471B-9E10-BA9A86D3BA00}" presName="node" presStyleLbl="node1" presStyleIdx="8" presStyleCnt="9">
        <dgm:presLayoutVars>
          <dgm:bulletEnabled val="1"/>
        </dgm:presLayoutVars>
      </dgm:prSet>
      <dgm:spPr/>
    </dgm:pt>
  </dgm:ptLst>
  <dgm:cxnLst>
    <dgm:cxn modelId="{15A96604-3B58-43D2-BE44-D3450F2C3BA8}" type="presOf" srcId="{A66CCEAB-FFBE-42B2-9894-F34CCE8A7C14}" destId="{28B9CA10-D141-48A6-8A90-B729EB608AAB}" srcOrd="0" destOrd="0" presId="urn:microsoft.com/office/officeart/2005/8/layout/default"/>
    <dgm:cxn modelId="{506CBF0D-E2E6-4960-8781-6B16117C44A3}" srcId="{8D14D892-8F18-418D-AEB1-45ECCFEA62DF}" destId="{7EF84FF2-BEF4-4493-BD58-EA0AECA78A2C}" srcOrd="2" destOrd="0" parTransId="{5FB5B7E0-4510-4702-BD59-A9BF3DB70300}" sibTransId="{37A08358-5D2D-4813-8F76-2F30468761B3}"/>
    <dgm:cxn modelId="{9C70F516-FAB9-444E-9D0F-527ABB096259}" srcId="{8D14D892-8F18-418D-AEB1-45ECCFEA62DF}" destId="{A66CCEAB-FFBE-42B2-9894-F34CCE8A7C14}" srcOrd="3" destOrd="0" parTransId="{F24213F1-B38B-4271-BFEF-9E8A29A16752}" sibTransId="{1D204E9A-6FC6-486E-8B33-A08A00E68488}"/>
    <dgm:cxn modelId="{DDFEC736-DBC0-4BC9-B08D-B52D2FAD7ACF}" type="presOf" srcId="{7EF84FF2-BEF4-4493-BD58-EA0AECA78A2C}" destId="{942CA9F4-59CF-4A8F-8B34-84148FDEB0C1}" srcOrd="0" destOrd="0" presId="urn:microsoft.com/office/officeart/2005/8/layout/default"/>
    <dgm:cxn modelId="{D432834B-60C6-4B31-BC9C-DF659324CD7F}" type="presOf" srcId="{84071FC4-E814-4E21-9124-E200D68797EE}" destId="{3E564D37-EC7A-476F-A2B8-2C24B7ACE00B}" srcOrd="0" destOrd="0" presId="urn:microsoft.com/office/officeart/2005/8/layout/default"/>
    <dgm:cxn modelId="{CD29B06E-5CC6-42C8-B7C6-AC1C810E2EAB}" type="presOf" srcId="{6C201F28-C034-44DF-B74A-6FAA421C13C6}" destId="{391B2848-EC2D-43FF-927E-A031893E2563}" srcOrd="0" destOrd="0" presId="urn:microsoft.com/office/officeart/2005/8/layout/default"/>
    <dgm:cxn modelId="{0545DE76-692C-43F8-AEDA-7068250C4363}" srcId="{8D14D892-8F18-418D-AEB1-45ECCFEA62DF}" destId="{25C8C919-30D3-47A3-B365-214669BF0749}" srcOrd="6" destOrd="0" parTransId="{310690A5-EE86-4D87-ABDC-8CE20F748E54}" sibTransId="{57C99019-D0F6-478F-AFBC-F7A4174DA3C7}"/>
    <dgm:cxn modelId="{359F6459-B4DD-4D5E-84F9-13FCCA80B382}" srcId="{8D14D892-8F18-418D-AEB1-45ECCFEA62DF}" destId="{7ED7BC03-88C2-4457-B4B6-73C433AF8AFE}" srcOrd="0" destOrd="0" parTransId="{CFE71FA9-458F-4774-9E9F-1199527282C1}" sibTransId="{573C0CD6-49D0-4270-B8A6-2E10D154ED87}"/>
    <dgm:cxn modelId="{98AD1F90-AE3F-4162-85A5-B0E55ED6B980}" type="presOf" srcId="{85BC8EBB-FF0F-471B-9E10-BA9A86D3BA00}" destId="{D7AF2A8C-C6A2-4877-9096-5414836460F0}" srcOrd="0" destOrd="0" presId="urn:microsoft.com/office/officeart/2005/8/layout/default"/>
    <dgm:cxn modelId="{40C6E292-4AFC-48B8-9346-93647448B3B2}" type="presOf" srcId="{7ED7BC03-88C2-4457-B4B6-73C433AF8AFE}" destId="{3B6FDFBA-0EBA-45DD-8D2C-2A93235C3F34}" srcOrd="0" destOrd="0" presId="urn:microsoft.com/office/officeart/2005/8/layout/default"/>
    <dgm:cxn modelId="{70E71396-2857-4990-975F-BFDFC91396C7}" srcId="{8D14D892-8F18-418D-AEB1-45ECCFEA62DF}" destId="{6C201F28-C034-44DF-B74A-6FAA421C13C6}" srcOrd="5" destOrd="0" parTransId="{FEEC1EFA-FF5C-4BA6-B9CE-842F67EA8993}" sibTransId="{AB89EE2F-9AA6-446C-8F6E-880E3C8D09C2}"/>
    <dgm:cxn modelId="{D8665C9C-ABDC-44B7-B0AF-4690620866A6}" type="presOf" srcId="{9D2971A6-221D-4F5A-9C31-D06267F27B47}" destId="{A5E46758-E494-4E70-BFDA-E4F66FC370D1}" srcOrd="0" destOrd="0" presId="urn:microsoft.com/office/officeart/2005/8/layout/default"/>
    <dgm:cxn modelId="{7ABA2E9D-F066-4E8E-92ED-69CB668055BF}" type="presOf" srcId="{4081DDF5-37AC-4462-AB5F-9C6977A3C07C}" destId="{666F39BA-3469-4985-BFAD-233CA90D4251}" srcOrd="0" destOrd="0" presId="urn:microsoft.com/office/officeart/2005/8/layout/default"/>
    <dgm:cxn modelId="{491BF2AD-973B-43C9-A72A-992C6F1E7FA3}" type="presOf" srcId="{8D14D892-8F18-418D-AEB1-45ECCFEA62DF}" destId="{0101378A-9752-4555-A2D6-BCBC25229863}" srcOrd="0" destOrd="0" presId="urn:microsoft.com/office/officeart/2005/8/layout/default"/>
    <dgm:cxn modelId="{339C30C3-A4A9-4595-9D79-ADAF91AD29F0}" type="presOf" srcId="{25C8C919-30D3-47A3-B365-214669BF0749}" destId="{F528A03C-1DAD-4C9D-9E7A-98B006B3C287}" srcOrd="0" destOrd="0" presId="urn:microsoft.com/office/officeart/2005/8/layout/default"/>
    <dgm:cxn modelId="{0284FCEB-CC5F-4CD9-8F7C-238ABE591183}" srcId="{8D14D892-8F18-418D-AEB1-45ECCFEA62DF}" destId="{84071FC4-E814-4E21-9124-E200D68797EE}" srcOrd="7" destOrd="0" parTransId="{31F9AE0A-101F-404E-95C6-71AA555289FA}" sibTransId="{B6ECBA73-305C-4448-9509-860F8B203635}"/>
    <dgm:cxn modelId="{A81724EC-CA4C-4B64-BB09-8BD5155FBC18}" srcId="{8D14D892-8F18-418D-AEB1-45ECCFEA62DF}" destId="{4081DDF5-37AC-4462-AB5F-9C6977A3C07C}" srcOrd="4" destOrd="0" parTransId="{35259929-C894-4FE9-B524-9CE058932F94}" sibTransId="{4015BBC1-CB05-42F2-A436-7D1CE500C6C2}"/>
    <dgm:cxn modelId="{EAB37AEE-741A-48AD-8DD3-B8D92A746E59}" srcId="{8D14D892-8F18-418D-AEB1-45ECCFEA62DF}" destId="{9D2971A6-221D-4F5A-9C31-D06267F27B47}" srcOrd="1" destOrd="0" parTransId="{054CD840-B91D-4DA8-B19B-6A591A981501}" sibTransId="{4BA5CF06-E93E-4C31-9D01-201542BD4C2B}"/>
    <dgm:cxn modelId="{A011C2F3-A1F1-48F9-BCA3-3F9DCCE3C233}" srcId="{8D14D892-8F18-418D-AEB1-45ECCFEA62DF}" destId="{85BC8EBB-FF0F-471B-9E10-BA9A86D3BA00}" srcOrd="8" destOrd="0" parTransId="{1D9561D0-2435-4590-B6C5-BD4E0538E323}" sibTransId="{3887A3BF-3A87-49AF-9C3B-77945F92385B}"/>
    <dgm:cxn modelId="{3E884C78-90DD-436C-8C42-41953ECD85C7}" type="presParOf" srcId="{0101378A-9752-4555-A2D6-BCBC25229863}" destId="{3B6FDFBA-0EBA-45DD-8D2C-2A93235C3F34}" srcOrd="0" destOrd="0" presId="urn:microsoft.com/office/officeart/2005/8/layout/default"/>
    <dgm:cxn modelId="{38B1F064-1B6E-4337-8BBD-C5BED8268EBA}" type="presParOf" srcId="{0101378A-9752-4555-A2D6-BCBC25229863}" destId="{D48F0CDA-303D-4E12-BC6B-D943B22ECA55}" srcOrd="1" destOrd="0" presId="urn:microsoft.com/office/officeart/2005/8/layout/default"/>
    <dgm:cxn modelId="{A35B3598-B4DB-4A73-8299-1D11B346362D}" type="presParOf" srcId="{0101378A-9752-4555-A2D6-BCBC25229863}" destId="{A5E46758-E494-4E70-BFDA-E4F66FC370D1}" srcOrd="2" destOrd="0" presId="urn:microsoft.com/office/officeart/2005/8/layout/default"/>
    <dgm:cxn modelId="{64BA1EE7-68F2-4991-9E76-6D03CD401E98}" type="presParOf" srcId="{0101378A-9752-4555-A2D6-BCBC25229863}" destId="{8C7F5BE3-8C8C-4B2C-B91D-FF766463ED69}" srcOrd="3" destOrd="0" presId="urn:microsoft.com/office/officeart/2005/8/layout/default"/>
    <dgm:cxn modelId="{54D78049-38F6-4D0F-8FC4-F1028C758432}" type="presParOf" srcId="{0101378A-9752-4555-A2D6-BCBC25229863}" destId="{942CA9F4-59CF-4A8F-8B34-84148FDEB0C1}" srcOrd="4" destOrd="0" presId="urn:microsoft.com/office/officeart/2005/8/layout/default"/>
    <dgm:cxn modelId="{395AD763-5467-4AEF-931D-967369DD18B3}" type="presParOf" srcId="{0101378A-9752-4555-A2D6-BCBC25229863}" destId="{78A11EE9-5370-4F24-8F5C-1EC1418DC91A}" srcOrd="5" destOrd="0" presId="urn:microsoft.com/office/officeart/2005/8/layout/default"/>
    <dgm:cxn modelId="{9081C471-2019-41CD-8AE4-1319D5A76351}" type="presParOf" srcId="{0101378A-9752-4555-A2D6-BCBC25229863}" destId="{28B9CA10-D141-48A6-8A90-B729EB608AAB}" srcOrd="6" destOrd="0" presId="urn:microsoft.com/office/officeart/2005/8/layout/default"/>
    <dgm:cxn modelId="{67D4F9D7-F75F-4DF9-9B37-395A4A718D9A}" type="presParOf" srcId="{0101378A-9752-4555-A2D6-BCBC25229863}" destId="{3DD67E65-18CD-4629-9886-E7DE06142A09}" srcOrd="7" destOrd="0" presId="urn:microsoft.com/office/officeart/2005/8/layout/default"/>
    <dgm:cxn modelId="{B648C1D4-2F95-4045-B82E-314C966021D4}" type="presParOf" srcId="{0101378A-9752-4555-A2D6-BCBC25229863}" destId="{666F39BA-3469-4985-BFAD-233CA90D4251}" srcOrd="8" destOrd="0" presId="urn:microsoft.com/office/officeart/2005/8/layout/default"/>
    <dgm:cxn modelId="{4EF7949D-A85D-4974-BB44-1DA5162A6821}" type="presParOf" srcId="{0101378A-9752-4555-A2D6-BCBC25229863}" destId="{747B7074-03AB-4CDF-A9F1-46711AE65CCB}" srcOrd="9" destOrd="0" presId="urn:microsoft.com/office/officeart/2005/8/layout/default"/>
    <dgm:cxn modelId="{2383412A-6EC1-4432-A29D-965E46A75CA7}" type="presParOf" srcId="{0101378A-9752-4555-A2D6-BCBC25229863}" destId="{391B2848-EC2D-43FF-927E-A031893E2563}" srcOrd="10" destOrd="0" presId="urn:microsoft.com/office/officeart/2005/8/layout/default"/>
    <dgm:cxn modelId="{799CE7C7-D76B-41D9-92DB-A93BC603877C}" type="presParOf" srcId="{0101378A-9752-4555-A2D6-BCBC25229863}" destId="{CEC4BC74-8BEB-4E8E-811A-6E94B667DA43}" srcOrd="11" destOrd="0" presId="urn:microsoft.com/office/officeart/2005/8/layout/default"/>
    <dgm:cxn modelId="{5F4B4230-C9D6-44C0-90AA-A29FFF51D2FA}" type="presParOf" srcId="{0101378A-9752-4555-A2D6-BCBC25229863}" destId="{F528A03C-1DAD-4C9D-9E7A-98B006B3C287}" srcOrd="12" destOrd="0" presId="urn:microsoft.com/office/officeart/2005/8/layout/default"/>
    <dgm:cxn modelId="{3DC3F60F-24CC-4E65-8B39-B545756B0EA4}" type="presParOf" srcId="{0101378A-9752-4555-A2D6-BCBC25229863}" destId="{3C8A97D6-FD3D-46FD-997E-41929C699E6A}" srcOrd="13" destOrd="0" presId="urn:microsoft.com/office/officeart/2005/8/layout/default"/>
    <dgm:cxn modelId="{50E25E37-81CD-4CB0-894A-18EE4DB28A53}" type="presParOf" srcId="{0101378A-9752-4555-A2D6-BCBC25229863}" destId="{3E564D37-EC7A-476F-A2B8-2C24B7ACE00B}" srcOrd="14" destOrd="0" presId="urn:microsoft.com/office/officeart/2005/8/layout/default"/>
    <dgm:cxn modelId="{B3E571C4-8C12-4C57-9518-0CBAAE2F0E5A}" type="presParOf" srcId="{0101378A-9752-4555-A2D6-BCBC25229863}" destId="{0C36BD1D-9490-4012-8030-290FC8B5D11B}" srcOrd="15" destOrd="0" presId="urn:microsoft.com/office/officeart/2005/8/layout/default"/>
    <dgm:cxn modelId="{33274636-CDE5-4152-A4DC-B1B7733D8EB5}" type="presParOf" srcId="{0101378A-9752-4555-A2D6-BCBC25229863}" destId="{D7AF2A8C-C6A2-4877-9096-5414836460F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4EEE5-2A5A-484B-8272-2AE0A961B628}">
      <dsp:nvSpPr>
        <dsp:cNvPr id="0" name=""/>
        <dsp:cNvSpPr/>
      </dsp:nvSpPr>
      <dsp:spPr>
        <a:xfrm>
          <a:off x="0" y="461060"/>
          <a:ext cx="4634477" cy="15459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3E5B4-0116-4567-9B65-5D0F74B1C594}">
      <dsp:nvSpPr>
        <dsp:cNvPr id="0" name=""/>
        <dsp:cNvSpPr/>
      </dsp:nvSpPr>
      <dsp:spPr>
        <a:xfrm>
          <a:off x="467636" y="808889"/>
          <a:ext cx="850249" cy="850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F275C-9F34-4340-9E31-B79DA21AAEDC}">
      <dsp:nvSpPr>
        <dsp:cNvPr id="0" name=""/>
        <dsp:cNvSpPr/>
      </dsp:nvSpPr>
      <dsp:spPr>
        <a:xfrm>
          <a:off x="1785522" y="461060"/>
          <a:ext cx="2848954" cy="154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609" tIns="163609" rIns="163609" bIns="163609" numCol="1" spcCol="1270" anchor="ctr" anchorCtr="0">
          <a:noAutofit/>
        </a:bodyPr>
        <a:lstStyle/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/>
            <a:t>Academic Counselling </a:t>
          </a:r>
          <a:r>
            <a:rPr lang="en-US" sz="1550" kern="1200" dirty="0"/>
            <a:t>– course selection, course changes, career planning, graduation requirements, and post-secondary information</a:t>
          </a:r>
        </a:p>
      </dsp:txBody>
      <dsp:txXfrm>
        <a:off x="1785522" y="461060"/>
        <a:ext cx="2848954" cy="1545907"/>
      </dsp:txXfrm>
    </dsp:sp>
    <dsp:sp modelId="{0AF81E26-3F31-42A0-A40D-718050DE28FF}">
      <dsp:nvSpPr>
        <dsp:cNvPr id="0" name=""/>
        <dsp:cNvSpPr/>
      </dsp:nvSpPr>
      <dsp:spPr>
        <a:xfrm>
          <a:off x="0" y="2332421"/>
          <a:ext cx="4634477" cy="15459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44CCB-F8D5-4E2F-9FED-1A25DE9FF100}">
      <dsp:nvSpPr>
        <dsp:cNvPr id="0" name=""/>
        <dsp:cNvSpPr/>
      </dsp:nvSpPr>
      <dsp:spPr>
        <a:xfrm>
          <a:off x="467636" y="2680250"/>
          <a:ext cx="850249" cy="850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BA3C3-6F23-4B51-85FD-6FB07807451D}">
      <dsp:nvSpPr>
        <dsp:cNvPr id="0" name=""/>
        <dsp:cNvSpPr/>
      </dsp:nvSpPr>
      <dsp:spPr>
        <a:xfrm>
          <a:off x="1785522" y="2332421"/>
          <a:ext cx="2848954" cy="154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609" tIns="163609" rIns="163609" bIns="1636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Personal Counselling </a:t>
          </a:r>
          <a:r>
            <a:rPr lang="en-US" sz="2000" kern="1200"/>
            <a:t>– confidential discussion of personal concerns</a:t>
          </a:r>
        </a:p>
      </dsp:txBody>
      <dsp:txXfrm>
        <a:off x="1785522" y="2332421"/>
        <a:ext cx="2848954" cy="1545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C04B3-5D7E-4898-995A-B213E811BCD2}">
      <dsp:nvSpPr>
        <dsp:cNvPr id="0" name=""/>
        <dsp:cNvSpPr/>
      </dsp:nvSpPr>
      <dsp:spPr>
        <a:xfrm>
          <a:off x="0" y="420"/>
          <a:ext cx="31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3ECBB-7564-4D8C-89F1-571880197CDE}">
      <dsp:nvSpPr>
        <dsp:cNvPr id="0" name=""/>
        <dsp:cNvSpPr/>
      </dsp:nvSpPr>
      <dsp:spPr>
        <a:xfrm>
          <a:off x="0" y="420"/>
          <a:ext cx="3106491" cy="3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Capilano University Cap U)</a:t>
          </a:r>
        </a:p>
      </dsp:txBody>
      <dsp:txXfrm>
        <a:off x="0" y="420"/>
        <a:ext cx="3106491" cy="344742"/>
      </dsp:txXfrm>
    </dsp:sp>
    <dsp:sp modelId="{DD4A5B2C-6407-41B5-B1BC-0156FA4EF26C}">
      <dsp:nvSpPr>
        <dsp:cNvPr id="0" name=""/>
        <dsp:cNvSpPr/>
      </dsp:nvSpPr>
      <dsp:spPr>
        <a:xfrm>
          <a:off x="0" y="345163"/>
          <a:ext cx="31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2710E-AD8F-4AE7-9923-949F8BFC2292}">
      <dsp:nvSpPr>
        <dsp:cNvPr id="0" name=""/>
        <dsp:cNvSpPr/>
      </dsp:nvSpPr>
      <dsp:spPr>
        <a:xfrm>
          <a:off x="0" y="345163"/>
          <a:ext cx="3106491" cy="3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BC Institute of Technology (BCIT)</a:t>
          </a:r>
        </a:p>
      </dsp:txBody>
      <dsp:txXfrm>
        <a:off x="0" y="345163"/>
        <a:ext cx="3106491" cy="344742"/>
      </dsp:txXfrm>
    </dsp:sp>
    <dsp:sp modelId="{AA87AA20-B5ED-4DD1-A8B0-565DD20E20C8}">
      <dsp:nvSpPr>
        <dsp:cNvPr id="0" name=""/>
        <dsp:cNvSpPr/>
      </dsp:nvSpPr>
      <dsp:spPr>
        <a:xfrm>
          <a:off x="0" y="689906"/>
          <a:ext cx="31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1636B-F0F7-4C32-A613-4F17CE56F4E1}">
      <dsp:nvSpPr>
        <dsp:cNvPr id="0" name=""/>
        <dsp:cNvSpPr/>
      </dsp:nvSpPr>
      <dsp:spPr>
        <a:xfrm>
          <a:off x="0" y="689906"/>
          <a:ext cx="3106491" cy="3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Douglas College (DC)</a:t>
          </a:r>
        </a:p>
      </dsp:txBody>
      <dsp:txXfrm>
        <a:off x="0" y="689906"/>
        <a:ext cx="3106491" cy="344742"/>
      </dsp:txXfrm>
    </dsp:sp>
    <dsp:sp modelId="{B19C8044-6068-41C6-835F-FFDC28324CDA}">
      <dsp:nvSpPr>
        <dsp:cNvPr id="0" name=""/>
        <dsp:cNvSpPr/>
      </dsp:nvSpPr>
      <dsp:spPr>
        <a:xfrm>
          <a:off x="0" y="1034649"/>
          <a:ext cx="31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FDF70-E708-48BD-9958-B3A2BDF09A5D}">
      <dsp:nvSpPr>
        <dsp:cNvPr id="0" name=""/>
        <dsp:cNvSpPr/>
      </dsp:nvSpPr>
      <dsp:spPr>
        <a:xfrm>
          <a:off x="0" y="1034649"/>
          <a:ext cx="3106491" cy="3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Kwantlen Polytechnic University (KPU)</a:t>
          </a:r>
        </a:p>
      </dsp:txBody>
      <dsp:txXfrm>
        <a:off x="0" y="1034649"/>
        <a:ext cx="3106491" cy="344742"/>
      </dsp:txXfrm>
    </dsp:sp>
    <dsp:sp modelId="{C3694B55-B12F-4E7F-A4D5-3F3ECC19CE97}">
      <dsp:nvSpPr>
        <dsp:cNvPr id="0" name=""/>
        <dsp:cNvSpPr/>
      </dsp:nvSpPr>
      <dsp:spPr>
        <a:xfrm>
          <a:off x="0" y="1379392"/>
          <a:ext cx="31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49F6E-B3AC-4992-8685-A9111A8B3DAE}">
      <dsp:nvSpPr>
        <dsp:cNvPr id="0" name=""/>
        <dsp:cNvSpPr/>
      </dsp:nvSpPr>
      <dsp:spPr>
        <a:xfrm>
          <a:off x="0" y="1379392"/>
          <a:ext cx="3106491" cy="3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Langara College</a:t>
          </a:r>
        </a:p>
      </dsp:txBody>
      <dsp:txXfrm>
        <a:off x="0" y="1379392"/>
        <a:ext cx="3106491" cy="344742"/>
      </dsp:txXfrm>
    </dsp:sp>
    <dsp:sp modelId="{74D829F2-2E7C-4D2F-BEF9-6A9C4E3213B2}">
      <dsp:nvSpPr>
        <dsp:cNvPr id="0" name=""/>
        <dsp:cNvSpPr/>
      </dsp:nvSpPr>
      <dsp:spPr>
        <a:xfrm>
          <a:off x="0" y="1724134"/>
          <a:ext cx="31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3CE01-3E96-4A89-B20A-7F18434B03FC}">
      <dsp:nvSpPr>
        <dsp:cNvPr id="0" name=""/>
        <dsp:cNvSpPr/>
      </dsp:nvSpPr>
      <dsp:spPr>
        <a:xfrm>
          <a:off x="0" y="1724135"/>
          <a:ext cx="3106491" cy="3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Simon Fraser University (SFU)</a:t>
          </a:r>
        </a:p>
      </dsp:txBody>
      <dsp:txXfrm>
        <a:off x="0" y="1724135"/>
        <a:ext cx="3106491" cy="344742"/>
      </dsp:txXfrm>
    </dsp:sp>
    <dsp:sp modelId="{6A1903D0-AD27-4243-8B6A-F169E9954B50}">
      <dsp:nvSpPr>
        <dsp:cNvPr id="0" name=""/>
        <dsp:cNvSpPr/>
      </dsp:nvSpPr>
      <dsp:spPr>
        <a:xfrm>
          <a:off x="0" y="2068877"/>
          <a:ext cx="31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17FBB-0591-4170-8399-BCE0C7A955EF}">
      <dsp:nvSpPr>
        <dsp:cNvPr id="0" name=""/>
        <dsp:cNvSpPr/>
      </dsp:nvSpPr>
      <dsp:spPr>
        <a:xfrm>
          <a:off x="0" y="2068877"/>
          <a:ext cx="3106491" cy="3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Trinity Western University (TWU)</a:t>
          </a:r>
        </a:p>
      </dsp:txBody>
      <dsp:txXfrm>
        <a:off x="0" y="2068877"/>
        <a:ext cx="3106491" cy="344742"/>
      </dsp:txXfrm>
    </dsp:sp>
    <dsp:sp modelId="{7BCC1450-D0C2-4399-908F-F7D1112A6951}">
      <dsp:nvSpPr>
        <dsp:cNvPr id="0" name=""/>
        <dsp:cNvSpPr/>
      </dsp:nvSpPr>
      <dsp:spPr>
        <a:xfrm>
          <a:off x="0" y="2413620"/>
          <a:ext cx="31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17AAB-4C91-4E5A-ACA3-ECDFF58FC3B0}">
      <dsp:nvSpPr>
        <dsp:cNvPr id="0" name=""/>
        <dsp:cNvSpPr/>
      </dsp:nvSpPr>
      <dsp:spPr>
        <a:xfrm>
          <a:off x="0" y="2413620"/>
          <a:ext cx="3106491" cy="3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University of British Columbia (UBC)</a:t>
          </a:r>
        </a:p>
      </dsp:txBody>
      <dsp:txXfrm>
        <a:off x="0" y="2413620"/>
        <a:ext cx="3106491" cy="344742"/>
      </dsp:txXfrm>
    </dsp:sp>
    <dsp:sp modelId="{869C3AE1-E57A-4037-A3FD-F3469AF74FCF}">
      <dsp:nvSpPr>
        <dsp:cNvPr id="0" name=""/>
        <dsp:cNvSpPr/>
      </dsp:nvSpPr>
      <dsp:spPr>
        <a:xfrm>
          <a:off x="0" y="2758363"/>
          <a:ext cx="31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FE98F-A25D-4689-8302-EE8E2B62F35B}">
      <dsp:nvSpPr>
        <dsp:cNvPr id="0" name=""/>
        <dsp:cNvSpPr/>
      </dsp:nvSpPr>
      <dsp:spPr>
        <a:xfrm>
          <a:off x="0" y="2758363"/>
          <a:ext cx="3106491" cy="3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University of the Fraser Valley (UFV)</a:t>
          </a:r>
        </a:p>
      </dsp:txBody>
      <dsp:txXfrm>
        <a:off x="0" y="2758363"/>
        <a:ext cx="3106491" cy="344742"/>
      </dsp:txXfrm>
    </dsp:sp>
    <dsp:sp modelId="{76064724-6FCD-4161-9C9F-F9906F561128}">
      <dsp:nvSpPr>
        <dsp:cNvPr id="0" name=""/>
        <dsp:cNvSpPr/>
      </dsp:nvSpPr>
      <dsp:spPr>
        <a:xfrm>
          <a:off x="0" y="3103106"/>
          <a:ext cx="31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D1603-EA2B-460E-BF14-5C10496919D2}">
      <dsp:nvSpPr>
        <dsp:cNvPr id="0" name=""/>
        <dsp:cNvSpPr/>
      </dsp:nvSpPr>
      <dsp:spPr>
        <a:xfrm>
          <a:off x="0" y="3103106"/>
          <a:ext cx="3106491" cy="34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Vancouver Community College (VCC)</a:t>
          </a:r>
        </a:p>
      </dsp:txBody>
      <dsp:txXfrm>
        <a:off x="0" y="3103106"/>
        <a:ext cx="3106491" cy="344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FDFBA-0EBA-45DD-8D2C-2A93235C3F34}">
      <dsp:nvSpPr>
        <dsp:cNvPr id="0" name=""/>
        <dsp:cNvSpPr/>
      </dsp:nvSpPr>
      <dsp:spPr>
        <a:xfrm>
          <a:off x="3701" y="466748"/>
          <a:ext cx="2003876" cy="12023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hlinkClick xmlns:r="http://schemas.openxmlformats.org/officeDocument/2006/relationships" r:id="rId1"/>
            </a:rPr>
            <a:t>MyED login</a:t>
          </a:r>
          <a:endParaRPr lang="en-US" sz="1800" kern="1200"/>
        </a:p>
      </dsp:txBody>
      <dsp:txXfrm>
        <a:off x="3701" y="466748"/>
        <a:ext cx="2003876" cy="1202326"/>
      </dsp:txXfrm>
    </dsp:sp>
    <dsp:sp modelId="{A5E46758-E494-4E70-BFDA-E4F66FC370D1}">
      <dsp:nvSpPr>
        <dsp:cNvPr id="0" name=""/>
        <dsp:cNvSpPr/>
      </dsp:nvSpPr>
      <dsp:spPr>
        <a:xfrm>
          <a:off x="2207965" y="466748"/>
          <a:ext cx="2003876" cy="12023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hlinkClick xmlns:r="http://schemas.openxmlformats.org/officeDocument/2006/relationships" r:id="rId2"/>
            </a:rPr>
            <a:t>BC Ministry of Education Graduation Requirements</a:t>
          </a:r>
          <a:endParaRPr lang="en-US" sz="1800" kern="1200"/>
        </a:p>
      </dsp:txBody>
      <dsp:txXfrm>
        <a:off x="2207965" y="466748"/>
        <a:ext cx="2003876" cy="1202326"/>
      </dsp:txXfrm>
    </dsp:sp>
    <dsp:sp modelId="{942CA9F4-59CF-4A8F-8B34-84148FDEB0C1}">
      <dsp:nvSpPr>
        <dsp:cNvPr id="0" name=""/>
        <dsp:cNvSpPr/>
      </dsp:nvSpPr>
      <dsp:spPr>
        <a:xfrm>
          <a:off x="4412230" y="466748"/>
          <a:ext cx="2003876" cy="12023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hlinkClick xmlns:r="http://schemas.openxmlformats.org/officeDocument/2006/relationships" r:id="rId3"/>
            </a:rPr>
            <a:t>Education Planner BC</a:t>
          </a:r>
          <a:endParaRPr lang="en-US" sz="1800" kern="1200"/>
        </a:p>
      </dsp:txBody>
      <dsp:txXfrm>
        <a:off x="4412230" y="466748"/>
        <a:ext cx="2003876" cy="1202326"/>
      </dsp:txXfrm>
    </dsp:sp>
    <dsp:sp modelId="{28B9CA10-D141-48A6-8A90-B729EB608AAB}">
      <dsp:nvSpPr>
        <dsp:cNvPr id="0" name=""/>
        <dsp:cNvSpPr/>
      </dsp:nvSpPr>
      <dsp:spPr>
        <a:xfrm>
          <a:off x="6616494" y="466748"/>
          <a:ext cx="2003876" cy="12023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hlinkClick xmlns:r="http://schemas.openxmlformats.org/officeDocument/2006/relationships" r:id="rId4"/>
            </a:rPr>
            <a:t>My BluePrint</a:t>
          </a:r>
          <a:endParaRPr lang="en-US" sz="1800" kern="1200"/>
        </a:p>
      </dsp:txBody>
      <dsp:txXfrm>
        <a:off x="6616494" y="466748"/>
        <a:ext cx="2003876" cy="1202326"/>
      </dsp:txXfrm>
    </dsp:sp>
    <dsp:sp modelId="{666F39BA-3469-4985-BFAD-233CA90D4251}">
      <dsp:nvSpPr>
        <dsp:cNvPr id="0" name=""/>
        <dsp:cNvSpPr/>
      </dsp:nvSpPr>
      <dsp:spPr>
        <a:xfrm>
          <a:off x="8820759" y="466748"/>
          <a:ext cx="2003876" cy="12023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hlinkClick xmlns:r="http://schemas.openxmlformats.org/officeDocument/2006/relationships" r:id="rId5"/>
            </a:rPr>
            <a:t>Work BC Career Exploration</a:t>
          </a:r>
          <a:endParaRPr lang="en-US" sz="1800" kern="1200"/>
        </a:p>
      </dsp:txBody>
      <dsp:txXfrm>
        <a:off x="8820759" y="466748"/>
        <a:ext cx="2003876" cy="1202326"/>
      </dsp:txXfrm>
    </dsp:sp>
    <dsp:sp modelId="{391B2848-EC2D-43FF-927E-A031893E2563}">
      <dsp:nvSpPr>
        <dsp:cNvPr id="0" name=""/>
        <dsp:cNvSpPr/>
      </dsp:nvSpPr>
      <dsp:spPr>
        <a:xfrm>
          <a:off x="1105833" y="1869462"/>
          <a:ext cx="2003876" cy="12023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 err="1">
              <a:hlinkClick xmlns:r="http://schemas.openxmlformats.org/officeDocument/2006/relationships" r:id="rId6"/>
            </a:rPr>
            <a:t>BuildForce</a:t>
          </a:r>
          <a:r>
            <a:rPr lang="en-CA" sz="1800" kern="1200" dirty="0">
              <a:hlinkClick xmlns:r="http://schemas.openxmlformats.org/officeDocument/2006/relationships" r:id="rId6"/>
            </a:rPr>
            <a:t> Canada</a:t>
          </a:r>
          <a:endParaRPr lang="en-US" sz="1800" kern="1200" dirty="0"/>
        </a:p>
      </dsp:txBody>
      <dsp:txXfrm>
        <a:off x="1105833" y="1869462"/>
        <a:ext cx="2003876" cy="1202326"/>
      </dsp:txXfrm>
    </dsp:sp>
    <dsp:sp modelId="{F528A03C-1DAD-4C9D-9E7A-98B006B3C287}">
      <dsp:nvSpPr>
        <dsp:cNvPr id="0" name=""/>
        <dsp:cNvSpPr/>
      </dsp:nvSpPr>
      <dsp:spPr>
        <a:xfrm>
          <a:off x="3310097" y="1869462"/>
          <a:ext cx="2003876" cy="12023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hlinkClick xmlns:r="http://schemas.openxmlformats.org/officeDocument/2006/relationships" r:id="rId7"/>
            </a:rPr>
            <a:t>Bounce Back BC</a:t>
          </a:r>
          <a:endParaRPr lang="en-US" sz="1800" kern="1200"/>
        </a:p>
      </dsp:txBody>
      <dsp:txXfrm>
        <a:off x="3310097" y="1869462"/>
        <a:ext cx="2003876" cy="1202326"/>
      </dsp:txXfrm>
    </dsp:sp>
    <dsp:sp modelId="{3E564D37-EC7A-476F-A2B8-2C24B7ACE00B}">
      <dsp:nvSpPr>
        <dsp:cNvPr id="0" name=""/>
        <dsp:cNvSpPr/>
      </dsp:nvSpPr>
      <dsp:spPr>
        <a:xfrm>
          <a:off x="5514362" y="1869462"/>
          <a:ext cx="2003876" cy="12023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hlinkClick xmlns:r="http://schemas.openxmlformats.org/officeDocument/2006/relationships" r:id="rId8"/>
            </a:rPr>
            <a:t>Foundry BC</a:t>
          </a:r>
          <a:endParaRPr lang="en-US" sz="1800" kern="1200"/>
        </a:p>
      </dsp:txBody>
      <dsp:txXfrm>
        <a:off x="5514362" y="1869462"/>
        <a:ext cx="2003876" cy="1202326"/>
      </dsp:txXfrm>
    </dsp:sp>
    <dsp:sp modelId="{D7AF2A8C-C6A2-4877-9096-5414836460F0}">
      <dsp:nvSpPr>
        <dsp:cNvPr id="0" name=""/>
        <dsp:cNvSpPr/>
      </dsp:nvSpPr>
      <dsp:spPr>
        <a:xfrm>
          <a:off x="7718626" y="1869462"/>
          <a:ext cx="2003876" cy="12023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hlinkClick xmlns:r="http://schemas.openxmlformats.org/officeDocument/2006/relationships" r:id="rId9"/>
            </a:rPr>
            <a:t>Mental Health - Let's Talk About It</a:t>
          </a:r>
          <a:endParaRPr lang="en-US" sz="1800" kern="1200"/>
        </a:p>
      </dsp:txBody>
      <dsp:txXfrm>
        <a:off x="7718626" y="1869462"/>
        <a:ext cx="2003876" cy="120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1/23/2024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60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2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2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1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0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5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876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0149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1922027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728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8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81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8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0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0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1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orpuschristi.ca/admissions/" TargetMode="External"/><Relationship Id="rId13" Type="http://schemas.openxmlformats.org/officeDocument/2006/relationships/hyperlink" Target="https://langara.ca/programs-and-courses/index.html" TargetMode="External"/><Relationship Id="rId18" Type="http://schemas.openxmlformats.org/officeDocument/2006/relationships/hyperlink" Target="http://www.rmc-cmr.ca/en/registrars-office/admissions" TargetMode="External"/><Relationship Id="rId26" Type="http://schemas.openxmlformats.org/officeDocument/2006/relationships/hyperlink" Target="https://ufv.ca/programs/" TargetMode="External"/><Relationship Id="rId3" Type="http://schemas.openxmlformats.org/officeDocument/2006/relationships/hyperlink" Target="https://camosun.ca/programs-courses/find-program" TargetMode="External"/><Relationship Id="rId21" Type="http://schemas.openxmlformats.org/officeDocument/2006/relationships/hyperlink" Target="http://www.sfu.ca/students/admission/admission-requirements/canadian-highschool/bc-yukon.html" TargetMode="External"/><Relationship Id="rId7" Type="http://schemas.openxmlformats.org/officeDocument/2006/relationships/hyperlink" Target="https://cotr.bc.ca/programs/" TargetMode="External"/><Relationship Id="rId12" Type="http://schemas.openxmlformats.org/officeDocument/2006/relationships/hyperlink" Target="http://www.kpu.ca/admission/requirements" TargetMode="External"/><Relationship Id="rId17" Type="http://schemas.openxmlformats.org/officeDocument/2006/relationships/hyperlink" Target="http://www.okanagan.bc.ca/program-search" TargetMode="External"/><Relationship Id="rId25" Type="http://schemas.openxmlformats.org/officeDocument/2006/relationships/hyperlink" Target="http://www.unbc.ca/programs" TargetMode="External"/><Relationship Id="rId2" Type="http://schemas.openxmlformats.org/officeDocument/2006/relationships/hyperlink" Target="http://www.bcit.ca/admission/how-to-apply/high-school-applicants/" TargetMode="External"/><Relationship Id="rId16" Type="http://schemas.openxmlformats.org/officeDocument/2006/relationships/hyperlink" Target="https://sd36-my.sharepoint.com/personal/domingo_e_surreyschools_ca/Documents/Documents%20from%20H%20Drive/Graduation/calendar.nlc.bc.ca/content.php?catoid=5&amp;navoid=133" TargetMode="External"/><Relationship Id="rId20" Type="http://schemas.openxmlformats.org/officeDocument/2006/relationships/hyperlink" Target="https://selkirk.ca/programs" TargetMode="External"/><Relationship Id="rId29" Type="http://schemas.openxmlformats.org/officeDocument/2006/relationships/hyperlink" Target="https://www.viu.ca/admissions/admission-requirements#English1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nc.bc.ca/programs-courses" TargetMode="External"/><Relationship Id="rId11" Type="http://schemas.openxmlformats.org/officeDocument/2006/relationships/hyperlink" Target="http://www.fdu.edu/campuses/vancouver-campus/admissions/undergraduate-admissions/" TargetMode="External"/><Relationship Id="rId24" Type="http://schemas.openxmlformats.org/officeDocument/2006/relationships/hyperlink" Target="https://you.ubc.ca/programs/#mode=by-program&amp;viewMode=list" TargetMode="External"/><Relationship Id="rId5" Type="http://schemas.openxmlformats.org/officeDocument/2006/relationships/hyperlink" Target="http://www.coastmountaincollege.ca/programs/programs" TargetMode="External"/><Relationship Id="rId15" Type="http://schemas.openxmlformats.org/officeDocument/2006/relationships/hyperlink" Target="https://sd36-my.sharepoint.com/personal/domingo_e_surreyschools_ca/Documents/Documents%20from%20H%20Drive/Graduation/www.nic.bc.ca/programs/" TargetMode="External"/><Relationship Id="rId23" Type="http://schemas.openxmlformats.org/officeDocument/2006/relationships/hyperlink" Target="http://www.twu.ca/admissions-aid/admission-requirements/canadian-high-school-students" TargetMode="External"/><Relationship Id="rId28" Type="http://schemas.openxmlformats.org/officeDocument/2006/relationships/hyperlink" Target="http://www.vcc.ca/programscourses/" TargetMode="External"/><Relationship Id="rId10" Type="http://schemas.openxmlformats.org/officeDocument/2006/relationships/hyperlink" Target="http://www.ecuad.ca/admissions/application-info/undergraduate-applications/application-requirements" TargetMode="External"/><Relationship Id="rId19" Type="http://schemas.openxmlformats.org/officeDocument/2006/relationships/hyperlink" Target="https://www.royalroads.ca/programs?program_area_title=&amp;program_name=&amp;field_program_delivery_value=All&amp;field_program_group_id_value_1=1" TargetMode="External"/><Relationship Id="rId4" Type="http://schemas.openxmlformats.org/officeDocument/2006/relationships/hyperlink" Target="https://capilanou.ca/admissions/apply-to-capu/admission-requirements/?utm_source=admission-requirements&amp;utm_medium=web&amp;utm_campaign=Redirect" TargetMode="External"/><Relationship Id="rId9" Type="http://schemas.openxmlformats.org/officeDocument/2006/relationships/hyperlink" Target="http://www.douglascollege.ca/programs" TargetMode="External"/><Relationship Id="rId14" Type="http://schemas.openxmlformats.org/officeDocument/2006/relationships/hyperlink" Target="https://sd36-my.sharepoint.com/personal/domingo_e_surreyschools_ca/Documents/Documents%20from%20H%20Drive/Graduation/www.nvit.ca/programs/default.htm" TargetMode="External"/><Relationship Id="rId22" Type="http://schemas.openxmlformats.org/officeDocument/2006/relationships/hyperlink" Target="http://www.tru.ca/programs.html" TargetMode="External"/><Relationship Id="rId27" Type="http://schemas.openxmlformats.org/officeDocument/2006/relationships/hyperlink" Target="http://www.uvic.ca/undergraduate/programs/undergraduate-program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surreyschools.ca/johnht/page/164933/course-selection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skatechteacher.com/thinking-business-ma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D28865-DAC3-4EAC-B42B-184C35CF4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5" name="Picture 4" descr="A logo of an eagle&#10;&#10;Description automatically generated">
            <a:extLst>
              <a:ext uri="{FF2B5EF4-FFF2-40B4-BE49-F238E27FC236}">
                <a16:creationId xmlns:a16="http://schemas.microsoft.com/office/drawing/2014/main" id="{D71BE511-467E-9307-1DEE-27AE94460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3793" r="-1" b="22893"/>
          <a:stretch/>
        </p:blipFill>
        <p:spPr>
          <a:xfrm>
            <a:off x="231140" y="246888"/>
            <a:ext cx="11732261" cy="63825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145BC3-9603-4ECC-912F-3BF8A0092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en-US"/>
              <a:t>Course Selection</a:t>
            </a:r>
            <a:br>
              <a:rPr lang="en-US"/>
            </a:br>
            <a:r>
              <a:rPr lang="en-US"/>
              <a:t>Preparing for what comes next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r>
              <a:rPr lang="en-US"/>
              <a:t>Johnston Heights</a:t>
            </a:r>
          </a:p>
          <a:p>
            <a:r>
              <a:rPr lang="en-US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645BD6E-D504-0AAE-E7AB-615D9958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AD5C4D"/>
                </a:solidFill>
              </a:rPr>
              <a:t>POST-SECONDARY CREDENTIALS</a:t>
            </a:r>
            <a:br>
              <a:rPr lang="en-US" dirty="0"/>
            </a:br>
            <a:r>
              <a:rPr lang="en-US" sz="2800" dirty="0">
                <a:solidFill>
                  <a:srgbClr val="AD5C4D"/>
                </a:solidFill>
              </a:rPr>
              <a:t>Study commitments vary from a few hours of learning to several years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2CB6FC-A448-E11B-325B-67E0E8A7FB71}"/>
              </a:ext>
            </a:extLst>
          </p:cNvPr>
          <p:cNvSpPr/>
          <p:nvPr/>
        </p:nvSpPr>
        <p:spPr>
          <a:xfrm>
            <a:off x="576263" y="1635730"/>
            <a:ext cx="10672838" cy="4662865"/>
          </a:xfrm>
          <a:prstGeom prst="rect">
            <a:avLst/>
          </a:prstGeom>
          <a:noFill/>
        </p:spPr>
        <p:txBody>
          <a:bodyPr/>
          <a:lstStyle/>
          <a:p>
            <a:endParaRPr lang="en-CA"/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7CB33840-5149-AB39-A018-A1C02899940F}"/>
              </a:ext>
            </a:extLst>
          </p:cNvPr>
          <p:cNvSpPr/>
          <p:nvPr/>
        </p:nvSpPr>
        <p:spPr>
          <a:xfrm>
            <a:off x="576263" y="1635730"/>
            <a:ext cx="10672838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89FEE7A-4F2F-FB5C-D6F7-D800656ECEA3}"/>
              </a:ext>
            </a:extLst>
          </p:cNvPr>
          <p:cNvSpPr/>
          <p:nvPr/>
        </p:nvSpPr>
        <p:spPr>
          <a:xfrm>
            <a:off x="576263" y="1635730"/>
            <a:ext cx="3993108" cy="582858"/>
          </a:xfrm>
          <a:custGeom>
            <a:avLst/>
            <a:gdLst>
              <a:gd name="connsiteX0" fmla="*/ 0 w 3993108"/>
              <a:gd name="connsiteY0" fmla="*/ 0 h 582858"/>
              <a:gd name="connsiteX1" fmla="*/ 3993108 w 3993108"/>
              <a:gd name="connsiteY1" fmla="*/ 0 h 582858"/>
              <a:gd name="connsiteX2" fmla="*/ 3993108 w 3993108"/>
              <a:gd name="connsiteY2" fmla="*/ 582858 h 582858"/>
              <a:gd name="connsiteX3" fmla="*/ 0 w 3993108"/>
              <a:gd name="connsiteY3" fmla="*/ 582858 h 582858"/>
              <a:gd name="connsiteX4" fmla="*/ 0 w 3993108"/>
              <a:gd name="connsiteY4" fmla="*/ 0 h 58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108" h="582858">
                <a:moveTo>
                  <a:pt x="0" y="0"/>
                </a:moveTo>
                <a:lnTo>
                  <a:pt x="3993108" y="0"/>
                </a:lnTo>
                <a:lnTo>
                  <a:pt x="3993108" y="582858"/>
                </a:lnTo>
                <a:lnTo>
                  <a:pt x="0" y="582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kern="1200" dirty="0">
                <a:latin typeface="Gill Sans Nova"/>
                <a:cs typeface="Gill Sans SemiBold"/>
              </a:rPr>
              <a:t>CERTIFICATES, TICKETS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62A4FD7-40B3-4CE1-3923-DB09C1A1C946}"/>
              </a:ext>
            </a:extLst>
          </p:cNvPr>
          <p:cNvSpPr/>
          <p:nvPr/>
        </p:nvSpPr>
        <p:spPr>
          <a:xfrm>
            <a:off x="4694444" y="1662197"/>
            <a:ext cx="6545451" cy="529353"/>
          </a:xfrm>
          <a:custGeom>
            <a:avLst/>
            <a:gdLst>
              <a:gd name="connsiteX0" fmla="*/ 0 w 6545451"/>
              <a:gd name="connsiteY0" fmla="*/ 0 h 529353"/>
              <a:gd name="connsiteX1" fmla="*/ 6545451 w 6545451"/>
              <a:gd name="connsiteY1" fmla="*/ 0 h 529353"/>
              <a:gd name="connsiteX2" fmla="*/ 6545451 w 6545451"/>
              <a:gd name="connsiteY2" fmla="*/ 529353 h 529353"/>
              <a:gd name="connsiteX3" fmla="*/ 0 w 6545451"/>
              <a:gd name="connsiteY3" fmla="*/ 529353 h 529353"/>
              <a:gd name="connsiteX4" fmla="*/ 0 w 6545451"/>
              <a:gd name="connsiteY4" fmla="*/ 0 h 52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5451" h="529353">
                <a:moveTo>
                  <a:pt x="0" y="0"/>
                </a:moveTo>
                <a:lnTo>
                  <a:pt x="6545451" y="0"/>
                </a:lnTo>
                <a:lnTo>
                  <a:pt x="6545451" y="529353"/>
                </a:lnTo>
                <a:lnTo>
                  <a:pt x="0" y="5293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l" defTabSz="8001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0" kern="1200" dirty="0">
                <a:solidFill>
                  <a:schemeClr val="accent2"/>
                </a:solidFill>
                <a:latin typeface="+mn-lt"/>
                <a:cs typeface="Gill Sans Light"/>
              </a:rPr>
              <a:t>Several</a:t>
            </a:r>
            <a:r>
              <a:rPr lang="en-US" sz="1800" b="0" i="0" kern="1200" dirty="0">
                <a:solidFill>
                  <a:schemeClr val="accent2"/>
                </a:solidFill>
                <a:latin typeface="+mn-lt"/>
                <a:ea typeface="+mn-lt"/>
                <a:cs typeface="Gill Sans Light"/>
              </a:rPr>
              <a:t> hours – 2 years</a:t>
            </a:r>
            <a:endParaRPr lang="en-US" sz="1800" b="1" i="0" kern="1200" dirty="0">
              <a:solidFill>
                <a:schemeClr val="accent2"/>
              </a:solidFill>
              <a:latin typeface="Gill Sans Nova"/>
              <a:cs typeface="Gill Sans SemiBold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5C41195-AEAE-CC63-5A4D-BBA7C2F6539D}"/>
              </a:ext>
            </a:extLst>
          </p:cNvPr>
          <p:cNvSpPr/>
          <p:nvPr/>
        </p:nvSpPr>
        <p:spPr>
          <a:xfrm>
            <a:off x="4569371" y="2191551"/>
            <a:ext cx="6670523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CB8D33E2-3A44-1C61-E830-83F3CBE5F924}"/>
              </a:ext>
            </a:extLst>
          </p:cNvPr>
          <p:cNvSpPr/>
          <p:nvPr/>
        </p:nvSpPr>
        <p:spPr>
          <a:xfrm>
            <a:off x="576263" y="2218588"/>
            <a:ext cx="10672838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63742"/>
              <a:satOff val="-1294"/>
              <a:lumOff val="4382"/>
              <a:alphaOff val="0"/>
            </a:schemeClr>
          </a:lnRef>
          <a:fillRef idx="3">
            <a:schemeClr val="accent1">
              <a:shade val="80000"/>
              <a:hueOff val="63742"/>
              <a:satOff val="-1294"/>
              <a:lumOff val="4382"/>
              <a:alphaOff val="0"/>
            </a:schemeClr>
          </a:fillRef>
          <a:effectRef idx="2">
            <a:schemeClr val="accent1">
              <a:shade val="80000"/>
              <a:hueOff val="63742"/>
              <a:satOff val="-1294"/>
              <a:lumOff val="438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D568AAE-F211-D2C2-8704-216DC2FD157C}"/>
              </a:ext>
            </a:extLst>
          </p:cNvPr>
          <p:cNvSpPr/>
          <p:nvPr/>
        </p:nvSpPr>
        <p:spPr>
          <a:xfrm>
            <a:off x="576263" y="2218588"/>
            <a:ext cx="3951029" cy="582858"/>
          </a:xfrm>
          <a:custGeom>
            <a:avLst/>
            <a:gdLst>
              <a:gd name="connsiteX0" fmla="*/ 0 w 3951029"/>
              <a:gd name="connsiteY0" fmla="*/ 0 h 582858"/>
              <a:gd name="connsiteX1" fmla="*/ 3951029 w 3951029"/>
              <a:gd name="connsiteY1" fmla="*/ 0 h 582858"/>
              <a:gd name="connsiteX2" fmla="*/ 3951029 w 3951029"/>
              <a:gd name="connsiteY2" fmla="*/ 582858 h 582858"/>
              <a:gd name="connsiteX3" fmla="*/ 0 w 3951029"/>
              <a:gd name="connsiteY3" fmla="*/ 582858 h 582858"/>
              <a:gd name="connsiteX4" fmla="*/ 0 w 3951029"/>
              <a:gd name="connsiteY4" fmla="*/ 0 h 58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029" h="582858">
                <a:moveTo>
                  <a:pt x="0" y="0"/>
                </a:moveTo>
                <a:lnTo>
                  <a:pt x="3951029" y="0"/>
                </a:lnTo>
                <a:lnTo>
                  <a:pt x="3951029" y="582858"/>
                </a:lnTo>
                <a:lnTo>
                  <a:pt x="0" y="582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kern="1200" dirty="0">
                <a:latin typeface="Gill Sans Nova"/>
                <a:cs typeface="Gill Sans SemiBold"/>
              </a:rPr>
              <a:t>DIPLOMAS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15E902-90EC-FB40-D290-CEBD1FB6D5F9}"/>
              </a:ext>
            </a:extLst>
          </p:cNvPr>
          <p:cNvSpPr/>
          <p:nvPr/>
        </p:nvSpPr>
        <p:spPr>
          <a:xfrm>
            <a:off x="4653303" y="2245055"/>
            <a:ext cx="3874755" cy="529353"/>
          </a:xfrm>
          <a:custGeom>
            <a:avLst/>
            <a:gdLst>
              <a:gd name="connsiteX0" fmla="*/ 0 w 3874755"/>
              <a:gd name="connsiteY0" fmla="*/ 0 h 529353"/>
              <a:gd name="connsiteX1" fmla="*/ 3874755 w 3874755"/>
              <a:gd name="connsiteY1" fmla="*/ 0 h 529353"/>
              <a:gd name="connsiteX2" fmla="*/ 3874755 w 3874755"/>
              <a:gd name="connsiteY2" fmla="*/ 529353 h 529353"/>
              <a:gd name="connsiteX3" fmla="*/ 0 w 3874755"/>
              <a:gd name="connsiteY3" fmla="*/ 529353 h 529353"/>
              <a:gd name="connsiteX4" fmla="*/ 0 w 3874755"/>
              <a:gd name="connsiteY4" fmla="*/ 0 h 52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755" h="529353">
                <a:moveTo>
                  <a:pt x="0" y="0"/>
                </a:moveTo>
                <a:lnTo>
                  <a:pt x="3874755" y="0"/>
                </a:lnTo>
                <a:lnTo>
                  <a:pt x="3874755" y="529353"/>
                </a:lnTo>
                <a:lnTo>
                  <a:pt x="0" y="5293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l" defTabSz="8001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0" kern="1200" dirty="0">
                <a:solidFill>
                  <a:schemeClr val="accent2"/>
                </a:solidFill>
                <a:latin typeface="+mn-lt"/>
                <a:cs typeface="Gill Sans Light"/>
              </a:rPr>
              <a:t>1</a:t>
            </a:r>
            <a:r>
              <a:rPr lang="en-US" sz="1800" b="0" i="0" kern="1200" dirty="0">
                <a:solidFill>
                  <a:schemeClr val="accent2"/>
                </a:solidFill>
                <a:latin typeface="+mn-lt"/>
                <a:ea typeface="+mn-lt"/>
                <a:cs typeface="Gill Sans Light"/>
              </a:rPr>
              <a:t> - 2  years</a:t>
            </a:r>
            <a:endParaRPr lang="en-US" sz="1800" b="1" i="0" kern="1200" dirty="0">
              <a:solidFill>
                <a:schemeClr val="accent2"/>
              </a:solidFill>
              <a:latin typeface="Gill Sans Nova"/>
              <a:cs typeface="Gill Sans SemiBold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E5A6E488-DB3E-8D95-56B8-D9851D288116}"/>
              </a:ext>
            </a:extLst>
          </p:cNvPr>
          <p:cNvSpPr/>
          <p:nvPr/>
        </p:nvSpPr>
        <p:spPr>
          <a:xfrm>
            <a:off x="4527292" y="2774409"/>
            <a:ext cx="6720552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167C6944-1476-EF82-B7CF-31F9CECC650A}"/>
              </a:ext>
            </a:extLst>
          </p:cNvPr>
          <p:cNvSpPr/>
          <p:nvPr/>
        </p:nvSpPr>
        <p:spPr>
          <a:xfrm>
            <a:off x="576263" y="2801446"/>
            <a:ext cx="10672838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127483"/>
              <a:satOff val="-2588"/>
              <a:lumOff val="8765"/>
              <a:alphaOff val="0"/>
            </a:schemeClr>
          </a:lnRef>
          <a:fillRef idx="3">
            <a:schemeClr val="accent1">
              <a:shade val="80000"/>
              <a:hueOff val="127483"/>
              <a:satOff val="-2588"/>
              <a:lumOff val="8765"/>
              <a:alphaOff val="0"/>
            </a:schemeClr>
          </a:fillRef>
          <a:effectRef idx="2">
            <a:schemeClr val="accent1">
              <a:shade val="80000"/>
              <a:hueOff val="127483"/>
              <a:satOff val="-2588"/>
              <a:lumOff val="8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40CCD1-88E3-BE0C-3303-151F7819D73C}"/>
              </a:ext>
            </a:extLst>
          </p:cNvPr>
          <p:cNvSpPr/>
          <p:nvPr/>
        </p:nvSpPr>
        <p:spPr>
          <a:xfrm>
            <a:off x="576263" y="2801446"/>
            <a:ext cx="3971224" cy="582858"/>
          </a:xfrm>
          <a:custGeom>
            <a:avLst/>
            <a:gdLst>
              <a:gd name="connsiteX0" fmla="*/ 0 w 3971224"/>
              <a:gd name="connsiteY0" fmla="*/ 0 h 582858"/>
              <a:gd name="connsiteX1" fmla="*/ 3971224 w 3971224"/>
              <a:gd name="connsiteY1" fmla="*/ 0 h 582858"/>
              <a:gd name="connsiteX2" fmla="*/ 3971224 w 3971224"/>
              <a:gd name="connsiteY2" fmla="*/ 582858 h 582858"/>
              <a:gd name="connsiteX3" fmla="*/ 0 w 3971224"/>
              <a:gd name="connsiteY3" fmla="*/ 582858 h 582858"/>
              <a:gd name="connsiteX4" fmla="*/ 0 w 3971224"/>
              <a:gd name="connsiteY4" fmla="*/ 0 h 58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1224" h="582858">
                <a:moveTo>
                  <a:pt x="0" y="0"/>
                </a:moveTo>
                <a:lnTo>
                  <a:pt x="3971224" y="0"/>
                </a:lnTo>
                <a:lnTo>
                  <a:pt x="3971224" y="582858"/>
                </a:lnTo>
                <a:lnTo>
                  <a:pt x="0" y="582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kern="1200" dirty="0">
                <a:latin typeface="Gill Sans Nova"/>
                <a:cs typeface="Gill Sans SemiBold"/>
              </a:rPr>
              <a:t>ASSOCIATE DEGREE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67A7B58-E7D1-58DC-8FD1-C7425323EA22}"/>
              </a:ext>
            </a:extLst>
          </p:cNvPr>
          <p:cNvSpPr/>
          <p:nvPr/>
        </p:nvSpPr>
        <p:spPr>
          <a:xfrm>
            <a:off x="4673028" y="2827913"/>
            <a:ext cx="6569996" cy="529353"/>
          </a:xfrm>
          <a:custGeom>
            <a:avLst/>
            <a:gdLst>
              <a:gd name="connsiteX0" fmla="*/ 0 w 6569996"/>
              <a:gd name="connsiteY0" fmla="*/ 0 h 529353"/>
              <a:gd name="connsiteX1" fmla="*/ 6569996 w 6569996"/>
              <a:gd name="connsiteY1" fmla="*/ 0 h 529353"/>
              <a:gd name="connsiteX2" fmla="*/ 6569996 w 6569996"/>
              <a:gd name="connsiteY2" fmla="*/ 529353 h 529353"/>
              <a:gd name="connsiteX3" fmla="*/ 0 w 6569996"/>
              <a:gd name="connsiteY3" fmla="*/ 529353 h 529353"/>
              <a:gd name="connsiteX4" fmla="*/ 0 w 6569996"/>
              <a:gd name="connsiteY4" fmla="*/ 0 h 52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996" h="529353">
                <a:moveTo>
                  <a:pt x="0" y="0"/>
                </a:moveTo>
                <a:lnTo>
                  <a:pt x="6569996" y="0"/>
                </a:lnTo>
                <a:lnTo>
                  <a:pt x="6569996" y="529353"/>
                </a:lnTo>
                <a:lnTo>
                  <a:pt x="0" y="5293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l" defTabSz="8001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0" kern="1200" dirty="0">
                <a:solidFill>
                  <a:schemeClr val="accent2"/>
                </a:solidFill>
                <a:latin typeface="+mn-lt"/>
                <a:cs typeface="Gill Sans Light"/>
              </a:rPr>
              <a:t>2</a:t>
            </a:r>
            <a:r>
              <a:rPr lang="en-US" sz="1800" b="0" i="0" kern="1200" dirty="0">
                <a:solidFill>
                  <a:schemeClr val="accent2"/>
                </a:solidFill>
                <a:latin typeface="+mn-lt"/>
                <a:ea typeface="+mn-lt"/>
                <a:cs typeface="Gill Sans Light"/>
              </a:rPr>
              <a:t> years</a:t>
            </a:r>
            <a:endParaRPr lang="en-US" sz="1800" b="1" i="0" kern="1200" dirty="0">
              <a:solidFill>
                <a:schemeClr val="accent2"/>
              </a:solidFill>
              <a:latin typeface="Gill Sans Nova"/>
              <a:cs typeface="Gill Sans SemiBold"/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AA2ED25E-3CC3-C87C-B9D1-0DA6A7056E10}"/>
              </a:ext>
            </a:extLst>
          </p:cNvPr>
          <p:cNvSpPr/>
          <p:nvPr/>
        </p:nvSpPr>
        <p:spPr>
          <a:xfrm>
            <a:off x="4547487" y="3357267"/>
            <a:ext cx="6695538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511A5CDA-4359-9BDE-61F3-6DD04F94C769}"/>
              </a:ext>
            </a:extLst>
          </p:cNvPr>
          <p:cNvSpPr/>
          <p:nvPr/>
        </p:nvSpPr>
        <p:spPr>
          <a:xfrm>
            <a:off x="576263" y="3384304"/>
            <a:ext cx="10672838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191225"/>
              <a:satOff val="-3882"/>
              <a:lumOff val="13147"/>
              <a:alphaOff val="0"/>
            </a:schemeClr>
          </a:lnRef>
          <a:fillRef idx="3">
            <a:schemeClr val="accent1">
              <a:shade val="80000"/>
              <a:hueOff val="191225"/>
              <a:satOff val="-3882"/>
              <a:lumOff val="13147"/>
              <a:alphaOff val="0"/>
            </a:schemeClr>
          </a:fillRef>
          <a:effectRef idx="2">
            <a:schemeClr val="accent1">
              <a:shade val="80000"/>
              <a:hueOff val="191225"/>
              <a:satOff val="-3882"/>
              <a:lumOff val="1314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C0F462B-7C73-0965-9790-3C464571CC1C}"/>
              </a:ext>
            </a:extLst>
          </p:cNvPr>
          <p:cNvSpPr/>
          <p:nvPr/>
        </p:nvSpPr>
        <p:spPr>
          <a:xfrm>
            <a:off x="576263" y="3384304"/>
            <a:ext cx="3960206" cy="582858"/>
          </a:xfrm>
          <a:custGeom>
            <a:avLst/>
            <a:gdLst>
              <a:gd name="connsiteX0" fmla="*/ 0 w 3960206"/>
              <a:gd name="connsiteY0" fmla="*/ 0 h 582858"/>
              <a:gd name="connsiteX1" fmla="*/ 3960206 w 3960206"/>
              <a:gd name="connsiteY1" fmla="*/ 0 h 582858"/>
              <a:gd name="connsiteX2" fmla="*/ 3960206 w 3960206"/>
              <a:gd name="connsiteY2" fmla="*/ 582858 h 582858"/>
              <a:gd name="connsiteX3" fmla="*/ 0 w 3960206"/>
              <a:gd name="connsiteY3" fmla="*/ 582858 h 582858"/>
              <a:gd name="connsiteX4" fmla="*/ 0 w 3960206"/>
              <a:gd name="connsiteY4" fmla="*/ 0 h 58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206" h="582858">
                <a:moveTo>
                  <a:pt x="0" y="0"/>
                </a:moveTo>
                <a:lnTo>
                  <a:pt x="3960206" y="0"/>
                </a:lnTo>
                <a:lnTo>
                  <a:pt x="3960206" y="582858"/>
                </a:lnTo>
                <a:lnTo>
                  <a:pt x="0" y="582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kern="1200" dirty="0">
                <a:latin typeface="Gill Sans Nova"/>
                <a:cs typeface="Gill Sans SemiBold"/>
              </a:rPr>
              <a:t>BACHELOR'S DEGREE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263CEE-626D-47DF-80EB-91BB6783ED1F}"/>
              </a:ext>
            </a:extLst>
          </p:cNvPr>
          <p:cNvSpPr/>
          <p:nvPr/>
        </p:nvSpPr>
        <p:spPr>
          <a:xfrm>
            <a:off x="4662323" y="3410772"/>
            <a:ext cx="6586360" cy="529353"/>
          </a:xfrm>
          <a:custGeom>
            <a:avLst/>
            <a:gdLst>
              <a:gd name="connsiteX0" fmla="*/ 0 w 6586360"/>
              <a:gd name="connsiteY0" fmla="*/ 0 h 529353"/>
              <a:gd name="connsiteX1" fmla="*/ 6586360 w 6586360"/>
              <a:gd name="connsiteY1" fmla="*/ 0 h 529353"/>
              <a:gd name="connsiteX2" fmla="*/ 6586360 w 6586360"/>
              <a:gd name="connsiteY2" fmla="*/ 529353 h 529353"/>
              <a:gd name="connsiteX3" fmla="*/ 0 w 6586360"/>
              <a:gd name="connsiteY3" fmla="*/ 529353 h 529353"/>
              <a:gd name="connsiteX4" fmla="*/ 0 w 6586360"/>
              <a:gd name="connsiteY4" fmla="*/ 0 h 52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6360" h="529353">
                <a:moveTo>
                  <a:pt x="0" y="0"/>
                </a:moveTo>
                <a:lnTo>
                  <a:pt x="6586360" y="0"/>
                </a:lnTo>
                <a:lnTo>
                  <a:pt x="6586360" y="529353"/>
                </a:lnTo>
                <a:lnTo>
                  <a:pt x="0" y="5293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l" defTabSz="8001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0" kern="1200" dirty="0">
                <a:solidFill>
                  <a:schemeClr val="accent2"/>
                </a:solidFill>
                <a:latin typeface="+mn-lt"/>
                <a:cs typeface="Gill Sans Light"/>
              </a:rPr>
              <a:t>4</a:t>
            </a:r>
            <a:r>
              <a:rPr lang="en-US" sz="1800" b="0" i="0" kern="1200" dirty="0">
                <a:solidFill>
                  <a:schemeClr val="accent2"/>
                </a:solidFill>
                <a:latin typeface="+mn-lt"/>
                <a:ea typeface="+mn-lt"/>
                <a:cs typeface="Gill Sans Light"/>
              </a:rPr>
              <a:t> years</a:t>
            </a:r>
            <a:endParaRPr lang="en-US" sz="1800" b="1" i="0" kern="1200" dirty="0">
              <a:solidFill>
                <a:schemeClr val="accent2"/>
              </a:solidFill>
              <a:latin typeface="Gill Sans Nova"/>
              <a:cs typeface="Gill Sans SemiBold"/>
            </a:endParaRP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6F0907DF-7CD4-56E0-DB76-6FE1039882B9}"/>
              </a:ext>
            </a:extLst>
          </p:cNvPr>
          <p:cNvSpPr/>
          <p:nvPr/>
        </p:nvSpPr>
        <p:spPr>
          <a:xfrm>
            <a:off x="4536469" y="3940125"/>
            <a:ext cx="6712214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  <p:sp>
        <p:nvSpPr>
          <p:cNvPr id="22" name="Straight Connector 21">
            <a:extLst>
              <a:ext uri="{FF2B5EF4-FFF2-40B4-BE49-F238E27FC236}">
                <a16:creationId xmlns:a16="http://schemas.microsoft.com/office/drawing/2014/main" id="{E44D2F72-856D-D789-3B65-294129741D68}"/>
              </a:ext>
            </a:extLst>
          </p:cNvPr>
          <p:cNvSpPr/>
          <p:nvPr/>
        </p:nvSpPr>
        <p:spPr>
          <a:xfrm>
            <a:off x="576263" y="3967162"/>
            <a:ext cx="10672838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254967"/>
              <a:satOff val="-5176"/>
              <a:lumOff val="17530"/>
              <a:alphaOff val="0"/>
            </a:schemeClr>
          </a:lnRef>
          <a:fillRef idx="3">
            <a:schemeClr val="accent1">
              <a:shade val="80000"/>
              <a:hueOff val="254967"/>
              <a:satOff val="-5176"/>
              <a:lumOff val="17530"/>
              <a:alphaOff val="0"/>
            </a:schemeClr>
          </a:fillRef>
          <a:effectRef idx="2">
            <a:schemeClr val="accent1">
              <a:shade val="80000"/>
              <a:hueOff val="254967"/>
              <a:satOff val="-5176"/>
              <a:lumOff val="1753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9C16D95-BFC6-BF53-3722-32E2D75BB072}"/>
              </a:ext>
            </a:extLst>
          </p:cNvPr>
          <p:cNvSpPr/>
          <p:nvPr/>
        </p:nvSpPr>
        <p:spPr>
          <a:xfrm>
            <a:off x="576263" y="3940531"/>
            <a:ext cx="7898775" cy="582858"/>
          </a:xfrm>
          <a:custGeom>
            <a:avLst/>
            <a:gdLst>
              <a:gd name="connsiteX0" fmla="*/ 0 w 7898775"/>
              <a:gd name="connsiteY0" fmla="*/ 0 h 582858"/>
              <a:gd name="connsiteX1" fmla="*/ 7898775 w 7898775"/>
              <a:gd name="connsiteY1" fmla="*/ 0 h 582858"/>
              <a:gd name="connsiteX2" fmla="*/ 7898775 w 7898775"/>
              <a:gd name="connsiteY2" fmla="*/ 582858 h 582858"/>
              <a:gd name="connsiteX3" fmla="*/ 0 w 7898775"/>
              <a:gd name="connsiteY3" fmla="*/ 582858 h 582858"/>
              <a:gd name="connsiteX4" fmla="*/ 0 w 7898775"/>
              <a:gd name="connsiteY4" fmla="*/ 0 h 58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8775" h="582858">
                <a:moveTo>
                  <a:pt x="0" y="0"/>
                </a:moveTo>
                <a:lnTo>
                  <a:pt x="7898775" y="0"/>
                </a:lnTo>
                <a:lnTo>
                  <a:pt x="7898775" y="582858"/>
                </a:lnTo>
                <a:lnTo>
                  <a:pt x="0" y="582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kern="1200" dirty="0">
                <a:latin typeface="Gill Sans Nova"/>
                <a:cs typeface="Gill Sans SemiBold"/>
              </a:rPr>
              <a:t>PROFESSIONAL ACCREDITATION</a:t>
            </a:r>
            <a:endParaRPr lang="en-US" sz="2000" kern="1200" dirty="0"/>
          </a:p>
        </p:txBody>
      </p:sp>
      <p:sp>
        <p:nvSpPr>
          <p:cNvPr id="24" name="Straight Connector 23">
            <a:extLst>
              <a:ext uri="{FF2B5EF4-FFF2-40B4-BE49-F238E27FC236}">
                <a16:creationId xmlns:a16="http://schemas.microsoft.com/office/drawing/2014/main" id="{7280DB74-E341-5FCE-5B4D-B5E01BE1BB77}"/>
              </a:ext>
            </a:extLst>
          </p:cNvPr>
          <p:cNvSpPr/>
          <p:nvPr/>
        </p:nvSpPr>
        <p:spPr>
          <a:xfrm>
            <a:off x="576263" y="4550020"/>
            <a:ext cx="10672838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318708"/>
              <a:satOff val="-6470"/>
              <a:lumOff val="21912"/>
              <a:alphaOff val="0"/>
            </a:schemeClr>
          </a:lnRef>
          <a:fillRef idx="3">
            <a:schemeClr val="accent1">
              <a:shade val="80000"/>
              <a:hueOff val="318708"/>
              <a:satOff val="-6470"/>
              <a:lumOff val="21912"/>
              <a:alphaOff val="0"/>
            </a:schemeClr>
          </a:fillRef>
          <a:effectRef idx="2">
            <a:schemeClr val="accent1">
              <a:shade val="80000"/>
              <a:hueOff val="318708"/>
              <a:satOff val="-6470"/>
              <a:lumOff val="2191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72D6817-EE86-B759-C818-2D6733454B09}"/>
              </a:ext>
            </a:extLst>
          </p:cNvPr>
          <p:cNvSpPr/>
          <p:nvPr/>
        </p:nvSpPr>
        <p:spPr>
          <a:xfrm>
            <a:off x="576263" y="4550020"/>
            <a:ext cx="3952189" cy="582858"/>
          </a:xfrm>
          <a:custGeom>
            <a:avLst/>
            <a:gdLst>
              <a:gd name="connsiteX0" fmla="*/ 0 w 3952189"/>
              <a:gd name="connsiteY0" fmla="*/ 0 h 582858"/>
              <a:gd name="connsiteX1" fmla="*/ 3952189 w 3952189"/>
              <a:gd name="connsiteY1" fmla="*/ 0 h 582858"/>
              <a:gd name="connsiteX2" fmla="*/ 3952189 w 3952189"/>
              <a:gd name="connsiteY2" fmla="*/ 582858 h 582858"/>
              <a:gd name="connsiteX3" fmla="*/ 0 w 3952189"/>
              <a:gd name="connsiteY3" fmla="*/ 582858 h 582858"/>
              <a:gd name="connsiteX4" fmla="*/ 0 w 3952189"/>
              <a:gd name="connsiteY4" fmla="*/ 0 h 58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189" h="582858">
                <a:moveTo>
                  <a:pt x="0" y="0"/>
                </a:moveTo>
                <a:lnTo>
                  <a:pt x="3952189" y="0"/>
                </a:lnTo>
                <a:lnTo>
                  <a:pt x="3952189" y="582858"/>
                </a:lnTo>
                <a:lnTo>
                  <a:pt x="0" y="582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Gill Sans Nova"/>
                <a:cs typeface="Gill Sans SemiBold"/>
              </a:rPr>
              <a:t>MASTER'S DEGREE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8E8B6F7-F257-0AC9-8D6E-028205FD9ED4}"/>
              </a:ext>
            </a:extLst>
          </p:cNvPr>
          <p:cNvSpPr/>
          <p:nvPr/>
        </p:nvSpPr>
        <p:spPr>
          <a:xfrm>
            <a:off x="4654462" y="4576488"/>
            <a:ext cx="6594542" cy="529353"/>
          </a:xfrm>
          <a:custGeom>
            <a:avLst/>
            <a:gdLst>
              <a:gd name="connsiteX0" fmla="*/ 0 w 6594542"/>
              <a:gd name="connsiteY0" fmla="*/ 0 h 529353"/>
              <a:gd name="connsiteX1" fmla="*/ 6594542 w 6594542"/>
              <a:gd name="connsiteY1" fmla="*/ 0 h 529353"/>
              <a:gd name="connsiteX2" fmla="*/ 6594542 w 6594542"/>
              <a:gd name="connsiteY2" fmla="*/ 529353 h 529353"/>
              <a:gd name="connsiteX3" fmla="*/ 0 w 6594542"/>
              <a:gd name="connsiteY3" fmla="*/ 529353 h 529353"/>
              <a:gd name="connsiteX4" fmla="*/ 0 w 6594542"/>
              <a:gd name="connsiteY4" fmla="*/ 0 h 52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42" h="529353">
                <a:moveTo>
                  <a:pt x="0" y="0"/>
                </a:moveTo>
                <a:lnTo>
                  <a:pt x="6594542" y="0"/>
                </a:lnTo>
                <a:lnTo>
                  <a:pt x="6594542" y="529353"/>
                </a:lnTo>
                <a:lnTo>
                  <a:pt x="0" y="5293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accent2"/>
                </a:solidFill>
                <a:latin typeface="Corbel" panose="020B0503020204020204" pitchFamily="34" charset="0"/>
                <a:cs typeface="Gill Sans SemiBold"/>
              </a:rPr>
              <a:t>Minimum 2 years</a:t>
            </a:r>
          </a:p>
        </p:txBody>
      </p:sp>
      <p:sp>
        <p:nvSpPr>
          <p:cNvPr id="27" name="Straight Connector 26">
            <a:extLst>
              <a:ext uri="{FF2B5EF4-FFF2-40B4-BE49-F238E27FC236}">
                <a16:creationId xmlns:a16="http://schemas.microsoft.com/office/drawing/2014/main" id="{1DAC3F68-2561-4AFD-ACC4-AF1B26996E5A}"/>
              </a:ext>
            </a:extLst>
          </p:cNvPr>
          <p:cNvSpPr/>
          <p:nvPr/>
        </p:nvSpPr>
        <p:spPr>
          <a:xfrm>
            <a:off x="4528452" y="5105841"/>
            <a:ext cx="6720552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9387ABEA-ECA6-6A98-C9C4-A80FB3122FD5}"/>
              </a:ext>
            </a:extLst>
          </p:cNvPr>
          <p:cNvSpPr/>
          <p:nvPr/>
        </p:nvSpPr>
        <p:spPr>
          <a:xfrm>
            <a:off x="576263" y="5132878"/>
            <a:ext cx="10672838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382450"/>
              <a:satOff val="-7764"/>
              <a:lumOff val="26295"/>
              <a:alphaOff val="0"/>
            </a:schemeClr>
          </a:lnRef>
          <a:fillRef idx="3">
            <a:schemeClr val="accent1">
              <a:shade val="80000"/>
              <a:hueOff val="382450"/>
              <a:satOff val="-7764"/>
              <a:lumOff val="26295"/>
              <a:alphaOff val="0"/>
            </a:schemeClr>
          </a:fillRef>
          <a:effectRef idx="2">
            <a:schemeClr val="accent1">
              <a:shade val="80000"/>
              <a:hueOff val="382450"/>
              <a:satOff val="-7764"/>
              <a:lumOff val="2629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CF50C98-0E02-68DA-ECBC-F8E2E8BD9FD1}"/>
              </a:ext>
            </a:extLst>
          </p:cNvPr>
          <p:cNvSpPr/>
          <p:nvPr/>
        </p:nvSpPr>
        <p:spPr>
          <a:xfrm>
            <a:off x="576263" y="5132878"/>
            <a:ext cx="3971408" cy="582858"/>
          </a:xfrm>
          <a:custGeom>
            <a:avLst/>
            <a:gdLst>
              <a:gd name="connsiteX0" fmla="*/ 0 w 3971408"/>
              <a:gd name="connsiteY0" fmla="*/ 0 h 582858"/>
              <a:gd name="connsiteX1" fmla="*/ 3971408 w 3971408"/>
              <a:gd name="connsiteY1" fmla="*/ 0 h 582858"/>
              <a:gd name="connsiteX2" fmla="*/ 3971408 w 3971408"/>
              <a:gd name="connsiteY2" fmla="*/ 582858 h 582858"/>
              <a:gd name="connsiteX3" fmla="*/ 0 w 3971408"/>
              <a:gd name="connsiteY3" fmla="*/ 582858 h 582858"/>
              <a:gd name="connsiteX4" fmla="*/ 0 w 3971408"/>
              <a:gd name="connsiteY4" fmla="*/ 0 h 58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1408" h="582858">
                <a:moveTo>
                  <a:pt x="0" y="0"/>
                </a:moveTo>
                <a:lnTo>
                  <a:pt x="3971408" y="0"/>
                </a:lnTo>
                <a:lnTo>
                  <a:pt x="3971408" y="582858"/>
                </a:lnTo>
                <a:lnTo>
                  <a:pt x="0" y="582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t" anchorCtr="0">
            <a:noAutofit/>
          </a:bodyPr>
          <a:lstStyle/>
          <a:p>
            <a:pPr marL="0" lvl="0" indent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latin typeface="Gill Sans Nova"/>
                <a:cs typeface="Gill Sans SemiBold"/>
              </a:rPr>
              <a:t>Ph. D. (DOCTORATE DEGREE)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6614F89-E447-BAD7-F46D-B276BBFF5E8C}"/>
              </a:ext>
            </a:extLst>
          </p:cNvPr>
          <p:cNvSpPr/>
          <p:nvPr/>
        </p:nvSpPr>
        <p:spPr>
          <a:xfrm>
            <a:off x="4673212" y="5159346"/>
            <a:ext cx="6569996" cy="529353"/>
          </a:xfrm>
          <a:custGeom>
            <a:avLst/>
            <a:gdLst>
              <a:gd name="connsiteX0" fmla="*/ 0 w 6569996"/>
              <a:gd name="connsiteY0" fmla="*/ 0 h 529353"/>
              <a:gd name="connsiteX1" fmla="*/ 6569996 w 6569996"/>
              <a:gd name="connsiteY1" fmla="*/ 0 h 529353"/>
              <a:gd name="connsiteX2" fmla="*/ 6569996 w 6569996"/>
              <a:gd name="connsiteY2" fmla="*/ 529353 h 529353"/>
              <a:gd name="connsiteX3" fmla="*/ 0 w 6569996"/>
              <a:gd name="connsiteY3" fmla="*/ 529353 h 529353"/>
              <a:gd name="connsiteX4" fmla="*/ 0 w 6569996"/>
              <a:gd name="connsiteY4" fmla="*/ 0 h 52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996" h="529353">
                <a:moveTo>
                  <a:pt x="0" y="0"/>
                </a:moveTo>
                <a:lnTo>
                  <a:pt x="6569996" y="0"/>
                </a:lnTo>
                <a:lnTo>
                  <a:pt x="6569996" y="529353"/>
                </a:lnTo>
                <a:lnTo>
                  <a:pt x="0" y="5293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accent2"/>
                </a:solidFill>
                <a:latin typeface="Corbel" panose="020B0503020204020204" pitchFamily="34" charset="0"/>
                <a:cs typeface="Gill Sans SemiBold"/>
              </a:rPr>
              <a:t>Minimum 2 years</a:t>
            </a:r>
          </a:p>
        </p:txBody>
      </p:sp>
      <p:sp>
        <p:nvSpPr>
          <p:cNvPr id="31" name="Straight Connector 30">
            <a:extLst>
              <a:ext uri="{FF2B5EF4-FFF2-40B4-BE49-F238E27FC236}">
                <a16:creationId xmlns:a16="http://schemas.microsoft.com/office/drawing/2014/main" id="{CB98FFCF-F1D5-CAD5-C7B6-F3A8C52C5641}"/>
              </a:ext>
            </a:extLst>
          </p:cNvPr>
          <p:cNvSpPr/>
          <p:nvPr/>
        </p:nvSpPr>
        <p:spPr>
          <a:xfrm>
            <a:off x="4547671" y="5688699"/>
            <a:ext cx="6695538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  <p:sp>
        <p:nvSpPr>
          <p:cNvPr id="32" name="Straight Connector 31">
            <a:extLst>
              <a:ext uri="{FF2B5EF4-FFF2-40B4-BE49-F238E27FC236}">
                <a16:creationId xmlns:a16="http://schemas.microsoft.com/office/drawing/2014/main" id="{70D682AE-1875-C3D7-7A79-98DA97FE321A}"/>
              </a:ext>
            </a:extLst>
          </p:cNvPr>
          <p:cNvSpPr/>
          <p:nvPr/>
        </p:nvSpPr>
        <p:spPr>
          <a:xfrm>
            <a:off x="576263" y="5715736"/>
            <a:ext cx="10672838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446191"/>
              <a:satOff val="-9058"/>
              <a:lumOff val="30677"/>
              <a:alphaOff val="0"/>
            </a:schemeClr>
          </a:lnRef>
          <a:fillRef idx="3">
            <a:schemeClr val="accent1">
              <a:shade val="80000"/>
              <a:hueOff val="446191"/>
              <a:satOff val="-9058"/>
              <a:lumOff val="30677"/>
              <a:alphaOff val="0"/>
            </a:schemeClr>
          </a:fillRef>
          <a:effectRef idx="2">
            <a:schemeClr val="accent1">
              <a:shade val="80000"/>
              <a:hueOff val="446191"/>
              <a:satOff val="-9058"/>
              <a:lumOff val="3067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9DDF295-1B30-5A62-763E-6644A437C9D1}"/>
              </a:ext>
            </a:extLst>
          </p:cNvPr>
          <p:cNvSpPr/>
          <p:nvPr/>
        </p:nvSpPr>
        <p:spPr>
          <a:xfrm>
            <a:off x="576263" y="5715736"/>
            <a:ext cx="3972094" cy="582858"/>
          </a:xfrm>
          <a:custGeom>
            <a:avLst/>
            <a:gdLst>
              <a:gd name="connsiteX0" fmla="*/ 0 w 3972094"/>
              <a:gd name="connsiteY0" fmla="*/ 0 h 582858"/>
              <a:gd name="connsiteX1" fmla="*/ 3972094 w 3972094"/>
              <a:gd name="connsiteY1" fmla="*/ 0 h 582858"/>
              <a:gd name="connsiteX2" fmla="*/ 3972094 w 3972094"/>
              <a:gd name="connsiteY2" fmla="*/ 582858 h 582858"/>
              <a:gd name="connsiteX3" fmla="*/ 0 w 3972094"/>
              <a:gd name="connsiteY3" fmla="*/ 582858 h 582858"/>
              <a:gd name="connsiteX4" fmla="*/ 0 w 3972094"/>
              <a:gd name="connsiteY4" fmla="*/ 0 h 58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2094" h="582858">
                <a:moveTo>
                  <a:pt x="0" y="0"/>
                </a:moveTo>
                <a:lnTo>
                  <a:pt x="3972094" y="0"/>
                </a:lnTo>
                <a:lnTo>
                  <a:pt x="3972094" y="582858"/>
                </a:lnTo>
                <a:lnTo>
                  <a:pt x="0" y="582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t" anchorCtr="0">
            <a:noAutofit/>
          </a:bodyPr>
          <a:lstStyle/>
          <a:p>
            <a:pPr marL="0" lvl="0" indent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latin typeface="Gill Sans Nova"/>
                <a:cs typeface="Gill Sans SemiBold"/>
              </a:rPr>
              <a:t>Doctor(s) of …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232B459-4137-1BD1-EAAD-D8F6CB0B9BE0}"/>
              </a:ext>
            </a:extLst>
          </p:cNvPr>
          <p:cNvSpPr/>
          <p:nvPr/>
        </p:nvSpPr>
        <p:spPr>
          <a:xfrm>
            <a:off x="4673898" y="5742204"/>
            <a:ext cx="6569996" cy="529353"/>
          </a:xfrm>
          <a:custGeom>
            <a:avLst/>
            <a:gdLst>
              <a:gd name="connsiteX0" fmla="*/ 0 w 6569996"/>
              <a:gd name="connsiteY0" fmla="*/ 0 h 529353"/>
              <a:gd name="connsiteX1" fmla="*/ 6569996 w 6569996"/>
              <a:gd name="connsiteY1" fmla="*/ 0 h 529353"/>
              <a:gd name="connsiteX2" fmla="*/ 6569996 w 6569996"/>
              <a:gd name="connsiteY2" fmla="*/ 529353 h 529353"/>
              <a:gd name="connsiteX3" fmla="*/ 0 w 6569996"/>
              <a:gd name="connsiteY3" fmla="*/ 529353 h 529353"/>
              <a:gd name="connsiteX4" fmla="*/ 0 w 6569996"/>
              <a:gd name="connsiteY4" fmla="*/ 0 h 52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996" h="529353">
                <a:moveTo>
                  <a:pt x="0" y="0"/>
                </a:moveTo>
                <a:lnTo>
                  <a:pt x="6569996" y="0"/>
                </a:lnTo>
                <a:lnTo>
                  <a:pt x="6569996" y="529353"/>
                </a:lnTo>
                <a:lnTo>
                  <a:pt x="0" y="5293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accent2"/>
                </a:solidFill>
                <a:latin typeface="Corbel" panose="020B0503020204020204" pitchFamily="34" charset="0"/>
                <a:cs typeface="Gill Sans SemiBold"/>
              </a:rPr>
              <a:t>Minimum of 2+ years</a:t>
            </a:r>
          </a:p>
        </p:txBody>
      </p:sp>
      <p:sp>
        <p:nvSpPr>
          <p:cNvPr id="35" name="Straight Connector 34">
            <a:extLst>
              <a:ext uri="{FF2B5EF4-FFF2-40B4-BE49-F238E27FC236}">
                <a16:creationId xmlns:a16="http://schemas.microsoft.com/office/drawing/2014/main" id="{0397534A-DEA7-2887-0552-2F5425329357}"/>
              </a:ext>
            </a:extLst>
          </p:cNvPr>
          <p:cNvSpPr/>
          <p:nvPr/>
        </p:nvSpPr>
        <p:spPr>
          <a:xfrm>
            <a:off x="4548357" y="6271558"/>
            <a:ext cx="6695538" cy="0"/>
          </a:xfrm>
          <a:prstGeom prst="lin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41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5" grpId="0"/>
      <p:bldP spid="16" grpId="0"/>
      <p:bldP spid="19" grpId="0"/>
      <p:bldP spid="20" grpId="0"/>
      <p:bldP spid="23" grpId="0"/>
      <p:bldP spid="25" grpId="0"/>
      <p:bldP spid="26" grpId="0"/>
      <p:bldP spid="29" grpId="0"/>
      <p:bldP spid="30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B3C453-B485-4F07-841B-918D40331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F20DB-DF43-7E33-D39B-153C4899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solidFill>
                  <a:srgbClr val="AD5C4D"/>
                </a:solidFill>
              </a:rPr>
              <a:t>LOWER MAINLAND POST-SECONDARY INSTITUTIONS (PSIs)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F1F9265-E024-F139-419F-485C862CC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582402"/>
              </p:ext>
            </p:extLst>
          </p:nvPr>
        </p:nvGraphicFramePr>
        <p:xfrm>
          <a:off x="4545013" y="1984864"/>
          <a:ext cx="3106491" cy="344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D045A-BD35-6C15-1C87-E4EAFD2061F3}"/>
              </a:ext>
            </a:extLst>
          </p:cNvPr>
          <p:cNvSpPr>
            <a:spLocks/>
          </p:cNvSpPr>
          <p:nvPr/>
        </p:nvSpPr>
        <p:spPr>
          <a:xfrm>
            <a:off x="7943731" y="1887210"/>
            <a:ext cx="3106491" cy="2897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9718" defTabSz="594360">
              <a:lnSpc>
                <a:spcPct val="15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 Vancouver</a:t>
            </a:r>
          </a:p>
          <a:p>
            <a:pPr marL="29718" defTabSz="594360">
              <a:lnSpc>
                <a:spcPct val="15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Burnaby/Richmond</a:t>
            </a:r>
          </a:p>
          <a:p>
            <a:pPr marL="29718" defTabSz="594360">
              <a:lnSpc>
                <a:spcPct val="15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Westminster/Coquitlam</a:t>
            </a:r>
          </a:p>
          <a:p>
            <a:pPr marL="29718" defTabSz="594360">
              <a:lnSpc>
                <a:spcPct val="15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Langley/Surrey/Richmond</a:t>
            </a:r>
          </a:p>
          <a:p>
            <a:pPr marL="29718" defTabSz="594360">
              <a:lnSpc>
                <a:spcPct val="15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Vancouver</a:t>
            </a:r>
          </a:p>
          <a:p>
            <a:pPr marL="29718" defTabSz="594360">
              <a:lnSpc>
                <a:spcPct val="15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Burnaby/Surrey</a:t>
            </a:r>
          </a:p>
          <a:p>
            <a:pPr marL="29718" defTabSz="594360">
              <a:lnSpc>
                <a:spcPct val="15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Langley</a:t>
            </a:r>
          </a:p>
          <a:p>
            <a:pPr marL="29718" defTabSz="594360">
              <a:lnSpc>
                <a:spcPct val="15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Vancouver</a:t>
            </a:r>
          </a:p>
          <a:p>
            <a:pPr marL="29718" defTabSz="594360">
              <a:lnSpc>
                <a:spcPct val="15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Abbotsford/Chilliwack</a:t>
            </a:r>
          </a:p>
          <a:p>
            <a:pPr marL="29718" defTabSz="594360">
              <a:lnSpc>
                <a:spcPct val="15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Vancouver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939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D21374-157A-AE3F-BC2D-839BFEAF9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03593"/>
              </p:ext>
            </p:extLst>
          </p:nvPr>
        </p:nvGraphicFramePr>
        <p:xfrm>
          <a:off x="671307" y="565573"/>
          <a:ext cx="10844306" cy="59153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43899">
                  <a:extLst>
                    <a:ext uri="{9D8B030D-6E8A-4147-A177-3AD203B41FA5}">
                      <a16:colId xmlns:a16="http://schemas.microsoft.com/office/drawing/2014/main" val="1781061372"/>
                    </a:ext>
                  </a:extLst>
                </a:gridCol>
                <a:gridCol w="4149863">
                  <a:extLst>
                    <a:ext uri="{9D8B030D-6E8A-4147-A177-3AD203B41FA5}">
                      <a16:colId xmlns:a16="http://schemas.microsoft.com/office/drawing/2014/main" val="1083575683"/>
                    </a:ext>
                  </a:extLst>
                </a:gridCol>
                <a:gridCol w="4250544">
                  <a:extLst>
                    <a:ext uri="{9D8B030D-6E8A-4147-A177-3AD203B41FA5}">
                      <a16:colId xmlns:a16="http://schemas.microsoft.com/office/drawing/2014/main" val="3497593864"/>
                    </a:ext>
                  </a:extLst>
                </a:gridCol>
              </a:tblGrid>
              <a:tr h="128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</a:rPr>
                        <a:t>INSTITUTION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</a:rPr>
                        <a:t>LOCATIONS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</a:rPr>
                        <a:t>PROGRAMS/ADMISSIONS LINK TO INFO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2142066311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BCIT (British Columbia Institute of Technology)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Burnaby/ Vancouver/ North Vancouver/ Richmond/ Delta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2"/>
                        </a:rPr>
                        <a:t>www.bcit.ca/admission/how-to-apply/high-school-applicants/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71157902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Camosun College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Victoria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3"/>
                        </a:rPr>
                        <a:t>camosun.ca/programs-courses/find-program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3108454449"/>
                  </a:ext>
                </a:extLst>
              </a:tr>
              <a:tr h="23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Capilano University (CapU)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North Vancouver/Sechelt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4"/>
                        </a:rPr>
                        <a:t>capilanou.ca/admissions/apply-to-capu/admission-requirements/?utm_source=admission-requirements&amp;utm_medium=web&amp;utm_campaign=Redirect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3637279066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Coast Mountain College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Terrace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5"/>
                        </a:rPr>
                        <a:t>www.coastmountaincollege.ca/programs/programs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3243876482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College of New Caledonia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Prince George/ Burns Lake/ Fort St. James/ Mackenzie/ Quesnel/ Vanderhoof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6"/>
                        </a:rPr>
                        <a:t>cnc.bc.ca/programs-courses</a:t>
                      </a:r>
                      <a:endParaRPr lang="en-CA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3499895649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College of the Rockies (COTR)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Cranbrook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7"/>
                        </a:rPr>
                        <a:t>cotr.bc.ca/programs/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460509616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Corpus Christi and St. Mark’s College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Vancouver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8"/>
                        </a:rPr>
                        <a:t>corpuschristi.ca/admissions/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2911820010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Douglas College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New Westminster/ Coquitlam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9"/>
                        </a:rPr>
                        <a:t>www.douglascollege.ca/programs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3936409365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Emily Carr University of Art and Design (ECUAD)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Vancouver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10"/>
                        </a:rPr>
                        <a:t>www.ecuad.ca/admissions/application-info/undergraduate-applications/application-requirements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797987459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Fairleigh Dickson University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dirty="0">
                          <a:effectLst/>
                        </a:rPr>
                        <a:t>Vancouver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11"/>
                        </a:rPr>
                        <a:t>www.fdu.edu/campuses/vancouver-campus/admissions/undergraduate-admissions/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3002907849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Kwantlen Polytechnic University (KPU) 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Surrey/ Richmond/ Langley/ Cloverdale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12"/>
                        </a:rPr>
                        <a:t>www.kpu.ca/admission/requirements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1411310011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Langara College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Vancouver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13"/>
                        </a:rPr>
                        <a:t>langara.ca/programs-and-courses/index.html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972402360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Nicola Valley Institute of Technology (NVIT)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Merritt/Burnaby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14"/>
                        </a:rPr>
                        <a:t>nvit.ca/programs/default.htm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295039250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North Island College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Courtenay/ Campbell River/ Port Alberni/ Port Hardy/ Ucluelet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15"/>
                        </a:rPr>
                        <a:t>www.nic.bc.ca/programs/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418433809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Northern Lights College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Atlin/ Chetwynd/ Dawson Creek/ Dease Lake/ Fort Nelson/ Fort St. John/ Tumbler Ridge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16"/>
                        </a:rPr>
                        <a:t>calendar.nlc.bc.ca/content.php?catoid=5&amp;navoid=133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579415392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Okanagan College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Kelowna/ Vernon/ Penticton/ Salmon Arm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17"/>
                        </a:rPr>
                        <a:t>www.okanagan.bc.ca/program-search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2179487434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Royal Military College of Canada (RMCC)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Kingston (ON)/ Saint-Jean (PQ)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18"/>
                        </a:rPr>
                        <a:t>www.rmc-cmr.ca/en/registrars-office/admissions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1305477276"/>
                  </a:ext>
                </a:extLst>
              </a:tr>
              <a:tr h="23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76300" algn="l"/>
                        </a:tabLst>
                      </a:pPr>
                      <a:r>
                        <a:rPr lang="en-CA" sz="700">
                          <a:effectLst/>
                        </a:rPr>
                        <a:t>Royal Roads University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Victoria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19"/>
                        </a:rPr>
                        <a:t>https://www.royalroads.ca/programs?program_area_title=&amp;program_name=&amp;field_program_delivery_value=All&amp;field_program_group_id_value_1=1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1145011367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Selkirk College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Castlegar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20"/>
                        </a:rPr>
                        <a:t>selkirk.ca/programs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2019936327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Simon Fraser University (SFU)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Burnaby/  Surrey/ Vancouver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21"/>
                        </a:rPr>
                        <a:t>www.sfu.ca/students/admission/admission-requirements/canadian-highschool/bc-yukon.html</a:t>
                      </a:r>
                      <a:endParaRPr lang="en-CA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4028042122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Thompson Rivers University (TRU)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Kamloops/ Williams Lake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22"/>
                        </a:rPr>
                        <a:t>www.tru.ca/programs.html</a:t>
                      </a:r>
                      <a:endParaRPr lang="en-CA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1462328992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Trinity Western University (TWU)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Langley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23"/>
                        </a:rPr>
                        <a:t>www.twu.ca/admissions-aid/admission-requirements/canadian-high-school-students</a:t>
                      </a:r>
                      <a:endParaRPr lang="en-CA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2654159192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University of British Columbia (UBC)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Vancouver/ Kelowna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24"/>
                        </a:rPr>
                        <a:t>you.ubc.ca/programs/#mode=by-program&amp;viewMode=list</a:t>
                      </a:r>
                      <a:endParaRPr lang="en-CA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3015711166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University of Northern British Columbia (UNBC)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Prince George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25"/>
                        </a:rPr>
                        <a:t>www.unbc.ca/programs</a:t>
                      </a:r>
                      <a:endParaRPr lang="en-CA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420316012"/>
                  </a:ext>
                </a:extLst>
              </a:tr>
              <a:tr h="12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University of the Fraser Valley (UFV)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Abbotsford/ Chilliwack/ Mission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26"/>
                        </a:rPr>
                        <a:t>ufv.ca/programs/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1751633813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University of Victoria (UVic)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Victoria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27"/>
                        </a:rPr>
                        <a:t>www.uvic.ca/undergraduate/programs/undergraduate-programs/</a:t>
                      </a:r>
                      <a:endParaRPr lang="en-CA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1276127056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Vancouver Community College (VCC)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Vancouver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28"/>
                        </a:rPr>
                        <a:t>www.vcc.ca/programscourses/</a:t>
                      </a:r>
                      <a:endParaRPr lang="en-CA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3982817504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Vancouver Island University (VIU)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dirty="0">
                          <a:effectLst/>
                        </a:rPr>
                        <a:t>Nanaimo/ Duncan/ Powell River/ Parksville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 u="sng">
                          <a:effectLst/>
                          <a:hlinkClick r:id="rId29"/>
                        </a:rPr>
                        <a:t>https://www.viu.ca/admissions/admission-requirements#English12</a:t>
                      </a:r>
                      <a:endParaRPr lang="en-CA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</a:rPr>
                        <a:t> 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0" marB="0"/>
                </a:tc>
                <a:extLst>
                  <a:ext uri="{0D108BD9-81ED-4DB2-BD59-A6C34878D82A}">
                    <a16:rowId xmlns:a16="http://schemas.microsoft.com/office/drawing/2014/main" val="42074102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DDC9FF-5F90-596E-5371-5295C50752E5}"/>
              </a:ext>
            </a:extLst>
          </p:cNvPr>
          <p:cNvSpPr txBox="1"/>
          <p:nvPr/>
        </p:nvSpPr>
        <p:spPr>
          <a:xfrm>
            <a:off x="671307" y="239697"/>
            <a:ext cx="1084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AD5C4D"/>
                </a:solidFill>
              </a:rPr>
              <a:t>PROGRAMS &amp; ADMISSION LINKS FOR POST-SECONDARY INSTITUTIONS (PSIs) IN BC</a:t>
            </a:r>
          </a:p>
        </p:txBody>
      </p:sp>
    </p:spTree>
    <p:extLst>
      <p:ext uri="{BB962C8B-B14F-4D97-AF65-F5344CB8AC3E}">
        <p14:creationId xmlns:p14="http://schemas.microsoft.com/office/powerpoint/2010/main" val="98719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902D-3BC7-B4C0-348D-F7917C80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3700" b="1" dirty="0">
                <a:solidFill>
                  <a:srgbClr val="AD5C4D"/>
                </a:solidFill>
              </a:rPr>
              <a:t>POST-SECONDARY INSTITUTION</a:t>
            </a:r>
            <a:br>
              <a:rPr lang="en-US" sz="3700" b="1" dirty="0">
                <a:solidFill>
                  <a:srgbClr val="AD5C4D"/>
                </a:solidFill>
              </a:rPr>
            </a:br>
            <a:r>
              <a:rPr lang="en-US" sz="3700" b="1" dirty="0">
                <a:solidFill>
                  <a:srgbClr val="AD5C4D"/>
                </a:solidFill>
              </a:rPr>
              <a:t>ENTRANCE&amp; ADMISSION REQUIREMENTS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BDCFAE-2C35-97DD-F606-8F2AED149C04}"/>
              </a:ext>
            </a:extLst>
          </p:cNvPr>
          <p:cNvSpPr/>
          <p:nvPr/>
        </p:nvSpPr>
        <p:spPr>
          <a:xfrm>
            <a:off x="1080856" y="1967536"/>
            <a:ext cx="9872663" cy="79880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6" name="Rectangle 5" descr="Closed Book">
            <a:extLst>
              <a:ext uri="{FF2B5EF4-FFF2-40B4-BE49-F238E27FC236}">
                <a16:creationId xmlns:a16="http://schemas.microsoft.com/office/drawing/2014/main" id="{C7F02A15-440C-BD17-FB67-C6C0C7107BBE}"/>
              </a:ext>
            </a:extLst>
          </p:cNvPr>
          <p:cNvSpPr/>
          <p:nvPr/>
        </p:nvSpPr>
        <p:spPr>
          <a:xfrm>
            <a:off x="1322494" y="2147266"/>
            <a:ext cx="439342" cy="43934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B2BEFC3-E96D-F8A7-F81E-31E298BF80FF}"/>
              </a:ext>
            </a:extLst>
          </p:cNvPr>
          <p:cNvSpPr/>
          <p:nvPr/>
        </p:nvSpPr>
        <p:spPr>
          <a:xfrm>
            <a:off x="2003474" y="1967536"/>
            <a:ext cx="8950044" cy="798803"/>
          </a:xfrm>
          <a:custGeom>
            <a:avLst/>
            <a:gdLst>
              <a:gd name="connsiteX0" fmla="*/ 0 w 8950044"/>
              <a:gd name="connsiteY0" fmla="*/ 0 h 798803"/>
              <a:gd name="connsiteX1" fmla="*/ 8950044 w 8950044"/>
              <a:gd name="connsiteY1" fmla="*/ 0 h 798803"/>
              <a:gd name="connsiteX2" fmla="*/ 8950044 w 8950044"/>
              <a:gd name="connsiteY2" fmla="*/ 798803 h 798803"/>
              <a:gd name="connsiteX3" fmla="*/ 0 w 8950044"/>
              <a:gd name="connsiteY3" fmla="*/ 798803 h 798803"/>
              <a:gd name="connsiteX4" fmla="*/ 0 w 8950044"/>
              <a:gd name="connsiteY4" fmla="*/ 0 h 79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044" h="798803">
                <a:moveTo>
                  <a:pt x="0" y="0"/>
                </a:moveTo>
                <a:lnTo>
                  <a:pt x="8950044" y="0"/>
                </a:lnTo>
                <a:lnTo>
                  <a:pt x="8950044" y="798803"/>
                </a:lnTo>
                <a:lnTo>
                  <a:pt x="0" y="7988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540" tIns="84540" rIns="84540" bIns="8454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English 11 and 12 </a:t>
            </a:r>
            <a:r>
              <a:rPr lang="en-US" sz="2000" kern="1200" dirty="0"/>
              <a:t>are the most important courses you will take.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BA7559-4A30-A338-583E-B7AD6508643C}"/>
              </a:ext>
            </a:extLst>
          </p:cNvPr>
          <p:cNvSpPr/>
          <p:nvPr/>
        </p:nvSpPr>
        <p:spPr>
          <a:xfrm>
            <a:off x="1080856" y="2966040"/>
            <a:ext cx="9872663" cy="79880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9" name="Rectangle 8" descr="Calculator">
            <a:extLst>
              <a:ext uri="{FF2B5EF4-FFF2-40B4-BE49-F238E27FC236}">
                <a16:creationId xmlns:a16="http://schemas.microsoft.com/office/drawing/2014/main" id="{A755A05F-0EF6-075D-C820-00FA4DA6EE8B}"/>
              </a:ext>
            </a:extLst>
          </p:cNvPr>
          <p:cNvSpPr/>
          <p:nvPr/>
        </p:nvSpPr>
        <p:spPr>
          <a:xfrm>
            <a:off x="1322494" y="3145771"/>
            <a:ext cx="439342" cy="43934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3DAC33-270B-FA6D-AA39-636CD94AD636}"/>
              </a:ext>
            </a:extLst>
          </p:cNvPr>
          <p:cNvSpPr/>
          <p:nvPr/>
        </p:nvSpPr>
        <p:spPr>
          <a:xfrm>
            <a:off x="2003474" y="2966040"/>
            <a:ext cx="8950044" cy="798803"/>
          </a:xfrm>
          <a:custGeom>
            <a:avLst/>
            <a:gdLst>
              <a:gd name="connsiteX0" fmla="*/ 0 w 8950044"/>
              <a:gd name="connsiteY0" fmla="*/ 0 h 798803"/>
              <a:gd name="connsiteX1" fmla="*/ 8950044 w 8950044"/>
              <a:gd name="connsiteY1" fmla="*/ 0 h 798803"/>
              <a:gd name="connsiteX2" fmla="*/ 8950044 w 8950044"/>
              <a:gd name="connsiteY2" fmla="*/ 798803 h 798803"/>
              <a:gd name="connsiteX3" fmla="*/ 0 w 8950044"/>
              <a:gd name="connsiteY3" fmla="*/ 798803 h 798803"/>
              <a:gd name="connsiteX4" fmla="*/ 0 w 8950044"/>
              <a:gd name="connsiteY4" fmla="*/ 0 h 79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044" h="798803">
                <a:moveTo>
                  <a:pt x="0" y="0"/>
                </a:moveTo>
                <a:lnTo>
                  <a:pt x="8950044" y="0"/>
                </a:lnTo>
                <a:lnTo>
                  <a:pt x="8950044" y="798803"/>
                </a:lnTo>
                <a:lnTo>
                  <a:pt x="0" y="7988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540" tIns="84540" rIns="84540" bIns="8454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Your Math course </a:t>
            </a:r>
            <a:r>
              <a:rPr lang="en-US" sz="2000" kern="1200" dirty="0"/>
              <a:t>is the next most important course.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B8FA2F-CE3D-A6E3-D2F8-B01E31A8CD01}"/>
              </a:ext>
            </a:extLst>
          </p:cNvPr>
          <p:cNvSpPr/>
          <p:nvPr/>
        </p:nvSpPr>
        <p:spPr>
          <a:xfrm>
            <a:off x="1080856" y="3964545"/>
            <a:ext cx="9872663" cy="79880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12" name="Rectangle 11" descr="Classroom">
            <a:extLst>
              <a:ext uri="{FF2B5EF4-FFF2-40B4-BE49-F238E27FC236}">
                <a16:creationId xmlns:a16="http://schemas.microsoft.com/office/drawing/2014/main" id="{5CA308CD-88EB-C2F4-9F9D-616D6DD852C9}"/>
              </a:ext>
            </a:extLst>
          </p:cNvPr>
          <p:cNvSpPr/>
          <p:nvPr/>
        </p:nvSpPr>
        <p:spPr>
          <a:xfrm>
            <a:off x="1322494" y="4144276"/>
            <a:ext cx="439342" cy="43934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66FF39-C0E9-941F-6068-48AEEA735E65}"/>
              </a:ext>
            </a:extLst>
          </p:cNvPr>
          <p:cNvSpPr/>
          <p:nvPr/>
        </p:nvSpPr>
        <p:spPr>
          <a:xfrm>
            <a:off x="2003474" y="3964545"/>
            <a:ext cx="8950044" cy="798803"/>
          </a:xfrm>
          <a:custGeom>
            <a:avLst/>
            <a:gdLst>
              <a:gd name="connsiteX0" fmla="*/ 0 w 8950044"/>
              <a:gd name="connsiteY0" fmla="*/ 0 h 798803"/>
              <a:gd name="connsiteX1" fmla="*/ 8950044 w 8950044"/>
              <a:gd name="connsiteY1" fmla="*/ 0 h 798803"/>
              <a:gd name="connsiteX2" fmla="*/ 8950044 w 8950044"/>
              <a:gd name="connsiteY2" fmla="*/ 798803 h 798803"/>
              <a:gd name="connsiteX3" fmla="*/ 0 w 8950044"/>
              <a:gd name="connsiteY3" fmla="*/ 798803 h 798803"/>
              <a:gd name="connsiteX4" fmla="*/ 0 w 8950044"/>
              <a:gd name="connsiteY4" fmla="*/ 0 h 79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044" h="798803">
                <a:moveTo>
                  <a:pt x="0" y="0"/>
                </a:moveTo>
                <a:lnTo>
                  <a:pt x="8950044" y="0"/>
                </a:lnTo>
                <a:lnTo>
                  <a:pt x="8950044" y="798803"/>
                </a:lnTo>
                <a:lnTo>
                  <a:pt x="0" y="7988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540" tIns="84540" rIns="84540" bIns="8454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Other specific courses (Grade 11 and/or Grade 12 courses) which may be determined by the program or faculty in which you apply.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EC7FB8-C784-EDC0-BC1B-61E5D22E0B31}"/>
              </a:ext>
            </a:extLst>
          </p:cNvPr>
          <p:cNvSpPr/>
          <p:nvPr/>
        </p:nvSpPr>
        <p:spPr>
          <a:xfrm>
            <a:off x="1080856" y="4963050"/>
            <a:ext cx="9872663" cy="79880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15" name="Rectangle 14" descr="Hospital">
            <a:extLst>
              <a:ext uri="{FF2B5EF4-FFF2-40B4-BE49-F238E27FC236}">
                <a16:creationId xmlns:a16="http://schemas.microsoft.com/office/drawing/2014/main" id="{1FDD302E-CE49-EA4B-3691-BA5123F45F44}"/>
              </a:ext>
            </a:extLst>
          </p:cNvPr>
          <p:cNvSpPr/>
          <p:nvPr/>
        </p:nvSpPr>
        <p:spPr>
          <a:xfrm>
            <a:off x="1322494" y="5142780"/>
            <a:ext cx="439342" cy="439342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7F4EBE1-57B6-B24F-146C-49E676A55677}"/>
              </a:ext>
            </a:extLst>
          </p:cNvPr>
          <p:cNvSpPr/>
          <p:nvPr/>
        </p:nvSpPr>
        <p:spPr>
          <a:xfrm>
            <a:off x="2003474" y="4963050"/>
            <a:ext cx="8950044" cy="798803"/>
          </a:xfrm>
          <a:custGeom>
            <a:avLst/>
            <a:gdLst>
              <a:gd name="connsiteX0" fmla="*/ 0 w 8950044"/>
              <a:gd name="connsiteY0" fmla="*/ 0 h 798803"/>
              <a:gd name="connsiteX1" fmla="*/ 8950044 w 8950044"/>
              <a:gd name="connsiteY1" fmla="*/ 0 h 798803"/>
              <a:gd name="connsiteX2" fmla="*/ 8950044 w 8950044"/>
              <a:gd name="connsiteY2" fmla="*/ 798803 h 798803"/>
              <a:gd name="connsiteX3" fmla="*/ 0 w 8950044"/>
              <a:gd name="connsiteY3" fmla="*/ 798803 h 798803"/>
              <a:gd name="connsiteX4" fmla="*/ 0 w 8950044"/>
              <a:gd name="connsiteY4" fmla="*/ 0 h 79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044" h="798803">
                <a:moveTo>
                  <a:pt x="0" y="0"/>
                </a:moveTo>
                <a:lnTo>
                  <a:pt x="8950044" y="0"/>
                </a:lnTo>
                <a:lnTo>
                  <a:pt x="8950044" y="798803"/>
                </a:lnTo>
                <a:lnTo>
                  <a:pt x="0" y="7988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540" tIns="84540" rIns="84540" bIns="8454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You must do your research because the admission requirements vary so greatly.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7D1F9-C0B0-7D4E-E3CC-F7B834D33A73}"/>
              </a:ext>
            </a:extLst>
          </p:cNvPr>
          <p:cNvSpPr txBox="1"/>
          <p:nvPr/>
        </p:nvSpPr>
        <p:spPr>
          <a:xfrm>
            <a:off x="242262" y="6063734"/>
            <a:ext cx="1154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AD5C4D"/>
                </a:solidFill>
              </a:rPr>
              <a:t>IT IS THE STUDENT’S RESPONSIBILITY TO ENSURE THEY MEET THE REQUIREMENTS FOR THEIR PROGRAM(S)!!!</a:t>
            </a:r>
          </a:p>
        </p:txBody>
      </p:sp>
    </p:spTree>
    <p:extLst>
      <p:ext uri="{BB962C8B-B14F-4D97-AF65-F5344CB8AC3E}">
        <p14:creationId xmlns:p14="http://schemas.microsoft.com/office/powerpoint/2010/main" val="38130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3412B-F781-1C07-84B5-91DEA3375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35381C-21E0-4097-99EA-EFF2A3346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9BFF1E-3495-4E76-958F-64FD225D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1192" y="278977"/>
            <a:ext cx="11689617" cy="630004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7D99F-D102-2EB9-3EA0-D0AE2621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80160"/>
            <a:ext cx="4166118" cy="4502331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AD5C4D"/>
                </a:solidFill>
              </a:rPr>
              <a:t>GRADE 12 ("approved") COURSES </a:t>
            </a:r>
            <a:br>
              <a:rPr lang="en-US" sz="3200" b="1" dirty="0">
                <a:solidFill>
                  <a:srgbClr val="AD5C4D"/>
                </a:solidFill>
              </a:rPr>
            </a:br>
            <a:r>
              <a:rPr lang="en-US" sz="3200" b="1" dirty="0">
                <a:solidFill>
                  <a:srgbClr val="AD5C4D"/>
                </a:solidFill>
              </a:rPr>
              <a:t>which may be used by PSIs for 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5DEA-ADC5-D2DB-716A-C557A47C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018" y="1280160"/>
            <a:ext cx="6037880" cy="4502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8620" indent="-342900">
              <a:buClr>
                <a:srgbClr val="AD5C4D"/>
              </a:buClr>
              <a:buFont typeface="Wingdings" pitchFamily="34" charset="0"/>
              <a:buChar char="v"/>
            </a:pPr>
            <a:r>
              <a:rPr lang="en-US" b="1" dirty="0">
                <a:solidFill>
                  <a:schemeClr val="bg1"/>
                </a:solidFill>
              </a:rPr>
              <a:t>LANGUAGE ARTS:  </a:t>
            </a:r>
            <a:r>
              <a:rPr lang="en-US" dirty="0">
                <a:solidFill>
                  <a:schemeClr val="bg1"/>
                </a:solidFill>
              </a:rPr>
              <a:t>English Studies, English First Peoples, French 12, Spanish 12 and other Modern/Foreign Languages</a:t>
            </a:r>
            <a:endParaRPr lang="en-US" b="1" dirty="0">
              <a:solidFill>
                <a:schemeClr val="bg1"/>
              </a:solidFill>
            </a:endParaRPr>
          </a:p>
          <a:p>
            <a:pPr marL="388620" indent="-342900">
              <a:buClr>
                <a:srgbClr val="AD5C4D"/>
              </a:buClr>
              <a:buFont typeface="Wingdings" pitchFamily="34" charset="0"/>
              <a:buChar char="v"/>
            </a:pPr>
            <a:r>
              <a:rPr lang="en-US" b="1" dirty="0">
                <a:solidFill>
                  <a:schemeClr val="bg1"/>
                </a:solidFill>
              </a:rPr>
              <a:t>SENIOR SOCIAL SCIENCES:  </a:t>
            </a:r>
            <a:r>
              <a:rPr lang="en-US" dirty="0">
                <a:solidFill>
                  <a:schemeClr val="bg1"/>
                </a:solidFill>
              </a:rPr>
              <a:t>Economic Theory, Genocide Studies, Human Geography,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Century World History, Law Studies, Social Justice, Comparative Cultures, Contemporary Indigenous Studies, IB Global Politics, IB Psychology</a:t>
            </a:r>
          </a:p>
          <a:p>
            <a:pPr marL="388620" indent="-342900">
              <a:buClr>
                <a:srgbClr val="AD5C4D"/>
              </a:buClr>
              <a:buFont typeface="Wingdings" pitchFamily="34" charset="0"/>
              <a:buChar char="v"/>
            </a:pPr>
            <a:r>
              <a:rPr lang="en-US" b="1" dirty="0">
                <a:solidFill>
                  <a:schemeClr val="bg1"/>
                </a:solidFill>
              </a:rPr>
              <a:t>SCIENCES:  </a:t>
            </a:r>
            <a:r>
              <a:rPr lang="en-US" dirty="0">
                <a:solidFill>
                  <a:schemeClr val="bg1"/>
                </a:solidFill>
              </a:rPr>
              <a:t>Anatomy &amp; Physiology, Chemistry, Physics</a:t>
            </a:r>
          </a:p>
          <a:p>
            <a:pPr marL="388620" indent="-342900">
              <a:buClr>
                <a:srgbClr val="AD5C4D"/>
              </a:buClr>
              <a:buFont typeface="Wingdings" pitchFamily="34" charset="0"/>
              <a:buChar char="v"/>
            </a:pPr>
            <a:r>
              <a:rPr lang="en-US" b="1" dirty="0">
                <a:solidFill>
                  <a:schemeClr val="bg1"/>
                </a:solidFill>
              </a:rPr>
              <a:t>MATHS:  </a:t>
            </a:r>
            <a:r>
              <a:rPr lang="en-US" dirty="0">
                <a:solidFill>
                  <a:schemeClr val="bg1"/>
                </a:solidFill>
              </a:rPr>
              <a:t>  Foundations, Pre-Calculus, Calculus</a:t>
            </a:r>
          </a:p>
          <a:p>
            <a:pPr marL="617220" lvl="1" indent="-342900">
              <a:buFont typeface="Wingdings" pitchFamily="34" charset="0"/>
              <a:buChar char="v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1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966E84-80F5-D1F2-84B1-D096F4749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39A9761-A50B-4155-B93E-2AF3806C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67E27-C0A3-AF6D-0519-FC7F6AB9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09600"/>
            <a:ext cx="7356667" cy="1356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D5C4D"/>
                </a:solidFill>
              </a:rPr>
              <a:t>BUSINESS/COMMERCE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31A06-E20C-EBC0-8986-906948C16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1880734"/>
            <a:ext cx="7356667" cy="443217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The following is a generalization (as every post-secondary institution's requirements are different) of admission requirements:</a:t>
            </a:r>
          </a:p>
          <a:p>
            <a:pPr marL="274320" lvl="1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1"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PRE-CALCULUS 11 (or FOUNDATIONS MATH 12)</a:t>
            </a:r>
          </a:p>
          <a:p>
            <a:pPr lvl="1"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LANGUAGE 11 COURSE (dependent on the PSI)</a:t>
            </a:r>
          </a:p>
          <a:p>
            <a:pPr lvl="1"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ENGLISH 12</a:t>
            </a:r>
          </a:p>
          <a:p>
            <a:pPr lvl="1"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PRE-CALCULUS 12 (*recommended)</a:t>
            </a:r>
          </a:p>
          <a:p>
            <a:pPr marL="27432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*Calculus 12 recommended</a:t>
            </a:r>
          </a:p>
          <a:p>
            <a:pPr marL="27432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*A minimum of two (or more) approved courses (accepted in the use of calculation of admission average)</a:t>
            </a:r>
          </a:p>
          <a:p>
            <a:pPr marL="27432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calculus formula">
            <a:extLst>
              <a:ext uri="{FF2B5EF4-FFF2-40B4-BE49-F238E27FC236}">
                <a16:creationId xmlns:a16="http://schemas.microsoft.com/office/drawing/2014/main" id="{1CB5A922-3046-C281-39E7-EAC675FD4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6" r="33097" b="-2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569F2C-74F8-4EFD-AC7B-85F92187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77A1A-22ED-C657-DEF1-FC9B499E2DF1}"/>
              </a:ext>
            </a:extLst>
          </p:cNvPr>
          <p:cNvSpPr txBox="1"/>
          <p:nvPr/>
        </p:nvSpPr>
        <p:spPr>
          <a:xfrm>
            <a:off x="479394" y="6037004"/>
            <a:ext cx="781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AD5C4D"/>
                </a:solidFill>
              </a:rPr>
              <a:t>IT IS THE STUDENT’S RESPONSIBILITY TO ENSURE THEY MEET THE REQUIREMENTS FOR THEIR PROGRAM(S)!!!</a:t>
            </a:r>
          </a:p>
        </p:txBody>
      </p:sp>
    </p:spTree>
    <p:extLst>
      <p:ext uri="{BB962C8B-B14F-4D97-AF65-F5344CB8AC3E}">
        <p14:creationId xmlns:p14="http://schemas.microsoft.com/office/powerpoint/2010/main" val="167795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3C31F3-8EA3-9E2E-73C9-5D9346D4C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5C6675A-4C2D-4EBB-930F-F5B3758AB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35B65-6F23-A7A0-637C-1D20B185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242" y="265939"/>
            <a:ext cx="6693061" cy="8366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D5C4D"/>
                </a:solidFill>
              </a:rPr>
              <a:t>SCIENCE PROGRAMS</a:t>
            </a:r>
          </a:p>
        </p:txBody>
      </p:sp>
      <p:pic>
        <p:nvPicPr>
          <p:cNvPr id="5" name="Picture 4" descr="Molecular structure and periodic table on a desk">
            <a:extLst>
              <a:ext uri="{FF2B5EF4-FFF2-40B4-BE49-F238E27FC236}">
                <a16:creationId xmlns:a16="http://schemas.microsoft.com/office/drawing/2014/main" id="{943FCE30-4866-A20F-CF43-5747D91C7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9" r="47933" b="-2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E6BE1-39DE-B720-B044-0B740B1CD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242" y="938936"/>
            <a:ext cx="7374397" cy="5408352"/>
          </a:xfrm>
        </p:spPr>
        <p:txBody>
          <a:bodyPr vert="horz" lIns="91440" tIns="45720" rIns="91440" bIns="45720" rtlCol="0">
            <a:normAutofit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en-US" sz="2100" dirty="0">
                <a:solidFill>
                  <a:srgbClr val="FFFFFF"/>
                </a:solidFill>
              </a:rPr>
              <a:t>The following is a generalization (as every post-secondary institution's requirements are different) of admission requirements:</a:t>
            </a:r>
          </a:p>
          <a:p>
            <a:pPr lvl="1">
              <a:lnSpc>
                <a:spcPct val="150000"/>
              </a:lnSpc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rgbClr val="FFFFFF"/>
                </a:solidFill>
              </a:rPr>
              <a:t>PHYSICS 11</a:t>
            </a:r>
          </a:p>
          <a:p>
            <a:pPr lvl="1"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rgbClr val="FFFFFF"/>
                </a:solidFill>
              </a:rPr>
              <a:t>CHEMISTRY 11</a:t>
            </a:r>
          </a:p>
          <a:p>
            <a:pPr lvl="1"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rgbClr val="FFFFFF"/>
                </a:solidFill>
              </a:rPr>
              <a:t>A MINIMUM %AGE IN PRE-CALCULUS 11 may also be required</a:t>
            </a:r>
          </a:p>
          <a:p>
            <a:pPr lvl="1"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rgbClr val="FFFFFF"/>
                </a:solidFill>
              </a:rPr>
              <a:t>LANGUAGE 11 (dependent on the PSI)</a:t>
            </a:r>
          </a:p>
          <a:p>
            <a:pPr lvl="1"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rgbClr val="FFFFFF"/>
                </a:solidFill>
              </a:rPr>
              <a:t>ENGLISH 12</a:t>
            </a:r>
          </a:p>
          <a:p>
            <a:pPr lvl="1"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rgbClr val="FFFFFF"/>
                </a:solidFill>
              </a:rPr>
              <a:t>PRE-CALCULUS 12</a:t>
            </a:r>
          </a:p>
          <a:p>
            <a:pPr lvl="1"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rgbClr val="FFFFFF"/>
                </a:solidFill>
              </a:rPr>
              <a:t>At least ONE Science 12 (dependent on the PSI)</a:t>
            </a:r>
          </a:p>
          <a:p>
            <a:pPr marL="274320" lvl="1" indent="0">
              <a:buNone/>
            </a:pPr>
            <a:r>
              <a:rPr lang="en-US" sz="2100" dirty="0">
                <a:solidFill>
                  <a:srgbClr val="FFFFFF"/>
                </a:solidFill>
              </a:rPr>
              <a:t>*Calculus 12 recommended</a:t>
            </a:r>
          </a:p>
          <a:p>
            <a:pPr marL="274320" lvl="1" indent="0">
              <a:buNone/>
            </a:pPr>
            <a:r>
              <a:rPr lang="en-US" sz="2100" dirty="0">
                <a:solidFill>
                  <a:srgbClr val="FFFFFF"/>
                </a:solidFill>
              </a:rPr>
              <a:t>*A minimum of two (or more) approved courses (accepted in the use of calculation of admission average)</a:t>
            </a:r>
          </a:p>
          <a:p>
            <a:pPr marL="274320" lvl="1" indent="0">
              <a:buNone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D3F12F-0371-457E-A3DB-308133F0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FF2ED-D3F4-7E9B-5BC8-D5D7CD0799D2}"/>
              </a:ext>
            </a:extLst>
          </p:cNvPr>
          <p:cNvSpPr txBox="1"/>
          <p:nvPr/>
        </p:nvSpPr>
        <p:spPr>
          <a:xfrm>
            <a:off x="4003829" y="6054901"/>
            <a:ext cx="8188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AD5C4D"/>
                </a:solidFill>
              </a:rPr>
              <a:t>IT IS THE STUDENT’S RESPONSIBILITY TO ENSURE THEY MEET THE REQUIREMENTS FOR THEIR PROGRAM(S)!!!</a:t>
            </a:r>
          </a:p>
        </p:txBody>
      </p:sp>
    </p:spTree>
    <p:extLst>
      <p:ext uri="{BB962C8B-B14F-4D97-AF65-F5344CB8AC3E}">
        <p14:creationId xmlns:p14="http://schemas.microsoft.com/office/powerpoint/2010/main" val="25417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104A87-0D50-513F-5295-881166F99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D44B-A180-A187-7D05-94CE06E7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AD5C4D"/>
                </a:solidFill>
              </a:rPr>
              <a:t>ARTS/HUMANITIES/SOCIAL SCIENCES PROGRAMS</a:t>
            </a:r>
          </a:p>
        </p:txBody>
      </p:sp>
      <p:pic>
        <p:nvPicPr>
          <p:cNvPr id="13" name="Picture 12" descr="Cartoon bee with megaphone">
            <a:extLst>
              <a:ext uri="{FF2B5EF4-FFF2-40B4-BE49-F238E27FC236}">
                <a16:creationId xmlns:a16="http://schemas.microsoft.com/office/drawing/2014/main" id="{A8CEAD62-6845-8DFD-CE62-A98BF9DEE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75" r="10" b="10"/>
          <a:stretch/>
        </p:blipFill>
        <p:spPr>
          <a:xfrm>
            <a:off x="8313139" y="244982"/>
            <a:ext cx="1823418" cy="15383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CA6A7-24E3-4E79-8DA7-BC9F9FE96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26020"/>
            <a:ext cx="6693061" cy="4038600"/>
          </a:xfrm>
        </p:spPr>
        <p:txBody>
          <a:bodyPr vert="horz" lIns="91440" tIns="45720" rIns="91440" bIns="45720" rtlCol="0">
            <a:noAutofit/>
          </a:bodyPr>
          <a:lstStyle/>
          <a:p>
            <a:pPr marL="45720" indent="0">
              <a:buNone/>
            </a:pPr>
            <a:r>
              <a:rPr lang="en-US" sz="2000" dirty="0"/>
              <a:t>The following is a generalization (as every post-secondary institution's requirements are different) of admission requirements:</a:t>
            </a:r>
          </a:p>
          <a:p>
            <a:pPr marL="27432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ENGLISH 12 (a minimum %age may be required)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Some universities require a minimum %age in a particular Math 11 courses (CHECK!!!)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 minimum of three (or more) approved courses (accepted in the use of calculation of admission average)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** Faculty of Arts students may be required to take the equivalent of a Grade 12 Language course during their university career.</a:t>
            </a:r>
          </a:p>
        </p:txBody>
      </p:sp>
      <p:pic>
        <p:nvPicPr>
          <p:cNvPr id="8" name="Picture 7" descr="Reading cartoon bee">
            <a:extLst>
              <a:ext uri="{FF2B5EF4-FFF2-40B4-BE49-F238E27FC236}">
                <a16:creationId xmlns:a16="http://schemas.microsoft.com/office/drawing/2014/main" id="{CDF47058-F5BD-E1CC-E18F-FC256E308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24" r="2" b="12921"/>
          <a:stretch/>
        </p:blipFill>
        <p:spPr>
          <a:xfrm>
            <a:off x="8313138" y="1816113"/>
            <a:ext cx="1823418" cy="1590947"/>
          </a:xfrm>
          <a:prstGeom prst="rect">
            <a:avLst/>
          </a:prstGeom>
        </p:spPr>
      </p:pic>
      <p:pic>
        <p:nvPicPr>
          <p:cNvPr id="11" name="Picture 10" descr="Cartoon bee with pencil">
            <a:extLst>
              <a:ext uri="{FF2B5EF4-FFF2-40B4-BE49-F238E27FC236}">
                <a16:creationId xmlns:a16="http://schemas.microsoft.com/office/drawing/2014/main" id="{89A3D6E7-B2A6-27DA-A456-652340FD59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24" r="20477" b="-2"/>
          <a:stretch/>
        </p:blipFill>
        <p:spPr>
          <a:xfrm>
            <a:off x="10167257" y="244982"/>
            <a:ext cx="1792719" cy="3162076"/>
          </a:xfrm>
          <a:prstGeom prst="rect">
            <a:avLst/>
          </a:prstGeom>
        </p:spPr>
      </p:pic>
      <p:pic>
        <p:nvPicPr>
          <p:cNvPr id="17" name="Picture 16" descr="Cartoon bee with magnifying glass">
            <a:extLst>
              <a:ext uri="{FF2B5EF4-FFF2-40B4-BE49-F238E27FC236}">
                <a16:creationId xmlns:a16="http://schemas.microsoft.com/office/drawing/2014/main" id="{E1446A5F-035E-C7D8-0B42-C5DB911C3E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296" r="-3" b="6921"/>
          <a:stretch/>
        </p:blipFill>
        <p:spPr>
          <a:xfrm>
            <a:off x="8313139" y="3439886"/>
            <a:ext cx="3646837" cy="3181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DCDB73-3134-B67F-EFA1-4315B962D884}"/>
              </a:ext>
            </a:extLst>
          </p:cNvPr>
          <p:cNvSpPr txBox="1"/>
          <p:nvPr/>
        </p:nvSpPr>
        <p:spPr>
          <a:xfrm>
            <a:off x="603682" y="5956012"/>
            <a:ext cx="8176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AD5C4D"/>
                </a:solidFill>
              </a:rPr>
              <a:t>IT IS THE STUDENT’S RESPONSIBILITY TO ENSURE THEY MEET THE REQUIREMENTS FOR THEIR PROGRAM(S)!!!</a:t>
            </a:r>
          </a:p>
        </p:txBody>
      </p:sp>
    </p:spTree>
    <p:extLst>
      <p:ext uri="{BB962C8B-B14F-4D97-AF65-F5344CB8AC3E}">
        <p14:creationId xmlns:p14="http://schemas.microsoft.com/office/powerpoint/2010/main" val="15945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NOV 20XX</a:t>
            </a:r>
          </a:p>
          <a:p>
            <a:pPr lvl="1"/>
            <a:r>
              <a:rPr lang="en-US"/>
              <a:t>disseminate standardized metrics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SEP 20XX</a:t>
            </a:r>
          </a:p>
          <a:p>
            <a:pPr lvl="1"/>
            <a:r>
              <a:rPr lang="en-US"/>
              <a:t>synergize scalable e-commerce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JAN 20XX</a:t>
            </a:r>
          </a:p>
          <a:p>
            <a:pPr lvl="1"/>
            <a:r>
              <a:rPr lang="en-US"/>
              <a:t>coordinate e-business applications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MAY 20XX</a:t>
            </a:r>
          </a:p>
          <a:p>
            <a:pPr lvl="1"/>
            <a:r>
              <a:rPr lang="en-US"/>
              <a:t>deploy strategic networks with compelling e-business needs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MAR 20XX</a:t>
            </a:r>
          </a:p>
          <a:p>
            <a:pPr lvl="1"/>
            <a:r>
              <a:rPr lang="en-US"/>
              <a:t>foster holistically superior methodologies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>
            <a:normAutofit fontScale="90000"/>
          </a:bodyPr>
          <a:lstStyle/>
          <a:p>
            <a:r>
              <a:rPr lang="en-US"/>
              <a:t>timeline</a:t>
            </a:r>
          </a:p>
        </p:txBody>
      </p:sp>
      <p:pic>
        <p:nvPicPr>
          <p:cNvPr id="3" name="Picture 2" descr="A group of colorful circles with text&#10;&#10;Description automatically generated">
            <a:extLst>
              <a:ext uri="{FF2B5EF4-FFF2-40B4-BE49-F238E27FC236}">
                <a16:creationId xmlns:a16="http://schemas.microsoft.com/office/drawing/2014/main" id="{04583C19-E632-49FA-8992-8FD9FA87C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36" y="0"/>
            <a:ext cx="12205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7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519F0E-9B53-473C-B214-02ABE204A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D764A-8F9C-EDD1-3E5C-59B1744A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AD5C4D"/>
                </a:solidFill>
              </a:rPr>
              <a:t>WORKPLACE TRENDS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81F2E-FEDB-4907-90F4-48850E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474D44C-5230-0987-28E7-C0F995609513}"/>
              </a:ext>
            </a:extLst>
          </p:cNvPr>
          <p:cNvSpPr/>
          <p:nvPr/>
        </p:nvSpPr>
        <p:spPr>
          <a:xfrm>
            <a:off x="709613" y="642938"/>
            <a:ext cx="8337819" cy="636936"/>
          </a:xfrm>
          <a:custGeom>
            <a:avLst/>
            <a:gdLst>
              <a:gd name="connsiteX0" fmla="*/ 0 w 8337819"/>
              <a:gd name="connsiteY0" fmla="*/ 63694 h 636936"/>
              <a:gd name="connsiteX1" fmla="*/ 63694 w 8337819"/>
              <a:gd name="connsiteY1" fmla="*/ 0 h 636936"/>
              <a:gd name="connsiteX2" fmla="*/ 8274125 w 8337819"/>
              <a:gd name="connsiteY2" fmla="*/ 0 h 636936"/>
              <a:gd name="connsiteX3" fmla="*/ 8337819 w 8337819"/>
              <a:gd name="connsiteY3" fmla="*/ 63694 h 636936"/>
              <a:gd name="connsiteX4" fmla="*/ 8337819 w 8337819"/>
              <a:gd name="connsiteY4" fmla="*/ 573242 h 636936"/>
              <a:gd name="connsiteX5" fmla="*/ 8274125 w 8337819"/>
              <a:gd name="connsiteY5" fmla="*/ 636936 h 636936"/>
              <a:gd name="connsiteX6" fmla="*/ 63694 w 8337819"/>
              <a:gd name="connsiteY6" fmla="*/ 636936 h 636936"/>
              <a:gd name="connsiteX7" fmla="*/ 0 w 8337819"/>
              <a:gd name="connsiteY7" fmla="*/ 573242 h 636936"/>
              <a:gd name="connsiteX8" fmla="*/ 0 w 8337819"/>
              <a:gd name="connsiteY8" fmla="*/ 63694 h 63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7819" h="636936">
                <a:moveTo>
                  <a:pt x="0" y="63694"/>
                </a:moveTo>
                <a:cubicBezTo>
                  <a:pt x="0" y="28517"/>
                  <a:pt x="28517" y="0"/>
                  <a:pt x="63694" y="0"/>
                </a:cubicBezTo>
                <a:lnTo>
                  <a:pt x="8274125" y="0"/>
                </a:lnTo>
                <a:cubicBezTo>
                  <a:pt x="8309302" y="0"/>
                  <a:pt x="8337819" y="28517"/>
                  <a:pt x="8337819" y="63694"/>
                </a:cubicBezTo>
                <a:lnTo>
                  <a:pt x="8337819" y="573242"/>
                </a:lnTo>
                <a:cubicBezTo>
                  <a:pt x="8337819" y="608419"/>
                  <a:pt x="8309302" y="636936"/>
                  <a:pt x="8274125" y="636936"/>
                </a:cubicBezTo>
                <a:lnTo>
                  <a:pt x="63694" y="636936"/>
                </a:lnTo>
                <a:cubicBezTo>
                  <a:pt x="28517" y="636936"/>
                  <a:pt x="0" y="608419"/>
                  <a:pt x="0" y="573242"/>
                </a:cubicBezTo>
                <a:lnTo>
                  <a:pt x="0" y="6369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855" tIns="94855" rIns="819370" bIns="94855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Employers want transferable skills &amp; long-term adaptability.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1535878-1F33-FD4E-E463-075C49CDE65E}"/>
              </a:ext>
            </a:extLst>
          </p:cNvPr>
          <p:cNvSpPr/>
          <p:nvPr/>
        </p:nvSpPr>
        <p:spPr>
          <a:xfrm>
            <a:off x="1332242" y="1368338"/>
            <a:ext cx="8337819" cy="636936"/>
          </a:xfrm>
          <a:custGeom>
            <a:avLst/>
            <a:gdLst>
              <a:gd name="connsiteX0" fmla="*/ 0 w 8337819"/>
              <a:gd name="connsiteY0" fmla="*/ 63694 h 636936"/>
              <a:gd name="connsiteX1" fmla="*/ 63694 w 8337819"/>
              <a:gd name="connsiteY1" fmla="*/ 0 h 636936"/>
              <a:gd name="connsiteX2" fmla="*/ 8274125 w 8337819"/>
              <a:gd name="connsiteY2" fmla="*/ 0 h 636936"/>
              <a:gd name="connsiteX3" fmla="*/ 8337819 w 8337819"/>
              <a:gd name="connsiteY3" fmla="*/ 63694 h 636936"/>
              <a:gd name="connsiteX4" fmla="*/ 8337819 w 8337819"/>
              <a:gd name="connsiteY4" fmla="*/ 573242 h 636936"/>
              <a:gd name="connsiteX5" fmla="*/ 8274125 w 8337819"/>
              <a:gd name="connsiteY5" fmla="*/ 636936 h 636936"/>
              <a:gd name="connsiteX6" fmla="*/ 63694 w 8337819"/>
              <a:gd name="connsiteY6" fmla="*/ 636936 h 636936"/>
              <a:gd name="connsiteX7" fmla="*/ 0 w 8337819"/>
              <a:gd name="connsiteY7" fmla="*/ 573242 h 636936"/>
              <a:gd name="connsiteX8" fmla="*/ 0 w 8337819"/>
              <a:gd name="connsiteY8" fmla="*/ 63694 h 63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7819" h="636936">
                <a:moveTo>
                  <a:pt x="0" y="63694"/>
                </a:moveTo>
                <a:cubicBezTo>
                  <a:pt x="0" y="28517"/>
                  <a:pt x="28517" y="0"/>
                  <a:pt x="63694" y="0"/>
                </a:cubicBezTo>
                <a:lnTo>
                  <a:pt x="8274125" y="0"/>
                </a:lnTo>
                <a:cubicBezTo>
                  <a:pt x="8309302" y="0"/>
                  <a:pt x="8337819" y="28517"/>
                  <a:pt x="8337819" y="63694"/>
                </a:cubicBezTo>
                <a:lnTo>
                  <a:pt x="8337819" y="573242"/>
                </a:lnTo>
                <a:cubicBezTo>
                  <a:pt x="8337819" y="608419"/>
                  <a:pt x="8309302" y="636936"/>
                  <a:pt x="8274125" y="636936"/>
                </a:cubicBezTo>
                <a:lnTo>
                  <a:pt x="63694" y="636936"/>
                </a:lnTo>
                <a:cubicBezTo>
                  <a:pt x="28517" y="636936"/>
                  <a:pt x="0" y="608419"/>
                  <a:pt x="0" y="573242"/>
                </a:cubicBezTo>
                <a:lnTo>
                  <a:pt x="0" y="6369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855" tIns="94855" rIns="1131493" bIns="94855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Plan to be a life-long learner.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5CE9B59-7599-BE37-10B7-249BE07E6D74}"/>
              </a:ext>
            </a:extLst>
          </p:cNvPr>
          <p:cNvSpPr/>
          <p:nvPr/>
        </p:nvSpPr>
        <p:spPr>
          <a:xfrm>
            <a:off x="1954871" y="2093738"/>
            <a:ext cx="8337819" cy="636936"/>
          </a:xfrm>
          <a:custGeom>
            <a:avLst/>
            <a:gdLst>
              <a:gd name="connsiteX0" fmla="*/ 0 w 8337819"/>
              <a:gd name="connsiteY0" fmla="*/ 63694 h 636936"/>
              <a:gd name="connsiteX1" fmla="*/ 63694 w 8337819"/>
              <a:gd name="connsiteY1" fmla="*/ 0 h 636936"/>
              <a:gd name="connsiteX2" fmla="*/ 8274125 w 8337819"/>
              <a:gd name="connsiteY2" fmla="*/ 0 h 636936"/>
              <a:gd name="connsiteX3" fmla="*/ 8337819 w 8337819"/>
              <a:gd name="connsiteY3" fmla="*/ 63694 h 636936"/>
              <a:gd name="connsiteX4" fmla="*/ 8337819 w 8337819"/>
              <a:gd name="connsiteY4" fmla="*/ 573242 h 636936"/>
              <a:gd name="connsiteX5" fmla="*/ 8274125 w 8337819"/>
              <a:gd name="connsiteY5" fmla="*/ 636936 h 636936"/>
              <a:gd name="connsiteX6" fmla="*/ 63694 w 8337819"/>
              <a:gd name="connsiteY6" fmla="*/ 636936 h 636936"/>
              <a:gd name="connsiteX7" fmla="*/ 0 w 8337819"/>
              <a:gd name="connsiteY7" fmla="*/ 573242 h 636936"/>
              <a:gd name="connsiteX8" fmla="*/ 0 w 8337819"/>
              <a:gd name="connsiteY8" fmla="*/ 63694 h 63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7819" h="636936">
                <a:moveTo>
                  <a:pt x="0" y="63694"/>
                </a:moveTo>
                <a:cubicBezTo>
                  <a:pt x="0" y="28517"/>
                  <a:pt x="28517" y="0"/>
                  <a:pt x="63694" y="0"/>
                </a:cubicBezTo>
                <a:lnTo>
                  <a:pt x="8274125" y="0"/>
                </a:lnTo>
                <a:cubicBezTo>
                  <a:pt x="8309302" y="0"/>
                  <a:pt x="8337819" y="28517"/>
                  <a:pt x="8337819" y="63694"/>
                </a:cubicBezTo>
                <a:lnTo>
                  <a:pt x="8337819" y="573242"/>
                </a:lnTo>
                <a:cubicBezTo>
                  <a:pt x="8337819" y="608419"/>
                  <a:pt x="8309302" y="636936"/>
                  <a:pt x="8274125" y="636936"/>
                </a:cubicBezTo>
                <a:lnTo>
                  <a:pt x="63694" y="636936"/>
                </a:lnTo>
                <a:cubicBezTo>
                  <a:pt x="28517" y="636936"/>
                  <a:pt x="0" y="608419"/>
                  <a:pt x="0" y="573242"/>
                </a:cubicBezTo>
                <a:lnTo>
                  <a:pt x="0" y="6369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855" tIns="94855" rIns="1131493" bIns="94855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Critical thinking, problem solving, analytical and communication skills, as well as a framework for understanding technology.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1666EFC-0E3E-914F-0BBF-9088232C9FCC}"/>
              </a:ext>
            </a:extLst>
          </p:cNvPr>
          <p:cNvSpPr/>
          <p:nvPr/>
        </p:nvSpPr>
        <p:spPr>
          <a:xfrm>
            <a:off x="2577501" y="2819138"/>
            <a:ext cx="8337819" cy="636936"/>
          </a:xfrm>
          <a:custGeom>
            <a:avLst/>
            <a:gdLst>
              <a:gd name="connsiteX0" fmla="*/ 0 w 8337819"/>
              <a:gd name="connsiteY0" fmla="*/ 63694 h 636936"/>
              <a:gd name="connsiteX1" fmla="*/ 63694 w 8337819"/>
              <a:gd name="connsiteY1" fmla="*/ 0 h 636936"/>
              <a:gd name="connsiteX2" fmla="*/ 8274125 w 8337819"/>
              <a:gd name="connsiteY2" fmla="*/ 0 h 636936"/>
              <a:gd name="connsiteX3" fmla="*/ 8337819 w 8337819"/>
              <a:gd name="connsiteY3" fmla="*/ 63694 h 636936"/>
              <a:gd name="connsiteX4" fmla="*/ 8337819 w 8337819"/>
              <a:gd name="connsiteY4" fmla="*/ 573242 h 636936"/>
              <a:gd name="connsiteX5" fmla="*/ 8274125 w 8337819"/>
              <a:gd name="connsiteY5" fmla="*/ 636936 h 636936"/>
              <a:gd name="connsiteX6" fmla="*/ 63694 w 8337819"/>
              <a:gd name="connsiteY6" fmla="*/ 636936 h 636936"/>
              <a:gd name="connsiteX7" fmla="*/ 0 w 8337819"/>
              <a:gd name="connsiteY7" fmla="*/ 573242 h 636936"/>
              <a:gd name="connsiteX8" fmla="*/ 0 w 8337819"/>
              <a:gd name="connsiteY8" fmla="*/ 63694 h 63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7819" h="636936">
                <a:moveTo>
                  <a:pt x="0" y="63694"/>
                </a:moveTo>
                <a:cubicBezTo>
                  <a:pt x="0" y="28517"/>
                  <a:pt x="28517" y="0"/>
                  <a:pt x="63694" y="0"/>
                </a:cubicBezTo>
                <a:lnTo>
                  <a:pt x="8274125" y="0"/>
                </a:lnTo>
                <a:cubicBezTo>
                  <a:pt x="8309302" y="0"/>
                  <a:pt x="8337819" y="28517"/>
                  <a:pt x="8337819" y="63694"/>
                </a:cubicBezTo>
                <a:lnTo>
                  <a:pt x="8337819" y="573242"/>
                </a:lnTo>
                <a:cubicBezTo>
                  <a:pt x="8337819" y="608419"/>
                  <a:pt x="8309302" y="636936"/>
                  <a:pt x="8274125" y="636936"/>
                </a:cubicBezTo>
                <a:lnTo>
                  <a:pt x="63694" y="636936"/>
                </a:lnTo>
                <a:cubicBezTo>
                  <a:pt x="28517" y="636936"/>
                  <a:pt x="0" y="608419"/>
                  <a:pt x="0" y="573242"/>
                </a:cubicBezTo>
                <a:lnTo>
                  <a:pt x="0" y="6369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855" tIns="94855" rIns="1131493" bIns="94855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Develop the mindset that you will never be done learning new skills and looking for new jobs/career opportunities.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DE2D86-47CD-ED7A-7277-0879E731D328}"/>
              </a:ext>
            </a:extLst>
          </p:cNvPr>
          <p:cNvSpPr/>
          <p:nvPr/>
        </p:nvSpPr>
        <p:spPr>
          <a:xfrm>
            <a:off x="3200130" y="3544538"/>
            <a:ext cx="8337819" cy="636936"/>
          </a:xfrm>
          <a:custGeom>
            <a:avLst/>
            <a:gdLst>
              <a:gd name="connsiteX0" fmla="*/ 0 w 8337819"/>
              <a:gd name="connsiteY0" fmla="*/ 63694 h 636936"/>
              <a:gd name="connsiteX1" fmla="*/ 63694 w 8337819"/>
              <a:gd name="connsiteY1" fmla="*/ 0 h 636936"/>
              <a:gd name="connsiteX2" fmla="*/ 8274125 w 8337819"/>
              <a:gd name="connsiteY2" fmla="*/ 0 h 636936"/>
              <a:gd name="connsiteX3" fmla="*/ 8337819 w 8337819"/>
              <a:gd name="connsiteY3" fmla="*/ 63694 h 636936"/>
              <a:gd name="connsiteX4" fmla="*/ 8337819 w 8337819"/>
              <a:gd name="connsiteY4" fmla="*/ 573242 h 636936"/>
              <a:gd name="connsiteX5" fmla="*/ 8274125 w 8337819"/>
              <a:gd name="connsiteY5" fmla="*/ 636936 h 636936"/>
              <a:gd name="connsiteX6" fmla="*/ 63694 w 8337819"/>
              <a:gd name="connsiteY6" fmla="*/ 636936 h 636936"/>
              <a:gd name="connsiteX7" fmla="*/ 0 w 8337819"/>
              <a:gd name="connsiteY7" fmla="*/ 573242 h 636936"/>
              <a:gd name="connsiteX8" fmla="*/ 0 w 8337819"/>
              <a:gd name="connsiteY8" fmla="*/ 63694 h 63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7819" h="636936">
                <a:moveTo>
                  <a:pt x="0" y="63694"/>
                </a:moveTo>
                <a:cubicBezTo>
                  <a:pt x="0" y="28517"/>
                  <a:pt x="28517" y="0"/>
                  <a:pt x="63694" y="0"/>
                </a:cubicBezTo>
                <a:lnTo>
                  <a:pt x="8274125" y="0"/>
                </a:lnTo>
                <a:cubicBezTo>
                  <a:pt x="8309302" y="0"/>
                  <a:pt x="8337819" y="28517"/>
                  <a:pt x="8337819" y="63694"/>
                </a:cubicBezTo>
                <a:lnTo>
                  <a:pt x="8337819" y="573242"/>
                </a:lnTo>
                <a:cubicBezTo>
                  <a:pt x="8337819" y="608419"/>
                  <a:pt x="8309302" y="636936"/>
                  <a:pt x="8274125" y="636936"/>
                </a:cubicBezTo>
                <a:lnTo>
                  <a:pt x="63694" y="636936"/>
                </a:lnTo>
                <a:cubicBezTo>
                  <a:pt x="28517" y="636936"/>
                  <a:pt x="0" y="608419"/>
                  <a:pt x="0" y="573242"/>
                </a:cubicBezTo>
                <a:lnTo>
                  <a:pt x="0" y="6369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855" tIns="94855" rIns="1131493" bIns="94855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Employers want employees who demonstrate good work habits, who show up to work </a:t>
            </a:r>
            <a:r>
              <a:rPr lang="en-US" sz="2000" b="1" kern="1200" dirty="0"/>
              <a:t>AND</a:t>
            </a:r>
            <a:r>
              <a:rPr lang="en-US" sz="2000" kern="1200" dirty="0"/>
              <a:t> on time.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5B56E0-11BB-623B-5A1C-258D6D5C68A3}"/>
              </a:ext>
            </a:extLst>
          </p:cNvPr>
          <p:cNvSpPr/>
          <p:nvPr/>
        </p:nvSpPr>
        <p:spPr>
          <a:xfrm>
            <a:off x="8633423" y="1108255"/>
            <a:ext cx="414008" cy="414008"/>
          </a:xfrm>
          <a:custGeom>
            <a:avLst/>
            <a:gdLst>
              <a:gd name="connsiteX0" fmla="*/ 0 w 414008"/>
              <a:gd name="connsiteY0" fmla="*/ 227704 h 414008"/>
              <a:gd name="connsiteX1" fmla="*/ 93152 w 414008"/>
              <a:gd name="connsiteY1" fmla="*/ 227704 h 414008"/>
              <a:gd name="connsiteX2" fmla="*/ 93152 w 414008"/>
              <a:gd name="connsiteY2" fmla="*/ 0 h 414008"/>
              <a:gd name="connsiteX3" fmla="*/ 320856 w 414008"/>
              <a:gd name="connsiteY3" fmla="*/ 0 h 414008"/>
              <a:gd name="connsiteX4" fmla="*/ 320856 w 414008"/>
              <a:gd name="connsiteY4" fmla="*/ 227704 h 414008"/>
              <a:gd name="connsiteX5" fmla="*/ 414008 w 414008"/>
              <a:gd name="connsiteY5" fmla="*/ 227704 h 414008"/>
              <a:gd name="connsiteX6" fmla="*/ 207004 w 414008"/>
              <a:gd name="connsiteY6" fmla="*/ 414008 h 414008"/>
              <a:gd name="connsiteX7" fmla="*/ 0 w 414008"/>
              <a:gd name="connsiteY7" fmla="*/ 227704 h 4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8" h="414008">
                <a:moveTo>
                  <a:pt x="0" y="227704"/>
                </a:moveTo>
                <a:lnTo>
                  <a:pt x="93152" y="227704"/>
                </a:lnTo>
                <a:lnTo>
                  <a:pt x="93152" y="0"/>
                </a:lnTo>
                <a:lnTo>
                  <a:pt x="320856" y="0"/>
                </a:lnTo>
                <a:lnTo>
                  <a:pt x="320856" y="227704"/>
                </a:lnTo>
                <a:lnTo>
                  <a:pt x="414008" y="227704"/>
                </a:lnTo>
                <a:lnTo>
                  <a:pt x="207004" y="414008"/>
                </a:lnTo>
                <a:lnTo>
                  <a:pt x="0" y="22770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012" tIns="22860" rIns="116012" bIns="12532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1F99C3B-24AB-4401-C806-029A8FC8AC20}"/>
              </a:ext>
            </a:extLst>
          </p:cNvPr>
          <p:cNvSpPr/>
          <p:nvPr/>
        </p:nvSpPr>
        <p:spPr>
          <a:xfrm>
            <a:off x="9256053" y="1833655"/>
            <a:ext cx="414008" cy="414008"/>
          </a:xfrm>
          <a:custGeom>
            <a:avLst/>
            <a:gdLst>
              <a:gd name="connsiteX0" fmla="*/ 0 w 414008"/>
              <a:gd name="connsiteY0" fmla="*/ 227704 h 414008"/>
              <a:gd name="connsiteX1" fmla="*/ 93152 w 414008"/>
              <a:gd name="connsiteY1" fmla="*/ 227704 h 414008"/>
              <a:gd name="connsiteX2" fmla="*/ 93152 w 414008"/>
              <a:gd name="connsiteY2" fmla="*/ 0 h 414008"/>
              <a:gd name="connsiteX3" fmla="*/ 320856 w 414008"/>
              <a:gd name="connsiteY3" fmla="*/ 0 h 414008"/>
              <a:gd name="connsiteX4" fmla="*/ 320856 w 414008"/>
              <a:gd name="connsiteY4" fmla="*/ 227704 h 414008"/>
              <a:gd name="connsiteX5" fmla="*/ 414008 w 414008"/>
              <a:gd name="connsiteY5" fmla="*/ 227704 h 414008"/>
              <a:gd name="connsiteX6" fmla="*/ 207004 w 414008"/>
              <a:gd name="connsiteY6" fmla="*/ 414008 h 414008"/>
              <a:gd name="connsiteX7" fmla="*/ 0 w 414008"/>
              <a:gd name="connsiteY7" fmla="*/ 227704 h 4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8" h="414008">
                <a:moveTo>
                  <a:pt x="0" y="227704"/>
                </a:moveTo>
                <a:lnTo>
                  <a:pt x="93152" y="227704"/>
                </a:lnTo>
                <a:lnTo>
                  <a:pt x="93152" y="0"/>
                </a:lnTo>
                <a:lnTo>
                  <a:pt x="320856" y="0"/>
                </a:lnTo>
                <a:lnTo>
                  <a:pt x="320856" y="227704"/>
                </a:lnTo>
                <a:lnTo>
                  <a:pt x="414008" y="227704"/>
                </a:lnTo>
                <a:lnTo>
                  <a:pt x="207004" y="414008"/>
                </a:lnTo>
                <a:lnTo>
                  <a:pt x="0" y="22770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012" tIns="22860" rIns="116012" bIns="12532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862612-844F-C082-C348-5CF19E7EA7D6}"/>
              </a:ext>
            </a:extLst>
          </p:cNvPr>
          <p:cNvSpPr/>
          <p:nvPr/>
        </p:nvSpPr>
        <p:spPr>
          <a:xfrm>
            <a:off x="9878682" y="2548440"/>
            <a:ext cx="414008" cy="414008"/>
          </a:xfrm>
          <a:custGeom>
            <a:avLst/>
            <a:gdLst>
              <a:gd name="connsiteX0" fmla="*/ 0 w 414008"/>
              <a:gd name="connsiteY0" fmla="*/ 227704 h 414008"/>
              <a:gd name="connsiteX1" fmla="*/ 93152 w 414008"/>
              <a:gd name="connsiteY1" fmla="*/ 227704 h 414008"/>
              <a:gd name="connsiteX2" fmla="*/ 93152 w 414008"/>
              <a:gd name="connsiteY2" fmla="*/ 0 h 414008"/>
              <a:gd name="connsiteX3" fmla="*/ 320856 w 414008"/>
              <a:gd name="connsiteY3" fmla="*/ 0 h 414008"/>
              <a:gd name="connsiteX4" fmla="*/ 320856 w 414008"/>
              <a:gd name="connsiteY4" fmla="*/ 227704 h 414008"/>
              <a:gd name="connsiteX5" fmla="*/ 414008 w 414008"/>
              <a:gd name="connsiteY5" fmla="*/ 227704 h 414008"/>
              <a:gd name="connsiteX6" fmla="*/ 207004 w 414008"/>
              <a:gd name="connsiteY6" fmla="*/ 414008 h 414008"/>
              <a:gd name="connsiteX7" fmla="*/ 0 w 414008"/>
              <a:gd name="connsiteY7" fmla="*/ 227704 h 4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8" h="414008">
                <a:moveTo>
                  <a:pt x="0" y="227704"/>
                </a:moveTo>
                <a:lnTo>
                  <a:pt x="93152" y="227704"/>
                </a:lnTo>
                <a:lnTo>
                  <a:pt x="93152" y="0"/>
                </a:lnTo>
                <a:lnTo>
                  <a:pt x="320856" y="0"/>
                </a:lnTo>
                <a:lnTo>
                  <a:pt x="320856" y="227704"/>
                </a:lnTo>
                <a:lnTo>
                  <a:pt x="414008" y="227704"/>
                </a:lnTo>
                <a:lnTo>
                  <a:pt x="207004" y="414008"/>
                </a:lnTo>
                <a:lnTo>
                  <a:pt x="0" y="22770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012" tIns="22860" rIns="116012" bIns="12532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1BB3B66-34C1-6B5E-647F-B7EF3B213E5F}"/>
              </a:ext>
            </a:extLst>
          </p:cNvPr>
          <p:cNvSpPr/>
          <p:nvPr/>
        </p:nvSpPr>
        <p:spPr>
          <a:xfrm>
            <a:off x="10501311" y="3280917"/>
            <a:ext cx="414008" cy="414008"/>
          </a:xfrm>
          <a:custGeom>
            <a:avLst/>
            <a:gdLst>
              <a:gd name="connsiteX0" fmla="*/ 0 w 414008"/>
              <a:gd name="connsiteY0" fmla="*/ 227704 h 414008"/>
              <a:gd name="connsiteX1" fmla="*/ 93152 w 414008"/>
              <a:gd name="connsiteY1" fmla="*/ 227704 h 414008"/>
              <a:gd name="connsiteX2" fmla="*/ 93152 w 414008"/>
              <a:gd name="connsiteY2" fmla="*/ 0 h 414008"/>
              <a:gd name="connsiteX3" fmla="*/ 320856 w 414008"/>
              <a:gd name="connsiteY3" fmla="*/ 0 h 414008"/>
              <a:gd name="connsiteX4" fmla="*/ 320856 w 414008"/>
              <a:gd name="connsiteY4" fmla="*/ 227704 h 414008"/>
              <a:gd name="connsiteX5" fmla="*/ 414008 w 414008"/>
              <a:gd name="connsiteY5" fmla="*/ 227704 h 414008"/>
              <a:gd name="connsiteX6" fmla="*/ 207004 w 414008"/>
              <a:gd name="connsiteY6" fmla="*/ 414008 h 414008"/>
              <a:gd name="connsiteX7" fmla="*/ 0 w 414008"/>
              <a:gd name="connsiteY7" fmla="*/ 227704 h 4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8" h="414008">
                <a:moveTo>
                  <a:pt x="0" y="227704"/>
                </a:moveTo>
                <a:lnTo>
                  <a:pt x="93152" y="227704"/>
                </a:lnTo>
                <a:lnTo>
                  <a:pt x="93152" y="0"/>
                </a:lnTo>
                <a:lnTo>
                  <a:pt x="320856" y="0"/>
                </a:lnTo>
                <a:lnTo>
                  <a:pt x="320856" y="227704"/>
                </a:lnTo>
                <a:lnTo>
                  <a:pt x="414008" y="227704"/>
                </a:lnTo>
                <a:lnTo>
                  <a:pt x="207004" y="414008"/>
                </a:lnTo>
                <a:lnTo>
                  <a:pt x="0" y="22770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012" tIns="22860" rIns="116012" bIns="12532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</p:spTree>
    <p:extLst>
      <p:ext uri="{BB962C8B-B14F-4D97-AF65-F5344CB8AC3E}">
        <p14:creationId xmlns:p14="http://schemas.microsoft.com/office/powerpoint/2010/main" val="35657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670" y="609600"/>
            <a:ext cx="4875108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AD5C4D"/>
                </a:solidFill>
              </a:rPr>
              <a:t>COUNSELLING SERVICES</a:t>
            </a:r>
            <a:br>
              <a:rPr lang="en-US" sz="2800" dirty="0"/>
            </a:br>
            <a:r>
              <a:rPr lang="en-US" sz="2800" dirty="0"/>
              <a:t>jh.counsellorappointments.com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D37F83-B619-BBE2-E66E-C3D18FA51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95608"/>
              </p:ext>
            </p:extLst>
          </p:nvPr>
        </p:nvGraphicFramePr>
        <p:xfrm>
          <a:off x="830486" y="863600"/>
          <a:ext cx="5765553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553">
                  <a:extLst>
                    <a:ext uri="{9D8B030D-6E8A-4147-A177-3AD203B41FA5}">
                      <a16:colId xmlns:a16="http://schemas.microsoft.com/office/drawing/2014/main" val="42487475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/>
                        <a:t>COUNSELLORS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49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cap="none" spc="60" dirty="0">
                          <a:solidFill>
                            <a:schemeClr val="tx1"/>
                          </a:solidFill>
                          <a:latin typeface="+mn-lt"/>
                          <a:cs typeface="Gill Sans Light"/>
                        </a:rPr>
                        <a:t>Ms. Tifenbach (A – Deol)</a:t>
                      </a:r>
                    </a:p>
                    <a:p>
                      <a:pPr marL="0" marR="0" lv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cap="none" spc="60" dirty="0">
                          <a:solidFill>
                            <a:schemeClr val="tx1"/>
                          </a:solidFill>
                          <a:latin typeface="+mn-lt"/>
                          <a:cs typeface="Gill Sans Light"/>
                        </a:rPr>
                        <a:t>tifenbach_t@surreyschools.ca</a:t>
                      </a:r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69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latin typeface="+mn-lt"/>
                          <a:cs typeface="Gill Sans Light"/>
                        </a:rPr>
                        <a:t>Ms. Gill (Supporting A – Deol and Lam – Q)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80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gill_harpreet@surreyschools.ca</a:t>
                      </a:r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688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latin typeface="+mn-lt"/>
                          <a:cs typeface="Gill Sans Light"/>
                        </a:rPr>
                        <a:t>Mr. Sharma (Der – L)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80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sharma_m@surreyschools.ca</a:t>
                      </a:r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39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latin typeface="+mn-lt"/>
                          <a:cs typeface="Gill Sans Light"/>
                        </a:rPr>
                        <a:t>Ms. Flack (Lam – Q)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80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flack_r@surreyschools.ca</a:t>
                      </a:r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12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latin typeface="+mn-lt"/>
                          <a:cs typeface="Gill Sans Light"/>
                        </a:rPr>
                        <a:t>Ms. Domingo (R – Z)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800" kern="1200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(domingo_e@surreyschools.ca)</a:t>
                      </a:r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012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Mr. Kaukas (Supporting course selection)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68469"/>
                  </a:ext>
                </a:extLst>
              </a:tr>
            </a:tbl>
          </a:graphicData>
        </a:graphic>
      </p:graphicFrame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818CEABD-F7BF-19BC-EF81-91E7A7B23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022677"/>
              </p:ext>
            </p:extLst>
          </p:nvPr>
        </p:nvGraphicFramePr>
        <p:xfrm>
          <a:off x="6956985" y="1704474"/>
          <a:ext cx="4634477" cy="433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9DD2-E34F-9936-0F98-48C05DCA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4" y="149258"/>
            <a:ext cx="9875520" cy="1356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D5C4D"/>
                </a:solidFill>
              </a:rPr>
              <a:t>COURSE SELECTION</a:t>
            </a:r>
          </a:p>
        </p:txBody>
      </p:sp>
      <p:graphicFrame>
        <p:nvGraphicFramePr>
          <p:cNvPr id="27" name="Content Placeholder 26">
            <a:extLst>
              <a:ext uri="{FF2B5EF4-FFF2-40B4-BE49-F238E27FC236}">
                <a16:creationId xmlns:a16="http://schemas.microsoft.com/office/drawing/2014/main" id="{7D3E5CB5-A0AF-1716-09A6-57178CCBA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867571"/>
              </p:ext>
            </p:extLst>
          </p:nvPr>
        </p:nvGraphicFramePr>
        <p:xfrm>
          <a:off x="1143000" y="1145005"/>
          <a:ext cx="23378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862">
                  <a:extLst>
                    <a:ext uri="{9D8B030D-6E8A-4147-A177-3AD203B41FA5}">
                      <a16:colId xmlns:a16="http://schemas.microsoft.com/office/drawing/2014/main" val="3009223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ACADEMICS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57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83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29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Modern Languages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90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09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Social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574412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DBAA1DF-7090-B56D-1DA4-7AB1E243A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38145"/>
              </p:ext>
            </p:extLst>
          </p:nvPr>
        </p:nvGraphicFramePr>
        <p:xfrm>
          <a:off x="1140823" y="3555526"/>
          <a:ext cx="285277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778">
                  <a:extLst>
                    <a:ext uri="{9D8B030D-6E8A-4147-A177-3AD203B41FA5}">
                      <a16:colId xmlns:a16="http://schemas.microsoft.com/office/drawing/2014/main" val="3921325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PHYSICAL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78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Active Living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938589"/>
                  </a:ext>
                </a:extLst>
              </a:tr>
              <a:tr h="362857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Fitness and Conditioning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43616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AA75C68-5884-343C-9692-7FB311AAB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439389"/>
              </p:ext>
            </p:extLst>
          </p:nvPr>
        </p:nvGraphicFramePr>
        <p:xfrm>
          <a:off x="6099870" y="613519"/>
          <a:ext cx="551978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780">
                  <a:extLst>
                    <a:ext uri="{9D8B030D-6E8A-4147-A177-3AD203B41FA5}">
                      <a16:colId xmlns:a16="http://schemas.microsoft.com/office/drawing/2014/main" val="1628273277"/>
                    </a:ext>
                  </a:extLst>
                </a:gridCol>
              </a:tblGrid>
              <a:tr h="362857">
                <a:tc>
                  <a:txBody>
                    <a:bodyPr/>
                    <a:lstStyle/>
                    <a:p>
                      <a:r>
                        <a:rPr lang="en-US" b="1"/>
                        <a:t>APPLIED SKILLS &amp; DESIGN TECHNOLOGIES (ADST)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5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Business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9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Computer Education/Information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2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Design Technology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86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Cook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Home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33172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CDB5D7F-793F-AC73-DB85-77E1A1D7C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09961"/>
              </p:ext>
            </p:extLst>
          </p:nvPr>
        </p:nvGraphicFramePr>
        <p:xfrm>
          <a:off x="1145119" y="4862768"/>
          <a:ext cx="37780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064">
                  <a:extLst>
                    <a:ext uri="{9D8B030D-6E8A-4147-A177-3AD203B41FA5}">
                      <a16:colId xmlns:a16="http://schemas.microsoft.com/office/drawing/2014/main" val="4168404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FINE 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7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Performing Arts (Dance/Drama)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812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Music (Band/Choir)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81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Visual &amp; Studio 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20425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83573B9-3AA2-62F7-B11F-5091A2F31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62477"/>
              </p:ext>
            </p:extLst>
          </p:nvPr>
        </p:nvGraphicFramePr>
        <p:xfrm>
          <a:off x="6099871" y="2996281"/>
          <a:ext cx="34877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778">
                  <a:extLst>
                    <a:ext uri="{9D8B030D-6E8A-4147-A177-3AD203B41FA5}">
                      <a16:colId xmlns:a16="http://schemas.microsoft.com/office/drawing/2014/main" val="1326856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CAREER EDUCATION</a:t>
                      </a:r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01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Career Life Connections (CLC)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081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Work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9928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5EE2663-2C7E-46FC-9EBB-0C677BBF3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47177"/>
              </p:ext>
            </p:extLst>
          </p:nvPr>
        </p:nvGraphicFramePr>
        <p:xfrm>
          <a:off x="6099870" y="4278376"/>
          <a:ext cx="21814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491">
                  <a:extLst>
                    <a:ext uri="{9D8B030D-6E8A-4147-A177-3AD203B41FA5}">
                      <a16:colId xmlns:a16="http://schemas.microsoft.com/office/drawing/2014/main" val="3456976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LIBRARY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16036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7144725-59D5-3ECA-82C5-6676967DC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7296"/>
              </p:ext>
            </p:extLst>
          </p:nvPr>
        </p:nvGraphicFramePr>
        <p:xfrm>
          <a:off x="6124061" y="4737995"/>
          <a:ext cx="34333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3349">
                  <a:extLst>
                    <a:ext uri="{9D8B030D-6E8A-4147-A177-3AD203B41FA5}">
                      <a16:colId xmlns:a16="http://schemas.microsoft.com/office/drawing/2014/main" val="2543141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LEADERSHIP / PEER TUTORING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624025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DFEAEBF-F78F-D35A-E97A-08A82DA4F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53433"/>
              </p:ext>
            </p:extLst>
          </p:nvPr>
        </p:nvGraphicFramePr>
        <p:xfrm>
          <a:off x="6122469" y="5284350"/>
          <a:ext cx="553672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6728">
                  <a:extLst>
                    <a:ext uri="{9D8B030D-6E8A-4147-A177-3AD203B41FA5}">
                      <a16:colId xmlns:a16="http://schemas.microsoft.com/office/drawing/2014/main" val="418181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DISTRICT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2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v"/>
                      </a:pPr>
                      <a:r>
                        <a:rPr lang="en-US"/>
                        <a:t>Visit the Career Education Department for further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304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529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801EE7-C3C0-5B30-EB9B-2C995032E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8202" y="1291022"/>
            <a:ext cx="6001850" cy="19224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Font typeface="Wingdings" pitchFamily="34" charset="0"/>
              <a:buChar char="v"/>
            </a:pPr>
            <a:r>
              <a:rPr lang="en-US" sz="1900" dirty="0"/>
              <a:t>Intro Punjabi 11</a:t>
            </a:r>
          </a:p>
          <a:p>
            <a:pPr marL="342900" indent="-342900" algn="l">
              <a:buFont typeface="Wingdings" pitchFamily="34" charset="0"/>
              <a:buChar char="v"/>
            </a:pPr>
            <a:r>
              <a:rPr lang="en-US" sz="1900" dirty="0"/>
              <a:t>Earth Science 11</a:t>
            </a:r>
          </a:p>
          <a:p>
            <a:pPr marL="342900" indent="-342900" algn="l">
              <a:buFont typeface="Wingdings" pitchFamily="34" charset="0"/>
              <a:buChar char="v"/>
            </a:pPr>
            <a:r>
              <a:rPr lang="en-US" sz="1900" dirty="0"/>
              <a:t>Metal Work 11/12</a:t>
            </a:r>
          </a:p>
          <a:p>
            <a:pPr marL="342900" indent="-342900" algn="l">
              <a:buFont typeface="Wingdings" pitchFamily="34" charset="0"/>
              <a:buChar char="v"/>
            </a:pPr>
            <a:r>
              <a:rPr lang="en-US" sz="1900" dirty="0"/>
              <a:t>Automotive Technology 11/12</a:t>
            </a:r>
          </a:p>
          <a:p>
            <a:pPr marL="342900" indent="-342900" algn="l">
              <a:buFont typeface="Wingdings" pitchFamily="34" charset="0"/>
              <a:buChar char="v"/>
            </a:pPr>
            <a:r>
              <a:rPr lang="en-US" sz="1900" dirty="0"/>
              <a:t>Personal Health 11/12 – for individuals identifying as female only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5768EFB-B317-47EA-C969-D365EB1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05" y="824678"/>
            <a:ext cx="10515600" cy="46634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AD5C4D"/>
                </a:solidFill>
                <a:latin typeface="Gill Sans Nova"/>
              </a:rPr>
              <a:t>NEW COURSES</a:t>
            </a:r>
            <a:endParaRPr lang="en-US" sz="4000" b="1" dirty="0">
              <a:solidFill>
                <a:srgbClr val="AD5C4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FC7FD-797C-A19B-7A44-5E3CAF8B5F43}"/>
              </a:ext>
            </a:extLst>
          </p:cNvPr>
          <p:cNvSpPr txBox="1"/>
          <p:nvPr/>
        </p:nvSpPr>
        <p:spPr>
          <a:xfrm>
            <a:off x="1755913" y="3213521"/>
            <a:ext cx="868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AD5C4D"/>
                </a:solidFill>
                <a:latin typeface="Gill Sans Nova" panose="020B0602020104020203" pitchFamily="34" charset="0"/>
              </a:rPr>
              <a:t>APPLICATIONS REQUIRED FOR SPECIFIC COURSES:</a:t>
            </a:r>
          </a:p>
          <a:p>
            <a:pPr algn="ctr"/>
            <a:r>
              <a:rPr lang="en-CA" sz="2400" b="1" dirty="0">
                <a:solidFill>
                  <a:srgbClr val="AD5C4D"/>
                </a:solidFill>
                <a:latin typeface="Gill Sans Nova" panose="020B0602020104020203" pitchFamily="34" charset="0"/>
              </a:rPr>
              <a:t>(Speak with your counsellor)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01202-F1A1-E0C5-4C4C-A77DE45A08D7}"/>
              </a:ext>
            </a:extLst>
          </p:cNvPr>
          <p:cNvSpPr txBox="1"/>
          <p:nvPr/>
        </p:nvSpPr>
        <p:spPr>
          <a:xfrm>
            <a:off x="2736574" y="3925494"/>
            <a:ext cx="6718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2400" dirty="0">
                <a:solidFill>
                  <a:schemeClr val="accent1"/>
                </a:solidFill>
              </a:rPr>
              <a:t>PERLs (PE Leadership)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2400" dirty="0">
                <a:solidFill>
                  <a:schemeClr val="accent1"/>
                </a:solidFill>
              </a:rPr>
              <a:t>Peer Tutoring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2400" dirty="0">
                <a:solidFill>
                  <a:schemeClr val="accent1"/>
                </a:solidFill>
              </a:rPr>
              <a:t>Peer Counselling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2400" dirty="0">
                <a:solidFill>
                  <a:schemeClr val="accent1"/>
                </a:solidFill>
              </a:rPr>
              <a:t>Library Science</a:t>
            </a:r>
          </a:p>
        </p:txBody>
      </p:sp>
    </p:spTree>
    <p:extLst>
      <p:ext uri="{BB962C8B-B14F-4D97-AF65-F5344CB8AC3E}">
        <p14:creationId xmlns:p14="http://schemas.microsoft.com/office/powerpoint/2010/main" val="205246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603115"/>
            <a:ext cx="8753458" cy="4070729"/>
          </a:xfrm>
        </p:spPr>
        <p:txBody>
          <a:bodyPr/>
          <a:lstStyle/>
          <a:p>
            <a:r>
              <a:rPr lang="en-US" sz="2400" b="1" dirty="0"/>
              <a:t>Choose your courses by</a:t>
            </a:r>
            <a:r>
              <a:rPr lang="en-US" dirty="0"/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Graduation requirements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Post-Secondary requirements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Career aspirations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Evaluate strengths, weaknesses and past performance to make informed decisions about future study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Consider areas of interest, affinity, and strength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Life experiences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AD5C4D"/>
                </a:solidFill>
              </a:rPr>
              <a:t>KEYS TO COURSE SELECTION</a:t>
            </a:r>
          </a:p>
        </p:txBody>
      </p:sp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C6675A-4C2D-4EBB-930F-F5B3758AB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F2F4FC-15A0-F64B-CCA4-E024A55F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2" y="424871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AD5C4D"/>
                </a:solidFill>
              </a:rPr>
              <a:t>COURSE SELECTION PROCESS</a:t>
            </a:r>
          </a:p>
        </p:txBody>
      </p:sp>
      <p:pic>
        <p:nvPicPr>
          <p:cNvPr id="32" name="Picture 31" descr="Black pen against a sheet with shaded numbers">
            <a:extLst>
              <a:ext uri="{FF2B5EF4-FFF2-40B4-BE49-F238E27FC236}">
                <a16:creationId xmlns:a16="http://schemas.microsoft.com/office/drawing/2014/main" id="{F1DFA9C1-0D01-D1A0-6717-807DAC681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34" r="-2" b="-2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2C128BD0-DEFF-DD2A-FE41-804BD42E6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9242" y="1669298"/>
            <a:ext cx="6693061" cy="483803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45770" indent="-342900">
              <a:lnSpc>
                <a:spcPct val="110000"/>
              </a:lnSpc>
              <a:spcAft>
                <a:spcPts val="600"/>
              </a:spcAft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You will have access to </a:t>
            </a:r>
            <a:r>
              <a:rPr lang="en-US" sz="2000" dirty="0" err="1">
                <a:solidFill>
                  <a:srgbClr val="FFFFFF"/>
                </a:solidFill>
              </a:rPr>
              <a:t>MyED</a:t>
            </a:r>
            <a:r>
              <a:rPr lang="en-US" sz="2000" dirty="0">
                <a:solidFill>
                  <a:srgbClr val="FFFFFF"/>
                </a:solidFill>
              </a:rPr>
              <a:t> to enter your courses online in January 2024 until February 20</a:t>
            </a:r>
            <a:r>
              <a:rPr lang="en-US" sz="2000" baseline="30000" dirty="0">
                <a:solidFill>
                  <a:srgbClr val="FFFFFF"/>
                </a:solidFill>
              </a:rPr>
              <a:t>th</a:t>
            </a:r>
            <a:r>
              <a:rPr lang="en-US" sz="2000" dirty="0">
                <a:solidFill>
                  <a:srgbClr val="FFFFFF"/>
                </a:solidFill>
              </a:rPr>
              <a:t>, 2024.</a:t>
            </a:r>
          </a:p>
          <a:p>
            <a:pPr marL="445770" indent="-342900">
              <a:lnSpc>
                <a:spcPct val="120000"/>
              </a:lnSpc>
              <a:spcAft>
                <a:spcPts val="600"/>
              </a:spcAft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Students will receive AND return their course selection sheets from their CLE10 or Math 11 teacher.</a:t>
            </a:r>
          </a:p>
          <a:p>
            <a:pPr marL="445770" indent="-342900">
              <a:lnSpc>
                <a:spcPct val="120000"/>
              </a:lnSpc>
              <a:spcAft>
                <a:spcPts val="600"/>
              </a:spcAft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Please </a:t>
            </a:r>
            <a:r>
              <a:rPr lang="en-US" sz="2000" u="sng" dirty="0">
                <a:solidFill>
                  <a:srgbClr val="FFFFFF"/>
                </a:solidFill>
              </a:rPr>
              <a:t>take a photo of your completed course selection sheet </a:t>
            </a:r>
            <a:r>
              <a:rPr lang="en-US" sz="2000" dirty="0">
                <a:solidFill>
                  <a:srgbClr val="FFFFFF"/>
                </a:solidFill>
              </a:rPr>
              <a:t>and </a:t>
            </a:r>
            <a:r>
              <a:rPr lang="en-US" sz="2000" u="sng" dirty="0">
                <a:solidFill>
                  <a:srgbClr val="FFFFFF"/>
                </a:solidFill>
              </a:rPr>
              <a:t>hand your sheet back to either your CLE10 or Math 11 teacher</a:t>
            </a:r>
            <a:r>
              <a:rPr lang="en-US" sz="2000" dirty="0">
                <a:solidFill>
                  <a:srgbClr val="FFFFFF"/>
                </a:solidFill>
              </a:rPr>
              <a:t>.  Your counsellor can still make changes to your requests after </a:t>
            </a:r>
            <a:r>
              <a:rPr lang="en-US" sz="2000" dirty="0" err="1">
                <a:solidFill>
                  <a:srgbClr val="FFFFFF"/>
                </a:solidFill>
              </a:rPr>
              <a:t>MyED</a:t>
            </a:r>
            <a:r>
              <a:rPr lang="en-US" sz="2000" dirty="0">
                <a:solidFill>
                  <a:srgbClr val="FFFFFF"/>
                </a:solidFill>
              </a:rPr>
              <a:t> is closed to students.</a:t>
            </a:r>
          </a:p>
          <a:p>
            <a:pPr marL="445770" indent="-342900">
              <a:lnSpc>
                <a:spcPct val="120000"/>
              </a:lnSpc>
              <a:spcAft>
                <a:spcPts val="600"/>
              </a:spcAft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We encourage students to </a:t>
            </a:r>
            <a:r>
              <a:rPr lang="en-US" sz="2000" u="sng" dirty="0">
                <a:solidFill>
                  <a:srgbClr val="FFFFFF"/>
                </a:solidFill>
              </a:rPr>
              <a:t>book a course selection consultation appointment with their counsellor</a:t>
            </a:r>
            <a:r>
              <a:rPr lang="en-US" sz="2000" dirty="0">
                <a:solidFill>
                  <a:srgbClr val="FFFFFF"/>
                </a:solidFill>
              </a:rPr>
              <a:t>.  (This may be a virtual appointment.)  Please identify some post-secondary plans/goals for your counsellor.  </a:t>
            </a:r>
          </a:p>
          <a:p>
            <a:pPr marL="445770" indent="-342900">
              <a:lnSpc>
                <a:spcPct val="120000"/>
              </a:lnSpc>
              <a:spcAft>
                <a:spcPts val="600"/>
              </a:spcAft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Do your best to make thoughtful choices before entering course requests.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D3F12F-0371-457E-A3DB-308133F0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072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247E-6229-AC9F-DDE0-BECC1D79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AD5C4D"/>
                </a:solidFill>
              </a:rPr>
              <a:t>IB DP COURSE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2F36E-769E-21E7-BAED-A4E5501747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CA" u="sng" dirty="0"/>
              <a:t>GRADE 10 INTO 11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CA" dirty="0"/>
              <a:t>Complete course selection for IB DP with your application package.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CA" dirty="0"/>
              <a:t>Complete your course selection for your regular program online and hand in your course selection sheet to your CLE10 teacher.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5BB0F-0F68-D388-4068-507FE6A333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CA" u="sng" dirty="0"/>
              <a:t>GRADE 11 INTO 12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CA" dirty="0"/>
              <a:t>Carry on with your current courses, excluding French or Spanish because you will be writing your exams in the Spring (of your Grade 11 year).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CA" dirty="0"/>
              <a:t>Connect with your counsellor and IB Coordinator (Ms. Wilcox) if you are not meeting IB DP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936257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C6675A-4C2D-4EBB-930F-F5B3758AB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9440EA-DE3B-D928-36E2-16405F0F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028" y="352148"/>
            <a:ext cx="6693061" cy="9084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AD5C4D"/>
                </a:solidFill>
              </a:rPr>
              <a:t>THINGS TO CONSIDER</a:t>
            </a:r>
          </a:p>
        </p:txBody>
      </p:sp>
      <p:pic>
        <p:nvPicPr>
          <p:cNvPr id="6" name="Picture Placeholder 5" descr="A logo of an eagle&#10;&#10;Description automatically generated">
            <a:extLst>
              <a:ext uri="{FF2B5EF4-FFF2-40B4-BE49-F238E27FC236}">
                <a16:creationId xmlns:a16="http://schemas.microsoft.com/office/drawing/2014/main" id="{91E43614-8B26-E4D2-44C9-24F4066938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4343" r="17312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58BA9-77AA-9854-4B9F-17B1B8BAA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9698" y="1160016"/>
            <a:ext cx="8073542" cy="534583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05740" indent="-285750">
              <a:lnSpc>
                <a:spcPct val="110000"/>
              </a:lnSpc>
              <a:buClr>
                <a:srgbClr val="AD5C4D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FF"/>
                </a:solidFill>
              </a:rPr>
              <a:t>Academic classes require pre-requisite skills which are usually</a:t>
            </a:r>
          </a:p>
          <a:p>
            <a:pPr>
              <a:lnSpc>
                <a:spcPct val="110000"/>
              </a:lnSpc>
              <a:buClr>
                <a:srgbClr val="AD5C4D"/>
              </a:buClr>
            </a:pPr>
            <a:r>
              <a:rPr lang="en-US" sz="2400" dirty="0">
                <a:solidFill>
                  <a:srgbClr val="FFFFFF"/>
                </a:solidFill>
              </a:rPr>
              <a:t>      associated with good marks and work habits.</a:t>
            </a:r>
          </a:p>
          <a:p>
            <a:pPr>
              <a:lnSpc>
                <a:spcPct val="110000"/>
              </a:lnSpc>
              <a:buClr>
                <a:srgbClr val="AD5C4D"/>
              </a:buClr>
            </a:pPr>
            <a:endParaRPr lang="en-US" sz="2400" dirty="0">
              <a:solidFill>
                <a:srgbClr val="FFFFFF"/>
              </a:solidFill>
            </a:endParaRPr>
          </a:p>
          <a:p>
            <a:pPr marL="560070" lvl="1" indent="-182880">
              <a:lnSpc>
                <a:spcPct val="100000"/>
              </a:lnSpc>
              <a:buClr>
                <a:srgbClr val="AD5C4D"/>
              </a:buClr>
              <a:buFont typeface="Corbe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For example:  to be successful in Pre-Calculus 11, you should earn a “B” (minimum 3/4) in Foundations of Math and Pre-Calculus 10.</a:t>
            </a:r>
          </a:p>
          <a:p>
            <a:pPr marL="560070" lvl="1" indent="-182880">
              <a:lnSpc>
                <a:spcPct val="110000"/>
              </a:lnSpc>
              <a:buClr>
                <a:srgbClr val="AD5C4D"/>
              </a:buClr>
              <a:buFont typeface="Corbe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To be successful in Chemistry 11 and Physics 11, you should earn a “B” (minimum 3/4) in Foundations of Math and Pre-Calculus 10 AND a “B” (minimum 3/4) in Science 10.</a:t>
            </a:r>
          </a:p>
          <a:p>
            <a:pPr marL="560070" lvl="1" indent="-182880">
              <a:lnSpc>
                <a:spcPct val="100000"/>
              </a:lnSpc>
              <a:buClr>
                <a:srgbClr val="AD5C4D"/>
              </a:buClr>
              <a:buFont typeface="Corbe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To be successful in Pre-Calculus 12, you should earn a “B” C(minimum 73%) in Pre-Calculus 11.</a:t>
            </a:r>
          </a:p>
          <a:p>
            <a:pPr marL="560070" lvl="1" indent="-182880">
              <a:lnSpc>
                <a:spcPct val="150000"/>
              </a:lnSpc>
              <a:buClr>
                <a:srgbClr val="AD5C4D"/>
              </a:buClr>
              <a:buFont typeface="Corbe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Physics 12	 =&gt; “B” in Pre-Calculus 11 AND “B” in Physics 11</a:t>
            </a:r>
          </a:p>
          <a:p>
            <a:pPr marL="560070" lvl="1" indent="-182880">
              <a:lnSpc>
                <a:spcPct val="150000"/>
              </a:lnSpc>
              <a:buClr>
                <a:srgbClr val="AD5C4D"/>
              </a:buClr>
              <a:buFont typeface="Corbe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Chemistry 12 =&gt; “B” in Pre-Calculus 11 AND “B” in Chemistry 11</a:t>
            </a:r>
          </a:p>
          <a:p>
            <a:pPr marL="205740" indent="-285750">
              <a:lnSpc>
                <a:spcPct val="90000"/>
              </a:lnSpc>
              <a:buClr>
                <a:srgbClr val="AD5C4D"/>
              </a:buClr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D3F12F-0371-457E-A3DB-308133F0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281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1381-36CF-887B-0492-8114D14B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>
                <a:solidFill>
                  <a:srgbClr val="AD5C4D"/>
                </a:solidFill>
              </a:rPr>
              <a:t>THINGS TO CONSIDER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F8574-4818-C8F5-EE39-22821FD7B130}"/>
              </a:ext>
            </a:extLst>
          </p:cNvPr>
          <p:cNvSpPr txBox="1"/>
          <p:nvPr/>
        </p:nvSpPr>
        <p:spPr>
          <a:xfrm>
            <a:off x="707064" y="1548882"/>
            <a:ext cx="6561483" cy="4985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08610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41148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1"/>
                </a:solidFill>
              </a:rPr>
              <a:t>The school work </a:t>
            </a:r>
            <a:r>
              <a:rPr lang="en-US" sz="2600" b="1" dirty="0">
                <a:solidFill>
                  <a:schemeClr val="accent1"/>
                </a:solidFill>
              </a:rPr>
              <a:t>WILL</a:t>
            </a:r>
            <a:r>
              <a:rPr lang="en-US" sz="2600" dirty="0">
                <a:solidFill>
                  <a:schemeClr val="accent1"/>
                </a:solidFill>
              </a:rPr>
              <a:t> become more difficult!</a:t>
            </a:r>
          </a:p>
          <a:p>
            <a:pPr marL="12573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600" dirty="0">
              <a:solidFill>
                <a:schemeClr val="accent1"/>
              </a:solidFill>
            </a:endParaRPr>
          </a:p>
          <a:p>
            <a:pPr marL="41148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1"/>
                </a:solidFill>
              </a:rPr>
              <a:t>Teacher and instructor expectations evolve.  Course demands evolve.  Your study strategies and work habits </a:t>
            </a:r>
            <a:r>
              <a:rPr lang="en-US" sz="2600" b="1" i="1" u="sng" dirty="0">
                <a:solidFill>
                  <a:schemeClr val="accent1"/>
                </a:solidFill>
              </a:rPr>
              <a:t>must</a:t>
            </a:r>
            <a:r>
              <a:rPr lang="en-US" sz="2600" u="sng" dirty="0">
                <a:solidFill>
                  <a:schemeClr val="accent1"/>
                </a:solidFill>
              </a:rPr>
              <a:t> also </a:t>
            </a:r>
            <a:r>
              <a:rPr lang="en-US" sz="2600" dirty="0">
                <a:solidFill>
                  <a:schemeClr val="accent1"/>
                </a:solidFill>
              </a:rPr>
              <a:t>evolve.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2600" dirty="0">
              <a:solidFill>
                <a:schemeClr val="accent1"/>
              </a:solidFill>
            </a:endParaRPr>
          </a:p>
          <a:p>
            <a:pPr marL="30861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1"/>
                </a:solidFill>
              </a:rPr>
              <a:t>The IB Learner Profile and Approaches to Learning skills are especially important.</a:t>
            </a:r>
          </a:p>
          <a:p>
            <a:pPr marL="742950" lvl="1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Communication and Collaboration Skills</a:t>
            </a:r>
          </a:p>
          <a:p>
            <a:pPr marL="742950" lvl="1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Research, Critical and Creative Thinking Skills</a:t>
            </a:r>
          </a:p>
          <a:p>
            <a:pPr marL="742950" lvl="1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Time Management and Organization Skills</a:t>
            </a:r>
          </a:p>
          <a:p>
            <a:pPr marL="742950" lvl="1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Self-Management – taking care of yourself</a:t>
            </a:r>
          </a:p>
        </p:txBody>
      </p:sp>
      <p:pic>
        <p:nvPicPr>
          <p:cNvPr id="7" name="Picture 6" descr="Person with idea concept">
            <a:extLst>
              <a:ext uri="{FF2B5EF4-FFF2-40B4-BE49-F238E27FC236}">
                <a16:creationId xmlns:a16="http://schemas.microsoft.com/office/drawing/2014/main" id="{CCB6ADAC-0803-937B-9C0D-B524062D2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7" r="8668"/>
          <a:stretch/>
        </p:blipFill>
        <p:spPr>
          <a:xfrm>
            <a:off x="7613780" y="1129004"/>
            <a:ext cx="3707244" cy="462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49984A-F1A8-3103-D0D9-D299D482BC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b="1" dirty="0"/>
              <a:t>RESP</a:t>
            </a:r>
          </a:p>
          <a:p>
            <a:r>
              <a:rPr lang="en-CA" cap="none" dirty="0"/>
              <a:t>Family savings plan plus government top-up.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1C40A-3556-0630-9CFF-89F1B4BF1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b="1" dirty="0"/>
              <a:t>Scholarships</a:t>
            </a:r>
          </a:p>
          <a:p>
            <a:r>
              <a:rPr lang="en-CA" cap="none" dirty="0"/>
              <a:t>A grant, payment, or monetary award based on some merit or achievement.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BA194-456C-C272-C95E-E2A45AF69B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b="1" dirty="0"/>
              <a:t>STUDENT LOANS</a:t>
            </a:r>
          </a:p>
          <a:p>
            <a:r>
              <a:rPr lang="en-CA" cap="none" dirty="0"/>
              <a:t>Based on financial need and must be repaid.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4A2B3-51FB-C76B-21F1-C7F963316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CA" b="1" dirty="0"/>
              <a:t>PART-TIME EMPLOYMENT</a:t>
            </a:r>
          </a:p>
          <a:p>
            <a:r>
              <a:rPr lang="en-CA" cap="none" dirty="0"/>
              <a:t>Many students work part time while attending post-secondary.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3D13A8-5E52-0976-33B9-2F52A76619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CA" b="1" dirty="0"/>
              <a:t>BURSARIES</a:t>
            </a:r>
          </a:p>
          <a:p>
            <a:r>
              <a:rPr lang="en-CA" cap="none" dirty="0"/>
              <a:t>A monetary award based on financial need and merit.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D6B01C-D9DB-2E5B-BDC0-F3218C9F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77" y="547033"/>
            <a:ext cx="10515600" cy="67665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AD5C4D"/>
                </a:solidFill>
              </a:rPr>
              <a:t>FINANCING POST-SECONDARY</a:t>
            </a:r>
          </a:p>
        </p:txBody>
      </p:sp>
    </p:spTree>
    <p:extLst>
      <p:ext uri="{BB962C8B-B14F-4D97-AF65-F5344CB8AC3E}">
        <p14:creationId xmlns:p14="http://schemas.microsoft.com/office/powerpoint/2010/main" val="9141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E519F0E-9B53-473C-B214-02ABE204A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4DE04-00AB-B3EC-3C67-06BBFBD5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solidFill>
                  <a:srgbClr val="AD5C4D"/>
                </a:solidFill>
              </a:rPr>
              <a:t>USEFUL WEBSITES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381F2E-FEDB-4907-90F4-48850E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DAB6CDC-FCA6-111E-21A5-9F590789E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420160"/>
              </p:ext>
            </p:extLst>
          </p:nvPr>
        </p:nvGraphicFramePr>
        <p:xfrm>
          <a:off x="681831" y="285680"/>
          <a:ext cx="10828337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71A2C1A-B345-BD21-36A9-E60899A008F8}"/>
              </a:ext>
            </a:extLst>
          </p:cNvPr>
          <p:cNvSpPr/>
          <p:nvPr/>
        </p:nvSpPr>
        <p:spPr>
          <a:xfrm>
            <a:off x="3309559" y="3597790"/>
            <a:ext cx="5521911" cy="70583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31CEE-E5CC-E68E-B40E-F303E3630DD9}"/>
              </a:ext>
            </a:extLst>
          </p:cNvPr>
          <p:cNvSpPr txBox="1"/>
          <p:nvPr/>
        </p:nvSpPr>
        <p:spPr>
          <a:xfrm>
            <a:off x="3907592" y="3753058"/>
            <a:ext cx="500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7"/>
              </a:rPr>
              <a:t>Johnston Heights Course Selection Booklets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9297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1F50C1-F708-485D-B1A9-65873AB2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F7F52A-561E-4CE4-A251-1565CF80F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DDF717E-1596-4763-8083-7EDE48E71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16E5FD-1641-417A-B344-1BB5728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5">
            <a:extLst>
              <a:ext uri="{FF2B5EF4-FFF2-40B4-BE49-F238E27FC236}">
                <a16:creationId xmlns:a16="http://schemas.microsoft.com/office/drawing/2014/main" id="{5111C1E4-35F7-313C-4943-F34B88B2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54" y="4767491"/>
            <a:ext cx="9966960" cy="149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AD5C4D"/>
                </a:solidFill>
              </a:rPr>
              <a:t>Issues to Consider</a:t>
            </a:r>
          </a:p>
        </p:txBody>
      </p:sp>
      <p:pic>
        <p:nvPicPr>
          <p:cNvPr id="6" name="Content Placeholder 5" descr="A screenshot of a computer">
            <a:extLst>
              <a:ext uri="{FF2B5EF4-FFF2-40B4-BE49-F238E27FC236}">
                <a16:creationId xmlns:a16="http://schemas.microsoft.com/office/drawing/2014/main" id="{E635E429-2DD4-E651-144C-B00B78E34D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394" t="-3852" r="-5523" b="990"/>
          <a:stretch/>
        </p:blipFill>
        <p:spPr>
          <a:xfrm>
            <a:off x="363984" y="400694"/>
            <a:ext cx="5571150" cy="4839123"/>
          </a:xfrm>
          <a:prstGeom prst="rect">
            <a:avLst/>
          </a:prstGeom>
        </p:spPr>
      </p:pic>
      <p:pic>
        <p:nvPicPr>
          <p:cNvPr id="7" name="Content Placeholder 6" descr="A person in a blue shirt and tie">
            <a:extLst>
              <a:ext uri="{FF2B5EF4-FFF2-40B4-BE49-F238E27FC236}">
                <a16:creationId xmlns:a16="http://schemas.microsoft.com/office/drawing/2014/main" id="{6C2FEFA3-194D-EEE6-DA6C-D0603DB965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037" r="-3" b="-3"/>
          <a:stretch/>
        </p:blipFill>
        <p:spPr>
          <a:xfrm flipH="1">
            <a:off x="6256865" y="843526"/>
            <a:ext cx="4915797" cy="41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1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31" y="608121"/>
            <a:ext cx="3932237" cy="958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kern="1200" dirty="0">
                <a:solidFill>
                  <a:srgbClr val="AD5C4D"/>
                </a:solidFill>
              </a:rPr>
              <a:t>GRADUATION REQUIREMENTS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68901CA-16E7-9509-9C69-DC6FE2595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8631" y="1415716"/>
            <a:ext cx="3918868" cy="177958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r>
              <a:rPr lang="en-US" sz="2000" dirty="0">
                <a:latin typeface="Sagona Book"/>
              </a:rPr>
              <a:t>Most courses are worth 4 credits each</a:t>
            </a:r>
          </a:p>
          <a:p>
            <a:r>
              <a:rPr lang="en-US" sz="2000" dirty="0">
                <a:latin typeface="Sagona Book"/>
              </a:rPr>
              <a:t>At least 20 courses = </a:t>
            </a:r>
            <a:r>
              <a:rPr lang="en-US" sz="2000" b="1" dirty="0">
                <a:latin typeface="Sagona Book"/>
              </a:rPr>
              <a:t>80 credits </a:t>
            </a:r>
            <a:r>
              <a:rPr lang="en-US" sz="2000" b="1" u="sng" dirty="0">
                <a:latin typeface="Sagona Book"/>
              </a:rPr>
              <a:t>minimum</a:t>
            </a:r>
            <a:r>
              <a:rPr lang="en-US" sz="2000" b="1" dirty="0">
                <a:latin typeface="Sagona Book"/>
              </a:rPr>
              <a:t> required for graduation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6EAC87-6160-A68A-4E41-4A8D74450EBD}"/>
              </a:ext>
            </a:extLst>
          </p:cNvPr>
          <p:cNvSpPr/>
          <p:nvPr/>
        </p:nvSpPr>
        <p:spPr>
          <a:xfrm>
            <a:off x="4414404" y="358637"/>
            <a:ext cx="2274341" cy="1364605"/>
          </a:xfrm>
          <a:custGeom>
            <a:avLst/>
            <a:gdLst>
              <a:gd name="connsiteX0" fmla="*/ 0 w 2274341"/>
              <a:gd name="connsiteY0" fmla="*/ 0 h 1364605"/>
              <a:gd name="connsiteX1" fmla="*/ 2274341 w 2274341"/>
              <a:gd name="connsiteY1" fmla="*/ 0 h 1364605"/>
              <a:gd name="connsiteX2" fmla="*/ 2274341 w 2274341"/>
              <a:gd name="connsiteY2" fmla="*/ 1364605 h 1364605"/>
              <a:gd name="connsiteX3" fmla="*/ 0 w 2274341"/>
              <a:gd name="connsiteY3" fmla="*/ 1364605 h 1364605"/>
              <a:gd name="connsiteX4" fmla="*/ 0 w 2274341"/>
              <a:gd name="connsiteY4" fmla="*/ 0 h 1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41" h="1364605">
                <a:moveTo>
                  <a:pt x="0" y="0"/>
                </a:moveTo>
                <a:lnTo>
                  <a:pt x="2274341" y="0"/>
                </a:lnTo>
                <a:lnTo>
                  <a:pt x="2274341" y="1364605"/>
                </a:lnTo>
                <a:lnTo>
                  <a:pt x="0" y="1364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0" kern="1200" dirty="0">
                <a:solidFill>
                  <a:schemeClr val="tx1"/>
                </a:solidFill>
                <a:latin typeface="Gill Sans Nova"/>
              </a:rPr>
              <a:t>English 10, 11, 12</a:t>
            </a:r>
          </a:p>
          <a:p>
            <a:pPr marL="114300" lvl="1" indent="-114300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tx1"/>
                </a:solidFill>
              </a:rPr>
              <a:t>Literacy Assessment exams requirements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7050E59-37C3-BB32-BE81-5E26C60A9F2A}"/>
              </a:ext>
            </a:extLst>
          </p:cNvPr>
          <p:cNvSpPr/>
          <p:nvPr/>
        </p:nvSpPr>
        <p:spPr>
          <a:xfrm>
            <a:off x="6916180" y="358637"/>
            <a:ext cx="2274341" cy="1364605"/>
          </a:xfrm>
          <a:custGeom>
            <a:avLst/>
            <a:gdLst>
              <a:gd name="connsiteX0" fmla="*/ 0 w 2274341"/>
              <a:gd name="connsiteY0" fmla="*/ 0 h 1364605"/>
              <a:gd name="connsiteX1" fmla="*/ 2274341 w 2274341"/>
              <a:gd name="connsiteY1" fmla="*/ 0 h 1364605"/>
              <a:gd name="connsiteX2" fmla="*/ 2274341 w 2274341"/>
              <a:gd name="connsiteY2" fmla="*/ 1364605 h 1364605"/>
              <a:gd name="connsiteX3" fmla="*/ 0 w 2274341"/>
              <a:gd name="connsiteY3" fmla="*/ 1364605 h 1364605"/>
              <a:gd name="connsiteX4" fmla="*/ 0 w 2274341"/>
              <a:gd name="connsiteY4" fmla="*/ 0 h 1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41" h="1364605">
                <a:moveTo>
                  <a:pt x="0" y="0"/>
                </a:moveTo>
                <a:lnTo>
                  <a:pt x="2274341" y="0"/>
                </a:lnTo>
                <a:lnTo>
                  <a:pt x="2274341" y="1364605"/>
                </a:lnTo>
                <a:lnTo>
                  <a:pt x="0" y="1364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0" kern="1200" dirty="0">
                <a:solidFill>
                  <a:schemeClr val="tx1"/>
                </a:solidFill>
                <a:latin typeface="Gill Sans Nova"/>
              </a:rPr>
              <a:t>Math 10 &amp; 11:  Pre-Calculus/ Foundations/ Workplace</a:t>
            </a:r>
          </a:p>
          <a:p>
            <a:pPr marL="114300" lvl="1" indent="-114300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tx1"/>
                </a:solidFill>
              </a:rPr>
              <a:t>Numeracy assessment exam requirement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62A8D2-942D-0EE5-2265-75AEF83D9EEE}"/>
              </a:ext>
            </a:extLst>
          </p:cNvPr>
          <p:cNvSpPr/>
          <p:nvPr/>
        </p:nvSpPr>
        <p:spPr>
          <a:xfrm>
            <a:off x="9417956" y="358637"/>
            <a:ext cx="2274341" cy="1364605"/>
          </a:xfrm>
          <a:custGeom>
            <a:avLst/>
            <a:gdLst>
              <a:gd name="connsiteX0" fmla="*/ 0 w 2274341"/>
              <a:gd name="connsiteY0" fmla="*/ 0 h 1364605"/>
              <a:gd name="connsiteX1" fmla="*/ 2274341 w 2274341"/>
              <a:gd name="connsiteY1" fmla="*/ 0 h 1364605"/>
              <a:gd name="connsiteX2" fmla="*/ 2274341 w 2274341"/>
              <a:gd name="connsiteY2" fmla="*/ 1364605 h 1364605"/>
              <a:gd name="connsiteX3" fmla="*/ 0 w 2274341"/>
              <a:gd name="connsiteY3" fmla="*/ 1364605 h 1364605"/>
              <a:gd name="connsiteX4" fmla="*/ 0 w 2274341"/>
              <a:gd name="connsiteY4" fmla="*/ 0 h 1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41" h="1364605">
                <a:moveTo>
                  <a:pt x="0" y="0"/>
                </a:moveTo>
                <a:lnTo>
                  <a:pt x="2274341" y="0"/>
                </a:lnTo>
                <a:lnTo>
                  <a:pt x="2274341" y="1364605"/>
                </a:lnTo>
                <a:lnTo>
                  <a:pt x="0" y="1364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0" kern="1200">
                <a:solidFill>
                  <a:schemeClr val="tx1"/>
                </a:solidFill>
                <a:latin typeface="Gill Sans Nova"/>
              </a:rPr>
              <a:t>Science 10 &amp; 11</a:t>
            </a:r>
            <a:r>
              <a:rPr lang="en-US" sz="1700" b="0" kern="1200">
                <a:solidFill>
                  <a:schemeClr val="tx1"/>
                </a:solidFill>
                <a:latin typeface="Sagona Book"/>
              </a:rPr>
              <a:t> </a:t>
            </a:r>
            <a:endParaRPr lang="en-US" sz="1700" b="0" kern="120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88091B6-FF59-0ACF-8F4E-3B4894989BD9}"/>
              </a:ext>
            </a:extLst>
          </p:cNvPr>
          <p:cNvSpPr/>
          <p:nvPr/>
        </p:nvSpPr>
        <p:spPr>
          <a:xfrm>
            <a:off x="4414404" y="1950677"/>
            <a:ext cx="2274341" cy="1364605"/>
          </a:xfrm>
          <a:custGeom>
            <a:avLst/>
            <a:gdLst>
              <a:gd name="connsiteX0" fmla="*/ 0 w 2274341"/>
              <a:gd name="connsiteY0" fmla="*/ 0 h 1364605"/>
              <a:gd name="connsiteX1" fmla="*/ 2274341 w 2274341"/>
              <a:gd name="connsiteY1" fmla="*/ 0 h 1364605"/>
              <a:gd name="connsiteX2" fmla="*/ 2274341 w 2274341"/>
              <a:gd name="connsiteY2" fmla="*/ 1364605 h 1364605"/>
              <a:gd name="connsiteX3" fmla="*/ 0 w 2274341"/>
              <a:gd name="connsiteY3" fmla="*/ 1364605 h 1364605"/>
              <a:gd name="connsiteX4" fmla="*/ 0 w 2274341"/>
              <a:gd name="connsiteY4" fmla="*/ 0 h 1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41" h="1364605">
                <a:moveTo>
                  <a:pt x="0" y="0"/>
                </a:moveTo>
                <a:lnTo>
                  <a:pt x="2274341" y="0"/>
                </a:lnTo>
                <a:lnTo>
                  <a:pt x="2274341" y="1364605"/>
                </a:lnTo>
                <a:lnTo>
                  <a:pt x="0" y="1364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0" kern="1200">
                <a:solidFill>
                  <a:schemeClr val="tx1"/>
                </a:solidFill>
                <a:latin typeface="Gill Sans Nova"/>
              </a:rPr>
              <a:t>Socials 10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ADDD1E-93C5-FBF8-9A54-02B6D7BF71B6}"/>
              </a:ext>
            </a:extLst>
          </p:cNvPr>
          <p:cNvSpPr/>
          <p:nvPr/>
        </p:nvSpPr>
        <p:spPr>
          <a:xfrm>
            <a:off x="6916180" y="1950677"/>
            <a:ext cx="2274341" cy="1364605"/>
          </a:xfrm>
          <a:custGeom>
            <a:avLst/>
            <a:gdLst>
              <a:gd name="connsiteX0" fmla="*/ 0 w 2274341"/>
              <a:gd name="connsiteY0" fmla="*/ 0 h 1364605"/>
              <a:gd name="connsiteX1" fmla="*/ 2274341 w 2274341"/>
              <a:gd name="connsiteY1" fmla="*/ 0 h 1364605"/>
              <a:gd name="connsiteX2" fmla="*/ 2274341 w 2274341"/>
              <a:gd name="connsiteY2" fmla="*/ 1364605 h 1364605"/>
              <a:gd name="connsiteX3" fmla="*/ 0 w 2274341"/>
              <a:gd name="connsiteY3" fmla="*/ 1364605 h 1364605"/>
              <a:gd name="connsiteX4" fmla="*/ 0 w 2274341"/>
              <a:gd name="connsiteY4" fmla="*/ 0 h 1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41" h="1364605">
                <a:moveTo>
                  <a:pt x="0" y="0"/>
                </a:moveTo>
                <a:lnTo>
                  <a:pt x="2274341" y="0"/>
                </a:lnTo>
                <a:lnTo>
                  <a:pt x="2274341" y="1364605"/>
                </a:lnTo>
                <a:lnTo>
                  <a:pt x="0" y="1364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0" kern="1200" dirty="0">
                <a:solidFill>
                  <a:schemeClr val="tx1"/>
                </a:solidFill>
                <a:latin typeface="Gill Sans Nova"/>
              </a:rPr>
              <a:t>1 Senior Social Studies course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425C1A6-20F9-D852-79B9-27B8FD79E644}"/>
              </a:ext>
            </a:extLst>
          </p:cNvPr>
          <p:cNvSpPr/>
          <p:nvPr/>
        </p:nvSpPr>
        <p:spPr>
          <a:xfrm>
            <a:off x="9417956" y="1950677"/>
            <a:ext cx="2274341" cy="1364605"/>
          </a:xfrm>
          <a:custGeom>
            <a:avLst/>
            <a:gdLst>
              <a:gd name="connsiteX0" fmla="*/ 0 w 2274341"/>
              <a:gd name="connsiteY0" fmla="*/ 0 h 1364605"/>
              <a:gd name="connsiteX1" fmla="*/ 2274341 w 2274341"/>
              <a:gd name="connsiteY1" fmla="*/ 0 h 1364605"/>
              <a:gd name="connsiteX2" fmla="*/ 2274341 w 2274341"/>
              <a:gd name="connsiteY2" fmla="*/ 1364605 h 1364605"/>
              <a:gd name="connsiteX3" fmla="*/ 0 w 2274341"/>
              <a:gd name="connsiteY3" fmla="*/ 1364605 h 1364605"/>
              <a:gd name="connsiteX4" fmla="*/ 0 w 2274341"/>
              <a:gd name="connsiteY4" fmla="*/ 0 h 1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41" h="1364605">
                <a:moveTo>
                  <a:pt x="0" y="0"/>
                </a:moveTo>
                <a:lnTo>
                  <a:pt x="2274341" y="0"/>
                </a:lnTo>
                <a:lnTo>
                  <a:pt x="2274341" y="1364605"/>
                </a:lnTo>
                <a:lnTo>
                  <a:pt x="0" y="1364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0" kern="1200" dirty="0">
                <a:solidFill>
                  <a:schemeClr val="tx1"/>
                </a:solidFill>
                <a:latin typeface="Gill Sans Nova"/>
              </a:rPr>
              <a:t>PE10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2E1392-FF14-3B23-5CD1-2E991D1EFD80}"/>
              </a:ext>
            </a:extLst>
          </p:cNvPr>
          <p:cNvSpPr/>
          <p:nvPr/>
        </p:nvSpPr>
        <p:spPr>
          <a:xfrm>
            <a:off x="4414404" y="3542716"/>
            <a:ext cx="2274341" cy="1364605"/>
          </a:xfrm>
          <a:custGeom>
            <a:avLst/>
            <a:gdLst>
              <a:gd name="connsiteX0" fmla="*/ 0 w 2274341"/>
              <a:gd name="connsiteY0" fmla="*/ 0 h 1364605"/>
              <a:gd name="connsiteX1" fmla="*/ 2274341 w 2274341"/>
              <a:gd name="connsiteY1" fmla="*/ 0 h 1364605"/>
              <a:gd name="connsiteX2" fmla="*/ 2274341 w 2274341"/>
              <a:gd name="connsiteY2" fmla="*/ 1364605 h 1364605"/>
              <a:gd name="connsiteX3" fmla="*/ 0 w 2274341"/>
              <a:gd name="connsiteY3" fmla="*/ 1364605 h 1364605"/>
              <a:gd name="connsiteX4" fmla="*/ 0 w 2274341"/>
              <a:gd name="connsiteY4" fmla="*/ 0 h 1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41" h="1364605">
                <a:moveTo>
                  <a:pt x="0" y="0"/>
                </a:moveTo>
                <a:lnTo>
                  <a:pt x="2274341" y="0"/>
                </a:lnTo>
                <a:lnTo>
                  <a:pt x="2274341" y="1364605"/>
                </a:lnTo>
                <a:lnTo>
                  <a:pt x="0" y="1364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0" kern="1200" dirty="0">
                <a:solidFill>
                  <a:schemeClr val="tx1"/>
                </a:solidFill>
                <a:latin typeface="Gill Sans Nova"/>
              </a:rPr>
              <a:t>Fine Arts or Applied Skills (10, 11 </a:t>
            </a:r>
            <a:r>
              <a:rPr lang="en-US" sz="2000" b="1" kern="1200" dirty="0">
                <a:solidFill>
                  <a:schemeClr val="tx1"/>
                </a:solidFill>
                <a:latin typeface="Gill Sans Nova"/>
              </a:rPr>
              <a:t>or</a:t>
            </a:r>
            <a:r>
              <a:rPr lang="en-US" sz="1700" b="0" kern="1200" dirty="0">
                <a:solidFill>
                  <a:schemeClr val="tx1"/>
                </a:solidFill>
                <a:latin typeface="Gill Sans Nova"/>
              </a:rPr>
              <a:t> 12)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5DAD76-E2C0-FAAE-3018-E2CEFD4FB485}"/>
              </a:ext>
            </a:extLst>
          </p:cNvPr>
          <p:cNvSpPr/>
          <p:nvPr/>
        </p:nvSpPr>
        <p:spPr>
          <a:xfrm>
            <a:off x="6916180" y="3542716"/>
            <a:ext cx="2274341" cy="1364605"/>
          </a:xfrm>
          <a:custGeom>
            <a:avLst/>
            <a:gdLst>
              <a:gd name="connsiteX0" fmla="*/ 0 w 2274341"/>
              <a:gd name="connsiteY0" fmla="*/ 0 h 1364605"/>
              <a:gd name="connsiteX1" fmla="*/ 2274341 w 2274341"/>
              <a:gd name="connsiteY1" fmla="*/ 0 h 1364605"/>
              <a:gd name="connsiteX2" fmla="*/ 2274341 w 2274341"/>
              <a:gd name="connsiteY2" fmla="*/ 1364605 h 1364605"/>
              <a:gd name="connsiteX3" fmla="*/ 0 w 2274341"/>
              <a:gd name="connsiteY3" fmla="*/ 1364605 h 1364605"/>
              <a:gd name="connsiteX4" fmla="*/ 0 w 2274341"/>
              <a:gd name="connsiteY4" fmla="*/ 0 h 1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41" h="1364605">
                <a:moveTo>
                  <a:pt x="0" y="0"/>
                </a:moveTo>
                <a:lnTo>
                  <a:pt x="2274341" y="0"/>
                </a:lnTo>
                <a:lnTo>
                  <a:pt x="2274341" y="1364605"/>
                </a:lnTo>
                <a:lnTo>
                  <a:pt x="0" y="1364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0" kern="1200" dirty="0">
                <a:solidFill>
                  <a:schemeClr val="tx1"/>
                </a:solidFill>
                <a:latin typeface="Gill Sans Nova"/>
              </a:rPr>
              <a:t>Career Life Education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920A76D-8598-B33B-82C9-6105E78BACAD}"/>
              </a:ext>
            </a:extLst>
          </p:cNvPr>
          <p:cNvSpPr/>
          <p:nvPr/>
        </p:nvSpPr>
        <p:spPr>
          <a:xfrm>
            <a:off x="9417956" y="3542716"/>
            <a:ext cx="2274341" cy="1364605"/>
          </a:xfrm>
          <a:custGeom>
            <a:avLst/>
            <a:gdLst>
              <a:gd name="connsiteX0" fmla="*/ 0 w 2274341"/>
              <a:gd name="connsiteY0" fmla="*/ 0 h 1364605"/>
              <a:gd name="connsiteX1" fmla="*/ 2274341 w 2274341"/>
              <a:gd name="connsiteY1" fmla="*/ 0 h 1364605"/>
              <a:gd name="connsiteX2" fmla="*/ 2274341 w 2274341"/>
              <a:gd name="connsiteY2" fmla="*/ 1364605 h 1364605"/>
              <a:gd name="connsiteX3" fmla="*/ 0 w 2274341"/>
              <a:gd name="connsiteY3" fmla="*/ 1364605 h 1364605"/>
              <a:gd name="connsiteX4" fmla="*/ 0 w 2274341"/>
              <a:gd name="connsiteY4" fmla="*/ 0 h 1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41" h="1364605">
                <a:moveTo>
                  <a:pt x="0" y="0"/>
                </a:moveTo>
                <a:lnTo>
                  <a:pt x="2274341" y="0"/>
                </a:lnTo>
                <a:lnTo>
                  <a:pt x="2274341" y="1364605"/>
                </a:lnTo>
                <a:lnTo>
                  <a:pt x="0" y="1364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0" kern="1200" dirty="0">
                <a:solidFill>
                  <a:schemeClr val="tx1"/>
                </a:solidFill>
                <a:latin typeface="Gill Sans Nova"/>
              </a:rPr>
              <a:t>Career Life Connections 12</a:t>
            </a:r>
          </a:p>
          <a:p>
            <a:pPr marL="114300" lvl="1" indent="-114300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tx1"/>
                </a:solidFill>
                <a:latin typeface="Gill Sans Nova Light"/>
              </a:rPr>
              <a:t>Capstone Project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69BAA7C-71B9-E5B0-438B-CCBB20CE82DE}"/>
              </a:ext>
            </a:extLst>
          </p:cNvPr>
          <p:cNvSpPr/>
          <p:nvPr/>
        </p:nvSpPr>
        <p:spPr>
          <a:xfrm>
            <a:off x="5665292" y="5134755"/>
            <a:ext cx="2274341" cy="1364605"/>
          </a:xfrm>
          <a:custGeom>
            <a:avLst/>
            <a:gdLst>
              <a:gd name="connsiteX0" fmla="*/ 0 w 2274341"/>
              <a:gd name="connsiteY0" fmla="*/ 0 h 1364605"/>
              <a:gd name="connsiteX1" fmla="*/ 2274341 w 2274341"/>
              <a:gd name="connsiteY1" fmla="*/ 0 h 1364605"/>
              <a:gd name="connsiteX2" fmla="*/ 2274341 w 2274341"/>
              <a:gd name="connsiteY2" fmla="*/ 1364605 h 1364605"/>
              <a:gd name="connsiteX3" fmla="*/ 0 w 2274341"/>
              <a:gd name="connsiteY3" fmla="*/ 1364605 h 1364605"/>
              <a:gd name="connsiteX4" fmla="*/ 0 w 2274341"/>
              <a:gd name="connsiteY4" fmla="*/ 0 h 1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41" h="1364605">
                <a:moveTo>
                  <a:pt x="0" y="0"/>
                </a:moveTo>
                <a:lnTo>
                  <a:pt x="2274341" y="0"/>
                </a:lnTo>
                <a:lnTo>
                  <a:pt x="2274341" y="1364605"/>
                </a:lnTo>
                <a:lnTo>
                  <a:pt x="0" y="1364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0" kern="1200" dirty="0">
                <a:solidFill>
                  <a:schemeClr val="tx1"/>
                </a:solidFill>
                <a:latin typeface="Gill Sans Nova"/>
              </a:rPr>
              <a:t>3 additional courses at the Grade 12 level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094CE0-A3A1-967F-DF83-7C8FF8391A84}"/>
              </a:ext>
            </a:extLst>
          </p:cNvPr>
          <p:cNvSpPr/>
          <p:nvPr/>
        </p:nvSpPr>
        <p:spPr>
          <a:xfrm>
            <a:off x="8167068" y="5134755"/>
            <a:ext cx="2274341" cy="1364605"/>
          </a:xfrm>
          <a:custGeom>
            <a:avLst/>
            <a:gdLst>
              <a:gd name="connsiteX0" fmla="*/ 0 w 2274341"/>
              <a:gd name="connsiteY0" fmla="*/ 0 h 1364605"/>
              <a:gd name="connsiteX1" fmla="*/ 2274341 w 2274341"/>
              <a:gd name="connsiteY1" fmla="*/ 0 h 1364605"/>
              <a:gd name="connsiteX2" fmla="*/ 2274341 w 2274341"/>
              <a:gd name="connsiteY2" fmla="*/ 1364605 h 1364605"/>
              <a:gd name="connsiteX3" fmla="*/ 0 w 2274341"/>
              <a:gd name="connsiteY3" fmla="*/ 1364605 h 1364605"/>
              <a:gd name="connsiteX4" fmla="*/ 0 w 2274341"/>
              <a:gd name="connsiteY4" fmla="*/ 0 h 1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41" h="1364605">
                <a:moveTo>
                  <a:pt x="0" y="0"/>
                </a:moveTo>
                <a:lnTo>
                  <a:pt x="2274341" y="0"/>
                </a:lnTo>
                <a:lnTo>
                  <a:pt x="2274341" y="1364605"/>
                </a:lnTo>
                <a:lnTo>
                  <a:pt x="0" y="1364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0" kern="1200">
                <a:solidFill>
                  <a:schemeClr val="tx1"/>
                </a:solidFill>
                <a:latin typeface="Gill Sans Nova"/>
              </a:rPr>
              <a:t>Indigenous course requirement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3144-FB6D-5095-ACEE-BDF6BD4E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AD5C4D"/>
                </a:solidFill>
              </a:rPr>
              <a:t>EARN GRADUATION CREDITS ELSEWHERE</a:t>
            </a:r>
          </a:p>
        </p:txBody>
      </p:sp>
      <p:pic>
        <p:nvPicPr>
          <p:cNvPr id="22" name="Picture Placeholder 21" descr="A group of colorful speech bubbles with different languages&#10;&#10;Description automatically generated">
            <a:extLst>
              <a:ext uri="{FF2B5EF4-FFF2-40B4-BE49-F238E27FC236}">
                <a16:creationId xmlns:a16="http://schemas.microsoft.com/office/drawing/2014/main" id="{06BAD192-406B-BCC1-E541-0C4C2E3A2D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8913" r="28913"/>
          <a:stretch>
            <a:fillRect/>
          </a:stretch>
        </p:blipFill>
        <p:spPr>
          <a:xfrm>
            <a:off x="3444122" y="1379343"/>
            <a:ext cx="2651877" cy="3655501"/>
          </a:xfrm>
        </p:spPr>
      </p:pic>
      <p:pic>
        <p:nvPicPr>
          <p:cNvPr id="24" name="Picture Placeholder 23" descr="A group of women doing different poses&#10;&#10;Description automatically generated">
            <a:extLst>
              <a:ext uri="{FF2B5EF4-FFF2-40B4-BE49-F238E27FC236}">
                <a16:creationId xmlns:a16="http://schemas.microsoft.com/office/drawing/2014/main" id="{E448D3DD-4C36-88B0-7721-03A53C41134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1861" r="31861"/>
          <a:stretch>
            <a:fillRect/>
          </a:stretch>
        </p:blipFill>
        <p:spPr>
          <a:xfrm>
            <a:off x="6434931" y="1532089"/>
            <a:ext cx="2611787" cy="3600238"/>
          </a:xfrm>
        </p:spPr>
      </p:pic>
      <p:pic>
        <p:nvPicPr>
          <p:cNvPr id="26" name="Picture Placeholder 25" descr="A logo for a company&#10;&#10;Description automatically generated">
            <a:extLst>
              <a:ext uri="{FF2B5EF4-FFF2-40B4-BE49-F238E27FC236}">
                <a16:creationId xmlns:a16="http://schemas.microsoft.com/office/drawing/2014/main" id="{B0D08AB6-AA76-3B0A-A849-860EDDCEE88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3723" r="13723"/>
          <a:stretch>
            <a:fillRect/>
          </a:stretch>
        </p:blipFill>
        <p:spPr>
          <a:xfrm>
            <a:off x="9201221" y="1499046"/>
            <a:ext cx="2482340" cy="342180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CDB5F6-B505-F310-6E61-A997F8E476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CA" dirty="0"/>
              <a:t>Previous school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AD18A-68AD-A056-3539-C5FA8DB183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83161" y="5164819"/>
            <a:ext cx="2812839" cy="365760"/>
          </a:xfrm>
        </p:spPr>
        <p:txBody>
          <a:bodyPr/>
          <a:lstStyle/>
          <a:p>
            <a:r>
              <a:rPr lang="en-CA" dirty="0"/>
              <a:t>LANGUAGE CHALLENGE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D236C3-6F9F-7008-DB23-89EAAACA6B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2984" y="5186189"/>
            <a:ext cx="3151769" cy="355075"/>
          </a:xfrm>
        </p:spPr>
        <p:txBody>
          <a:bodyPr/>
          <a:lstStyle/>
          <a:p>
            <a:r>
              <a:rPr lang="en-CA" dirty="0"/>
              <a:t>EXTERNAL CREDENTIALS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0523B1-8D16-16CD-CF97-9B695B6FD5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CA" dirty="0"/>
              <a:t>DISTRICT PROGRAMS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F45A16-59AB-A7F5-55B6-42DDB3D827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TRANSCRIPT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01A5F1-E6C6-C1E6-6181-F7BD947512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CA" dirty="0"/>
              <a:t>EXAMS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FF8695-748F-689A-80DC-217AA934F3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CA" dirty="0"/>
              <a:t>Done outside </a:t>
            </a:r>
            <a:r>
              <a:rPr lang="en-CA"/>
              <a:t>of school</a:t>
            </a:r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769E60-3069-3BC3-4DDD-49A3C0FDFF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CA" dirty="0"/>
              <a:t>&amp; APPRENTICESHIPS</a:t>
            </a:r>
          </a:p>
        </p:txBody>
      </p:sp>
      <p:pic>
        <p:nvPicPr>
          <p:cNvPr id="20" name="Picture Placeholder 19" descr="A close-up of a document&#10;&#10;Description automatically generated">
            <a:extLst>
              <a:ext uri="{FF2B5EF4-FFF2-40B4-BE49-F238E27FC236}">
                <a16:creationId xmlns:a16="http://schemas.microsoft.com/office/drawing/2014/main" id="{3B58F028-6A83-8893-03FE-EAA6949187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25962" r="25962"/>
          <a:stretch>
            <a:fillRect/>
          </a:stretch>
        </p:blipFill>
        <p:spPr>
          <a:xfrm>
            <a:off x="535983" y="1499046"/>
            <a:ext cx="2565039" cy="3535798"/>
          </a:xfrm>
        </p:spPr>
      </p:pic>
    </p:spTree>
    <p:extLst>
      <p:ext uri="{BB962C8B-B14F-4D97-AF65-F5344CB8AC3E}">
        <p14:creationId xmlns:p14="http://schemas.microsoft.com/office/powerpoint/2010/main" val="3734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92850"/>
            <a:ext cx="10515600" cy="6766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D5C4D"/>
                </a:solidFill>
                <a:latin typeface="Sagona Book"/>
              </a:rPr>
              <a:t>Typical Schedule</a:t>
            </a:r>
            <a:endParaRPr lang="en-US" b="1" dirty="0">
              <a:solidFill>
                <a:srgbClr val="AD5C4D"/>
              </a:solidFill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554CF39-8B5F-03D2-523B-847E9DF04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71646"/>
              </p:ext>
            </p:extLst>
          </p:nvPr>
        </p:nvGraphicFramePr>
        <p:xfrm>
          <a:off x="693299" y="1036852"/>
          <a:ext cx="10817622" cy="495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874">
                  <a:extLst>
                    <a:ext uri="{9D8B030D-6E8A-4147-A177-3AD203B41FA5}">
                      <a16:colId xmlns:a16="http://schemas.microsoft.com/office/drawing/2014/main" val="2012281734"/>
                    </a:ext>
                  </a:extLst>
                </a:gridCol>
                <a:gridCol w="3605874">
                  <a:extLst>
                    <a:ext uri="{9D8B030D-6E8A-4147-A177-3AD203B41FA5}">
                      <a16:colId xmlns:a16="http://schemas.microsoft.com/office/drawing/2014/main" val="3733034782"/>
                    </a:ext>
                  </a:extLst>
                </a:gridCol>
                <a:gridCol w="3605874">
                  <a:extLst>
                    <a:ext uri="{9D8B030D-6E8A-4147-A177-3AD203B41FA5}">
                      <a16:colId xmlns:a16="http://schemas.microsoft.com/office/drawing/2014/main" val="1826044871"/>
                    </a:ext>
                  </a:extLst>
                </a:gridCol>
              </a:tblGrid>
              <a:tr h="539606">
                <a:tc>
                  <a:txBody>
                    <a:bodyPr/>
                    <a:lstStyle/>
                    <a:p>
                      <a:r>
                        <a:rPr lang="en-US" sz="2000"/>
                        <a:t>GRADE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86209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English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English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English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695070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A Math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 Math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CLC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18939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Science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 Science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Course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259503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Socials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Socials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Course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913641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PE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Language 11 (*if university bound)/Elective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77767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CLE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07660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Language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225054"/>
                  </a:ext>
                </a:extLst>
              </a:tr>
              <a:tr h="5396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Elective/Study block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051400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D587E0C-A71B-E560-D08E-753A14C2FE7B}"/>
              </a:ext>
            </a:extLst>
          </p:cNvPr>
          <p:cNvSpPr txBox="1"/>
          <p:nvPr/>
        </p:nvSpPr>
        <p:spPr>
          <a:xfrm>
            <a:off x="697540" y="6380484"/>
            <a:ext cx="108133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***You must take 1 Indigenous content course at Grade 10, 11 or </a:t>
            </a:r>
            <a:r>
              <a:rPr lang="en-US" b="1"/>
              <a:t>12***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3FCA15-E362-479D-C735-84B48C3390C8}"/>
              </a:ext>
            </a:extLst>
          </p:cNvPr>
          <p:cNvSpPr txBox="1"/>
          <p:nvPr/>
        </p:nvSpPr>
        <p:spPr>
          <a:xfrm>
            <a:off x="693299" y="5993779"/>
            <a:ext cx="984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** You may take up to 3 HL IB DP courses to be an IB DP Candidate.  Consult with Ms. Wilcox.</a:t>
            </a:r>
          </a:p>
        </p:txBody>
      </p:sp>
    </p:spTree>
    <p:extLst>
      <p:ext uri="{BB962C8B-B14F-4D97-AF65-F5344CB8AC3E}">
        <p14:creationId xmlns:p14="http://schemas.microsoft.com/office/powerpoint/2010/main" val="275285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26943E-787C-453D-97F9-047891E68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5" name="Picture 4" descr="Pink school supplies">
            <a:extLst>
              <a:ext uri="{FF2B5EF4-FFF2-40B4-BE49-F238E27FC236}">
                <a16:creationId xmlns:a16="http://schemas.microsoft.com/office/drawing/2014/main" id="{454C9C38-39CD-DAC5-F960-D446187DF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F16B1-A542-0963-F5C3-70E62E94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CA"/>
              <a:t>X – BLOCK CLASSES – GRADE 11 &amp;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9D2F-3FE7-4682-14F3-64CE87681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CA" b="1" dirty="0"/>
              <a:t>**NEW**</a:t>
            </a:r>
          </a:p>
          <a:p>
            <a:r>
              <a:rPr lang="en-CA" dirty="0"/>
              <a:t>If you are planning to take an X block class (out of the regular timetable, before school or after school), please be prepared to identify a course to DROP for a study during your regular schedule.</a:t>
            </a:r>
          </a:p>
          <a:p>
            <a:pPr lvl="1"/>
            <a:r>
              <a:rPr lang="en-CA" dirty="0"/>
              <a:t>Write it in the NOTES section so your counsellor can see it.</a:t>
            </a:r>
          </a:p>
          <a:p>
            <a:r>
              <a:rPr lang="en-CA" dirty="0"/>
              <a:t>You will NOT be able to drop this course throughout the year so consider this option VERY CAREFULLY.</a:t>
            </a:r>
          </a:p>
        </p:txBody>
      </p:sp>
    </p:spTree>
    <p:extLst>
      <p:ext uri="{BB962C8B-B14F-4D97-AF65-F5344CB8AC3E}">
        <p14:creationId xmlns:p14="http://schemas.microsoft.com/office/powerpoint/2010/main" val="197164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01E7B1-EC9A-3456-06BA-7A1B2C898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4D1E6-E284-B6AC-1F97-3930E00D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92850"/>
            <a:ext cx="10515600" cy="6766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D5C4D"/>
                </a:solidFill>
                <a:latin typeface="Sagona Book"/>
              </a:rPr>
              <a:t>Typical Schedule – IB DP</a:t>
            </a:r>
            <a:endParaRPr lang="en-US" b="1" dirty="0">
              <a:solidFill>
                <a:srgbClr val="AD5C4D"/>
              </a:solidFill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3A65EA39-BB86-6E60-DA13-99D7367D9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87115"/>
              </p:ext>
            </p:extLst>
          </p:nvPr>
        </p:nvGraphicFramePr>
        <p:xfrm>
          <a:off x="693299" y="1036852"/>
          <a:ext cx="10817622" cy="4856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874">
                  <a:extLst>
                    <a:ext uri="{9D8B030D-6E8A-4147-A177-3AD203B41FA5}">
                      <a16:colId xmlns:a16="http://schemas.microsoft.com/office/drawing/2014/main" val="2012281734"/>
                    </a:ext>
                  </a:extLst>
                </a:gridCol>
                <a:gridCol w="3605874">
                  <a:extLst>
                    <a:ext uri="{9D8B030D-6E8A-4147-A177-3AD203B41FA5}">
                      <a16:colId xmlns:a16="http://schemas.microsoft.com/office/drawing/2014/main" val="3733034782"/>
                    </a:ext>
                  </a:extLst>
                </a:gridCol>
                <a:gridCol w="3605874">
                  <a:extLst>
                    <a:ext uri="{9D8B030D-6E8A-4147-A177-3AD203B41FA5}">
                      <a16:colId xmlns:a16="http://schemas.microsoft.com/office/drawing/2014/main" val="1826044871"/>
                    </a:ext>
                  </a:extLst>
                </a:gridCol>
              </a:tblGrid>
              <a:tr h="539606">
                <a:tc>
                  <a:txBody>
                    <a:bodyPr/>
                    <a:lstStyle/>
                    <a:p>
                      <a:r>
                        <a:rPr lang="en-US" sz="2000"/>
                        <a:t>GRADE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86209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English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English 11  SL / 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English 12  SL / 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695070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A Math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 Math 11  SL / 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 Math 12  SL / 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18939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Science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 Science 11  SL / 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 Science 12  SL / 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259503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Socials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Socials 11  SL / 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Socials 12  SL / 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913641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PE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Language 11 and 12 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Elective 12 SL / 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77767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CLE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Elective  SL / 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TOK, EE, CAS, CLC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07660"/>
                  </a:ext>
                </a:extLst>
              </a:tr>
              <a:tr h="539606">
                <a:tc>
                  <a:txBody>
                    <a:bodyPr/>
                    <a:lstStyle/>
                    <a:p>
                      <a:r>
                        <a:rPr lang="en-US" b="1"/>
                        <a:t>Language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TOK, EE, CAS, CLC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225054"/>
                  </a:ext>
                </a:extLst>
              </a:tr>
              <a:tr h="5396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051400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B66CAFA-67A5-5E1A-8BC0-49FBFCEC5AC0}"/>
              </a:ext>
            </a:extLst>
          </p:cNvPr>
          <p:cNvSpPr txBox="1"/>
          <p:nvPr/>
        </p:nvSpPr>
        <p:spPr>
          <a:xfrm>
            <a:off x="697540" y="6380484"/>
            <a:ext cx="108133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**You must take 1 Indigenous content course at Grade 10, 11 or 12**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EE5B4-C37D-844E-F122-D905B5066CF0}"/>
              </a:ext>
            </a:extLst>
          </p:cNvPr>
          <p:cNvSpPr txBox="1"/>
          <p:nvPr/>
        </p:nvSpPr>
        <p:spPr>
          <a:xfrm>
            <a:off x="693299" y="5893305"/>
            <a:ext cx="981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* IB DP applications due BY 8 AM on Wednesday, January 24</a:t>
            </a:r>
            <a:r>
              <a:rPr lang="en-CA" b="1" baseline="30000" dirty="0">
                <a:solidFill>
                  <a:schemeClr val="bg1"/>
                </a:solidFill>
              </a:rPr>
              <a:t>th</a:t>
            </a:r>
            <a:r>
              <a:rPr lang="en-CA" b="1" dirty="0">
                <a:solidFill>
                  <a:schemeClr val="bg1"/>
                </a:solidFill>
              </a:rPr>
              <a:t>, 2024.  See Ms. Wilcox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30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35381C-21E0-4097-99EA-EFF2A3346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9BFF1E-3495-4E76-958F-64FD225D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1192" y="278977"/>
            <a:ext cx="11689617" cy="630004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5768EFB-B317-47EA-C969-D365EB1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80160"/>
            <a:ext cx="3657600" cy="4502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 dirty="0">
                <a:solidFill>
                  <a:srgbClr val="AD5C4D"/>
                </a:solidFill>
                <a:latin typeface="+mj-lt"/>
              </a:rPr>
              <a:t>POST – SECONDARY OPTIONS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793B995-F60B-6EB3-0D6F-9AEF6C07A5F3}"/>
              </a:ext>
            </a:extLst>
          </p:cNvPr>
          <p:cNvSpPr/>
          <p:nvPr/>
        </p:nvSpPr>
        <p:spPr>
          <a:xfrm>
            <a:off x="3881534" y="1040363"/>
            <a:ext cx="2379305" cy="1427583"/>
          </a:xfrm>
          <a:custGeom>
            <a:avLst/>
            <a:gdLst>
              <a:gd name="connsiteX0" fmla="*/ 0 w 2379305"/>
              <a:gd name="connsiteY0" fmla="*/ 0 h 1427583"/>
              <a:gd name="connsiteX1" fmla="*/ 2379305 w 2379305"/>
              <a:gd name="connsiteY1" fmla="*/ 0 h 1427583"/>
              <a:gd name="connsiteX2" fmla="*/ 2379305 w 2379305"/>
              <a:gd name="connsiteY2" fmla="*/ 1427583 h 1427583"/>
              <a:gd name="connsiteX3" fmla="*/ 0 w 2379305"/>
              <a:gd name="connsiteY3" fmla="*/ 1427583 h 1427583"/>
              <a:gd name="connsiteX4" fmla="*/ 0 w 2379305"/>
              <a:gd name="connsiteY4" fmla="*/ 0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305" h="1427583">
                <a:moveTo>
                  <a:pt x="0" y="0"/>
                </a:moveTo>
                <a:lnTo>
                  <a:pt x="2379305" y="0"/>
                </a:lnTo>
                <a:lnTo>
                  <a:pt x="2379305" y="1427583"/>
                </a:lnTo>
                <a:lnTo>
                  <a:pt x="0" y="1427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Work / Travel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88E637-5688-5BCD-0F70-CD23C002B4C8}"/>
              </a:ext>
            </a:extLst>
          </p:cNvPr>
          <p:cNvSpPr/>
          <p:nvPr/>
        </p:nvSpPr>
        <p:spPr>
          <a:xfrm>
            <a:off x="6498770" y="1040363"/>
            <a:ext cx="2379305" cy="1427583"/>
          </a:xfrm>
          <a:custGeom>
            <a:avLst/>
            <a:gdLst>
              <a:gd name="connsiteX0" fmla="*/ 0 w 2379305"/>
              <a:gd name="connsiteY0" fmla="*/ 0 h 1427583"/>
              <a:gd name="connsiteX1" fmla="*/ 2379305 w 2379305"/>
              <a:gd name="connsiteY1" fmla="*/ 0 h 1427583"/>
              <a:gd name="connsiteX2" fmla="*/ 2379305 w 2379305"/>
              <a:gd name="connsiteY2" fmla="*/ 1427583 h 1427583"/>
              <a:gd name="connsiteX3" fmla="*/ 0 w 2379305"/>
              <a:gd name="connsiteY3" fmla="*/ 1427583 h 1427583"/>
              <a:gd name="connsiteX4" fmla="*/ 0 w 2379305"/>
              <a:gd name="connsiteY4" fmla="*/ 0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305" h="1427583">
                <a:moveTo>
                  <a:pt x="0" y="0"/>
                </a:moveTo>
                <a:lnTo>
                  <a:pt x="2379305" y="0"/>
                </a:lnTo>
                <a:lnTo>
                  <a:pt x="2379305" y="1427583"/>
                </a:lnTo>
                <a:lnTo>
                  <a:pt x="0" y="1427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Adult Basic Education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9B4D329-C20E-979A-4891-55012C209518}"/>
              </a:ext>
            </a:extLst>
          </p:cNvPr>
          <p:cNvSpPr/>
          <p:nvPr/>
        </p:nvSpPr>
        <p:spPr>
          <a:xfrm>
            <a:off x="9116007" y="1040363"/>
            <a:ext cx="2379305" cy="1427583"/>
          </a:xfrm>
          <a:custGeom>
            <a:avLst/>
            <a:gdLst>
              <a:gd name="connsiteX0" fmla="*/ 0 w 2379305"/>
              <a:gd name="connsiteY0" fmla="*/ 0 h 1427583"/>
              <a:gd name="connsiteX1" fmla="*/ 2379305 w 2379305"/>
              <a:gd name="connsiteY1" fmla="*/ 0 h 1427583"/>
              <a:gd name="connsiteX2" fmla="*/ 2379305 w 2379305"/>
              <a:gd name="connsiteY2" fmla="*/ 1427583 h 1427583"/>
              <a:gd name="connsiteX3" fmla="*/ 0 w 2379305"/>
              <a:gd name="connsiteY3" fmla="*/ 1427583 h 1427583"/>
              <a:gd name="connsiteX4" fmla="*/ 0 w 2379305"/>
              <a:gd name="connsiteY4" fmla="*/ 0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305" h="1427583">
                <a:moveTo>
                  <a:pt x="0" y="0"/>
                </a:moveTo>
                <a:lnTo>
                  <a:pt x="2379305" y="0"/>
                </a:lnTo>
                <a:lnTo>
                  <a:pt x="2379305" y="1427583"/>
                </a:lnTo>
                <a:lnTo>
                  <a:pt x="0" y="1427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Skill Upgrading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9D541DF-A9C3-DA65-D7A5-F8A99A47F2BC}"/>
              </a:ext>
            </a:extLst>
          </p:cNvPr>
          <p:cNvSpPr/>
          <p:nvPr/>
        </p:nvSpPr>
        <p:spPr>
          <a:xfrm>
            <a:off x="3881534" y="2705877"/>
            <a:ext cx="2379305" cy="1427583"/>
          </a:xfrm>
          <a:custGeom>
            <a:avLst/>
            <a:gdLst>
              <a:gd name="connsiteX0" fmla="*/ 0 w 2379305"/>
              <a:gd name="connsiteY0" fmla="*/ 0 h 1427583"/>
              <a:gd name="connsiteX1" fmla="*/ 2379305 w 2379305"/>
              <a:gd name="connsiteY1" fmla="*/ 0 h 1427583"/>
              <a:gd name="connsiteX2" fmla="*/ 2379305 w 2379305"/>
              <a:gd name="connsiteY2" fmla="*/ 1427583 h 1427583"/>
              <a:gd name="connsiteX3" fmla="*/ 0 w 2379305"/>
              <a:gd name="connsiteY3" fmla="*/ 1427583 h 1427583"/>
              <a:gd name="connsiteX4" fmla="*/ 0 w 2379305"/>
              <a:gd name="connsiteY4" fmla="*/ 0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305" h="1427583">
                <a:moveTo>
                  <a:pt x="0" y="0"/>
                </a:moveTo>
                <a:lnTo>
                  <a:pt x="2379305" y="0"/>
                </a:lnTo>
                <a:lnTo>
                  <a:pt x="2379305" y="1427583"/>
                </a:lnTo>
                <a:lnTo>
                  <a:pt x="0" y="1427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Vocational &amp; Career Programs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80E8075-82E4-3D53-9920-4B95FB411234}"/>
              </a:ext>
            </a:extLst>
          </p:cNvPr>
          <p:cNvSpPr/>
          <p:nvPr/>
        </p:nvSpPr>
        <p:spPr>
          <a:xfrm>
            <a:off x="6498770" y="2705877"/>
            <a:ext cx="2379305" cy="1427583"/>
          </a:xfrm>
          <a:custGeom>
            <a:avLst/>
            <a:gdLst>
              <a:gd name="connsiteX0" fmla="*/ 0 w 2379305"/>
              <a:gd name="connsiteY0" fmla="*/ 0 h 1427583"/>
              <a:gd name="connsiteX1" fmla="*/ 2379305 w 2379305"/>
              <a:gd name="connsiteY1" fmla="*/ 0 h 1427583"/>
              <a:gd name="connsiteX2" fmla="*/ 2379305 w 2379305"/>
              <a:gd name="connsiteY2" fmla="*/ 1427583 h 1427583"/>
              <a:gd name="connsiteX3" fmla="*/ 0 w 2379305"/>
              <a:gd name="connsiteY3" fmla="*/ 1427583 h 1427583"/>
              <a:gd name="connsiteX4" fmla="*/ 0 w 2379305"/>
              <a:gd name="connsiteY4" fmla="*/ 0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305" h="1427583">
                <a:moveTo>
                  <a:pt x="0" y="0"/>
                </a:moveTo>
                <a:lnTo>
                  <a:pt x="2379305" y="0"/>
                </a:lnTo>
                <a:lnTo>
                  <a:pt x="2379305" y="1427583"/>
                </a:lnTo>
                <a:lnTo>
                  <a:pt x="0" y="1427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Trades &amp; Technical Institutes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179D8EC-38BC-9336-4617-803DCDAD00AC}"/>
              </a:ext>
            </a:extLst>
          </p:cNvPr>
          <p:cNvSpPr/>
          <p:nvPr/>
        </p:nvSpPr>
        <p:spPr>
          <a:xfrm>
            <a:off x="9116007" y="2705877"/>
            <a:ext cx="2379305" cy="1427583"/>
          </a:xfrm>
          <a:custGeom>
            <a:avLst/>
            <a:gdLst>
              <a:gd name="connsiteX0" fmla="*/ 0 w 2379305"/>
              <a:gd name="connsiteY0" fmla="*/ 0 h 1427583"/>
              <a:gd name="connsiteX1" fmla="*/ 2379305 w 2379305"/>
              <a:gd name="connsiteY1" fmla="*/ 0 h 1427583"/>
              <a:gd name="connsiteX2" fmla="*/ 2379305 w 2379305"/>
              <a:gd name="connsiteY2" fmla="*/ 1427583 h 1427583"/>
              <a:gd name="connsiteX3" fmla="*/ 0 w 2379305"/>
              <a:gd name="connsiteY3" fmla="*/ 1427583 h 1427583"/>
              <a:gd name="connsiteX4" fmla="*/ 0 w 2379305"/>
              <a:gd name="connsiteY4" fmla="*/ 0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305" h="1427583">
                <a:moveTo>
                  <a:pt x="0" y="0"/>
                </a:moveTo>
                <a:lnTo>
                  <a:pt x="2379305" y="0"/>
                </a:lnTo>
                <a:lnTo>
                  <a:pt x="2379305" y="1427583"/>
                </a:lnTo>
                <a:lnTo>
                  <a:pt x="0" y="1427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Apprenticeships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C71F68A-5A5D-2F04-A3C9-B35820196E85}"/>
              </a:ext>
            </a:extLst>
          </p:cNvPr>
          <p:cNvSpPr/>
          <p:nvPr/>
        </p:nvSpPr>
        <p:spPr>
          <a:xfrm>
            <a:off x="3881534" y="4371391"/>
            <a:ext cx="2379305" cy="1427583"/>
          </a:xfrm>
          <a:custGeom>
            <a:avLst/>
            <a:gdLst>
              <a:gd name="connsiteX0" fmla="*/ 0 w 2379305"/>
              <a:gd name="connsiteY0" fmla="*/ 0 h 1427583"/>
              <a:gd name="connsiteX1" fmla="*/ 2379305 w 2379305"/>
              <a:gd name="connsiteY1" fmla="*/ 0 h 1427583"/>
              <a:gd name="connsiteX2" fmla="*/ 2379305 w 2379305"/>
              <a:gd name="connsiteY2" fmla="*/ 1427583 h 1427583"/>
              <a:gd name="connsiteX3" fmla="*/ 0 w 2379305"/>
              <a:gd name="connsiteY3" fmla="*/ 1427583 h 1427583"/>
              <a:gd name="connsiteX4" fmla="*/ 0 w 2379305"/>
              <a:gd name="connsiteY4" fmla="*/ 0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305" h="1427583">
                <a:moveTo>
                  <a:pt x="0" y="0"/>
                </a:moveTo>
                <a:lnTo>
                  <a:pt x="2379305" y="0"/>
                </a:lnTo>
                <a:lnTo>
                  <a:pt x="2379305" y="1427583"/>
                </a:lnTo>
                <a:lnTo>
                  <a:pt x="0" y="1427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Private Institutions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8E3131-A3F8-E05A-4BE3-41B84A3C6BB3}"/>
              </a:ext>
            </a:extLst>
          </p:cNvPr>
          <p:cNvSpPr/>
          <p:nvPr/>
        </p:nvSpPr>
        <p:spPr>
          <a:xfrm>
            <a:off x="6498770" y="4371391"/>
            <a:ext cx="2379305" cy="1427583"/>
          </a:xfrm>
          <a:custGeom>
            <a:avLst/>
            <a:gdLst>
              <a:gd name="connsiteX0" fmla="*/ 0 w 2379305"/>
              <a:gd name="connsiteY0" fmla="*/ 0 h 1427583"/>
              <a:gd name="connsiteX1" fmla="*/ 2379305 w 2379305"/>
              <a:gd name="connsiteY1" fmla="*/ 0 h 1427583"/>
              <a:gd name="connsiteX2" fmla="*/ 2379305 w 2379305"/>
              <a:gd name="connsiteY2" fmla="*/ 1427583 h 1427583"/>
              <a:gd name="connsiteX3" fmla="*/ 0 w 2379305"/>
              <a:gd name="connsiteY3" fmla="*/ 1427583 h 1427583"/>
              <a:gd name="connsiteX4" fmla="*/ 0 w 2379305"/>
              <a:gd name="connsiteY4" fmla="*/ 0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305" h="1427583">
                <a:moveTo>
                  <a:pt x="0" y="0"/>
                </a:moveTo>
                <a:lnTo>
                  <a:pt x="2379305" y="0"/>
                </a:lnTo>
                <a:lnTo>
                  <a:pt x="2379305" y="1427583"/>
                </a:lnTo>
                <a:lnTo>
                  <a:pt x="0" y="1427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Colleges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8810D5-F127-08E7-C47C-0D5471892274}"/>
              </a:ext>
            </a:extLst>
          </p:cNvPr>
          <p:cNvSpPr/>
          <p:nvPr/>
        </p:nvSpPr>
        <p:spPr>
          <a:xfrm>
            <a:off x="9116007" y="4371391"/>
            <a:ext cx="2379305" cy="1427583"/>
          </a:xfrm>
          <a:custGeom>
            <a:avLst/>
            <a:gdLst>
              <a:gd name="connsiteX0" fmla="*/ 0 w 2379305"/>
              <a:gd name="connsiteY0" fmla="*/ 0 h 1427583"/>
              <a:gd name="connsiteX1" fmla="*/ 2379305 w 2379305"/>
              <a:gd name="connsiteY1" fmla="*/ 0 h 1427583"/>
              <a:gd name="connsiteX2" fmla="*/ 2379305 w 2379305"/>
              <a:gd name="connsiteY2" fmla="*/ 1427583 h 1427583"/>
              <a:gd name="connsiteX3" fmla="*/ 0 w 2379305"/>
              <a:gd name="connsiteY3" fmla="*/ 1427583 h 1427583"/>
              <a:gd name="connsiteX4" fmla="*/ 0 w 2379305"/>
              <a:gd name="connsiteY4" fmla="*/ 0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9305" h="1427583">
                <a:moveTo>
                  <a:pt x="0" y="0"/>
                </a:moveTo>
                <a:lnTo>
                  <a:pt x="2379305" y="0"/>
                </a:lnTo>
                <a:lnTo>
                  <a:pt x="2379305" y="1427583"/>
                </a:lnTo>
                <a:lnTo>
                  <a:pt x="0" y="1427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Universities</a:t>
            </a:r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840F3C-8AB4-4243-A06A-B5999EF60028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EE26AC2-BC04-45BA-BD7C-5CDF09AA9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E7813-FB42-416C-BEF8-5F3180DDB0F6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{F9678415-04F3-4B36-BB64-927E5EFFA0BE}tf11964407_win32</Template>
  <TotalTime>823</TotalTime>
  <Words>2677</Words>
  <Application>Microsoft Office PowerPoint</Application>
  <PresentationFormat>Widescreen</PresentationFormat>
  <Paragraphs>418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</vt:lpstr>
      <vt:lpstr>Corbel</vt:lpstr>
      <vt:lpstr>Courier New</vt:lpstr>
      <vt:lpstr>Gill Sans Nova</vt:lpstr>
      <vt:lpstr>Gill Sans Nova Light</vt:lpstr>
      <vt:lpstr>Sagona Book</vt:lpstr>
      <vt:lpstr>Wingdings</vt:lpstr>
      <vt:lpstr>Basis</vt:lpstr>
      <vt:lpstr>Course Selection Preparing for what comes next</vt:lpstr>
      <vt:lpstr>COUNSELLING SERVICES jh.counsellorappointments.com</vt:lpstr>
      <vt:lpstr>Issues to Consider</vt:lpstr>
      <vt:lpstr>GRADUATION REQUIREMENTS</vt:lpstr>
      <vt:lpstr>EARN GRADUATION CREDITS ELSEWHERE</vt:lpstr>
      <vt:lpstr>Typical Schedule</vt:lpstr>
      <vt:lpstr>X – BLOCK CLASSES – GRADE 11 &amp; 12</vt:lpstr>
      <vt:lpstr>Typical Schedule – IB DP</vt:lpstr>
      <vt:lpstr>POST – SECONDARY OPTIONS</vt:lpstr>
      <vt:lpstr>POST-SECONDARY CREDENTIALS Study commitments vary from a few hours of learning to several years</vt:lpstr>
      <vt:lpstr>LOWER MAINLAND POST-SECONDARY INSTITUTIONS (PSIs)</vt:lpstr>
      <vt:lpstr>PowerPoint Presentation</vt:lpstr>
      <vt:lpstr>POST-SECONDARY INSTITUTION ENTRANCE&amp; ADMISSION REQUIREMENTS</vt:lpstr>
      <vt:lpstr>GRADE 12 ("approved") COURSES  which may be used by PSIs for admission</vt:lpstr>
      <vt:lpstr>BUSINESS/COMMERCE PROGRAMS</vt:lpstr>
      <vt:lpstr>SCIENCE PROGRAMS</vt:lpstr>
      <vt:lpstr>ARTS/HUMANITIES/SOCIAL SCIENCES PROGRAMS</vt:lpstr>
      <vt:lpstr>timeline</vt:lpstr>
      <vt:lpstr>WORKPLACE TRENDS</vt:lpstr>
      <vt:lpstr>COURSE SELECTION</vt:lpstr>
      <vt:lpstr>NEW COURSES</vt:lpstr>
      <vt:lpstr>KEYS TO COURSE SELECTION</vt:lpstr>
      <vt:lpstr>COURSE SELECTION PROCESS</vt:lpstr>
      <vt:lpstr>IB DP COURSE SELECTION</vt:lpstr>
      <vt:lpstr>THINGS TO CONSIDER</vt:lpstr>
      <vt:lpstr>THINGS TO CONSIDER</vt:lpstr>
      <vt:lpstr>FINANCING POST-SECONDARY</vt:lpstr>
      <vt:lpstr>USEFUL WEBSITES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 Preparing for what comes next</dc:title>
  <dc:creator>Eleanor Domingo</dc:creator>
  <cp:lastModifiedBy>Eleanor Domingo</cp:lastModifiedBy>
  <cp:revision>3</cp:revision>
  <dcterms:created xsi:type="dcterms:W3CDTF">2024-01-08T20:09:24Z</dcterms:created>
  <dcterms:modified xsi:type="dcterms:W3CDTF">2024-01-23T19:57:33Z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