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7" r:id="rId4"/>
    <p:sldMasterId id="2147483951" r:id="rId5"/>
  </p:sldMasterIdLst>
  <p:notesMasterIdLst>
    <p:notesMasterId r:id="rId20"/>
  </p:notesMasterIdLst>
  <p:sldIdLst>
    <p:sldId id="256" r:id="rId6"/>
    <p:sldId id="257" r:id="rId7"/>
    <p:sldId id="282" r:id="rId8"/>
    <p:sldId id="262" r:id="rId9"/>
    <p:sldId id="267" r:id="rId10"/>
    <p:sldId id="264" r:id="rId11"/>
    <p:sldId id="263" r:id="rId12"/>
    <p:sldId id="265" r:id="rId13"/>
    <p:sldId id="273" r:id="rId14"/>
    <p:sldId id="281" r:id="rId15"/>
    <p:sldId id="284" r:id="rId16"/>
    <p:sldId id="280" r:id="rId17"/>
    <p:sldId id="272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FB5B1D-617D-AC9A-6573-2152B922E97C}" v="92" dt="2024-02-08T23:35:00.212"/>
    <p1510:client id="{DD413ACC-5A6C-49EA-B41D-AC79957FFFFF}" v="4" dt="2024-02-13T18:54:49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2207B-3355-9941-9CE9-F98CCA9E0CC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AED42-A17F-574B-B7D2-891714050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2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AED42-A17F-574B-B7D2-891714050E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98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6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74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2148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37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2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6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94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03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19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50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37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81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53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47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27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2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60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16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78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0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9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74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57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4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7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3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64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342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  <p:sldLayoutId id="214748404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5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hyperlink" Target="http://www.ibo.org/myib/digitaltoolkit/logo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A9B639-F6CF-326B-6D4D-AFA175103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9" b="137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DAE263-58B5-FB43-FE72-6BE2E6CF8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Autofit/>
          </a:bodyPr>
          <a:lstStyle/>
          <a:p>
            <a:br>
              <a:rPr lang="en-US" sz="4800">
                <a:solidFill>
                  <a:srgbClr val="0070C0"/>
                </a:solidFill>
                <a:latin typeface="Gill Sans MT" panose="020B0502020104020203" pitchFamily="34" charset="0"/>
              </a:rPr>
            </a:br>
            <a:r>
              <a:rPr lang="en-US" sz="4800" dirty="0">
                <a:solidFill>
                  <a:srgbClr val="0070C0"/>
                </a:solidFill>
                <a:latin typeface="Gill Sans MT" panose="020B0502020104020203" pitchFamily="34" charset="0"/>
              </a:rPr>
              <a:t> </a:t>
            </a:r>
            <a:br>
              <a:rPr lang="en-US" sz="4800">
                <a:solidFill>
                  <a:srgbClr val="0070C0"/>
                </a:solidFill>
                <a:latin typeface="Gill Sans MT" panose="020B0502020104020203" pitchFamily="34" charset="0"/>
              </a:rPr>
            </a:br>
            <a:br>
              <a:rPr lang="en-US" sz="4800">
                <a:solidFill>
                  <a:srgbClr val="0070C0"/>
                </a:solidFill>
                <a:latin typeface="Gill Sans MT" panose="020B0502020104020203" pitchFamily="34" charset="0"/>
              </a:rPr>
            </a:br>
            <a:br>
              <a:rPr lang="en-US" sz="4800">
                <a:solidFill>
                  <a:srgbClr val="0070C0"/>
                </a:solidFill>
                <a:latin typeface="Gill Sans MT" panose="020B0502020104020203" pitchFamily="34" charset="0"/>
              </a:rPr>
            </a:br>
            <a:br>
              <a:rPr lang="en-US" sz="4800">
                <a:solidFill>
                  <a:srgbClr val="0070C0"/>
                </a:solidFill>
                <a:latin typeface="Gill Sans MT" panose="020B0502020104020203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Gill Sans MT" panose="020B0502020104020203" pitchFamily="34" charset="0"/>
              </a:rPr>
              <a:t>IB World School</a:t>
            </a:r>
            <a:br>
              <a:rPr lang="en-US" sz="2800" b="1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Gill Sans MT" panose="020B0502020104020203" pitchFamily="34" charset="0"/>
              </a:rPr>
              <a:t>A caring community of excellence</a:t>
            </a:r>
            <a:endParaRPr lang="en-CA" sz="48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58C8C-C9F8-EFE8-EE06-178993A85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 MT" panose="020B0502020104020203" pitchFamily="34" charset="0"/>
              </a:rPr>
              <a:t>Grade 7 Course Planning </a:t>
            </a:r>
            <a:endParaRPr lang="en-CA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08C4EEB-9966-8C7A-01DE-AA68839FCEA1}"/>
              </a:ext>
            </a:extLst>
          </p:cNvPr>
          <p:cNvPicPr/>
          <p:nvPr/>
        </p:nvPicPr>
        <p:blipFill rotWithShape="1">
          <a:blip r:embed="rId3"/>
          <a:srcRect l="1999" r="4384"/>
          <a:stretch/>
        </p:blipFill>
        <p:spPr>
          <a:xfrm>
            <a:off x="176072" y="199063"/>
            <a:ext cx="2173118" cy="21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38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9052-C1CA-00B6-8E9E-3EF2AB42E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61" y="57045"/>
            <a:ext cx="9926050" cy="1398359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CHOOSE YOUR COURSES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89CE3-F9BD-CDCD-511E-A4E19183D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357" y="1073065"/>
            <a:ext cx="9328214" cy="53598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b="1" i="1" dirty="0"/>
              <a:t>Every student will take:</a:t>
            </a:r>
          </a:p>
          <a:p>
            <a:r>
              <a:rPr lang="en-US" sz="3200" dirty="0"/>
              <a:t>Language and Literature (English)</a:t>
            </a:r>
          </a:p>
          <a:p>
            <a:r>
              <a:rPr lang="en-US" sz="3200" dirty="0"/>
              <a:t>Science</a:t>
            </a:r>
          </a:p>
          <a:p>
            <a:r>
              <a:rPr lang="en-US" sz="3200" dirty="0"/>
              <a:t>Math</a:t>
            </a:r>
          </a:p>
          <a:p>
            <a:r>
              <a:rPr lang="en-US" sz="3200" dirty="0"/>
              <a:t>Individuals and Societies (Social Studies)</a:t>
            </a:r>
          </a:p>
          <a:p>
            <a:r>
              <a:rPr lang="en-US" sz="3200" dirty="0"/>
              <a:t>Physical Health Education</a:t>
            </a:r>
          </a:p>
          <a:p>
            <a:r>
              <a:rPr lang="en-US" sz="3200" dirty="0"/>
              <a:t>Applied Design, Skills and Technology</a:t>
            </a:r>
          </a:p>
          <a:p>
            <a:endParaRPr lang="en-US" sz="3200" dirty="0"/>
          </a:p>
          <a:p>
            <a:endParaRPr lang="en-US"/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35681-1846-4822-4CD4-A79A3B2AE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06430" y="5828509"/>
            <a:ext cx="507823" cy="363743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0" indent="0">
              <a:buNone/>
            </a:pPr>
            <a:endParaRPr lang="en-US" sz="3200" b="1" i="1" dirty="0"/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76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9052-C1CA-00B6-8E9E-3EF2AB42E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61" y="57045"/>
            <a:ext cx="9926050" cy="1398359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CHOOSE YOUR COURSES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89CE3-F9BD-CDCD-511E-A4E19183D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1357" y="1073065"/>
            <a:ext cx="5172492" cy="53598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3200" b="1" i="1" dirty="0"/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35681-1846-4822-4CD4-A79A3B2AE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46543" y="1073065"/>
            <a:ext cx="8367710" cy="511918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3200" b="1" i="1" dirty="0"/>
              <a:t>Choose the following:</a:t>
            </a:r>
          </a:p>
          <a:p>
            <a:pPr marL="0" indent="0">
              <a:buNone/>
            </a:pPr>
            <a:endParaRPr lang="en-US" sz="3200" b="1" i="1" dirty="0"/>
          </a:p>
          <a:p>
            <a:pPr marL="457200" indent="-457200">
              <a:buAutoNum type="arabicPeriod"/>
            </a:pPr>
            <a:r>
              <a:rPr lang="en-US" sz="2800" dirty="0"/>
              <a:t>FINE ARTS-</a:t>
            </a:r>
            <a:endParaRPr lang="en-US" sz="2800" b="1" i="1" dirty="0"/>
          </a:p>
          <a:p>
            <a:pPr marL="0" indent="0">
              <a:buNone/>
            </a:pPr>
            <a:r>
              <a:rPr lang="en-US" sz="2800" dirty="0"/>
              <a:t>Band or </a:t>
            </a:r>
            <a:endParaRPr lang="en-US" sz="2800" b="1" i="1" dirty="0"/>
          </a:p>
          <a:p>
            <a:pPr marL="0" indent="0">
              <a:buNone/>
            </a:pPr>
            <a:r>
              <a:rPr lang="en-US" sz="2800" dirty="0"/>
              <a:t>Fine Arts rotation- Drama, Visual Arts and Music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2. LANGUAGE ACQUISITION-</a:t>
            </a:r>
          </a:p>
          <a:p>
            <a:pPr marL="0" indent="0">
              <a:buNone/>
            </a:pPr>
            <a:r>
              <a:rPr lang="en-US" sz="2800" dirty="0"/>
              <a:t>Spanish or French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64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9F805-0793-9FEE-E676-F4562FA88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/>
              <a:t>Additional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B6BC0-57BF-3F29-E043-6AF11368C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dirty="0"/>
              <a:t>LEADERSHIP 8</a:t>
            </a:r>
          </a:p>
          <a:p>
            <a:pPr algn="ctr"/>
            <a:r>
              <a:rPr lang="en-US" sz="4000" dirty="0"/>
              <a:t>JAZZ BAND 8</a:t>
            </a:r>
          </a:p>
          <a:p>
            <a:pPr algn="ctr"/>
            <a:r>
              <a:rPr lang="en-US" sz="4000" dirty="0"/>
              <a:t> CHOIR 8</a:t>
            </a:r>
          </a:p>
        </p:txBody>
      </p:sp>
    </p:spTree>
    <p:extLst>
      <p:ext uri="{BB962C8B-B14F-4D97-AF65-F5344CB8AC3E}">
        <p14:creationId xmlns:p14="http://schemas.microsoft.com/office/powerpoint/2010/main" val="1276348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31172-0C87-9CA3-418F-3AB6FB02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936" y="96012"/>
            <a:ext cx="10168128" cy="1179576"/>
          </a:xfrm>
        </p:spPr>
        <p:txBody>
          <a:bodyPr/>
          <a:lstStyle/>
          <a:p>
            <a:pPr algn="ctr"/>
            <a:r>
              <a:rPr lang="en-CA" b="1" i="1">
                <a:solidFill>
                  <a:schemeClr val="bg1"/>
                </a:solidFill>
              </a:rPr>
              <a:t>Extracurricular Activities at JH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A5696-7781-6C29-8172-231F816CA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863" y="2188097"/>
            <a:ext cx="5679688" cy="3694176"/>
          </a:xfrm>
        </p:spPr>
        <p:txBody>
          <a:bodyPr vert="horz" lIns="91440" tIns="45720" rIns="91440" bIns="45720" numCol="2" rtlCol="0" anchor="t">
            <a:noAutofit/>
          </a:bodyPr>
          <a:lstStyle/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Tutorial Club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Grade 8 Girls Group</a:t>
            </a:r>
          </a:p>
          <a:p>
            <a:pPr marL="0" indent="0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Grade 8 Boys Group</a:t>
            </a:r>
          </a:p>
          <a:p>
            <a:pPr marL="0" indent="0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YO Bro/YO Girl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FITNESS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Crochet at Three (CAT)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French Club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JH Animal Society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Good Guys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JH Car Club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endParaRPr lang="en-CA" sz="1800" b="1" dirty="0"/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endParaRPr lang="en-CA" sz="1800" b="1" dirty="0"/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endParaRPr lang="en-CA" sz="1800" b="1" dirty="0"/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JH Fitness Club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KPOP Club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JH Media Crew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Language Learning Club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Model UN Club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MSA of JH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Poetry Club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Run Club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Senior Film Club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SOGI</a:t>
            </a:r>
          </a:p>
          <a:p>
            <a:pPr marL="0" indent="0" algn="l">
              <a:lnSpc>
                <a:spcPct val="100000"/>
              </a:lnSpc>
              <a:buClr>
                <a:schemeClr val="bg1"/>
              </a:buClr>
              <a:buNone/>
            </a:pPr>
            <a:r>
              <a:rPr lang="en-CA" sz="1800" b="1" dirty="0"/>
              <a:t>Wellness Initiative</a:t>
            </a:r>
          </a:p>
          <a:p>
            <a:pPr marL="0" indent="0">
              <a:lnSpc>
                <a:spcPct val="100000"/>
              </a:lnSpc>
              <a:buNone/>
            </a:pPr>
            <a:endParaRPr lang="en-CA" sz="1800" b="1" dirty="0"/>
          </a:p>
          <a:p>
            <a:pPr marL="0" indent="0">
              <a:lnSpc>
                <a:spcPct val="100000"/>
              </a:lnSpc>
              <a:buNone/>
            </a:pPr>
            <a:endParaRPr lang="en-CA" sz="1800" b="1" dirty="0"/>
          </a:p>
          <a:p>
            <a:pPr marL="0" indent="0">
              <a:lnSpc>
                <a:spcPct val="100000"/>
              </a:lnSpc>
              <a:buNone/>
            </a:pPr>
            <a:endParaRPr lang="en-CA" sz="18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E2EB8F-5DF9-D6F5-EEED-AF074CC0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13876"/>
            <a:ext cx="3434703" cy="4516815"/>
          </a:xfrm>
        </p:spPr>
        <p:txBody>
          <a:bodyPr vert="horz" lIns="91440" tIns="45720" rIns="91440" bIns="45720" numCol="2" rtlCol="0" anchor="t">
            <a:noAutofit/>
          </a:bodyPr>
          <a:lstStyle/>
          <a:p>
            <a:pPr marL="0" indent="0" algn="l">
              <a:buClr>
                <a:schemeClr val="bg1"/>
              </a:buClr>
              <a:buNone/>
            </a:pPr>
            <a:r>
              <a:rPr lang="en-CA" sz="2000" b="1" u="sng" dirty="0"/>
              <a:t>FALL</a:t>
            </a:r>
          </a:p>
          <a:p>
            <a:pPr marL="0" indent="0" algn="l">
              <a:buClr>
                <a:schemeClr val="bg1"/>
              </a:buClr>
              <a:buNone/>
            </a:pPr>
            <a:r>
              <a:rPr lang="en-CA" sz="2000" dirty="0"/>
              <a:t>Volleyball</a:t>
            </a:r>
          </a:p>
          <a:p>
            <a:pPr marL="0" indent="0" algn="l">
              <a:buClr>
                <a:schemeClr val="bg1"/>
              </a:buClr>
              <a:buNone/>
            </a:pPr>
            <a:r>
              <a:rPr lang="en-CA" sz="2000" dirty="0"/>
              <a:t>Boys Soccer</a:t>
            </a:r>
          </a:p>
          <a:p>
            <a:pPr marL="0" indent="0" algn="l">
              <a:buClr>
                <a:schemeClr val="bg1"/>
              </a:buClr>
              <a:buNone/>
            </a:pPr>
            <a:r>
              <a:rPr lang="en-CA" sz="2000" dirty="0"/>
              <a:t>Cross Country</a:t>
            </a:r>
          </a:p>
          <a:p>
            <a:pPr marL="0" indent="0" algn="l">
              <a:buClr>
                <a:schemeClr val="bg1"/>
              </a:buClr>
              <a:buNone/>
            </a:pPr>
            <a:r>
              <a:rPr lang="en-CA" sz="2000" b="1" u="sng" dirty="0"/>
              <a:t>WINTER</a:t>
            </a:r>
          </a:p>
          <a:p>
            <a:pPr marL="0" indent="0" algn="l">
              <a:buClr>
                <a:schemeClr val="bg1"/>
              </a:buClr>
              <a:buNone/>
            </a:pPr>
            <a:r>
              <a:rPr lang="en-CA" sz="2000" dirty="0"/>
              <a:t>Basketball</a:t>
            </a:r>
          </a:p>
          <a:p>
            <a:pPr marL="0" indent="0" algn="l">
              <a:buClr>
                <a:schemeClr val="bg1"/>
              </a:buClr>
              <a:buNone/>
            </a:pPr>
            <a:endParaRPr lang="en-CA" sz="2000" dirty="0"/>
          </a:p>
          <a:p>
            <a:pPr marL="0" indent="0">
              <a:buClr>
                <a:schemeClr val="bg1"/>
              </a:buClr>
              <a:buNone/>
            </a:pPr>
            <a:endParaRPr lang="en-CA" sz="20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B79461-B34A-5246-65BB-24AD920E66E4}"/>
              </a:ext>
            </a:extLst>
          </p:cNvPr>
          <p:cNvSpPr/>
          <p:nvPr/>
        </p:nvSpPr>
        <p:spPr>
          <a:xfrm>
            <a:off x="1971110" y="1113879"/>
            <a:ext cx="182120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CLUBS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0366F-4F18-6697-240C-A74DE911F0B9}"/>
              </a:ext>
            </a:extLst>
          </p:cNvPr>
          <p:cNvSpPr txBox="1"/>
          <p:nvPr/>
        </p:nvSpPr>
        <p:spPr>
          <a:xfrm>
            <a:off x="4957063" y="1127246"/>
            <a:ext cx="610268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SPORTS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BE9036-57B9-41B0-AF24-6C5FE0B879A9}"/>
              </a:ext>
            </a:extLst>
          </p:cNvPr>
          <p:cNvSpPr txBox="1"/>
          <p:nvPr/>
        </p:nvSpPr>
        <p:spPr>
          <a:xfrm>
            <a:off x="8838044" y="2597727"/>
            <a:ext cx="2580408" cy="32265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CA" sz="2000" b="1" u="sng">
                <a:latin typeface="TW Cen MT"/>
              </a:rPr>
              <a:t>SPRING</a:t>
            </a:r>
            <a:endParaRPr lang="en-CA" sz="2000">
              <a:latin typeface="TW Cen MT"/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CA" sz="2000">
                <a:latin typeface="TW Cen MT"/>
              </a:rPr>
              <a:t>Flag Football</a:t>
            </a:r>
            <a:endParaRPr lang="en-US" sz="2000">
              <a:latin typeface="TW Cen MT"/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CA" sz="2000">
                <a:latin typeface="TW Cen MT"/>
              </a:rPr>
              <a:t>Girls Soccer</a:t>
            </a:r>
            <a:endParaRPr lang="en-US" sz="2000">
              <a:latin typeface="TW Cen MT"/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CA" sz="2000">
                <a:latin typeface="TW Cen MT"/>
              </a:rPr>
              <a:t>Ultimate</a:t>
            </a:r>
            <a:endParaRPr lang="en-US" sz="2000">
              <a:latin typeface="TW Cen MT"/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CA" sz="2000">
                <a:latin typeface="TW Cen MT"/>
              </a:rPr>
              <a:t>Badminton</a:t>
            </a:r>
            <a:endParaRPr lang="en-US" sz="2000">
              <a:latin typeface="TW Cen MT"/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CA" sz="2000">
                <a:latin typeface="TW Cen MT"/>
              </a:rPr>
              <a:t>Track &amp; Field</a:t>
            </a:r>
            <a:endParaRPr lang="en-US" sz="2000">
              <a:latin typeface="TW Cen MT"/>
            </a:endParaRP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60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A9B639-F6CF-326B-6D4D-AFA175103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9" b="137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DAE263-58B5-FB43-FE72-6BE2E6CF8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Autofit/>
          </a:bodyPr>
          <a:lstStyle/>
          <a:p>
            <a:br>
              <a:rPr lang="en-US" sz="4800">
                <a:latin typeface="Gill Sans MT" panose="020B0502020104020203" pitchFamily="34" charset="0"/>
              </a:rPr>
            </a:br>
            <a:r>
              <a:rPr lang="en-US" sz="4800">
                <a:solidFill>
                  <a:srgbClr val="0070C0"/>
                </a:solidFill>
                <a:latin typeface="Gill Sans MT"/>
              </a:rPr>
              <a:t> </a:t>
            </a:r>
            <a:br>
              <a:rPr lang="en-US" sz="4800">
                <a:latin typeface="Gill Sans MT" panose="020B0502020104020203" pitchFamily="34" charset="0"/>
              </a:rPr>
            </a:br>
            <a:br>
              <a:rPr lang="en-US" sz="4800">
                <a:latin typeface="Gill Sans MT" panose="020B0502020104020203" pitchFamily="34" charset="0"/>
              </a:rPr>
            </a:br>
            <a:br>
              <a:rPr lang="en-US" sz="4800">
                <a:latin typeface="Gill Sans MT" panose="020B0502020104020203" pitchFamily="34" charset="0"/>
              </a:rPr>
            </a:br>
            <a:br>
              <a:rPr lang="en-US" sz="4800">
                <a:latin typeface="Gill Sans MT" panose="020B0502020104020203" pitchFamily="34" charset="0"/>
              </a:rPr>
            </a:br>
            <a:r>
              <a:rPr lang="en-US" sz="2800">
                <a:solidFill>
                  <a:schemeClr val="bg1"/>
                </a:solidFill>
                <a:latin typeface="Gill Sans MT"/>
              </a:rPr>
              <a:t>IB World School</a:t>
            </a:r>
            <a:br>
              <a:rPr lang="en-US" sz="280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US" sz="2800">
                <a:solidFill>
                  <a:schemeClr val="bg1"/>
                </a:solidFill>
                <a:latin typeface="Gill Sans MT"/>
              </a:rPr>
              <a:t>A caring community of excellence</a:t>
            </a:r>
            <a:endParaRPr lang="en-CA" sz="4800">
              <a:solidFill>
                <a:schemeClr val="bg1"/>
              </a:solidFill>
              <a:latin typeface="Gill Sans M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58C8C-C9F8-EFE8-EE06-178993A85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 fontScale="92500"/>
          </a:bodyPr>
          <a:lstStyle/>
          <a:p>
            <a:r>
              <a:rPr lang="en-US" sz="2800" dirty="0">
                <a:solidFill>
                  <a:schemeClr val="bg2"/>
                </a:solidFill>
                <a:latin typeface="Gill Sans MT"/>
              </a:rPr>
              <a:t>Thank you for coming! Enjoy your school tour</a:t>
            </a:r>
            <a:endParaRPr lang="en-CA" dirty="0">
              <a:solidFill>
                <a:schemeClr val="bg2"/>
              </a:solidFill>
              <a:latin typeface="Gill Sans MT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08C4EEB-9966-8C7A-01DE-AA68839FCEA1}"/>
              </a:ext>
            </a:extLst>
          </p:cNvPr>
          <p:cNvPicPr/>
          <p:nvPr/>
        </p:nvPicPr>
        <p:blipFill rotWithShape="1">
          <a:blip r:embed="rId3"/>
          <a:srcRect l="1999" r="4384"/>
          <a:stretch/>
        </p:blipFill>
        <p:spPr>
          <a:xfrm>
            <a:off x="176072" y="199063"/>
            <a:ext cx="2173118" cy="21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73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5A532BA-A24D-F4AA-8608-9090234FE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23" r="1" b="14625"/>
          <a:stretch/>
        </p:blipFill>
        <p:spPr>
          <a:xfrm>
            <a:off x="1302278" y="1136606"/>
            <a:ext cx="9584265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24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4A0C1A-1B86-FE0B-42FF-910B1EE54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1C7693E-3EEF-D731-4FC3-4E69A9B769A3}"/>
              </a:ext>
            </a:extLst>
          </p:cNvPr>
          <p:cNvSpPr txBox="1">
            <a:spLocks/>
          </p:cNvSpPr>
          <p:nvPr/>
        </p:nvSpPr>
        <p:spPr>
          <a:xfrm>
            <a:off x="1803662" y="5454034"/>
            <a:ext cx="8584676" cy="10290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Leadership Team</a:t>
            </a:r>
            <a:endParaRPr lang="en-US" sz="4800" b="1" dirty="0">
              <a:cs typeface="Calibri Ligh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EA276E-ACBD-14EF-3B33-791B022FF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96E12E8-3099-DC44-3C0F-71188356C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5336" y="997486"/>
            <a:ext cx="2971800" cy="2971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07F96E-15D6-4493-22C2-E135BAE75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F829C23-0DDE-5E73-6002-A968A78D9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0101" y="997486"/>
            <a:ext cx="2971800" cy="2971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2DE568E-6B85-6C6D-ADD7-E6EDDE9A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83995F-40FE-A4C9-C08E-949A4B944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4865" y="997486"/>
            <a:ext cx="2971800" cy="2971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6" descr="A person with long blonde hair&#10;&#10;Description automatically generated">
            <a:extLst>
              <a:ext uri="{FF2B5EF4-FFF2-40B4-BE49-F238E27FC236}">
                <a16:creationId xmlns:a16="http://schemas.microsoft.com/office/drawing/2014/main" id="{479AD699-0DB5-4C4D-EABC-979F38A38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191" y="1312615"/>
            <a:ext cx="1501147" cy="22646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A3F6BF4-A750-65EC-2308-E630BE06A493}"/>
              </a:ext>
            </a:extLst>
          </p:cNvPr>
          <p:cNvSpPr txBox="1"/>
          <p:nvPr/>
        </p:nvSpPr>
        <p:spPr>
          <a:xfrm>
            <a:off x="1130061" y="4471026"/>
            <a:ext cx="1079969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Ms. MacDonald (LAM-Z)               Ms. Beyer                       Ms. </a:t>
            </a:r>
            <a:r>
              <a:rPr lang="en-US" sz="2400" b="1" dirty="0" err="1">
                <a:cs typeface="Calibri"/>
              </a:rPr>
              <a:t>Moennick</a:t>
            </a:r>
            <a:r>
              <a:rPr lang="en-US" sz="2400" b="1" dirty="0">
                <a:cs typeface="Calibri"/>
              </a:rPr>
              <a:t>  (A-LAN)</a:t>
            </a:r>
          </a:p>
          <a:p>
            <a:r>
              <a:rPr lang="en-US" sz="2400" b="1" dirty="0">
                <a:cs typeface="Calibri"/>
              </a:rPr>
              <a:t>                                                      Principal</a:t>
            </a:r>
          </a:p>
        </p:txBody>
      </p:sp>
      <p:pic>
        <p:nvPicPr>
          <p:cNvPr id="27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09860E39-0F55-E5ED-6F71-9AD86A8C8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60170" y="1708702"/>
            <a:ext cx="2026920" cy="1474636"/>
          </a:xfrm>
          <a:prstGeom prst="rect">
            <a:avLst/>
          </a:prstGeom>
        </p:spPr>
      </p:pic>
      <p:pic>
        <p:nvPicPr>
          <p:cNvPr id="29" name="Picture 15" descr="A person with long hair wearing glasses&#10;&#10;Description automatically generated">
            <a:extLst>
              <a:ext uri="{FF2B5EF4-FFF2-40B4-BE49-F238E27FC236}">
                <a16:creationId xmlns:a16="http://schemas.microsoft.com/office/drawing/2014/main" id="{2D7E105F-EE80-7032-898F-7F108607B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29580" y="1720879"/>
            <a:ext cx="234696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17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9B1E6C-329E-CE71-1BDC-B71BF9554101}"/>
              </a:ext>
            </a:extLst>
          </p:cNvPr>
          <p:cNvGrpSpPr/>
          <p:nvPr/>
        </p:nvGrpSpPr>
        <p:grpSpPr>
          <a:xfrm>
            <a:off x="615383" y="3815067"/>
            <a:ext cx="2887764" cy="1732658"/>
            <a:chOff x="0" y="62074"/>
            <a:chExt cx="2887764" cy="173265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03A91D9-2ADC-D706-9FA6-663A88873B03}"/>
                </a:ext>
              </a:extLst>
            </p:cNvPr>
            <p:cNvSpPr/>
            <p:nvPr/>
          </p:nvSpPr>
          <p:spPr>
            <a:xfrm>
              <a:off x="0" y="62074"/>
              <a:ext cx="2887764" cy="1732658"/>
            </a:xfrm>
            <a:prstGeom prst="rect">
              <a:avLst/>
            </a:prstGeom>
            <a:solidFill>
              <a:schemeClr val="accent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4C396D-2549-4A6B-50E8-C7A05B29F2E9}"/>
                </a:ext>
              </a:extLst>
            </p:cNvPr>
            <p:cNvSpPr txBox="1"/>
            <p:nvPr/>
          </p:nvSpPr>
          <p:spPr>
            <a:xfrm>
              <a:off x="0" y="62074"/>
              <a:ext cx="2887764" cy="17326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2800" kern="1200">
                  <a:latin typeface="Arial" panose="020B0604020202020204"/>
                </a:rPr>
                <a:t>Grade 8:  The IB MYP journey</a:t>
              </a:r>
              <a:r>
                <a:rPr lang="en-CA" sz="2800" kern="1200"/>
                <a:t> begins!</a:t>
              </a:r>
              <a:endParaRPr lang="en-US" sz="2800" kern="1200">
                <a:latin typeface="Arial" panose="020B060402020202020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A1C2B4E-C547-A85B-6BD0-FFEDB1FBA09E}"/>
              </a:ext>
            </a:extLst>
          </p:cNvPr>
          <p:cNvGrpSpPr/>
          <p:nvPr/>
        </p:nvGrpSpPr>
        <p:grpSpPr>
          <a:xfrm>
            <a:off x="4540590" y="3799554"/>
            <a:ext cx="2887764" cy="1732658"/>
            <a:chOff x="0" y="2083509"/>
            <a:chExt cx="2887764" cy="17326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CF60552-D62C-1AE2-BF99-378A6458BE66}"/>
                </a:ext>
              </a:extLst>
            </p:cNvPr>
            <p:cNvSpPr/>
            <p:nvPr/>
          </p:nvSpPr>
          <p:spPr>
            <a:xfrm>
              <a:off x="0" y="2083509"/>
              <a:ext cx="2887764" cy="1732658"/>
            </a:xfrm>
            <a:prstGeom prst="rect">
              <a:avLst/>
            </a:prstGeom>
            <a:solidFill>
              <a:schemeClr val="accent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798C5D-5872-42D7-B617-364F0DE7E2AC}"/>
                </a:ext>
              </a:extLst>
            </p:cNvPr>
            <p:cNvSpPr txBox="1"/>
            <p:nvPr/>
          </p:nvSpPr>
          <p:spPr>
            <a:xfrm>
              <a:off x="0" y="2083509"/>
              <a:ext cx="2887764" cy="17326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2800" kern="1200">
                  <a:latin typeface="Arial" panose="020B0604020202020204"/>
                </a:rPr>
                <a:t> </a:t>
              </a:r>
              <a:r>
                <a:rPr lang="en-CA" sz="2800" kern="1200"/>
                <a:t>Grade 10</a:t>
              </a:r>
              <a:r>
                <a:rPr lang="en-CA" sz="2800" kern="1200">
                  <a:latin typeface="Arial" panose="020B0604020202020204"/>
                </a:rPr>
                <a:t>:  IB MYP Personal</a:t>
              </a:r>
              <a:r>
                <a:rPr lang="en-CA" sz="2800" kern="1200"/>
                <a:t> Project</a:t>
              </a:r>
              <a:endParaRPr lang="en-US" sz="2800" kern="1200">
                <a:latin typeface="Arial" panose="020B0604020202020204"/>
              </a:endParaRPr>
            </a:p>
          </p:txBody>
        </p:sp>
      </p:grpSp>
      <p:sp>
        <p:nvSpPr>
          <p:cNvPr id="8" name="Arrow: Right 7">
            <a:extLst>
              <a:ext uri="{FF2B5EF4-FFF2-40B4-BE49-F238E27FC236}">
                <a16:creationId xmlns:a16="http://schemas.microsoft.com/office/drawing/2014/main" id="{0B9CED70-2AC6-0D11-7DA9-72DDBF479AEB}"/>
              </a:ext>
            </a:extLst>
          </p:cNvPr>
          <p:cNvSpPr/>
          <p:nvPr/>
        </p:nvSpPr>
        <p:spPr>
          <a:xfrm rot="20160000">
            <a:off x="7479344" y="3671683"/>
            <a:ext cx="974202" cy="48227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cs typeface="Arial"/>
              </a:rPr>
              <a:t>Choice</a:t>
            </a:r>
            <a:endParaRPr lang="en-US" sz="100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EBE0294-C841-1AD1-B84F-D067ED31F373}"/>
              </a:ext>
            </a:extLst>
          </p:cNvPr>
          <p:cNvSpPr/>
          <p:nvPr/>
        </p:nvSpPr>
        <p:spPr>
          <a:xfrm rot="780000">
            <a:off x="7486893" y="4983459"/>
            <a:ext cx="974202" cy="48227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cs typeface="Arial"/>
              </a:rPr>
              <a:t>Choice</a:t>
            </a:r>
            <a:endParaRPr lang="en-US" sz="10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72B588-4F05-72AC-9B19-BBBAEB08D36E}"/>
              </a:ext>
            </a:extLst>
          </p:cNvPr>
          <p:cNvGrpSpPr/>
          <p:nvPr/>
        </p:nvGrpSpPr>
        <p:grpSpPr>
          <a:xfrm>
            <a:off x="8820820" y="2742750"/>
            <a:ext cx="2668400" cy="1601040"/>
            <a:chOff x="0" y="204660"/>
            <a:chExt cx="2668400" cy="160104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878347-5939-81DB-64AA-BF65A12B95DC}"/>
                </a:ext>
              </a:extLst>
            </p:cNvPr>
            <p:cNvSpPr/>
            <p:nvPr/>
          </p:nvSpPr>
          <p:spPr>
            <a:xfrm>
              <a:off x="0" y="204660"/>
              <a:ext cx="2668400" cy="1601040"/>
            </a:xfrm>
            <a:prstGeom prst="rect">
              <a:avLst/>
            </a:prstGeom>
            <a:solidFill>
              <a:schemeClr val="accent2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172266-6391-DCEC-DB5D-0DF2E553504C}"/>
                </a:ext>
              </a:extLst>
            </p:cNvPr>
            <p:cNvSpPr txBox="1"/>
            <p:nvPr/>
          </p:nvSpPr>
          <p:spPr>
            <a:xfrm>
              <a:off x="0" y="204660"/>
              <a:ext cx="2668400" cy="16010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3200" kern="1200">
                  <a:latin typeface="Arial" panose="020B0604020202020204"/>
                </a:rPr>
                <a:t>Grade </a:t>
              </a:r>
              <a:r>
                <a:rPr lang="en-CA" sz="3200" kern="1200"/>
                <a:t>11/12: IB DP Program</a:t>
              </a:r>
              <a:endParaRPr lang="en-US" sz="3200" kern="1200">
                <a:latin typeface="Arial" panose="020B060402020202020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77BAF-8D2D-F467-DEEB-F6FAFC40A4AD}"/>
              </a:ext>
            </a:extLst>
          </p:cNvPr>
          <p:cNvGrpSpPr/>
          <p:nvPr/>
        </p:nvGrpSpPr>
        <p:grpSpPr>
          <a:xfrm>
            <a:off x="8828253" y="4915428"/>
            <a:ext cx="2668400" cy="1601040"/>
            <a:chOff x="0" y="2072541"/>
            <a:chExt cx="2668400" cy="16010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3F4615-463C-2E6B-8F26-FCE21BED5FDB}"/>
                </a:ext>
              </a:extLst>
            </p:cNvPr>
            <p:cNvSpPr/>
            <p:nvPr/>
          </p:nvSpPr>
          <p:spPr>
            <a:xfrm>
              <a:off x="0" y="2072541"/>
              <a:ext cx="2668400" cy="1601040"/>
            </a:xfrm>
            <a:prstGeom prst="rect">
              <a:avLst/>
            </a:prstGeom>
            <a:solidFill>
              <a:schemeClr val="accent2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C65D29-5689-8DC5-79C5-8BFACAA971CC}"/>
                </a:ext>
              </a:extLst>
            </p:cNvPr>
            <p:cNvSpPr txBox="1"/>
            <p:nvPr/>
          </p:nvSpPr>
          <p:spPr>
            <a:xfrm>
              <a:off x="0" y="2072541"/>
              <a:ext cx="2668400" cy="16010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3200" kern="1200">
                  <a:latin typeface="Arial" panose="020B0604020202020204"/>
                </a:rPr>
                <a:t> </a:t>
              </a:r>
              <a:r>
                <a:rPr lang="en-CA" sz="3200" kern="1200"/>
                <a:t>Grade 11/12:</a:t>
              </a:r>
              <a:r>
                <a:rPr lang="en-CA" sz="3200" kern="1200">
                  <a:latin typeface="Arial" panose="020B0604020202020204"/>
                </a:rPr>
                <a:t> </a:t>
              </a:r>
              <a:r>
                <a:rPr lang="en-CA" sz="3200" kern="1200"/>
                <a:t>BC Program</a:t>
              </a:r>
              <a:r>
                <a:rPr lang="en-CA" sz="3200" kern="1200">
                  <a:latin typeface="Arial" panose="020B0604020202020204"/>
                </a:rPr>
                <a:t> </a:t>
              </a:r>
              <a:endParaRPr lang="en-US" sz="3200" kern="1200"/>
            </a:p>
          </p:txBody>
        </p:sp>
      </p:grp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3287017-2D0A-9716-0445-C6B6093E9A96}"/>
              </a:ext>
            </a:extLst>
          </p:cNvPr>
          <p:cNvSpPr/>
          <p:nvPr/>
        </p:nvSpPr>
        <p:spPr>
          <a:xfrm>
            <a:off x="3537385" y="4440256"/>
            <a:ext cx="974202" cy="48227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1E67D3-4EF7-C15D-70DD-694D3D437B64}"/>
              </a:ext>
            </a:extLst>
          </p:cNvPr>
          <p:cNvSpPr txBox="1"/>
          <p:nvPr/>
        </p:nvSpPr>
        <p:spPr>
          <a:xfrm>
            <a:off x="977668" y="1763081"/>
            <a:ext cx="100908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CA" sz="2800" b="1" dirty="0">
                <a:latin typeface="Calibri"/>
              </a:rPr>
              <a:t>Our Shared Goal: to</a:t>
            </a:r>
            <a:r>
              <a:rPr lang="en-CA" sz="2800" b="1" dirty="0">
                <a:latin typeface="Calibri"/>
                <a:cs typeface="Calibri"/>
              </a:rPr>
              <a:t> create a caring environment that supports our students to become global citizens.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EABE14-3E92-E5A1-9886-5E09E23E425C}"/>
              </a:ext>
            </a:extLst>
          </p:cNvPr>
          <p:cNvSpPr txBox="1"/>
          <p:nvPr/>
        </p:nvSpPr>
        <p:spPr>
          <a:xfrm>
            <a:off x="1811186" y="6098659"/>
            <a:ext cx="488485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Gill Sans MT"/>
                <a:cs typeface="Segoe UI"/>
              </a:rPr>
              <a:t>MYP Coordinator – Ms.  Alana Douglas​</a:t>
            </a:r>
          </a:p>
          <a:p>
            <a:r>
              <a:rPr lang="en-US" sz="2000" dirty="0">
                <a:latin typeface="Gill Sans MT"/>
                <a:cs typeface="Segoe UI"/>
              </a:rPr>
              <a:t>​</a:t>
            </a:r>
          </a:p>
        </p:txBody>
      </p:sp>
      <p:pic>
        <p:nvPicPr>
          <p:cNvPr id="27" name="Picture 26" descr="Middle Years Programme - Gympaba">
            <a:extLst>
              <a:ext uri="{FF2B5EF4-FFF2-40B4-BE49-F238E27FC236}">
                <a16:creationId xmlns:a16="http://schemas.microsoft.com/office/drawing/2014/main" id="{81F318F8-D689-56D3-BB3B-71CE6CF7120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501" y="334865"/>
            <a:ext cx="3880178" cy="1106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793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3AC64-16E5-848A-3A6C-29B6EAB59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2811106"/>
          </a:xfrm>
        </p:spPr>
        <p:txBody>
          <a:bodyPr>
            <a:noAutofit/>
          </a:bodyPr>
          <a:lstStyle/>
          <a:p>
            <a:pPr algn="ctr"/>
            <a:r>
              <a:rPr lang="en-CA" sz="4000" dirty="0"/>
              <a:t>Key Components of MYP</a:t>
            </a:r>
            <a:endParaRPr lang="en-US"/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8F5C8547-B53F-6B51-831D-F3B07AB6BCCA}"/>
              </a:ext>
            </a:extLst>
          </p:cNvPr>
          <p:cNvSpPr/>
          <p:nvPr/>
        </p:nvSpPr>
        <p:spPr>
          <a:xfrm>
            <a:off x="5777422" y="1360093"/>
            <a:ext cx="1072265" cy="1072265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CA"/>
          </a:p>
        </p:txBody>
      </p:sp>
      <p:sp>
        <p:nvSpPr>
          <p:cNvPr id="6" name="Rectangle 5" descr="Upward trend">
            <a:extLst>
              <a:ext uri="{FF2B5EF4-FFF2-40B4-BE49-F238E27FC236}">
                <a16:creationId xmlns:a16="http://schemas.microsoft.com/office/drawing/2014/main" id="{E926EBE2-F8DD-D0CE-DDFA-EB7F87113A15}"/>
              </a:ext>
            </a:extLst>
          </p:cNvPr>
          <p:cNvSpPr/>
          <p:nvPr/>
        </p:nvSpPr>
        <p:spPr>
          <a:xfrm>
            <a:off x="6005938" y="1588609"/>
            <a:ext cx="615234" cy="615234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6E3985-D039-9D16-3C33-1B823F79EBA7}"/>
              </a:ext>
            </a:extLst>
          </p:cNvPr>
          <p:cNvGrpSpPr/>
          <p:nvPr/>
        </p:nvGrpSpPr>
        <p:grpSpPr>
          <a:xfrm>
            <a:off x="5434649" y="2766343"/>
            <a:ext cx="1757812" cy="703125"/>
            <a:chOff x="507" y="1736768"/>
            <a:chExt cx="1757812" cy="70312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925567F-9BA8-5915-46C9-D7CEFDE1A92D}"/>
                </a:ext>
              </a:extLst>
            </p:cNvPr>
            <p:cNvSpPr/>
            <p:nvPr/>
          </p:nvSpPr>
          <p:spPr>
            <a:xfrm>
              <a:off x="507" y="1736768"/>
              <a:ext cx="1757812" cy="70312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12B7E7-B306-DCC7-9D42-068333B4FAC7}"/>
                </a:ext>
              </a:extLst>
            </p:cNvPr>
            <p:cNvSpPr txBox="1"/>
            <p:nvPr/>
          </p:nvSpPr>
          <p:spPr>
            <a:xfrm>
              <a:off x="507" y="1736768"/>
              <a:ext cx="1757812" cy="703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cap="all"/>
              </a:pPr>
              <a:r>
                <a:rPr lang="en-US" sz="2200" b="1" kern="1200"/>
                <a:t>Growth based</a:t>
              </a:r>
              <a:r>
                <a:rPr lang="en-US" b="1"/>
                <a:t> </a:t>
              </a:r>
              <a:endParaRPr lang="en-US" b="1" kern="1200"/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DC35848B-E84A-A5F0-C7F7-7C45AC7B9232}"/>
              </a:ext>
            </a:extLst>
          </p:cNvPr>
          <p:cNvSpPr/>
          <p:nvPr/>
        </p:nvSpPr>
        <p:spPr>
          <a:xfrm>
            <a:off x="7842852" y="1360093"/>
            <a:ext cx="1072265" cy="1072265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CA"/>
          </a:p>
        </p:txBody>
      </p:sp>
      <p:sp>
        <p:nvSpPr>
          <p:cNvPr id="9" name="Rectangle 8" descr="Question mark">
            <a:extLst>
              <a:ext uri="{FF2B5EF4-FFF2-40B4-BE49-F238E27FC236}">
                <a16:creationId xmlns:a16="http://schemas.microsoft.com/office/drawing/2014/main" id="{5577A245-EDF9-2ED2-6FBF-790B3806BD6B}"/>
              </a:ext>
            </a:extLst>
          </p:cNvPr>
          <p:cNvSpPr/>
          <p:nvPr/>
        </p:nvSpPr>
        <p:spPr>
          <a:xfrm>
            <a:off x="8071367" y="1588609"/>
            <a:ext cx="615234" cy="615234"/>
          </a:xfrm>
          <a:prstGeom prst="rect">
            <a:avLst/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B60A4A-CB78-B914-785E-496BE840A961}"/>
              </a:ext>
            </a:extLst>
          </p:cNvPr>
          <p:cNvGrpSpPr/>
          <p:nvPr/>
        </p:nvGrpSpPr>
        <p:grpSpPr>
          <a:xfrm>
            <a:off x="7500078" y="2766343"/>
            <a:ext cx="1757812" cy="703125"/>
            <a:chOff x="2065936" y="1736768"/>
            <a:chExt cx="1757812" cy="70312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DE647EE-3C53-5971-396B-16889BDE8136}"/>
                </a:ext>
              </a:extLst>
            </p:cNvPr>
            <p:cNvSpPr/>
            <p:nvPr/>
          </p:nvSpPr>
          <p:spPr>
            <a:xfrm>
              <a:off x="2065936" y="1736768"/>
              <a:ext cx="1757812" cy="70312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E90C697-B8CE-DD1C-5204-8CB34CCE7740}"/>
                </a:ext>
              </a:extLst>
            </p:cNvPr>
            <p:cNvSpPr txBox="1"/>
            <p:nvPr/>
          </p:nvSpPr>
          <p:spPr>
            <a:xfrm>
              <a:off x="2065936" y="1736768"/>
              <a:ext cx="1757812" cy="703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200" b="1" kern="1200"/>
                <a:t>We inquire, investigate, reflect</a:t>
              </a:r>
            </a:p>
          </p:txBody>
        </p:sp>
      </p:grp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829E8DB2-E55B-4488-0F99-5978C8005E60}"/>
              </a:ext>
            </a:extLst>
          </p:cNvPr>
          <p:cNvSpPr/>
          <p:nvPr/>
        </p:nvSpPr>
        <p:spPr>
          <a:xfrm>
            <a:off x="9908281" y="1360093"/>
            <a:ext cx="1072265" cy="1072265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CA"/>
          </a:p>
        </p:txBody>
      </p:sp>
      <p:sp>
        <p:nvSpPr>
          <p:cNvPr id="12" name="Rectangle 11" descr="Checkmark">
            <a:extLst>
              <a:ext uri="{FF2B5EF4-FFF2-40B4-BE49-F238E27FC236}">
                <a16:creationId xmlns:a16="http://schemas.microsoft.com/office/drawing/2014/main" id="{E6263192-E4A8-E522-B03D-ACA57057F5F0}"/>
              </a:ext>
            </a:extLst>
          </p:cNvPr>
          <p:cNvSpPr/>
          <p:nvPr/>
        </p:nvSpPr>
        <p:spPr>
          <a:xfrm>
            <a:off x="10136797" y="1588609"/>
            <a:ext cx="615234" cy="615234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1D9E23-1BDC-D6BA-727D-0D365BA8B9CB}"/>
              </a:ext>
            </a:extLst>
          </p:cNvPr>
          <p:cNvGrpSpPr/>
          <p:nvPr/>
        </p:nvGrpSpPr>
        <p:grpSpPr>
          <a:xfrm>
            <a:off x="9565508" y="2766343"/>
            <a:ext cx="1757812" cy="703125"/>
            <a:chOff x="4131366" y="1736768"/>
            <a:chExt cx="1757812" cy="70312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B1319D-46A9-1851-4E83-873F045BDA97}"/>
                </a:ext>
              </a:extLst>
            </p:cNvPr>
            <p:cNvSpPr/>
            <p:nvPr/>
          </p:nvSpPr>
          <p:spPr>
            <a:xfrm>
              <a:off x="4131366" y="1736768"/>
              <a:ext cx="1757812" cy="70312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B943E8-167C-3C7E-F2DB-E855BCF8144F}"/>
                </a:ext>
              </a:extLst>
            </p:cNvPr>
            <p:cNvSpPr txBox="1"/>
            <p:nvPr/>
          </p:nvSpPr>
          <p:spPr>
            <a:xfrm>
              <a:off x="4131366" y="1736768"/>
              <a:ext cx="1757812" cy="703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200" b="1" kern="1200"/>
                <a:t>Service as Action</a:t>
              </a:r>
            </a:p>
          </p:txBody>
        </p:sp>
      </p:grp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70DE9672-F128-CAB3-31F5-41C4D35D0082}"/>
              </a:ext>
            </a:extLst>
          </p:cNvPr>
          <p:cNvSpPr/>
          <p:nvPr/>
        </p:nvSpPr>
        <p:spPr>
          <a:xfrm>
            <a:off x="6810137" y="3908922"/>
            <a:ext cx="1072265" cy="1072265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CA"/>
          </a:p>
        </p:txBody>
      </p:sp>
      <p:sp>
        <p:nvSpPr>
          <p:cNvPr id="15" name="Rectangle 14" descr="Head with Gears">
            <a:extLst>
              <a:ext uri="{FF2B5EF4-FFF2-40B4-BE49-F238E27FC236}">
                <a16:creationId xmlns:a16="http://schemas.microsoft.com/office/drawing/2014/main" id="{60C5807B-5EF6-1009-D021-18CC9B49B7C4}"/>
              </a:ext>
            </a:extLst>
          </p:cNvPr>
          <p:cNvSpPr/>
          <p:nvPr/>
        </p:nvSpPr>
        <p:spPr>
          <a:xfrm>
            <a:off x="7038652" y="4137437"/>
            <a:ext cx="615234" cy="615234"/>
          </a:xfrm>
          <a:prstGeom prst="rect">
            <a:avLst/>
          </a:prstGeom>
          <a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A93E63-C78D-840B-4420-88332D2D871E}"/>
              </a:ext>
            </a:extLst>
          </p:cNvPr>
          <p:cNvGrpSpPr/>
          <p:nvPr/>
        </p:nvGrpSpPr>
        <p:grpSpPr>
          <a:xfrm>
            <a:off x="6082515" y="5284384"/>
            <a:ext cx="2596781" cy="733913"/>
            <a:chOff x="648373" y="4254809"/>
            <a:chExt cx="2596781" cy="73391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7CF9CF-248A-8B69-0992-9F005474AB18}"/>
                </a:ext>
              </a:extLst>
            </p:cNvPr>
            <p:cNvSpPr/>
            <p:nvPr/>
          </p:nvSpPr>
          <p:spPr>
            <a:xfrm>
              <a:off x="1033221" y="4285597"/>
              <a:ext cx="1757812" cy="70312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575F06-1ABA-79CF-E865-BFC310537A09}"/>
                </a:ext>
              </a:extLst>
            </p:cNvPr>
            <p:cNvSpPr txBox="1"/>
            <p:nvPr/>
          </p:nvSpPr>
          <p:spPr>
            <a:xfrm>
              <a:off x="648373" y="4254809"/>
              <a:ext cx="2596781" cy="7031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200" b="1" kern="1200"/>
                <a:t>We learn when we combine and apply knowledge between subjects</a:t>
              </a:r>
            </a:p>
          </p:txBody>
        </p:sp>
      </p:grp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D2E29D58-015D-B800-BD5D-7DD2AB0D19AB}"/>
              </a:ext>
            </a:extLst>
          </p:cNvPr>
          <p:cNvSpPr/>
          <p:nvPr/>
        </p:nvSpPr>
        <p:spPr>
          <a:xfrm>
            <a:off x="9567011" y="3908922"/>
            <a:ext cx="1072265" cy="1072265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CA"/>
          </a:p>
        </p:txBody>
      </p:sp>
      <p:sp>
        <p:nvSpPr>
          <p:cNvPr id="18" name="Rectangle 17" descr="Pencil">
            <a:extLst>
              <a:ext uri="{FF2B5EF4-FFF2-40B4-BE49-F238E27FC236}">
                <a16:creationId xmlns:a16="http://schemas.microsoft.com/office/drawing/2014/main" id="{678D4403-AA6D-86A7-C0BE-C5400F74604A}"/>
              </a:ext>
            </a:extLst>
          </p:cNvPr>
          <p:cNvSpPr/>
          <p:nvPr/>
        </p:nvSpPr>
        <p:spPr>
          <a:xfrm>
            <a:off x="9724971" y="4137437"/>
            <a:ext cx="615234" cy="622289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D406B9-71CF-2F9C-96B8-1AB3EB4D17E8}"/>
              </a:ext>
            </a:extLst>
          </p:cNvPr>
          <p:cNvGrpSpPr/>
          <p:nvPr/>
        </p:nvGrpSpPr>
        <p:grpSpPr>
          <a:xfrm>
            <a:off x="8532793" y="5294006"/>
            <a:ext cx="2378700" cy="724291"/>
            <a:chOff x="3098651" y="4264431"/>
            <a:chExt cx="2378700" cy="72429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C5A0AEF-C12E-F664-FBDF-A3C0873CCDA3}"/>
                </a:ext>
              </a:extLst>
            </p:cNvPr>
            <p:cNvSpPr/>
            <p:nvPr/>
          </p:nvSpPr>
          <p:spPr>
            <a:xfrm>
              <a:off x="3098651" y="4285597"/>
              <a:ext cx="1757812" cy="70312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859336-2833-9476-8D90-6635BCA55513}"/>
                </a:ext>
              </a:extLst>
            </p:cNvPr>
            <p:cNvSpPr txBox="1"/>
            <p:nvPr/>
          </p:nvSpPr>
          <p:spPr>
            <a:xfrm>
              <a:off x="3733651" y="4264431"/>
              <a:ext cx="1743700" cy="7242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200" b="1" kern="1200"/>
                <a:t>Grade 10 Personal Project </a:t>
              </a:r>
            </a:p>
          </p:txBody>
        </p:sp>
      </p:grpSp>
      <p:pic>
        <p:nvPicPr>
          <p:cNvPr id="3" name="Picture 4" descr="http://www.ibo.org/myib/digitaltoolkit/files/logos/IB-LP-English-neg.png">
            <a:hlinkClick r:id="rId12"/>
            <a:extLst>
              <a:ext uri="{FF2B5EF4-FFF2-40B4-BE49-F238E27FC236}">
                <a16:creationId xmlns:a16="http://schemas.microsoft.com/office/drawing/2014/main" id="{581D210E-7FD0-37CF-91F6-DE53EE953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3313" y="3774866"/>
            <a:ext cx="1879600" cy="187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1770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55354-ECF9-D683-DF53-7917E99C3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-7321"/>
            <a:ext cx="4314645" cy="146948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 Attributes for lifelong learning</a:t>
            </a:r>
          </a:p>
        </p:txBody>
      </p:sp>
      <p:sp>
        <p:nvSpPr>
          <p:cNvPr id="47" name="Content Placeholder 25">
            <a:extLst>
              <a:ext uri="{FF2B5EF4-FFF2-40B4-BE49-F238E27FC236}">
                <a16:creationId xmlns:a16="http://schemas.microsoft.com/office/drawing/2014/main" id="{C6B8FFA9-D25F-9D54-57B1-6035DF5F6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038" y="1514851"/>
            <a:ext cx="4769170" cy="476005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Inquirers</a:t>
            </a:r>
            <a:endParaRPr lang="en-US"/>
          </a:p>
          <a:p>
            <a:pPr marL="0" indent="0" algn="ctr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Knowledgeable</a:t>
            </a:r>
            <a:endParaRPr lang="en-US"/>
          </a:p>
          <a:p>
            <a:pPr marL="0" indent="0" algn="ctr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Thinkers</a:t>
            </a:r>
            <a:endParaRPr lang="en-US"/>
          </a:p>
          <a:p>
            <a:pPr marL="0" indent="0" algn="ctr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Communicators</a:t>
            </a:r>
            <a:endParaRPr lang="en-US"/>
          </a:p>
          <a:p>
            <a:pPr marL="0" indent="0" algn="ctr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Principled</a:t>
            </a:r>
            <a:endParaRPr lang="en-US"/>
          </a:p>
          <a:p>
            <a:pPr marL="0" indent="0" algn="ctr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Open-minded</a:t>
            </a:r>
            <a:endParaRPr lang="en-US"/>
          </a:p>
          <a:p>
            <a:pPr marL="0" indent="0" algn="ctr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Caring</a:t>
            </a:r>
            <a:endParaRPr lang="en-US"/>
          </a:p>
          <a:p>
            <a:pPr marL="0" indent="0" algn="ctr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Risk-takers</a:t>
            </a:r>
            <a:endParaRPr lang="en-US"/>
          </a:p>
          <a:p>
            <a:pPr marL="0" indent="0" algn="ctr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Balanced</a:t>
            </a:r>
            <a:endParaRPr lang="en-US"/>
          </a:p>
          <a:p>
            <a:pPr marL="0" indent="0" algn="ctr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Reflective </a:t>
            </a:r>
            <a:endParaRPr lang="en-US" dirty="0"/>
          </a:p>
          <a:p>
            <a:pPr marL="0" indent="0">
              <a:buNone/>
            </a:pPr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9A1FE37-C132-C96B-380A-70AD49D9F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50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4964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889754-3586-46FF-81CC-2026A6FAE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1">
                <a:solidFill>
                  <a:schemeClr val="bg1"/>
                </a:solidFill>
                <a:latin typeface="Book Antiqua"/>
                <a:cs typeface="Calibri"/>
              </a:rPr>
              <a:t>Approaches to Learning</a:t>
            </a:r>
            <a:endParaRPr lang="en-CA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6C9EBF-F1AD-F263-0E25-CB4312979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US" sz="2400">
              <a:latin typeface="Book Antiqua"/>
              <a:cs typeface="Calibri"/>
            </a:endParaRPr>
          </a:p>
          <a:p>
            <a:r>
              <a:rPr lang="en-US" sz="2800" dirty="0">
                <a:latin typeface="Book Antiqua"/>
                <a:cs typeface="Calibri"/>
              </a:rPr>
              <a:t>Helping students learn how to learn by developing skills for </a:t>
            </a:r>
            <a:endParaRPr lang="en-CA" sz="28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92CC115-60CB-A84A-CADD-1A09520E5C7C}"/>
              </a:ext>
            </a:extLst>
          </p:cNvPr>
          <p:cNvSpPr/>
          <p:nvPr/>
        </p:nvSpPr>
        <p:spPr>
          <a:xfrm>
            <a:off x="5604426" y="824774"/>
            <a:ext cx="5889686" cy="88515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sp>
        <p:nvSpPr>
          <p:cNvPr id="29" name="Rectangle 28" descr="Research">
            <a:extLst>
              <a:ext uri="{FF2B5EF4-FFF2-40B4-BE49-F238E27FC236}">
                <a16:creationId xmlns:a16="http://schemas.microsoft.com/office/drawing/2014/main" id="{D279BB7D-E9DB-3A32-6F82-1E2F6151720C}"/>
              </a:ext>
            </a:extLst>
          </p:cNvPr>
          <p:cNvSpPr/>
          <p:nvPr/>
        </p:nvSpPr>
        <p:spPr>
          <a:xfrm>
            <a:off x="5872185" y="1023934"/>
            <a:ext cx="486835" cy="486835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AACF6F-5F2E-C7B0-13C0-8341AD88E02F}"/>
              </a:ext>
            </a:extLst>
          </p:cNvPr>
          <p:cNvGrpSpPr/>
          <p:nvPr/>
        </p:nvGrpSpPr>
        <p:grpSpPr>
          <a:xfrm>
            <a:off x="6626779" y="824774"/>
            <a:ext cx="4867332" cy="892209"/>
            <a:chOff x="1022353" y="4155"/>
            <a:chExt cx="4867332" cy="89220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D3B7D3-02AC-11E5-EF7D-2B63F35C9FE4}"/>
                </a:ext>
              </a:extLst>
            </p:cNvPr>
            <p:cNvSpPr/>
            <p:nvPr/>
          </p:nvSpPr>
          <p:spPr>
            <a:xfrm>
              <a:off x="1022353" y="4155"/>
              <a:ext cx="4867332" cy="88515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741FD65-764C-1258-FBE5-B2D4A60CE2A4}"/>
                </a:ext>
              </a:extLst>
            </p:cNvPr>
            <p:cNvSpPr txBox="1"/>
            <p:nvPr/>
          </p:nvSpPr>
          <p:spPr>
            <a:xfrm>
              <a:off x="1022353" y="4155"/>
              <a:ext cx="4867332" cy="892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3679" tIns="93679" rIns="93679" bIns="93679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Research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2CED200-6A0A-5597-5EC3-C64B98A73CF4}"/>
              </a:ext>
            </a:extLst>
          </p:cNvPr>
          <p:cNvSpPr/>
          <p:nvPr/>
        </p:nvSpPr>
        <p:spPr>
          <a:xfrm>
            <a:off x="5604426" y="1931218"/>
            <a:ext cx="5889686" cy="88515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sp>
        <p:nvSpPr>
          <p:cNvPr id="32" name="Rectangle 31" descr="Head with Gears">
            <a:extLst>
              <a:ext uri="{FF2B5EF4-FFF2-40B4-BE49-F238E27FC236}">
                <a16:creationId xmlns:a16="http://schemas.microsoft.com/office/drawing/2014/main" id="{5039F121-EEC0-0C6F-A93B-34760B5D5F30}"/>
              </a:ext>
            </a:extLst>
          </p:cNvPr>
          <p:cNvSpPr/>
          <p:nvPr/>
        </p:nvSpPr>
        <p:spPr>
          <a:xfrm>
            <a:off x="5872185" y="2130378"/>
            <a:ext cx="486835" cy="486835"/>
          </a:xfrm>
          <a:prstGeom prst="rect">
            <a:avLst/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CCBD0E-BF97-7391-0ECD-800E5BE3541F}"/>
              </a:ext>
            </a:extLst>
          </p:cNvPr>
          <p:cNvGrpSpPr/>
          <p:nvPr/>
        </p:nvGrpSpPr>
        <p:grpSpPr>
          <a:xfrm>
            <a:off x="6626779" y="1931218"/>
            <a:ext cx="4867332" cy="885154"/>
            <a:chOff x="1022353" y="1110599"/>
            <a:chExt cx="4867332" cy="885154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1000E2E-7DA0-F07D-7AA1-B1C69431A5B6}"/>
                </a:ext>
              </a:extLst>
            </p:cNvPr>
            <p:cNvSpPr/>
            <p:nvPr/>
          </p:nvSpPr>
          <p:spPr>
            <a:xfrm>
              <a:off x="1022353" y="1110599"/>
              <a:ext cx="4867332" cy="88515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7A12E6-CA8C-6859-D385-C1401F6A86BC}"/>
                </a:ext>
              </a:extLst>
            </p:cNvPr>
            <p:cNvSpPr txBox="1"/>
            <p:nvPr/>
          </p:nvSpPr>
          <p:spPr>
            <a:xfrm>
              <a:off x="1022353" y="1110599"/>
              <a:ext cx="4867332" cy="8851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3679" tIns="93679" rIns="93679" bIns="93679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Critical and creative thinking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925BA50-6720-7F5D-8ED3-895026BC553E}"/>
              </a:ext>
            </a:extLst>
          </p:cNvPr>
          <p:cNvSpPr/>
          <p:nvPr/>
        </p:nvSpPr>
        <p:spPr>
          <a:xfrm>
            <a:off x="5604426" y="3037662"/>
            <a:ext cx="5889686" cy="88515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sp>
        <p:nvSpPr>
          <p:cNvPr id="35" name="Rectangle 34" descr="Telephone">
            <a:extLst>
              <a:ext uri="{FF2B5EF4-FFF2-40B4-BE49-F238E27FC236}">
                <a16:creationId xmlns:a16="http://schemas.microsoft.com/office/drawing/2014/main" id="{95CB52DB-937E-BB12-84C8-C0E93C3910F7}"/>
              </a:ext>
            </a:extLst>
          </p:cNvPr>
          <p:cNvSpPr/>
          <p:nvPr/>
        </p:nvSpPr>
        <p:spPr>
          <a:xfrm>
            <a:off x="5872185" y="3236821"/>
            <a:ext cx="486835" cy="486835"/>
          </a:xfrm>
          <a:prstGeom prst="rect">
            <a:avLst/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78FFAD7-4B93-060F-4CC9-43B42162CA2C}"/>
              </a:ext>
            </a:extLst>
          </p:cNvPr>
          <p:cNvGrpSpPr/>
          <p:nvPr/>
        </p:nvGrpSpPr>
        <p:grpSpPr>
          <a:xfrm>
            <a:off x="6626779" y="3037662"/>
            <a:ext cx="4867332" cy="885154"/>
            <a:chOff x="1022353" y="2217043"/>
            <a:chExt cx="4867332" cy="88515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18AFFA3-498E-CDC2-EE6E-E0265A0C50CA}"/>
                </a:ext>
              </a:extLst>
            </p:cNvPr>
            <p:cNvSpPr/>
            <p:nvPr/>
          </p:nvSpPr>
          <p:spPr>
            <a:xfrm>
              <a:off x="1022353" y="2217043"/>
              <a:ext cx="4867332" cy="88515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A92F632-871C-C043-13DE-84F89A64ACCE}"/>
                </a:ext>
              </a:extLst>
            </p:cNvPr>
            <p:cNvSpPr txBox="1"/>
            <p:nvPr/>
          </p:nvSpPr>
          <p:spPr>
            <a:xfrm>
              <a:off x="1022353" y="2217043"/>
              <a:ext cx="4867332" cy="8851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3679" tIns="93679" rIns="93679" bIns="93679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Communication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CAEAFCC-D7CE-7E25-57D3-032AA75F27C8}"/>
              </a:ext>
            </a:extLst>
          </p:cNvPr>
          <p:cNvSpPr/>
          <p:nvPr/>
        </p:nvSpPr>
        <p:spPr>
          <a:xfrm>
            <a:off x="5604426" y="4144105"/>
            <a:ext cx="5889686" cy="88515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sp>
        <p:nvSpPr>
          <p:cNvPr id="38" name="Rectangle 37" descr="Users">
            <a:extLst>
              <a:ext uri="{FF2B5EF4-FFF2-40B4-BE49-F238E27FC236}">
                <a16:creationId xmlns:a16="http://schemas.microsoft.com/office/drawing/2014/main" id="{F3845AA9-BB39-6CB1-0A75-7A63F5FB8523}"/>
              </a:ext>
            </a:extLst>
          </p:cNvPr>
          <p:cNvSpPr/>
          <p:nvPr/>
        </p:nvSpPr>
        <p:spPr>
          <a:xfrm>
            <a:off x="5872185" y="4343265"/>
            <a:ext cx="486835" cy="486835"/>
          </a:xfrm>
          <a:prstGeom prst="rect">
            <a:avLst/>
          </a:prstGeom>
          <a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4B3E62F-45AF-3D86-C67B-29D9AC3D4721}"/>
              </a:ext>
            </a:extLst>
          </p:cNvPr>
          <p:cNvGrpSpPr/>
          <p:nvPr/>
        </p:nvGrpSpPr>
        <p:grpSpPr>
          <a:xfrm>
            <a:off x="6626779" y="4144105"/>
            <a:ext cx="4867332" cy="885154"/>
            <a:chOff x="1022353" y="3323486"/>
            <a:chExt cx="4867332" cy="88515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1A3911-2936-E32A-3CA5-5EBB7CB20209}"/>
                </a:ext>
              </a:extLst>
            </p:cNvPr>
            <p:cNvSpPr/>
            <p:nvPr/>
          </p:nvSpPr>
          <p:spPr>
            <a:xfrm>
              <a:off x="1022353" y="3323486"/>
              <a:ext cx="4867332" cy="88515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6664A39-DA57-0506-4B7D-AF9BA0DF7D3B}"/>
                </a:ext>
              </a:extLst>
            </p:cNvPr>
            <p:cNvSpPr txBox="1"/>
            <p:nvPr/>
          </p:nvSpPr>
          <p:spPr>
            <a:xfrm>
              <a:off x="1022353" y="3323486"/>
              <a:ext cx="4867332" cy="8851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3679" tIns="93679" rIns="93679" bIns="93679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Collaboration</a:t>
              </a: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6F2FE0B-22AB-08C6-4761-11850ADE59A6}"/>
              </a:ext>
            </a:extLst>
          </p:cNvPr>
          <p:cNvSpPr/>
          <p:nvPr/>
        </p:nvSpPr>
        <p:spPr>
          <a:xfrm>
            <a:off x="5604426" y="5250549"/>
            <a:ext cx="5889686" cy="88515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sp>
        <p:nvSpPr>
          <p:cNvPr id="41" name="Rectangle 40" descr="Hierarchy">
            <a:extLst>
              <a:ext uri="{FF2B5EF4-FFF2-40B4-BE49-F238E27FC236}">
                <a16:creationId xmlns:a16="http://schemas.microsoft.com/office/drawing/2014/main" id="{5E3003B4-8545-3D54-6B62-40F7C2276DA8}"/>
              </a:ext>
            </a:extLst>
          </p:cNvPr>
          <p:cNvSpPr/>
          <p:nvPr/>
        </p:nvSpPr>
        <p:spPr>
          <a:xfrm>
            <a:off x="5872185" y="5449709"/>
            <a:ext cx="486835" cy="486835"/>
          </a:xfrm>
          <a:prstGeom prst="rect">
            <a:avLst/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ABF898-F7C4-4DB4-97E4-B975F2FC42DE}"/>
              </a:ext>
            </a:extLst>
          </p:cNvPr>
          <p:cNvGrpSpPr/>
          <p:nvPr/>
        </p:nvGrpSpPr>
        <p:grpSpPr>
          <a:xfrm>
            <a:off x="6626779" y="5250549"/>
            <a:ext cx="4867332" cy="885154"/>
            <a:chOff x="1022353" y="4429930"/>
            <a:chExt cx="4867332" cy="88515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C920FC9-F941-E147-8CC1-20AF472B9DA7}"/>
                </a:ext>
              </a:extLst>
            </p:cNvPr>
            <p:cNvSpPr/>
            <p:nvPr/>
          </p:nvSpPr>
          <p:spPr>
            <a:xfrm>
              <a:off x="1022353" y="4429930"/>
              <a:ext cx="4867332" cy="88515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EAC76F0-1EA6-AB75-7219-3604DCBDA3B7}"/>
                </a:ext>
              </a:extLst>
            </p:cNvPr>
            <p:cNvSpPr txBox="1"/>
            <p:nvPr/>
          </p:nvSpPr>
          <p:spPr>
            <a:xfrm>
              <a:off x="1022353" y="4429930"/>
              <a:ext cx="4867332" cy="8851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3679" tIns="93679" rIns="93679" bIns="93679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Self-management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486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AA66F-82A4-E764-9D7C-7CA8FA85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64893"/>
            <a:ext cx="10364451" cy="1573965"/>
          </a:xfrm>
        </p:spPr>
        <p:txBody>
          <a:bodyPr/>
          <a:lstStyle/>
          <a:p>
            <a:r>
              <a:rPr lang="en-CA">
                <a:latin typeface="Arial Rounded MT Bold" panose="020F0704030504030204" pitchFamily="34" charset="77"/>
              </a:rPr>
              <a:t> </a:t>
            </a:r>
            <a:r>
              <a:rPr lang="en-CA" sz="4800">
                <a:latin typeface="Arial Rounded MT Bold" panose="020F0704030504030204" pitchFamily="34" charset="77"/>
              </a:rPr>
              <a:t>B</a:t>
            </a:r>
            <a:r>
              <a:rPr lang="en-CA" sz="4800">
                <a:latin typeface="Arial Rounded MT Bold" panose="020F0704030504030204" pitchFamily="34" charset="77"/>
                <a:cs typeface="Abadi" panose="020F0502020204030204" pitchFamily="34" charset="0"/>
              </a:rPr>
              <a:t>ell Schedule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AF0E63-B2F8-991E-49B0-B92CF638040F}"/>
              </a:ext>
            </a:extLst>
          </p:cNvPr>
          <p:cNvSpPr txBox="1"/>
          <p:nvPr/>
        </p:nvSpPr>
        <p:spPr>
          <a:xfrm>
            <a:off x="659568" y="2551836"/>
            <a:ext cx="543643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cs typeface="Segoe UI"/>
              </a:rPr>
              <a:t>Warning Bell        8:25am​</a:t>
            </a:r>
          </a:p>
          <a:p>
            <a:r>
              <a:rPr lang="en-US" sz="2400" b="1">
                <a:latin typeface="Arial"/>
                <a:cs typeface="Segoe UI"/>
              </a:rPr>
              <a:t>First Block           8:30 - 9:50am​</a:t>
            </a:r>
          </a:p>
          <a:p>
            <a:r>
              <a:rPr lang="en-US" sz="2400" b="1">
                <a:latin typeface="Arial"/>
                <a:cs typeface="Segoe UI"/>
              </a:rPr>
              <a:t>Second Block      9:55 - 11:15am​</a:t>
            </a:r>
          </a:p>
          <a:p>
            <a:r>
              <a:rPr lang="en-US" sz="2400" b="1">
                <a:latin typeface="Arial"/>
                <a:cs typeface="Segoe UI"/>
              </a:rPr>
              <a:t>Lunch Break        11:15 - 11:55pm​</a:t>
            </a:r>
          </a:p>
          <a:p>
            <a:r>
              <a:rPr lang="en-US" sz="2400" b="1">
                <a:latin typeface="Arial"/>
                <a:cs typeface="Segoe UI"/>
              </a:rPr>
              <a:t>Third Block          12:00 - 1:20pm​</a:t>
            </a:r>
          </a:p>
          <a:p>
            <a:r>
              <a:rPr lang="en-US" sz="2400" b="1">
                <a:latin typeface="Arial"/>
                <a:cs typeface="Segoe UI"/>
              </a:rPr>
              <a:t>Fourth Block        1:25 - 2:45pm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C0C1C4-0182-3195-6210-6C55FC213723}"/>
              </a:ext>
            </a:extLst>
          </p:cNvPr>
          <p:cNvSpPr txBox="1"/>
          <p:nvPr/>
        </p:nvSpPr>
        <p:spPr>
          <a:xfrm>
            <a:off x="659568" y="1738858"/>
            <a:ext cx="527309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/>
                <a:cs typeface="Arial"/>
              </a:rPr>
              <a:t>REGULAR: MON / WED / THU / FRI 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DBFB2C-22D7-75F0-3383-168F0DA8AA2F}"/>
              </a:ext>
            </a:extLst>
          </p:cNvPr>
          <p:cNvSpPr txBox="1"/>
          <p:nvPr/>
        </p:nvSpPr>
        <p:spPr>
          <a:xfrm>
            <a:off x="6259340" y="2488367"/>
            <a:ext cx="543643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cs typeface="Segoe UI"/>
              </a:rPr>
              <a:t>Warning Bell        9:10am​</a:t>
            </a:r>
          </a:p>
          <a:p>
            <a:r>
              <a:rPr lang="en-US" sz="2400" b="1">
                <a:latin typeface="Arial"/>
                <a:cs typeface="Segoe UI"/>
              </a:rPr>
              <a:t>First Block           </a:t>
            </a:r>
            <a:r>
              <a:rPr lang="en-US" sz="1100" b="1">
                <a:latin typeface="Arial"/>
                <a:cs typeface="Segoe UI"/>
              </a:rPr>
              <a:t> </a:t>
            </a:r>
            <a:r>
              <a:rPr lang="en-US" sz="2400" b="1">
                <a:latin typeface="Arial"/>
                <a:cs typeface="Segoe UI"/>
              </a:rPr>
              <a:t>9:15 - 10:25am​</a:t>
            </a:r>
          </a:p>
          <a:p>
            <a:r>
              <a:rPr lang="en-US" sz="2400" b="1">
                <a:latin typeface="Arial"/>
                <a:cs typeface="Segoe UI"/>
              </a:rPr>
              <a:t>Second Block      10:30 - 11:40am​</a:t>
            </a:r>
          </a:p>
          <a:p>
            <a:r>
              <a:rPr lang="en-US" sz="2400" b="1">
                <a:latin typeface="Arial"/>
                <a:cs typeface="Segoe UI"/>
              </a:rPr>
              <a:t>Lunch Break        11:40 - 12:15pm​</a:t>
            </a:r>
          </a:p>
          <a:p>
            <a:r>
              <a:rPr lang="en-US" sz="2400" b="1">
                <a:latin typeface="Arial"/>
                <a:cs typeface="Segoe UI"/>
              </a:rPr>
              <a:t>Third Block          12:20 - 1:30pm​</a:t>
            </a:r>
          </a:p>
          <a:p>
            <a:r>
              <a:rPr lang="en-US" sz="2400" b="1">
                <a:latin typeface="Arial"/>
                <a:cs typeface="Segoe UI"/>
              </a:rPr>
              <a:t>Fourth Block        1:35 - 2:45pm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146259-BB0A-1160-A5A0-1D94AABBC72A}"/>
              </a:ext>
            </a:extLst>
          </p:cNvPr>
          <p:cNvSpPr txBox="1"/>
          <p:nvPr/>
        </p:nvSpPr>
        <p:spPr>
          <a:xfrm>
            <a:off x="6797675" y="1713502"/>
            <a:ext cx="37601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/>
              </a:rPr>
              <a:t>TUESDAY LATE START</a:t>
            </a:r>
            <a:r>
              <a:rPr lang="en-US" sz="2400">
                <a:solidFill>
                  <a:srgbClr val="002060"/>
                </a:solidFill>
                <a:latin typeface="Arial"/>
                <a:cs typeface="Arial"/>
              </a:rPr>
              <a:t>​</a:t>
            </a:r>
            <a:endParaRPr lang="en-US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83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34935-16DC-2191-92BB-004B108C8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4299" y="1318646"/>
            <a:ext cx="2761579" cy="2788172"/>
          </a:xfrm>
        </p:spPr>
        <p:txBody>
          <a:bodyPr>
            <a:noAutofit/>
          </a:bodyPr>
          <a:lstStyle/>
          <a:p>
            <a:r>
              <a:rPr lang="en-CA" sz="4000" b="1">
                <a:ea typeface="+mj-lt"/>
                <a:cs typeface="+mj-lt"/>
              </a:rPr>
              <a:t>GRADE 8 </a:t>
            </a:r>
            <a:br>
              <a:rPr lang="en-CA" sz="4000" b="1">
                <a:ea typeface="+mj-lt"/>
                <a:cs typeface="+mj-lt"/>
              </a:rPr>
            </a:br>
            <a:r>
              <a:rPr lang="en-CA" sz="4000" b="1">
                <a:ea typeface="+mj-lt"/>
                <a:cs typeface="+mj-lt"/>
              </a:rPr>
              <a:t>COURSE SELECTION</a:t>
            </a:r>
            <a:endParaRPr lang="en-CA" sz="4000" b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60E0E-6BCF-2CD4-6AEE-1D8517FDE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62984" y="7307705"/>
            <a:ext cx="7953331" cy="1481328"/>
          </a:xfrm>
        </p:spPr>
        <p:txBody>
          <a:bodyPr>
            <a:normAutofit/>
          </a:bodyPr>
          <a:lstStyle/>
          <a:p>
            <a:endParaRPr lang="en-CA"/>
          </a:p>
        </p:txBody>
      </p:sp>
      <p:pic>
        <p:nvPicPr>
          <p:cNvPr id="5" name="Picture 4" descr="A paper with text and images&#10;&#10;Description automatically generated">
            <a:extLst>
              <a:ext uri="{FF2B5EF4-FFF2-40B4-BE49-F238E27FC236}">
                <a16:creationId xmlns:a16="http://schemas.microsoft.com/office/drawing/2014/main" id="{D13654A8-C5E8-5A70-8E13-B9CD29D65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1" t="1154" r="1689" b="1010"/>
          <a:stretch/>
        </p:blipFill>
        <p:spPr>
          <a:xfrm>
            <a:off x="4532376" y="113066"/>
            <a:ext cx="5065682" cy="670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688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b25d7c-73d9-44ef-ab57-c7a4562d3153" xsi:nil="true"/>
    <lcf76f155ced4ddcb4097134ff3c332f xmlns="5d17bdd0-a954-4291-b046-7de446ccbc3f">
      <Terms xmlns="http://schemas.microsoft.com/office/infopath/2007/PartnerControls"/>
    </lcf76f155ced4ddcb4097134ff3c332f>
    <MediaLengthInSeconds xmlns="5d17bdd0-a954-4291-b046-7de446ccbc3f" xsi:nil="true"/>
    <SharedWithUsers xmlns="70b25d7c-73d9-44ef-ab57-c7a4562d3153">
      <UserInfo>
        <DisplayName>Jennifer Macdonald</DisplayName>
        <AccountId>209</AccountId>
        <AccountType/>
      </UserInfo>
      <UserInfo>
        <DisplayName>Susan Beyer</DisplayName>
        <AccountId>337</AccountId>
        <AccountType/>
      </UserInfo>
      <UserInfo>
        <DisplayName>Catherine Moennick</DisplayName>
        <AccountId>399</AccountId>
        <AccountType/>
      </UserInfo>
      <UserInfo>
        <DisplayName>Alana Douglas</DisplayName>
        <AccountId>73</AccountId>
        <AccountType/>
      </UserInfo>
    </SharedWithUsers>
    <Notes xmlns="5d17bdd0-a954-4291-b046-7de446ccbc3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791D438076484691624FC5DA46011A" ma:contentTypeVersion="18" ma:contentTypeDescription="Create a new document." ma:contentTypeScope="" ma:versionID="23325121e4b2c1c877eb51900d00ce8c">
  <xsd:schema xmlns:xsd="http://www.w3.org/2001/XMLSchema" xmlns:xs="http://www.w3.org/2001/XMLSchema" xmlns:p="http://schemas.microsoft.com/office/2006/metadata/properties" xmlns:ns2="5d17bdd0-a954-4291-b046-7de446ccbc3f" xmlns:ns3="70b25d7c-73d9-44ef-ab57-c7a4562d3153" targetNamespace="http://schemas.microsoft.com/office/2006/metadata/properties" ma:root="true" ma:fieldsID="698edb3483c6f0b263f8f9dd924323fd" ns2:_="" ns3:_="">
    <xsd:import namespace="5d17bdd0-a954-4291-b046-7de446ccbc3f"/>
    <xsd:import namespace="70b25d7c-73d9-44ef-ab57-c7a4562d31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Note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7bdd0-a954-4291-b046-7de446ccbc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0476b63-102d-48ba-8092-74c72648de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s" ma:index="22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25d7c-73d9-44ef-ab57-c7a4562d315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0c956b0-3e2f-4243-ba2c-550ff2fa615f}" ma:internalName="TaxCatchAll" ma:showField="CatchAllData" ma:web="70b25d7c-73d9-44ef-ab57-c7a4562d31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527EBB-1825-41C4-93E2-203798505187}">
  <ds:schemaRefs>
    <ds:schemaRef ds:uri="http://schemas.openxmlformats.org/package/2006/metadata/core-properties"/>
    <ds:schemaRef ds:uri="70b25d7c-73d9-44ef-ab57-c7a4562d3153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5d17bdd0-a954-4291-b046-7de446ccbc3f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839B129-55A8-4972-8320-83414B899CCC}">
  <ds:schemaRefs>
    <ds:schemaRef ds:uri="5d17bdd0-a954-4291-b046-7de446ccbc3f"/>
    <ds:schemaRef ds:uri="70b25d7c-73d9-44ef-ab57-c7a4562d315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A11C0D9-5B34-4D64-B2C3-EC44F26641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426</Words>
  <Application>Microsoft Office PowerPoint</Application>
  <PresentationFormat>Widescreen</PresentationFormat>
  <Paragraphs>122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 Rounded MT Bold</vt:lpstr>
      <vt:lpstr>Book Antiqua</vt:lpstr>
      <vt:lpstr>Calibri</vt:lpstr>
      <vt:lpstr>Calibri Light</vt:lpstr>
      <vt:lpstr>Gill Sans MT</vt:lpstr>
      <vt:lpstr>Tw Cen MT</vt:lpstr>
      <vt:lpstr>Tw Cen MT</vt:lpstr>
      <vt:lpstr>Circuit</vt:lpstr>
      <vt:lpstr>Office Theme</vt:lpstr>
      <vt:lpstr>      IB World School A caring community of excellence</vt:lpstr>
      <vt:lpstr>PowerPoint Presentation</vt:lpstr>
      <vt:lpstr>PowerPoint Presentation</vt:lpstr>
      <vt:lpstr>PowerPoint Presentation</vt:lpstr>
      <vt:lpstr>Key Components of MYP</vt:lpstr>
      <vt:lpstr>IB Attributes for lifelong learning</vt:lpstr>
      <vt:lpstr>Approaches to Learning</vt:lpstr>
      <vt:lpstr> Bell Schedule </vt:lpstr>
      <vt:lpstr>GRADE 8  COURSE SELECTION</vt:lpstr>
      <vt:lpstr>CHOOSE YOUR COURSES</vt:lpstr>
      <vt:lpstr>CHOOSE YOUR COURSES</vt:lpstr>
      <vt:lpstr>Additional Opportunities</vt:lpstr>
      <vt:lpstr>Extracurricular Activities at JH</vt:lpstr>
      <vt:lpstr>      IB World School A caring community of excellence</vt:lpstr>
    </vt:vector>
  </TitlesOfParts>
  <Company>Surrey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 World School A caring community of excellence</dc:title>
  <dc:creator>Alana Douglas</dc:creator>
  <cp:lastModifiedBy>Jenny Champion-Taylor</cp:lastModifiedBy>
  <cp:revision>115</cp:revision>
  <dcterms:created xsi:type="dcterms:W3CDTF">2023-02-07T19:07:36Z</dcterms:created>
  <dcterms:modified xsi:type="dcterms:W3CDTF">2024-02-13T18:54:49Z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0x01010008791D438076484691624FC5DA46011A</vt:lpwstr>
  </property>
  <property fmtid="{D5CDD505-2E9C-101B-9397-08002B2CF9AE}" pid="3" name="Order">
    <vt:lpwstr>728900.000000000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