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69" r:id="rId3"/>
    <p:sldId id="258" r:id="rId4"/>
    <p:sldId id="280" r:id="rId5"/>
    <p:sldId id="261" r:id="rId6"/>
    <p:sldId id="262" r:id="rId7"/>
    <p:sldId id="270" r:id="rId8"/>
    <p:sldId id="278" r:id="rId9"/>
    <p:sldId id="271" r:id="rId10"/>
    <p:sldId id="272" r:id="rId11"/>
    <p:sldId id="274" r:id="rId12"/>
    <p:sldId id="279" r:id="rId13"/>
    <p:sldId id="264" r:id="rId14"/>
    <p:sldId id="273" r:id="rId15"/>
    <p:sldId id="265" r:id="rId16"/>
    <p:sldId id="275" r:id="rId17"/>
    <p:sldId id="266" r:id="rId18"/>
    <p:sldId id="267" r:id="rId19"/>
    <p:sldId id="277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518D"/>
    <a:srgbClr val="612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eene Ross" userId="5be19d86-14c0-4bf3-8f26-c87186619e4c" providerId="ADAL" clId="{44E8B734-4A26-47CA-8A22-C7ABD6B11842}"/>
    <pc:docChg chg="modSld">
      <pc:chgData name="Deneene Ross" userId="5be19d86-14c0-4bf3-8f26-c87186619e4c" providerId="ADAL" clId="{44E8B734-4A26-47CA-8A22-C7ABD6B11842}" dt="2024-02-05T23:19:00.309" v="14" actId="6549"/>
      <pc:docMkLst>
        <pc:docMk/>
      </pc:docMkLst>
      <pc:sldChg chg="modSp mod">
        <pc:chgData name="Deneene Ross" userId="5be19d86-14c0-4bf3-8f26-c87186619e4c" providerId="ADAL" clId="{44E8B734-4A26-47CA-8A22-C7ABD6B11842}" dt="2024-02-05T23:19:00.309" v="14" actId="6549"/>
        <pc:sldMkLst>
          <pc:docMk/>
          <pc:sldMk cId="1080001214" sldId="256"/>
        </pc:sldMkLst>
        <pc:spChg chg="mod">
          <ac:chgData name="Deneene Ross" userId="5be19d86-14c0-4bf3-8f26-c87186619e4c" providerId="ADAL" clId="{44E8B734-4A26-47CA-8A22-C7ABD6B11842}" dt="2024-02-05T23:19:00.309" v="14" actId="6549"/>
          <ac:spMkLst>
            <pc:docMk/>
            <pc:sldMk cId="1080001214" sldId="256"/>
            <ac:spMk id="2" creationId="{D256AC65-FE5B-3727-C671-389ACE094E7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640A8-C1C9-4ECF-A51E-F4BC2DEF864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5F2E83-0E07-4EC8-8C9A-04B6D5FE9F5F}">
      <dgm:prSet custT="1"/>
      <dgm:spPr/>
      <dgm:t>
        <a:bodyPr/>
        <a:lstStyle/>
        <a:p>
          <a:r>
            <a:rPr lang="en-CA" sz="3200" b="1" dirty="0"/>
            <a:t>Required Courses:</a:t>
          </a:r>
          <a:endParaRPr lang="en-US" sz="3200" dirty="0"/>
        </a:p>
      </dgm:t>
    </dgm:pt>
    <dgm:pt modelId="{F7256067-C42A-4DD7-9DEB-C887585A1A15}" type="parTrans" cxnId="{26902542-DFBA-4E76-A341-BEB8C0E9D566}">
      <dgm:prSet/>
      <dgm:spPr/>
      <dgm:t>
        <a:bodyPr/>
        <a:lstStyle/>
        <a:p>
          <a:endParaRPr lang="en-US"/>
        </a:p>
      </dgm:t>
    </dgm:pt>
    <dgm:pt modelId="{8BED300D-22F6-46A9-AC20-2AF671E589E3}" type="sibTrans" cxnId="{26902542-DFBA-4E76-A341-BEB8C0E9D566}">
      <dgm:prSet/>
      <dgm:spPr/>
      <dgm:t>
        <a:bodyPr/>
        <a:lstStyle/>
        <a:p>
          <a:endParaRPr lang="en-US"/>
        </a:p>
      </dgm:t>
    </dgm:pt>
    <dgm:pt modelId="{EE5B6D9B-4B25-4BF8-8C81-0E3383FA1684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Grade 10:</a:t>
          </a:r>
          <a:r>
            <a:rPr lang="en-CA" dirty="0">
              <a:solidFill>
                <a:schemeClr val="tx1"/>
              </a:solidFill>
            </a:rPr>
            <a:t>  </a:t>
          </a:r>
          <a:r>
            <a:rPr lang="en-CA" b="1" dirty="0"/>
            <a:t>Sciences 10, Sciences </a:t>
          </a:r>
          <a:r>
            <a:rPr lang="en-CA" b="1" dirty="0" err="1"/>
            <a:t>Humaines</a:t>
          </a:r>
          <a:r>
            <a:rPr lang="en-CA" b="1" dirty="0"/>
            <a:t> 10, </a:t>
          </a:r>
          <a:r>
            <a:rPr lang="en-CA" b="1" dirty="0" err="1"/>
            <a:t>Francais</a:t>
          </a:r>
          <a:r>
            <a:rPr lang="en-CA" b="1" dirty="0"/>
            <a:t> Langue 10, Education Physique 10, a Math 10, an English 10, CLE 10</a:t>
          </a:r>
          <a:endParaRPr lang="en-US" dirty="0"/>
        </a:p>
      </dgm:t>
    </dgm:pt>
    <dgm:pt modelId="{4E8EE7E3-791E-4625-A06B-3F8D45805B69}" type="parTrans" cxnId="{5F717D69-F0A4-4D74-A581-A8D0B1C21876}">
      <dgm:prSet/>
      <dgm:spPr/>
      <dgm:t>
        <a:bodyPr/>
        <a:lstStyle/>
        <a:p>
          <a:endParaRPr lang="en-US"/>
        </a:p>
      </dgm:t>
    </dgm:pt>
    <dgm:pt modelId="{657E2668-2B87-4B74-84A0-8BD2A980A036}" type="sibTrans" cxnId="{5F717D69-F0A4-4D74-A581-A8D0B1C21876}">
      <dgm:prSet/>
      <dgm:spPr/>
      <dgm:t>
        <a:bodyPr/>
        <a:lstStyle/>
        <a:p>
          <a:endParaRPr lang="en-US"/>
        </a:p>
      </dgm:t>
    </dgm:pt>
    <dgm:pt modelId="{1A7FEF1F-389B-458C-805F-3C8E7305AD52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Grade 11:  </a:t>
          </a:r>
          <a:r>
            <a:rPr lang="en-CA" b="1" dirty="0" err="1"/>
            <a:t>Histoire</a:t>
          </a:r>
          <a:r>
            <a:rPr lang="en-CA" b="1" dirty="0"/>
            <a:t> du Monde 12, Communication </a:t>
          </a:r>
          <a:r>
            <a:rPr lang="en-CA" b="1" dirty="0" err="1"/>
            <a:t>Orale</a:t>
          </a:r>
          <a:r>
            <a:rPr lang="en-CA" b="1" dirty="0"/>
            <a:t> 11, a Math 11, an English 11, a Science 11</a:t>
          </a:r>
          <a:endParaRPr lang="en-US" dirty="0"/>
        </a:p>
      </dgm:t>
    </dgm:pt>
    <dgm:pt modelId="{09D31325-0E4C-415E-8AB8-99659B9416CB}" type="parTrans" cxnId="{84C10080-6FA7-4C53-B4E8-256E78AC170E}">
      <dgm:prSet/>
      <dgm:spPr/>
      <dgm:t>
        <a:bodyPr/>
        <a:lstStyle/>
        <a:p>
          <a:endParaRPr lang="en-US"/>
        </a:p>
      </dgm:t>
    </dgm:pt>
    <dgm:pt modelId="{F9D2C0AD-BE96-41C6-B42A-A91B6ADDF061}" type="sibTrans" cxnId="{84C10080-6FA7-4C53-B4E8-256E78AC170E}">
      <dgm:prSet/>
      <dgm:spPr/>
      <dgm:t>
        <a:bodyPr/>
        <a:lstStyle/>
        <a:p>
          <a:endParaRPr lang="en-US"/>
        </a:p>
      </dgm:t>
    </dgm:pt>
    <dgm:pt modelId="{8AA6EE0A-6603-40E9-B79F-D2C446B7BCC1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Grade 12:  </a:t>
          </a:r>
          <a:r>
            <a:rPr lang="en-CA" b="1" dirty="0" err="1"/>
            <a:t>Francais</a:t>
          </a:r>
          <a:r>
            <a:rPr lang="en-CA" b="1" dirty="0"/>
            <a:t> Langue 12, English Studies 12, CLC 12, Literacy 12 Assessment, </a:t>
          </a:r>
          <a:r>
            <a:rPr lang="fr-FR" b="1" i="0" baseline="0" dirty="0"/>
            <a:t>Évaluation de Littératie – Immersion 12</a:t>
          </a:r>
          <a:endParaRPr lang="en-US" dirty="0"/>
        </a:p>
      </dgm:t>
    </dgm:pt>
    <dgm:pt modelId="{5057BB60-1DCD-46A3-9636-BF8C2994A63F}" type="parTrans" cxnId="{B9339096-2C3F-42C5-A642-B75134A2946C}">
      <dgm:prSet/>
      <dgm:spPr/>
      <dgm:t>
        <a:bodyPr/>
        <a:lstStyle/>
        <a:p>
          <a:endParaRPr lang="en-US"/>
        </a:p>
      </dgm:t>
    </dgm:pt>
    <dgm:pt modelId="{FD55B805-2032-4F3E-A872-898B2EC90EF0}" type="sibTrans" cxnId="{B9339096-2C3F-42C5-A642-B75134A2946C}">
      <dgm:prSet/>
      <dgm:spPr/>
      <dgm:t>
        <a:bodyPr/>
        <a:lstStyle/>
        <a:p>
          <a:endParaRPr lang="en-US"/>
        </a:p>
      </dgm:t>
    </dgm:pt>
    <dgm:pt modelId="{5A556AAC-4501-4280-A575-A952B21E6333}">
      <dgm:prSet/>
      <dgm:spPr/>
      <dgm:t>
        <a:bodyPr/>
        <a:lstStyle/>
        <a:p>
          <a:pPr algn="ctr"/>
          <a:r>
            <a:rPr lang="en-CA" b="1" dirty="0">
              <a:solidFill>
                <a:schemeClr val="bg1"/>
              </a:solidFill>
            </a:rPr>
            <a:t>* You will also need to take an Indigenous English OR Social Studies course in grade 11 or 12. *</a:t>
          </a:r>
        </a:p>
      </dgm:t>
    </dgm:pt>
    <dgm:pt modelId="{5DC2154A-D2C1-4835-9094-122A9E1E81BC}" type="parTrans" cxnId="{8A00BE94-100B-4D09-A088-93DB1FF94ACF}">
      <dgm:prSet/>
      <dgm:spPr/>
      <dgm:t>
        <a:bodyPr/>
        <a:lstStyle/>
        <a:p>
          <a:endParaRPr lang="en-CA"/>
        </a:p>
      </dgm:t>
    </dgm:pt>
    <dgm:pt modelId="{AF5456A3-DB07-4B9E-979C-F57858364FB9}" type="sibTrans" cxnId="{8A00BE94-100B-4D09-A088-93DB1FF94ACF}">
      <dgm:prSet/>
      <dgm:spPr/>
      <dgm:t>
        <a:bodyPr/>
        <a:lstStyle/>
        <a:p>
          <a:endParaRPr lang="en-CA"/>
        </a:p>
      </dgm:t>
    </dgm:pt>
    <dgm:pt modelId="{9036EF9F-004A-4D7F-B257-E0A63ACEB2BF}" type="pres">
      <dgm:prSet presAssocID="{EC7640A8-C1C9-4ECF-A51E-F4BC2DEF8646}" presName="linear" presStyleCnt="0">
        <dgm:presLayoutVars>
          <dgm:animLvl val="lvl"/>
          <dgm:resizeHandles val="exact"/>
        </dgm:presLayoutVars>
      </dgm:prSet>
      <dgm:spPr/>
    </dgm:pt>
    <dgm:pt modelId="{1ED1276D-EB8F-49DD-BC72-6C216F1F39D6}" type="pres">
      <dgm:prSet presAssocID="{E05F2E83-0E07-4EC8-8C9A-04B6D5FE9F5F}" presName="parentText" presStyleLbl="node1" presStyleIdx="0" presStyleCnt="5" custLinFactY="-34089" custLinFactNeighborX="-67" custLinFactNeighborY="-100000">
        <dgm:presLayoutVars>
          <dgm:chMax val="0"/>
          <dgm:bulletEnabled val="1"/>
        </dgm:presLayoutVars>
      </dgm:prSet>
      <dgm:spPr/>
    </dgm:pt>
    <dgm:pt modelId="{28DDBE5A-A2F5-48AC-8F25-79C2849677E5}" type="pres">
      <dgm:prSet presAssocID="{8BED300D-22F6-46A9-AC20-2AF671E589E3}" presName="spacer" presStyleCnt="0"/>
      <dgm:spPr/>
    </dgm:pt>
    <dgm:pt modelId="{0FFD1245-6213-4DBA-8AA2-4B6B9B5D6D00}" type="pres">
      <dgm:prSet presAssocID="{EE5B6D9B-4B25-4BF8-8C81-0E3383FA1684}" presName="parentText" presStyleLbl="node1" presStyleIdx="1" presStyleCnt="5" custLinFactNeighborX="-67" custLinFactNeighborY="-75914">
        <dgm:presLayoutVars>
          <dgm:chMax val="0"/>
          <dgm:bulletEnabled val="1"/>
        </dgm:presLayoutVars>
      </dgm:prSet>
      <dgm:spPr/>
    </dgm:pt>
    <dgm:pt modelId="{9C7D99CC-8019-4FE9-AC60-427EDF4C9C52}" type="pres">
      <dgm:prSet presAssocID="{657E2668-2B87-4B74-84A0-8BD2A980A036}" presName="spacer" presStyleCnt="0"/>
      <dgm:spPr/>
    </dgm:pt>
    <dgm:pt modelId="{0F0EAB67-3769-4542-9416-1FAE0DBD08AA}" type="pres">
      <dgm:prSet presAssocID="{1A7FEF1F-389B-458C-805F-3C8E7305AD52}" presName="parentText" presStyleLbl="node1" presStyleIdx="2" presStyleCnt="5" custLinFactNeighborX="-67" custLinFactNeighborY="55090">
        <dgm:presLayoutVars>
          <dgm:chMax val="0"/>
          <dgm:bulletEnabled val="1"/>
        </dgm:presLayoutVars>
      </dgm:prSet>
      <dgm:spPr/>
    </dgm:pt>
    <dgm:pt modelId="{06970079-B22A-4967-BB7A-71F8D5979BDC}" type="pres">
      <dgm:prSet presAssocID="{F9D2C0AD-BE96-41C6-B42A-A91B6ADDF061}" presName="spacer" presStyleCnt="0"/>
      <dgm:spPr/>
    </dgm:pt>
    <dgm:pt modelId="{489CAB01-DFB1-4AA4-935F-43D892F51981}" type="pres">
      <dgm:prSet presAssocID="{8AA6EE0A-6603-40E9-B79F-D2C446B7BCC1}" presName="parentText" presStyleLbl="node1" presStyleIdx="3" presStyleCnt="5" custLinFactNeighborX="-849" custLinFactNeighborY="98888">
        <dgm:presLayoutVars>
          <dgm:chMax val="0"/>
          <dgm:bulletEnabled val="1"/>
        </dgm:presLayoutVars>
      </dgm:prSet>
      <dgm:spPr/>
    </dgm:pt>
    <dgm:pt modelId="{DC2C451B-0358-401B-BE5F-9FFC81605A56}" type="pres">
      <dgm:prSet presAssocID="{FD55B805-2032-4F3E-A872-898B2EC90EF0}" presName="spacer" presStyleCnt="0"/>
      <dgm:spPr/>
    </dgm:pt>
    <dgm:pt modelId="{CB3891A2-69EB-4CD1-BEF3-E6AA61D333CB}" type="pres">
      <dgm:prSet presAssocID="{5A556AAC-4501-4280-A575-A952B21E6333}" presName="parentText" presStyleLbl="node1" presStyleIdx="4" presStyleCnt="5" custLinFactY="5457" custLinFactNeighborX="-67" custLinFactNeighborY="100000">
        <dgm:presLayoutVars>
          <dgm:chMax val="0"/>
          <dgm:bulletEnabled val="1"/>
        </dgm:presLayoutVars>
      </dgm:prSet>
      <dgm:spPr/>
    </dgm:pt>
  </dgm:ptLst>
  <dgm:cxnLst>
    <dgm:cxn modelId="{0DD65F0A-C195-4496-9DF5-457B43C8FDB4}" type="presOf" srcId="{8AA6EE0A-6603-40E9-B79F-D2C446B7BCC1}" destId="{489CAB01-DFB1-4AA4-935F-43D892F51981}" srcOrd="0" destOrd="0" presId="urn:microsoft.com/office/officeart/2005/8/layout/vList2"/>
    <dgm:cxn modelId="{2DC0FC1D-999E-4AC2-9191-89272EE94CC2}" type="presOf" srcId="{5A556AAC-4501-4280-A575-A952B21E6333}" destId="{CB3891A2-69EB-4CD1-BEF3-E6AA61D333CB}" srcOrd="0" destOrd="0" presId="urn:microsoft.com/office/officeart/2005/8/layout/vList2"/>
    <dgm:cxn modelId="{26902542-DFBA-4E76-A341-BEB8C0E9D566}" srcId="{EC7640A8-C1C9-4ECF-A51E-F4BC2DEF8646}" destId="{E05F2E83-0E07-4EC8-8C9A-04B6D5FE9F5F}" srcOrd="0" destOrd="0" parTransId="{F7256067-C42A-4DD7-9DEB-C887585A1A15}" sibTransId="{8BED300D-22F6-46A9-AC20-2AF671E589E3}"/>
    <dgm:cxn modelId="{5F717D69-F0A4-4D74-A581-A8D0B1C21876}" srcId="{EC7640A8-C1C9-4ECF-A51E-F4BC2DEF8646}" destId="{EE5B6D9B-4B25-4BF8-8C81-0E3383FA1684}" srcOrd="1" destOrd="0" parTransId="{4E8EE7E3-791E-4625-A06B-3F8D45805B69}" sibTransId="{657E2668-2B87-4B74-84A0-8BD2A980A036}"/>
    <dgm:cxn modelId="{84C10080-6FA7-4C53-B4E8-256E78AC170E}" srcId="{EC7640A8-C1C9-4ECF-A51E-F4BC2DEF8646}" destId="{1A7FEF1F-389B-458C-805F-3C8E7305AD52}" srcOrd="2" destOrd="0" parTransId="{09D31325-0E4C-415E-8AB8-99659B9416CB}" sibTransId="{F9D2C0AD-BE96-41C6-B42A-A91B6ADDF061}"/>
    <dgm:cxn modelId="{1B744489-7B69-40D5-9B61-23FFE6822FE6}" type="presOf" srcId="{EC7640A8-C1C9-4ECF-A51E-F4BC2DEF8646}" destId="{9036EF9F-004A-4D7F-B257-E0A63ACEB2BF}" srcOrd="0" destOrd="0" presId="urn:microsoft.com/office/officeart/2005/8/layout/vList2"/>
    <dgm:cxn modelId="{8A00BE94-100B-4D09-A088-93DB1FF94ACF}" srcId="{EC7640A8-C1C9-4ECF-A51E-F4BC2DEF8646}" destId="{5A556AAC-4501-4280-A575-A952B21E6333}" srcOrd="4" destOrd="0" parTransId="{5DC2154A-D2C1-4835-9094-122A9E1E81BC}" sibTransId="{AF5456A3-DB07-4B9E-979C-F57858364FB9}"/>
    <dgm:cxn modelId="{B9339096-2C3F-42C5-A642-B75134A2946C}" srcId="{EC7640A8-C1C9-4ECF-A51E-F4BC2DEF8646}" destId="{8AA6EE0A-6603-40E9-B79F-D2C446B7BCC1}" srcOrd="3" destOrd="0" parTransId="{5057BB60-1DCD-46A3-9636-BF8C2994A63F}" sibTransId="{FD55B805-2032-4F3E-A872-898B2EC90EF0}"/>
    <dgm:cxn modelId="{0178669B-7CD0-431A-9366-586742F1D3EB}" type="presOf" srcId="{1A7FEF1F-389B-458C-805F-3C8E7305AD52}" destId="{0F0EAB67-3769-4542-9416-1FAE0DBD08AA}" srcOrd="0" destOrd="0" presId="urn:microsoft.com/office/officeart/2005/8/layout/vList2"/>
    <dgm:cxn modelId="{D89F8EE6-FE06-4F8D-927E-8750D11F2A14}" type="presOf" srcId="{EE5B6D9B-4B25-4BF8-8C81-0E3383FA1684}" destId="{0FFD1245-6213-4DBA-8AA2-4B6B9B5D6D00}" srcOrd="0" destOrd="0" presId="urn:microsoft.com/office/officeart/2005/8/layout/vList2"/>
    <dgm:cxn modelId="{7B5D3AED-0CA9-442F-AFA9-42885024F0DD}" type="presOf" srcId="{E05F2E83-0E07-4EC8-8C9A-04B6D5FE9F5F}" destId="{1ED1276D-EB8F-49DD-BC72-6C216F1F39D6}" srcOrd="0" destOrd="0" presId="urn:microsoft.com/office/officeart/2005/8/layout/vList2"/>
    <dgm:cxn modelId="{107D543C-6BF3-4A08-8010-5A0FE34F840E}" type="presParOf" srcId="{9036EF9F-004A-4D7F-B257-E0A63ACEB2BF}" destId="{1ED1276D-EB8F-49DD-BC72-6C216F1F39D6}" srcOrd="0" destOrd="0" presId="urn:microsoft.com/office/officeart/2005/8/layout/vList2"/>
    <dgm:cxn modelId="{EB480CDF-85D6-4500-B8B6-48A4EEC09ABD}" type="presParOf" srcId="{9036EF9F-004A-4D7F-B257-E0A63ACEB2BF}" destId="{28DDBE5A-A2F5-48AC-8F25-79C2849677E5}" srcOrd="1" destOrd="0" presId="urn:microsoft.com/office/officeart/2005/8/layout/vList2"/>
    <dgm:cxn modelId="{B6E568C7-07A7-42EE-9466-4004FAE45C28}" type="presParOf" srcId="{9036EF9F-004A-4D7F-B257-E0A63ACEB2BF}" destId="{0FFD1245-6213-4DBA-8AA2-4B6B9B5D6D00}" srcOrd="2" destOrd="0" presId="urn:microsoft.com/office/officeart/2005/8/layout/vList2"/>
    <dgm:cxn modelId="{4EE8E9CC-2C5A-410A-B9C1-EE4441E84F65}" type="presParOf" srcId="{9036EF9F-004A-4D7F-B257-E0A63ACEB2BF}" destId="{9C7D99CC-8019-4FE9-AC60-427EDF4C9C52}" srcOrd="3" destOrd="0" presId="urn:microsoft.com/office/officeart/2005/8/layout/vList2"/>
    <dgm:cxn modelId="{F344D17F-5D5F-44DD-8AAF-1BA7C90FA040}" type="presParOf" srcId="{9036EF9F-004A-4D7F-B257-E0A63ACEB2BF}" destId="{0F0EAB67-3769-4542-9416-1FAE0DBD08AA}" srcOrd="4" destOrd="0" presId="urn:microsoft.com/office/officeart/2005/8/layout/vList2"/>
    <dgm:cxn modelId="{C6BE7B8D-7E49-4DD8-B644-0B2E82084EA6}" type="presParOf" srcId="{9036EF9F-004A-4D7F-B257-E0A63ACEB2BF}" destId="{06970079-B22A-4967-BB7A-71F8D5979BDC}" srcOrd="5" destOrd="0" presId="urn:microsoft.com/office/officeart/2005/8/layout/vList2"/>
    <dgm:cxn modelId="{873E1CDD-A279-4C31-9AA0-1BFBB6445E57}" type="presParOf" srcId="{9036EF9F-004A-4D7F-B257-E0A63ACEB2BF}" destId="{489CAB01-DFB1-4AA4-935F-43D892F51981}" srcOrd="6" destOrd="0" presId="urn:microsoft.com/office/officeart/2005/8/layout/vList2"/>
    <dgm:cxn modelId="{50562645-964A-4B50-9B47-ACC4F32D833F}" type="presParOf" srcId="{9036EF9F-004A-4D7F-B257-E0A63ACEB2BF}" destId="{DC2C451B-0358-401B-BE5F-9FFC81605A56}" srcOrd="7" destOrd="0" presId="urn:microsoft.com/office/officeart/2005/8/layout/vList2"/>
    <dgm:cxn modelId="{BC02E029-0F30-43E6-BC8D-2283315CB85D}" type="presParOf" srcId="{9036EF9F-004A-4D7F-B257-E0A63ACEB2BF}" destId="{CB3891A2-69EB-4CD1-BEF3-E6AA61D333C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1276D-EB8F-49DD-BC72-6C216F1F39D6}">
      <dsp:nvSpPr>
        <dsp:cNvPr id="0" name=""/>
        <dsp:cNvSpPr/>
      </dsp:nvSpPr>
      <dsp:spPr>
        <a:xfrm>
          <a:off x="0" y="0"/>
          <a:ext cx="6668792" cy="1206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b="1" kern="1200" dirty="0"/>
            <a:t>Required Courses:</a:t>
          </a:r>
          <a:endParaRPr lang="en-US" sz="3200" kern="1200" dirty="0"/>
        </a:p>
      </dsp:txBody>
      <dsp:txXfrm>
        <a:off x="58900" y="58900"/>
        <a:ext cx="6550992" cy="1088762"/>
      </dsp:txXfrm>
    </dsp:sp>
    <dsp:sp modelId="{0FFD1245-6213-4DBA-8AA2-4B6B9B5D6D00}">
      <dsp:nvSpPr>
        <dsp:cNvPr id="0" name=""/>
        <dsp:cNvSpPr/>
      </dsp:nvSpPr>
      <dsp:spPr>
        <a:xfrm>
          <a:off x="0" y="1366182"/>
          <a:ext cx="6668792" cy="1206562"/>
        </a:xfrm>
        <a:prstGeom prst="roundRect">
          <a:avLst/>
        </a:prstGeom>
        <a:solidFill>
          <a:schemeClr val="accent2">
            <a:hueOff val="-1520001"/>
            <a:satOff val="-4286"/>
            <a:lumOff val="-18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tx1"/>
              </a:solidFill>
            </a:rPr>
            <a:t>Grade 10:</a:t>
          </a:r>
          <a:r>
            <a:rPr lang="en-CA" sz="2200" kern="1200" dirty="0">
              <a:solidFill>
                <a:schemeClr val="tx1"/>
              </a:solidFill>
            </a:rPr>
            <a:t>  </a:t>
          </a:r>
          <a:r>
            <a:rPr lang="en-CA" sz="2200" b="1" kern="1200" dirty="0"/>
            <a:t>Sciences 10, Sciences </a:t>
          </a:r>
          <a:r>
            <a:rPr lang="en-CA" sz="2200" b="1" kern="1200" dirty="0" err="1"/>
            <a:t>Humaines</a:t>
          </a:r>
          <a:r>
            <a:rPr lang="en-CA" sz="2200" b="1" kern="1200" dirty="0"/>
            <a:t> 10, </a:t>
          </a:r>
          <a:r>
            <a:rPr lang="en-CA" sz="2200" b="1" kern="1200" dirty="0" err="1"/>
            <a:t>Francais</a:t>
          </a:r>
          <a:r>
            <a:rPr lang="en-CA" sz="2200" b="1" kern="1200" dirty="0"/>
            <a:t> Langue 10, Education Physique 10, a Math 10, an English 10, CLE 10</a:t>
          </a:r>
          <a:endParaRPr lang="en-US" sz="2200" kern="1200" dirty="0"/>
        </a:p>
      </dsp:txBody>
      <dsp:txXfrm>
        <a:off x="58900" y="1425082"/>
        <a:ext cx="6550992" cy="1088762"/>
      </dsp:txXfrm>
    </dsp:sp>
    <dsp:sp modelId="{0F0EAB67-3769-4542-9416-1FAE0DBD08AA}">
      <dsp:nvSpPr>
        <dsp:cNvPr id="0" name=""/>
        <dsp:cNvSpPr/>
      </dsp:nvSpPr>
      <dsp:spPr>
        <a:xfrm>
          <a:off x="0" y="2719109"/>
          <a:ext cx="6668792" cy="1206562"/>
        </a:xfrm>
        <a:prstGeom prst="roundRect">
          <a:avLst/>
        </a:prstGeom>
        <a:solidFill>
          <a:schemeClr val="accent2">
            <a:hueOff val="-3040001"/>
            <a:satOff val="-8572"/>
            <a:lumOff val="-36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tx1"/>
              </a:solidFill>
            </a:rPr>
            <a:t>Grade 11:  </a:t>
          </a:r>
          <a:r>
            <a:rPr lang="en-CA" sz="2200" b="1" kern="1200" dirty="0" err="1"/>
            <a:t>Histoire</a:t>
          </a:r>
          <a:r>
            <a:rPr lang="en-CA" sz="2200" b="1" kern="1200" dirty="0"/>
            <a:t> du Monde 12, Communication </a:t>
          </a:r>
          <a:r>
            <a:rPr lang="en-CA" sz="2200" b="1" kern="1200" dirty="0" err="1"/>
            <a:t>Orale</a:t>
          </a:r>
          <a:r>
            <a:rPr lang="en-CA" sz="2200" b="1" kern="1200" dirty="0"/>
            <a:t> 11, a Math 11, an English 11, a Science 11</a:t>
          </a:r>
          <a:endParaRPr lang="en-US" sz="2200" kern="1200" dirty="0"/>
        </a:p>
      </dsp:txBody>
      <dsp:txXfrm>
        <a:off x="58900" y="2778009"/>
        <a:ext cx="6550992" cy="1088762"/>
      </dsp:txXfrm>
    </dsp:sp>
    <dsp:sp modelId="{489CAB01-DFB1-4AA4-935F-43D892F51981}">
      <dsp:nvSpPr>
        <dsp:cNvPr id="0" name=""/>
        <dsp:cNvSpPr/>
      </dsp:nvSpPr>
      <dsp:spPr>
        <a:xfrm>
          <a:off x="0" y="4016782"/>
          <a:ext cx="6668792" cy="1206562"/>
        </a:xfrm>
        <a:prstGeom prst="roundRect">
          <a:avLst/>
        </a:prstGeom>
        <a:solidFill>
          <a:schemeClr val="accent2">
            <a:hueOff val="-4560002"/>
            <a:satOff val="-12858"/>
            <a:lumOff val="-5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tx1"/>
              </a:solidFill>
            </a:rPr>
            <a:t>Grade 12:  </a:t>
          </a:r>
          <a:r>
            <a:rPr lang="en-CA" sz="2200" b="1" kern="1200" dirty="0" err="1"/>
            <a:t>Francais</a:t>
          </a:r>
          <a:r>
            <a:rPr lang="en-CA" sz="2200" b="1" kern="1200" dirty="0"/>
            <a:t> Langue 12, English Studies 12, CLC 12, Literacy 12 Assessment, </a:t>
          </a:r>
          <a:r>
            <a:rPr lang="fr-FR" sz="2200" b="1" i="0" kern="1200" baseline="0" dirty="0"/>
            <a:t>Évaluation de Littératie – Immersion 12</a:t>
          </a:r>
          <a:endParaRPr lang="en-US" sz="2200" kern="1200" dirty="0"/>
        </a:p>
      </dsp:txBody>
      <dsp:txXfrm>
        <a:off x="58900" y="4075682"/>
        <a:ext cx="6550992" cy="1088762"/>
      </dsp:txXfrm>
    </dsp:sp>
    <dsp:sp modelId="{CB3891A2-69EB-4CD1-BEF3-E6AA61D333CB}">
      <dsp:nvSpPr>
        <dsp:cNvPr id="0" name=""/>
        <dsp:cNvSpPr/>
      </dsp:nvSpPr>
      <dsp:spPr>
        <a:xfrm>
          <a:off x="0" y="5353251"/>
          <a:ext cx="6668792" cy="1206562"/>
        </a:xfrm>
        <a:prstGeom prst="roundRect">
          <a:avLst/>
        </a:prstGeom>
        <a:solidFill>
          <a:schemeClr val="accent2">
            <a:hueOff val="-6080002"/>
            <a:satOff val="-17144"/>
            <a:lumOff val="-7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bg1"/>
              </a:solidFill>
            </a:rPr>
            <a:t>* You will also need to take an Indigenous English OR Social Studies course in grade 11 or 12. *</a:t>
          </a:r>
        </a:p>
      </dsp:txBody>
      <dsp:txXfrm>
        <a:off x="58900" y="5412151"/>
        <a:ext cx="6550992" cy="1088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60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4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1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7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49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3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6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1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73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4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7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tudy-school-learn-education-1968077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payteachers.com/Store/Fun-In-French-Immersion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24247024@N07/14066879786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educationplannerbc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gl.org/your-career-plan-roadmap-to-success/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educationplannerbc.ca/plan/start/planni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s-download.com/9975-ubc-logo-download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ccie.bc.ca/sfu-2/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hyperlink" Target="https://www.cos.io/blog/ubc-leads-way-first-canadian-institutional-osf-member" TargetMode="External"/><Relationship Id="rId7" Type="http://schemas.openxmlformats.org/officeDocument/2006/relationships/hyperlink" Target="https://www.richmond-news.com/local-news/kpu-hosting-virtual-open-house-jan-21-3282462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www.cbc.ca/news/canada/british-columbia/sfu-cyberattack-exposes-info-200-000-1.5916153" TargetMode="External"/><Relationship Id="rId4" Type="http://schemas.openxmlformats.org/officeDocument/2006/relationships/image" Target="../media/image18.jpg"/><Relationship Id="rId9" Type="http://schemas.openxmlformats.org/officeDocument/2006/relationships/hyperlink" Target="https://babelstudies.com/en/destinations/study-english-in-canada/vancouver/douglas-colleg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surreysummer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noyteacherstories.com/2012/06/teaching-summer-school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8/10/8-key-benefits-of-online-learning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preaker.com/show/night-school" TargetMode="Externa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folio.stavros.io/future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mergingrnleader.com/thinking-like-a-nurse-futurist/" TargetMode="Externa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orgen30337.blogspot.com/2021/06/seriously-34-hidden-facts-of-teams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ampson.k12.nc.us/domain/469" TargetMode="Externa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ths-mathematics-maths-symbols-1426892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elitetranslations.asia/2017/01/20/spoken-languages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ltutoringservices.com/5-must-dos-when-preparing-for-a-language-exa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plannerbc.c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16208/science-girl-blackhair-by-j4p4n" TargetMode="External"/><Relationship Id="rId7" Type="http://schemas.openxmlformats.org/officeDocument/2006/relationships/hyperlink" Target="https://meapsite.wordpress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clipartkey.com/view/iiiRJxo_outdoors-clipart-outdoor-ed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mergentbydesign.com/2011/03/04/5-key-issues-impacting-the-future-of-facebook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6AC65-FE5B-3727-C671-389ACE094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1270" y="808384"/>
            <a:ext cx="6970643" cy="245681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CA" dirty="0"/>
            </a:br>
            <a:r>
              <a:rPr lang="en-CA" dirty="0"/>
              <a:t>Ecole Panorama Ridge Secondary</a:t>
            </a:r>
            <a:br>
              <a:rPr lang="en-CA" dirty="0"/>
            </a:br>
            <a:r>
              <a:rPr lang="en-CA" dirty="0"/>
              <a:t>Course Selection</a:t>
            </a:r>
            <a:br>
              <a:rPr lang="en-CA"/>
            </a:br>
            <a:r>
              <a:rPr lang="en-CA"/>
              <a:t>February </a:t>
            </a:r>
            <a:r>
              <a:rPr lang="en-CA" dirty="0"/>
              <a:t>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87DC9-164A-3433-FA16-9C4B2AC27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975" y="4068000"/>
            <a:ext cx="6307200" cy="1710500"/>
          </a:xfrm>
        </p:spPr>
        <p:txBody>
          <a:bodyPr>
            <a:normAutofit/>
          </a:bodyPr>
          <a:lstStyle/>
          <a:p>
            <a:r>
              <a:rPr lang="en-CA" sz="4000" b="1" dirty="0"/>
              <a:t>Parent Information Evening</a:t>
            </a:r>
          </a:p>
        </p:txBody>
      </p:sp>
      <p:pic>
        <p:nvPicPr>
          <p:cNvPr id="4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DF32F3DF-B522-496E-4D72-04D53F032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84" r="9006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0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07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F87BB-B65F-AABF-F08A-08D1CC0F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40" y="122133"/>
            <a:ext cx="6450735" cy="1202024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sz="4400" dirty="0"/>
              <a:t>Indigenous Graduation Requirement</a:t>
            </a:r>
          </a:p>
        </p:txBody>
      </p:sp>
      <p:pic>
        <p:nvPicPr>
          <p:cNvPr id="98" name="Picture 97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0EC6D21C-0DD5-7F79-35BC-7C94C5BA0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8" r="57363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8258C4-F71C-7110-41E1-D978DF2AAF7B}"/>
              </a:ext>
            </a:extLst>
          </p:cNvPr>
          <p:cNvSpPr txBox="1"/>
          <p:nvPr/>
        </p:nvSpPr>
        <p:spPr>
          <a:xfrm>
            <a:off x="4216735" y="1891393"/>
            <a:ext cx="78377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400" dirty="0"/>
              <a:t>All students must complete an </a:t>
            </a:r>
            <a:r>
              <a:rPr lang="en-CA" sz="2400" b="1" dirty="0">
                <a:solidFill>
                  <a:schemeClr val="accent2">
                    <a:lumMod val="75000"/>
                  </a:schemeClr>
                </a:solidFill>
              </a:rPr>
              <a:t>Indigenous Studies course </a:t>
            </a:r>
            <a:r>
              <a:rPr lang="en-CA" sz="2400" dirty="0"/>
              <a:t>either </a:t>
            </a:r>
            <a:r>
              <a:rPr lang="en-CA" sz="2400" b="1" dirty="0">
                <a:solidFill>
                  <a:schemeClr val="accent2">
                    <a:lumMod val="75000"/>
                  </a:schemeClr>
                </a:solidFill>
              </a:rPr>
              <a:t>in grade 10, 11 or 12</a:t>
            </a:r>
          </a:p>
          <a:p>
            <a:endParaRPr lang="en-CA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400" dirty="0"/>
              <a:t>Students can choose one of the following options: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CA" sz="2400" b="1" dirty="0">
                <a:solidFill>
                  <a:schemeClr val="accent2">
                    <a:lumMod val="75000"/>
                  </a:schemeClr>
                </a:solidFill>
              </a:rPr>
              <a:t>First People’s 12</a:t>
            </a:r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CA" sz="2400" dirty="0"/>
              <a:t>	(this counts as your English 12 requirement)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CA" sz="2400" b="1" dirty="0">
                <a:solidFill>
                  <a:schemeClr val="accent2">
                    <a:lumMod val="75000"/>
                  </a:schemeClr>
                </a:solidFill>
              </a:rPr>
              <a:t>Contemporary Indigenous Studies 12 </a:t>
            </a:r>
          </a:p>
          <a:p>
            <a:pPr lvl="1"/>
            <a:r>
              <a:rPr lang="en-CA" sz="2400" b="1" dirty="0"/>
              <a:t>	</a:t>
            </a:r>
            <a:r>
              <a:rPr lang="en-CA" sz="2400" dirty="0"/>
              <a:t>(this counts as your Social Studies 11/12 	requirement)</a:t>
            </a:r>
          </a:p>
          <a:p>
            <a:pPr lvl="1"/>
            <a:endParaRPr lang="en-CA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400" b="1" dirty="0">
                <a:solidFill>
                  <a:schemeClr val="accent2">
                    <a:lumMod val="75000"/>
                  </a:schemeClr>
                </a:solidFill>
              </a:rPr>
              <a:t>First People’s 11 </a:t>
            </a:r>
            <a:r>
              <a:rPr lang="en-CA" sz="2400" dirty="0"/>
              <a:t>will be offered in 2024/25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CA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7B4EE-3893-6985-4E53-39427E45ABEF}"/>
              </a:ext>
            </a:extLst>
          </p:cNvPr>
          <p:cNvSpPr txBox="1"/>
          <p:nvPr/>
        </p:nvSpPr>
        <p:spPr>
          <a:xfrm>
            <a:off x="1670730" y="6052457"/>
            <a:ext cx="219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GRADE 12</a:t>
            </a:r>
          </a:p>
        </p:txBody>
      </p:sp>
    </p:spTree>
    <p:extLst>
      <p:ext uri="{BB962C8B-B14F-4D97-AF65-F5344CB8AC3E}">
        <p14:creationId xmlns:p14="http://schemas.microsoft.com/office/powerpoint/2010/main" val="178825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33B8-8E9A-B5E2-7A57-87172FCE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423382"/>
            <a:ext cx="4078800" cy="758304"/>
          </a:xfrm>
        </p:spPr>
        <p:txBody>
          <a:bodyPr wrap="square" anchor="b">
            <a:normAutofit/>
          </a:bodyPr>
          <a:lstStyle/>
          <a:p>
            <a:pPr algn="ctr"/>
            <a:r>
              <a:rPr lang="en-CA" sz="4000" dirty="0"/>
              <a:t>Study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3453F-4C90-0523-B6FC-7C1984FC4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87" y="1470990"/>
            <a:ext cx="5014027" cy="50623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900" dirty="0"/>
              <a:t>Grade 12 students may </a:t>
            </a:r>
            <a:r>
              <a:rPr lang="en-CA" sz="1900" b="1" dirty="0">
                <a:solidFill>
                  <a:schemeClr val="accent2">
                    <a:lumMod val="75000"/>
                  </a:schemeClr>
                </a:solidFill>
              </a:rPr>
              <a:t>choose 1 Study Block</a:t>
            </a:r>
            <a:r>
              <a:rPr lang="en-CA" sz="19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CA" sz="1900" dirty="0"/>
              <a:t>during online course selection. 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9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Check your credits.  </a:t>
            </a:r>
            <a:r>
              <a:rPr lang="en-CA" sz="1900" dirty="0"/>
              <a:t>You need 80 credits to graduate.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900" dirty="0"/>
              <a:t>You may </a:t>
            </a:r>
            <a:r>
              <a:rPr lang="en-CA" sz="1900" b="1" dirty="0">
                <a:solidFill>
                  <a:schemeClr val="accent2">
                    <a:lumMod val="50000"/>
                    <a:alpha val="60000"/>
                  </a:schemeClr>
                </a:solidFill>
              </a:rPr>
              <a:t>APPLY</a:t>
            </a:r>
            <a:r>
              <a:rPr lang="en-CA" sz="1900" dirty="0"/>
              <a:t> for  a </a:t>
            </a:r>
            <a:r>
              <a:rPr lang="en-CA" sz="19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CA" sz="1900" b="1" baseline="30000" dirty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en-CA" sz="1900" b="1" dirty="0">
                <a:solidFill>
                  <a:schemeClr val="accent2">
                    <a:lumMod val="75000"/>
                  </a:schemeClr>
                </a:solidFill>
              </a:rPr>
              <a:t> STUDY BLOCK  </a:t>
            </a:r>
            <a:r>
              <a:rPr lang="en-CA" sz="1900" dirty="0"/>
              <a:t>by filling out an application (</a:t>
            </a:r>
            <a:r>
              <a:rPr lang="en-CA" sz="19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available in May </a:t>
            </a:r>
            <a:r>
              <a:rPr lang="en-CA" sz="1900" dirty="0"/>
              <a:t>in the Counselling Office)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900" dirty="0"/>
              <a:t>Be aware that universities look for a rigorous program (some with a minimum of 6 grade 12 acceptable courses)</a:t>
            </a:r>
            <a:br>
              <a:rPr lang="en-CA" sz="1800" dirty="0"/>
            </a:br>
            <a:endParaRPr lang="en-CA" sz="1800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endParaRPr lang="en-CA" sz="1100" dirty="0"/>
          </a:p>
        </p:txBody>
      </p:sp>
      <p:pic>
        <p:nvPicPr>
          <p:cNvPr id="5" name="Picture 4" descr="A picture containing gambling house, room&#10;&#10;Description automatically generated">
            <a:extLst>
              <a:ext uri="{FF2B5EF4-FFF2-40B4-BE49-F238E27FC236}">
                <a16:creationId xmlns:a16="http://schemas.microsoft.com/office/drawing/2014/main" id="{8BC3981C-1EAF-A429-29A6-E379858E65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022" r="19773" b="-1"/>
          <a:stretch/>
        </p:blipFill>
        <p:spPr>
          <a:xfrm>
            <a:off x="6096001" y="540033"/>
            <a:ext cx="5555012" cy="57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2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BEA2-AA16-4C10-61AA-A497409A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6800"/>
            <a:ext cx="2802386" cy="4689475"/>
          </a:xfrm>
        </p:spPr>
        <p:txBody>
          <a:bodyPr anchor="t">
            <a:normAutofit/>
          </a:bodyPr>
          <a:lstStyle/>
          <a:p>
            <a:r>
              <a:rPr lang="en-CA" sz="4400" dirty="0"/>
              <a:t>French Immersion Students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0E9238-EDDF-BC6A-9E3B-FA6DB8AA62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82215" y="283028"/>
          <a:ext cx="6668792" cy="657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F488CBA-47E5-20C9-6CDD-B1EC877D4F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4596" y="3291537"/>
            <a:ext cx="3223108" cy="32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54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33B8-8E9A-B5E2-7A57-87172FCE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Courses that Require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3453F-4C90-0523-B6FC-7C1984FC4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393371"/>
            <a:ext cx="10929257" cy="522514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chemeClr val="accent2">
                    <a:lumMod val="50000"/>
                    <a:alpha val="60000"/>
                  </a:schemeClr>
                </a:solidFill>
              </a:rPr>
              <a:t>Leadership Courses </a:t>
            </a:r>
            <a:r>
              <a:rPr lang="en-CA" sz="8000" dirty="0"/>
              <a:t>(grade 11/12) – applications in Counselling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dirty="0"/>
              <a:t>All </a:t>
            </a:r>
            <a:r>
              <a:rPr lang="en-CA" sz="8000" b="1" dirty="0">
                <a:solidFill>
                  <a:schemeClr val="accent2">
                    <a:lumMod val="50000"/>
                    <a:alpha val="60000"/>
                  </a:schemeClr>
                </a:solidFill>
              </a:rPr>
              <a:t>Coop Programs </a:t>
            </a:r>
            <a:r>
              <a:rPr lang="en-CA" sz="8000" dirty="0"/>
              <a:t>(grade 11) – Ms. Dudley or Mr. Crosby or Ms. Mangat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dirty="0"/>
              <a:t>All </a:t>
            </a:r>
            <a:r>
              <a:rPr lang="en-CA" sz="8000" b="1" dirty="0">
                <a:solidFill>
                  <a:schemeClr val="accent2">
                    <a:lumMod val="50000"/>
                    <a:alpha val="60000"/>
                  </a:schemeClr>
                </a:solidFill>
              </a:rPr>
              <a:t>Career Prep Programs </a:t>
            </a:r>
            <a:r>
              <a:rPr lang="en-CA" sz="8000" dirty="0"/>
              <a:t>(grades 11 &amp;12) – Ms. Martin and Ms. Ramsay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chemeClr val="accent2">
                    <a:lumMod val="50000"/>
                    <a:alpha val="60000"/>
                  </a:schemeClr>
                </a:solidFill>
              </a:rPr>
              <a:t>Peer Tutoring  </a:t>
            </a:r>
            <a:r>
              <a:rPr lang="en-CA" sz="8000" dirty="0"/>
              <a:t>(grades 11 &amp; 12) – Mr. Lee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chemeClr val="accent2">
                    <a:lumMod val="50000"/>
                    <a:alpha val="60000"/>
                  </a:schemeClr>
                </a:solidFill>
              </a:rPr>
              <a:t>Library Science </a:t>
            </a:r>
            <a:r>
              <a:rPr lang="en-CA" sz="8000" dirty="0"/>
              <a:t>(grades 11 &amp; 12) – Ms. Rudan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chemeClr val="accent2">
                    <a:lumMod val="50000"/>
                    <a:alpha val="60000"/>
                  </a:schemeClr>
                </a:solidFill>
              </a:rPr>
              <a:t>Yearbook</a:t>
            </a:r>
            <a:r>
              <a:rPr lang="en-CA" sz="8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 </a:t>
            </a:r>
            <a:r>
              <a:rPr lang="en-CA" sz="8000" dirty="0"/>
              <a:t>(grades 11 &amp; 12) – Ms. Mayer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chemeClr val="accent2">
                    <a:lumMod val="50000"/>
                    <a:alpha val="60000"/>
                  </a:schemeClr>
                </a:solidFill>
              </a:rPr>
              <a:t>Theatre Company </a:t>
            </a:r>
            <a:r>
              <a:rPr lang="en-CA" sz="8000" dirty="0"/>
              <a:t>(audition grades 11 &amp;12) – Ms. Coupar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chemeClr val="accent2">
                    <a:lumMod val="50000"/>
                    <a:alpha val="60000"/>
                  </a:schemeClr>
                </a:solidFill>
              </a:rPr>
              <a:t>Dance Choreography </a:t>
            </a:r>
            <a:r>
              <a:rPr lang="en-CA" sz="8000" dirty="0"/>
              <a:t>(10-12) – Ms. Bryson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3800" dirty="0"/>
          </a:p>
          <a:p>
            <a:pPr marL="0" indent="0" algn="ctr">
              <a:buNone/>
            </a:pPr>
            <a:r>
              <a:rPr lang="en-CA" sz="7200" b="1" dirty="0"/>
              <a:t>Choose your courses as if you are not getting into these classes and we will change your schedule once you are accepted!</a:t>
            </a:r>
          </a:p>
          <a:p>
            <a:endParaRPr lang="en-CA" dirty="0"/>
          </a:p>
        </p:txBody>
      </p:sp>
      <p:pic>
        <p:nvPicPr>
          <p:cNvPr id="5" name="Picture 4" descr="A pen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E60DE355-4F15-D796-5BAF-B3F690C9B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59492" y="3049172"/>
            <a:ext cx="3241033" cy="216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95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49" y="423382"/>
            <a:ext cx="4600128" cy="1095928"/>
          </a:xfrm>
        </p:spPr>
        <p:txBody>
          <a:bodyPr wrap="square" anchor="b">
            <a:noAutofit/>
          </a:bodyPr>
          <a:lstStyle/>
          <a:p>
            <a:pPr algn="ctr"/>
            <a:r>
              <a:rPr lang="en-CA" sz="3600" dirty="0"/>
              <a:t>Planning for Post-Secondary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2398643"/>
            <a:ext cx="4600132" cy="37694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SEARCH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Type in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PROGRAM / CAREER </a:t>
            </a:r>
            <a:r>
              <a:rPr lang="en-CA" dirty="0"/>
              <a:t>(e.g. Nursing, Architect, Plumbing, Veterinarian)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Choose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INSTITUTION</a:t>
            </a:r>
            <a:r>
              <a:rPr lang="en-CA" dirty="0"/>
              <a:t> of Choice (e.g. BCIT, SFU, KPU)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Click on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ADMISSIONS INFO </a:t>
            </a:r>
            <a:r>
              <a:rPr lang="en-CA" dirty="0"/>
              <a:t>(tab at the top)</a:t>
            </a:r>
            <a:endParaRPr lang="en-C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8A0A4-CBD7-0599-AB76-B80C9B1D789A}"/>
              </a:ext>
            </a:extLst>
          </p:cNvPr>
          <p:cNvSpPr txBox="1"/>
          <p:nvPr/>
        </p:nvSpPr>
        <p:spPr>
          <a:xfrm>
            <a:off x="717449" y="1616765"/>
            <a:ext cx="460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www.educationplannerbc.ca</a:t>
            </a:r>
            <a:endParaRPr lang="en-CA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CA" dirty="0"/>
          </a:p>
        </p:txBody>
      </p:sp>
      <p:pic>
        <p:nvPicPr>
          <p:cNvPr id="10" name="Picture 9" descr="Timeline&#10;&#10;Description automatically generated">
            <a:extLst>
              <a:ext uri="{FF2B5EF4-FFF2-40B4-BE49-F238E27FC236}">
                <a16:creationId xmlns:a16="http://schemas.microsoft.com/office/drawing/2014/main" id="{0948CDC2-8B0B-A2A6-5350-4BE301F35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98459" y="901148"/>
            <a:ext cx="4691083" cy="2080591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7EB80E0-3745-F73D-A23F-8DE8AAE9A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98460" y="3258032"/>
            <a:ext cx="4691082" cy="31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18AC-D4E2-5D4D-EAB9-D25C0EF2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University Degree General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8D14A-C8B0-B83D-2DA3-9D5390A84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7" y="1131885"/>
            <a:ext cx="11321142" cy="550840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CA" sz="3200" b="1" dirty="0"/>
              <a:t>5 (SFU) or 6 (UBC) grade 12 courses</a:t>
            </a:r>
          </a:p>
          <a:p>
            <a:pPr marL="0" indent="0" algn="ctr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2900" b="1" dirty="0">
                <a:solidFill>
                  <a:schemeClr val="accent2">
                    <a:lumMod val="50000"/>
                    <a:alpha val="60000"/>
                  </a:schemeClr>
                </a:solidFill>
              </a:rPr>
              <a:t>Arts :</a:t>
            </a:r>
            <a:r>
              <a:rPr lang="en-CA" sz="2900" b="1" dirty="0"/>
              <a:t>		</a:t>
            </a:r>
            <a:r>
              <a:rPr lang="en-CA" sz="2900" dirty="0"/>
              <a:t>English 11, Language 11, Science 11, Math 11 (Pre-Calculus or Foundations)</a:t>
            </a:r>
          </a:p>
          <a:p>
            <a:pPr marL="0" indent="0">
              <a:buNone/>
            </a:pPr>
            <a:r>
              <a:rPr lang="en-CA" sz="2900" dirty="0"/>
              <a:t>            		English 12, (Language 12 recommended for UBC), Math or Science 12 (SFU)</a:t>
            </a:r>
          </a:p>
          <a:p>
            <a:pPr marL="0" indent="0">
              <a:buNone/>
            </a:pPr>
            <a:r>
              <a:rPr lang="en-CA" sz="2900" b="1" dirty="0">
                <a:solidFill>
                  <a:schemeClr val="accent2">
                    <a:lumMod val="50000"/>
                    <a:alpha val="60000"/>
                  </a:schemeClr>
                </a:solidFill>
              </a:rPr>
              <a:t>Science: </a:t>
            </a:r>
            <a:r>
              <a:rPr lang="en-CA" sz="2900" b="1" dirty="0"/>
              <a:t>	</a:t>
            </a:r>
            <a:r>
              <a:rPr lang="en-CA" sz="2900" dirty="0"/>
              <a:t>English 11, Language 11, Physics and Chemistry 11, Pre-Calculus 11</a:t>
            </a:r>
          </a:p>
          <a:p>
            <a:pPr marL="0" indent="0">
              <a:buNone/>
            </a:pPr>
            <a:r>
              <a:rPr lang="en-CA" sz="2900" dirty="0"/>
              <a:t>             	 	English 12, Pre-Calculus 12,  and two of Biology 12, Chemistry 12, or Physics 12 </a:t>
            </a:r>
          </a:p>
          <a:p>
            <a:pPr marL="0" indent="0">
              <a:buNone/>
            </a:pPr>
            <a:r>
              <a:rPr lang="en-CA" sz="2900" b="1" dirty="0">
                <a:solidFill>
                  <a:schemeClr val="accent2">
                    <a:lumMod val="50000"/>
                    <a:alpha val="60000"/>
                  </a:schemeClr>
                </a:solidFill>
              </a:rPr>
              <a:t>Business: </a:t>
            </a:r>
            <a:r>
              <a:rPr lang="en-CA" sz="2900" b="1" dirty="0"/>
              <a:t>	</a:t>
            </a:r>
            <a:r>
              <a:rPr lang="en-CA" sz="2900" dirty="0"/>
              <a:t>English 11, Language 11, Pre-Calculus 11, Science 11</a:t>
            </a:r>
          </a:p>
          <a:p>
            <a:pPr marL="0" indent="0">
              <a:buNone/>
            </a:pPr>
            <a:r>
              <a:rPr lang="en-CA" sz="2900" dirty="0"/>
              <a:t>	 	English 12, Pre-Calculus 12 plus other academic Grade 12 courses  (Calculus recommended)</a:t>
            </a:r>
          </a:p>
          <a:p>
            <a:pPr marL="0" indent="0">
              <a:buNone/>
            </a:pPr>
            <a:r>
              <a:rPr lang="en-CA" sz="2900" b="1" dirty="0">
                <a:solidFill>
                  <a:schemeClr val="accent2">
                    <a:lumMod val="50000"/>
                    <a:alpha val="60000"/>
                  </a:schemeClr>
                </a:solidFill>
              </a:rPr>
              <a:t>Applied Science / Engineering:</a:t>
            </a:r>
            <a:r>
              <a:rPr lang="en-CA" sz="2900" b="1" dirty="0"/>
              <a:t>	</a:t>
            </a:r>
            <a:r>
              <a:rPr lang="en-CA" sz="2900" dirty="0"/>
              <a:t>English 11, Language 11, Pre-calculus 11, Physics 11, 			</a:t>
            </a:r>
          </a:p>
          <a:p>
            <a:pPr marL="0" indent="0">
              <a:buNone/>
            </a:pPr>
            <a:r>
              <a:rPr lang="en-CA" sz="2900" dirty="0"/>
              <a:t>				Chemistry 11, English 12, Pre-Calculus 12, Physics 12, 							Chemistry 12, Calculus 12 (recommended by most institutions)</a:t>
            </a:r>
          </a:p>
          <a:p>
            <a:pPr marL="0" indent="0">
              <a:buNone/>
            </a:pPr>
            <a:r>
              <a:rPr lang="en-CA" sz="2900" b="1" dirty="0">
                <a:solidFill>
                  <a:schemeClr val="accent2">
                    <a:lumMod val="50000"/>
                    <a:alpha val="60000"/>
                  </a:schemeClr>
                </a:solidFill>
              </a:rPr>
              <a:t>Nursing:  </a:t>
            </a:r>
            <a:r>
              <a:rPr lang="en-CA" sz="2900" b="1" dirty="0"/>
              <a:t>	</a:t>
            </a:r>
            <a:r>
              <a:rPr lang="en-CA" sz="2900" dirty="0"/>
              <a:t>Requirements vary – please check individual institutions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6689959-63E1-C4B7-963D-6D5743D90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56462" y="1000199"/>
            <a:ext cx="1708967" cy="232956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B0956E2-A28D-5F11-224F-A1C017EBD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1181" y="7684"/>
            <a:ext cx="1872176" cy="21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70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6328800" cy="1112836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Applying to University</a:t>
            </a:r>
          </a:p>
        </p:txBody>
      </p:sp>
      <p:pic>
        <p:nvPicPr>
          <p:cNvPr id="8" name="Picture 7" descr="A picture containing text, road, outdoor, sky&#10;&#10;Description automatically generated">
            <a:extLst>
              <a:ext uri="{FF2B5EF4-FFF2-40B4-BE49-F238E27FC236}">
                <a16:creationId xmlns:a16="http://schemas.microsoft.com/office/drawing/2014/main" id="{2B6C8E63-7CED-4C52-CEDD-2642F8B72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153" b="19640"/>
          <a:stretch/>
        </p:blipFill>
        <p:spPr>
          <a:xfrm>
            <a:off x="8330400" y="540000"/>
            <a:ext cx="3322800" cy="124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864800"/>
            <a:ext cx="6328800" cy="445319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DIRECT ROUTE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i="0" dirty="0"/>
              <a:t>Apply </a:t>
            </a:r>
            <a:r>
              <a:rPr lang="en-CA" sz="1800" b="1" i="0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DIRECTLY</a:t>
            </a:r>
            <a:r>
              <a:rPr lang="en-CA" sz="1800" i="0" dirty="0"/>
              <a:t> to </a:t>
            </a:r>
            <a:r>
              <a:rPr lang="en-CA" sz="1800" b="1" i="0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UNIVERSITY</a:t>
            </a:r>
            <a:r>
              <a:rPr lang="en-CA" sz="1800" i="0" dirty="0"/>
              <a:t> from high school. </a:t>
            </a:r>
            <a:r>
              <a:rPr lang="en-CA" sz="1800" b="1" i="0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VERY COMPETITIVE </a:t>
            </a:r>
            <a:r>
              <a:rPr lang="en-CA" sz="1800" i="0" dirty="0"/>
              <a:t>(80% average or higher)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dirty="0"/>
              <a:t>You apply to a </a:t>
            </a: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FACULTY</a:t>
            </a:r>
            <a:r>
              <a:rPr lang="en-CA" sz="1800" dirty="0"/>
              <a:t> (Arts,  Business, Science, Engineering, etc.)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INDIRECT ROUTE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dirty="0"/>
              <a:t>Apply to </a:t>
            </a: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COLLEGE</a:t>
            </a:r>
            <a:r>
              <a:rPr lang="en-CA" sz="1800" b="1" dirty="0"/>
              <a:t> </a:t>
            </a:r>
            <a:r>
              <a:rPr lang="en-CA" sz="1800" dirty="0"/>
              <a:t>and then </a:t>
            </a: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TRANSFER</a:t>
            </a:r>
            <a:r>
              <a:rPr lang="en-CA" sz="1800" dirty="0"/>
              <a:t> to university after 1-2 years (</a:t>
            </a: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70% in English </a:t>
            </a:r>
            <a:r>
              <a:rPr lang="en-CA" sz="1800" dirty="0"/>
              <a:t>is the only requirement)</a:t>
            </a:r>
          </a:p>
          <a:p>
            <a:pPr marL="0" indent="0">
              <a:lnSpc>
                <a:spcPct val="140000"/>
              </a:lnSpc>
              <a:buNone/>
            </a:pPr>
            <a:endParaRPr lang="en-CA" sz="1700" dirty="0"/>
          </a:p>
        </p:txBody>
      </p:sp>
      <p:pic>
        <p:nvPicPr>
          <p:cNvPr id="6" name="Picture 5" descr="A picture containing text, building, outdoor, sign&#10;&#10;Description automatically generated">
            <a:extLst>
              <a:ext uri="{FF2B5EF4-FFF2-40B4-BE49-F238E27FC236}">
                <a16:creationId xmlns:a16="http://schemas.microsoft.com/office/drawing/2014/main" id="{5548C3EE-3631-2864-2771-65DD792ECC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5262" b="8288"/>
          <a:stretch/>
        </p:blipFill>
        <p:spPr>
          <a:xfrm>
            <a:off x="8330400" y="3564000"/>
            <a:ext cx="3322800" cy="1242000"/>
          </a:xfrm>
          <a:prstGeom prst="rect">
            <a:avLst/>
          </a:prstGeom>
        </p:spPr>
      </p:pic>
      <p:pic>
        <p:nvPicPr>
          <p:cNvPr id="15" name="Picture 14" descr="A sign on the side of a road&#10;&#10;Description automatically generated with low confidence">
            <a:extLst>
              <a:ext uri="{FF2B5EF4-FFF2-40B4-BE49-F238E27FC236}">
                <a16:creationId xmlns:a16="http://schemas.microsoft.com/office/drawing/2014/main" id="{99C0879E-67DB-3D75-6EF9-7FD8AC6AA6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2931" b="10396"/>
          <a:stretch/>
        </p:blipFill>
        <p:spPr>
          <a:xfrm>
            <a:off x="8330400" y="5076000"/>
            <a:ext cx="3322800" cy="1242000"/>
          </a:xfrm>
          <a:prstGeom prst="rect">
            <a:avLst/>
          </a:prstGeom>
        </p:spPr>
      </p:pic>
      <p:pic>
        <p:nvPicPr>
          <p:cNvPr id="18" name="Picture 17" descr="A picture containing sky, outdoor, road, building&#10;&#10;Description automatically generated">
            <a:extLst>
              <a:ext uri="{FF2B5EF4-FFF2-40B4-BE49-F238E27FC236}">
                <a16:creationId xmlns:a16="http://schemas.microsoft.com/office/drawing/2014/main" id="{52846079-B6F3-8D1C-AD64-B0C8E727B0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330400" y="1940646"/>
            <a:ext cx="3322800" cy="14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01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8979-005A-BB5B-C608-0F3C1E12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Summer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6CA06-F97E-5885-4840-0F1DECCD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131885"/>
            <a:ext cx="10213200" cy="55301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Full credit courses </a:t>
            </a:r>
            <a:r>
              <a:rPr lang="en-CA" dirty="0"/>
              <a:t>available (Grades 10-12)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Registration</a:t>
            </a:r>
            <a:r>
              <a:rPr lang="en-CA" dirty="0"/>
              <a:t> begins online in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April 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Information</a:t>
            </a:r>
            <a:r>
              <a:rPr lang="en-CA" dirty="0"/>
              <a:t> at Surrey Summer Learning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online</a:t>
            </a:r>
            <a:r>
              <a:rPr lang="en-CA" dirty="0"/>
              <a:t> </a:t>
            </a:r>
            <a:r>
              <a:rPr lang="en-CA" dirty="0">
                <a:hlinkClick r:id="rId2"/>
              </a:rPr>
              <a:t>www.surreysummer.ca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If you enroll in a summer school course, please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connect with your counsellor </a:t>
            </a:r>
            <a:r>
              <a:rPr lang="en-CA" dirty="0"/>
              <a:t>to ensure that your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course selection is accurate for the Fall</a:t>
            </a:r>
            <a:r>
              <a:rPr lang="en-CA" dirty="0"/>
              <a:t>. There will be an opportunity to fill out an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Online Course Change Request </a:t>
            </a:r>
            <a:r>
              <a:rPr lang="en-CA" dirty="0"/>
              <a:t>before the year begins, but it is always best to keep your counsellor informed!</a:t>
            </a:r>
            <a:br>
              <a:rPr lang="en-CA" dirty="0"/>
            </a:br>
            <a:endParaRPr lang="en-CA" dirty="0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70141FAA-297A-142F-9DFB-DB491BDB5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44592">
            <a:off x="7890804" y="601409"/>
            <a:ext cx="3810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92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49" y="423382"/>
            <a:ext cx="4600128" cy="858720"/>
          </a:xfrm>
        </p:spPr>
        <p:txBody>
          <a:bodyPr wrap="square" anchor="b">
            <a:noAutofit/>
          </a:bodyPr>
          <a:lstStyle/>
          <a:p>
            <a:pPr algn="ctr"/>
            <a:r>
              <a:rPr lang="en-CA" sz="4000" dirty="0"/>
              <a:t>Alternate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19310"/>
            <a:ext cx="4600132" cy="4648817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endParaRPr lang="en-CA" sz="1400" b="1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Online Courses (SAIL): </a:t>
            </a:r>
            <a:r>
              <a:rPr lang="en-CA" sz="1800" dirty="0"/>
              <a:t>Must be completed by the end of January of grade 12 to be used for university entrance in September of the same year. </a:t>
            </a:r>
          </a:p>
          <a:p>
            <a:pPr marL="0" indent="0">
              <a:lnSpc>
                <a:spcPct val="140000"/>
              </a:lnSpc>
              <a:buNone/>
            </a:pPr>
            <a:endParaRPr lang="en-CA" sz="1800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Night School:  </a:t>
            </a:r>
            <a:r>
              <a:rPr lang="en-CA" sz="1800" dirty="0"/>
              <a:t>Can be completed in semester 1 or 2 of grade 12 and be used for university entrance.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46D843-800F-0E4F-10D0-8587F656B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85763" y="540000"/>
            <a:ext cx="3934285" cy="275400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CFD8EED-F897-1ACD-E99A-6C0C891D1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85764" y="3564001"/>
            <a:ext cx="3934284" cy="26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268346D-5E77-4906-AC8D-57FB88F11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01E4A-B860-DA55-C477-318400C18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369" y="175253"/>
            <a:ext cx="4078800" cy="542924"/>
          </a:xfrm>
        </p:spPr>
        <p:txBody>
          <a:bodyPr wrap="square" anchor="b">
            <a:normAutofit fontScale="90000"/>
          </a:bodyPr>
          <a:lstStyle/>
          <a:p>
            <a:pPr algn="ctr"/>
            <a:r>
              <a:rPr lang="en-CA" dirty="0"/>
              <a:t>Remember…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68C6BE-41CC-4C4D-850F-F82321AE7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5" name="Picture 4" descr="A long shot of a dock&#10;&#10;Description automatically generated with low confidence">
            <a:extLst>
              <a:ext uri="{FF2B5EF4-FFF2-40B4-BE49-F238E27FC236}">
                <a16:creationId xmlns:a16="http://schemas.microsoft.com/office/drawing/2014/main" id="{3B428936-2430-5609-D23A-58B0CD2D66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916" r="4834"/>
          <a:stretch/>
        </p:blipFill>
        <p:spPr>
          <a:xfrm>
            <a:off x="540000" y="718177"/>
            <a:ext cx="4999885" cy="556335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BC1FDF-AE13-4731-B38F-2761BDFDB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136E7-2A78-A6FE-9F9F-4583824DD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000" y="718177"/>
            <a:ext cx="5556000" cy="5964570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CA" sz="1500" dirty="0"/>
              <a:t>This is an exciting time full of possibilities – find opportunities for your child to go to open houses</a:t>
            </a:r>
            <a:r>
              <a:rPr lang="en-CA" sz="1500"/>
              <a:t>, and </a:t>
            </a:r>
            <a:r>
              <a:rPr lang="en-CA" sz="1500" dirty="0"/>
              <a:t>research with them!!  They do a lot of research in CLE 10 and CLC 12 so sit with them and offer to do it with them.</a:t>
            </a:r>
          </a:p>
          <a:p>
            <a:pPr>
              <a:lnSpc>
                <a:spcPct val="140000"/>
              </a:lnSpc>
            </a:pPr>
            <a:r>
              <a:rPr lang="en-CA" sz="1500" dirty="0"/>
              <a:t>It can also be an overwhelming time full of doubt and questions and fear – our role as parents is to support and guide, not to decide for our kids. </a:t>
            </a:r>
          </a:p>
          <a:p>
            <a:pPr>
              <a:lnSpc>
                <a:spcPct val="140000"/>
              </a:lnSpc>
            </a:pPr>
            <a:r>
              <a:rPr lang="en-CA" sz="1500" dirty="0"/>
              <a:t>Many students do not know exactly what they want to study and that is absolutely ok – many programs are designed so that students find their passion in the first few years.</a:t>
            </a:r>
          </a:p>
          <a:p>
            <a:pPr>
              <a:lnSpc>
                <a:spcPct val="140000"/>
              </a:lnSpc>
            </a:pPr>
            <a:r>
              <a:rPr lang="en-CA" sz="1500" dirty="0"/>
              <a:t>It is also absolutely ok for students to take a gap year to work in the world and figure out whether Post-Secondary studies are for them.</a:t>
            </a:r>
          </a:p>
          <a:p>
            <a:pPr>
              <a:lnSpc>
                <a:spcPct val="140000"/>
              </a:lnSpc>
            </a:pPr>
            <a:r>
              <a:rPr lang="en-CA" sz="1500" dirty="0"/>
              <a:t>Some students will not wish to continue studies and will be excited to begin their work journey and that is also absolutely ok.</a:t>
            </a:r>
          </a:p>
          <a:p>
            <a:pPr>
              <a:lnSpc>
                <a:spcPct val="140000"/>
              </a:lnSpc>
            </a:pPr>
            <a:endParaRPr lang="en-CA" sz="700" dirty="0"/>
          </a:p>
        </p:txBody>
      </p:sp>
      <p:pic>
        <p:nvPicPr>
          <p:cNvPr id="8" name="Picture 7" descr="A green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61E1D0E3-119C-CCFB-826C-F126D5813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70352" y="445385"/>
            <a:ext cx="2799606" cy="19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1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94592-B526-7843-BEB8-23B65B423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95" y="540000"/>
            <a:ext cx="3899771" cy="6043075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ctr"/>
            <a:br>
              <a:rPr lang="en-US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Graduation Basics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4757C4-228A-47E5-94C8-058312AB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323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1B895-6DBE-4830-0197-349FFE800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2299" y="1322362"/>
            <a:ext cx="3792243" cy="4881489"/>
          </a:xfrm>
        </p:spPr>
        <p:txBody>
          <a:bodyPr>
            <a:normAutofit/>
          </a:bodyPr>
          <a:lstStyle/>
          <a:p>
            <a:pPr marL="0" indent="0" defTabSz="548640">
              <a:lnSpc>
                <a:spcPct val="140000"/>
              </a:lnSpc>
              <a:spcBef>
                <a:spcPts val="600"/>
              </a:spcBef>
              <a:buNone/>
            </a:pPr>
            <a:r>
              <a:rPr lang="en-CA" sz="2600" b="1" kern="1200" spc="30" dirty="0">
                <a:solidFill>
                  <a:schemeClr val="accent2">
                    <a:lumMod val="50000"/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	Grade 10</a:t>
            </a:r>
            <a:endParaRPr lang="en-CA" sz="2400" b="1" kern="1200" spc="30" dirty="0">
              <a:solidFill>
                <a:schemeClr val="accent2">
                  <a:lumMod val="50000"/>
                  <a:alpha val="60000"/>
                </a:schemeClr>
              </a:solidFill>
              <a:latin typeface="+mn-lt"/>
              <a:ea typeface="+mn-ea"/>
              <a:cs typeface="+mn-cs"/>
            </a:endParaRPr>
          </a:p>
          <a:p>
            <a:pPr marL="421740" lvl="1" indent="-205740" defTabSz="548640">
              <a:lnSpc>
                <a:spcPct val="14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CA" b="0" i="0" kern="1200" spc="30" baseline="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English 10 (4 options)</a:t>
            </a:r>
          </a:p>
          <a:p>
            <a:pPr marL="421740" lvl="1" indent="-205740" defTabSz="548640">
              <a:lnSpc>
                <a:spcPct val="14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CA" b="0" i="0" kern="1200" spc="30" baseline="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Math 10 (3 options)</a:t>
            </a:r>
          </a:p>
          <a:p>
            <a:pPr marL="421740" lvl="1" indent="-205740" defTabSz="548640">
              <a:lnSpc>
                <a:spcPct val="14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CA" b="0" i="0" kern="1200" spc="30" baseline="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Socials 10, Science 10, P.E. 10</a:t>
            </a:r>
          </a:p>
          <a:p>
            <a:pPr marL="421740" lvl="1" indent="-205740" defTabSz="548640">
              <a:lnSpc>
                <a:spcPct val="14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CA" b="0" i="0" kern="1200" spc="30" baseline="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Career Life Education 10</a:t>
            </a:r>
          </a:p>
          <a:p>
            <a:pPr marL="421740" lvl="1" indent="-205740" defTabSz="548640">
              <a:lnSpc>
                <a:spcPct val="14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CA" b="0" i="0" kern="1200" spc="30" baseline="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1 Applied Skill / Fine Art (10, 11 OR 12)</a:t>
            </a:r>
          </a:p>
          <a:p>
            <a:pPr marL="421740" lvl="1" indent="-205740" defTabSz="548640">
              <a:lnSpc>
                <a:spcPct val="14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CA" b="0" i="0" kern="1200" spc="30" baseline="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Literacy Assessment</a:t>
            </a:r>
          </a:p>
          <a:p>
            <a:pPr marL="421740" lvl="1" indent="-205740" defTabSz="548640">
              <a:lnSpc>
                <a:spcPct val="14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CA" b="0" i="0" kern="1200" spc="30" baseline="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Numeracy Assessment</a:t>
            </a:r>
          </a:p>
          <a:p>
            <a:pPr marL="421740" lvl="1" indent="-205740" defTabSz="548640">
              <a:lnSpc>
                <a:spcPct val="14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endParaRPr lang="en-CA" b="0" i="1" kern="1200" spc="30" baseline="0" dirty="0">
              <a:solidFill>
                <a:schemeClr val="tx1">
                  <a:alpha val="60000"/>
                </a:schemeClr>
              </a:solidFill>
              <a:latin typeface="+mn-lt"/>
              <a:ea typeface="+mn-ea"/>
              <a:cs typeface="+mn-cs"/>
            </a:endParaRPr>
          </a:p>
          <a:p>
            <a:pPr marL="421740" indent="-205740" defTabSz="548640">
              <a:lnSpc>
                <a:spcPct val="14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endParaRPr lang="en-CA" b="0" i="1" kern="1200" spc="30" baseline="0" dirty="0">
              <a:solidFill>
                <a:schemeClr val="tx1">
                  <a:alpha val="60000"/>
                </a:schemeClr>
              </a:solidFill>
              <a:latin typeface="+mn-lt"/>
              <a:ea typeface="+mn-ea"/>
              <a:cs typeface="+mn-cs"/>
            </a:endParaRPr>
          </a:p>
          <a:p>
            <a:pPr lvl="1">
              <a:lnSpc>
                <a:spcPct val="140000"/>
              </a:lnSpc>
            </a:pP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5C814-3612-C6F4-54A0-7D7429BDB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41280" y="1322363"/>
            <a:ext cx="3631449" cy="4601360"/>
          </a:xfrm>
        </p:spPr>
        <p:txBody>
          <a:bodyPr>
            <a:normAutofit/>
          </a:bodyPr>
          <a:lstStyle/>
          <a:p>
            <a:pPr marL="0" indent="0" defTabSz="548640">
              <a:lnSpc>
                <a:spcPct val="100000"/>
              </a:lnSpc>
              <a:spcBef>
                <a:spcPts val="600"/>
              </a:spcBef>
              <a:buNone/>
            </a:pPr>
            <a:r>
              <a:rPr lang="en-CA" sz="2800" b="1" kern="1200" spc="3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	</a:t>
            </a:r>
            <a:r>
              <a:rPr lang="en-CA" sz="2600" b="1" kern="1200" spc="30" dirty="0">
                <a:solidFill>
                  <a:schemeClr val="accent2">
                    <a:lumMod val="50000"/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Grade 11</a:t>
            </a:r>
            <a:endParaRPr lang="en-CA" sz="2200" kern="1200" spc="30" dirty="0">
              <a:solidFill>
                <a:schemeClr val="accent2">
                  <a:lumMod val="50000"/>
                  <a:alpha val="60000"/>
                </a:schemeClr>
              </a:solidFill>
              <a:latin typeface="+mn-lt"/>
              <a:ea typeface="+mn-ea"/>
              <a:cs typeface="+mn-cs"/>
            </a:endParaRPr>
          </a:p>
          <a:p>
            <a:pPr marL="216000" indent="-216000" defTabSz="54864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CA" kern="1200" spc="3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English </a:t>
            </a:r>
            <a:r>
              <a:rPr lang="en-CA" kern="1200" spc="3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11 (6 </a:t>
            </a:r>
            <a:r>
              <a:rPr lang="en-CA" kern="1200" spc="3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options)</a:t>
            </a:r>
          </a:p>
          <a:p>
            <a:pPr marL="216000" indent="-216000" defTabSz="54864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CA" kern="1200" spc="3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1 Math 11 (3 options)</a:t>
            </a:r>
          </a:p>
          <a:p>
            <a:pPr marL="216000" indent="-216000" defTabSz="54864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CA" kern="1200" spc="3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1 Socials (Socials 11 or 12)</a:t>
            </a:r>
          </a:p>
          <a:p>
            <a:pPr marL="216000" indent="-216000" defTabSz="54864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CA" kern="1200" spc="3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1 Science 11</a:t>
            </a:r>
          </a:p>
          <a:p>
            <a:pPr marL="216000" indent="-216000" defTabSz="54864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CA" kern="1200" spc="3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4 other courses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D5904980-DF0E-F84A-355D-CFA365F3A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8" r="57363" b="-1"/>
          <a:stretch/>
        </p:blipFill>
        <p:spPr>
          <a:xfrm>
            <a:off x="778621" y="1634702"/>
            <a:ext cx="2977661" cy="456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30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6328800" cy="1112836"/>
          </a:xfrm>
        </p:spPr>
        <p:txBody>
          <a:bodyPr>
            <a:normAutofit/>
          </a:bodyPr>
          <a:lstStyle/>
          <a:p>
            <a:pPr algn="ctr"/>
            <a:r>
              <a:rPr lang="en-CA" sz="4000"/>
              <a:t>Contacting Your Counsellor</a:t>
            </a: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864800"/>
            <a:ext cx="6328800" cy="4453199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CA" dirty="0"/>
              <a:t>If you would like to discuss any of this information in further detail, contact your counsellor on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TEAMS</a:t>
            </a:r>
            <a:r>
              <a:rPr lang="en-CA" dirty="0"/>
              <a:t> to make an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APPOINTMENT.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endParaRPr lang="en-CA" sz="1700" dirty="0"/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Ms. Peters		A – Dham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Ms. Wisniewski	Dhan – Khan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Ms. Mumford	Khao – Rom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Ms. Kurrein		Ron - Z</a:t>
            </a: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05ACE65D-E290-6157-2857-225AFBDF7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67453" y="951707"/>
            <a:ext cx="3956538" cy="263769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C83486B-00BB-999D-FD49-1A4C5D755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03235" y="3952569"/>
            <a:ext cx="2542261" cy="254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6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07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F87BB-B65F-AABF-F08A-08D1CC0F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40" y="122133"/>
            <a:ext cx="6450735" cy="1202024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4400" dirty="0"/>
              <a:t>Grade 10 Considerations</a:t>
            </a:r>
          </a:p>
        </p:txBody>
      </p:sp>
      <p:pic>
        <p:nvPicPr>
          <p:cNvPr id="98" name="Picture 97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0EC6D21C-0DD5-7F79-35BC-7C94C5BA0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8" r="57363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8258C4-F71C-7110-41E1-D978DF2AAF7B}"/>
              </a:ext>
            </a:extLst>
          </p:cNvPr>
          <p:cNvSpPr txBox="1"/>
          <p:nvPr/>
        </p:nvSpPr>
        <p:spPr>
          <a:xfrm>
            <a:off x="4216735" y="1891393"/>
            <a:ext cx="783771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</a:rPr>
              <a:t>English Options </a:t>
            </a:r>
          </a:p>
          <a:p>
            <a:pPr lvl="1"/>
            <a:r>
              <a:rPr lang="en-CA" sz="2000" dirty="0"/>
              <a:t>Creative Writing, Focused Literary Studies, New Media, Spoken Language (all include Composition)</a:t>
            </a:r>
          </a:p>
          <a:p>
            <a:pPr lvl="1"/>
            <a:endParaRPr lang="en-CA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</a:rPr>
              <a:t>Math Options</a:t>
            </a:r>
          </a:p>
          <a:p>
            <a:r>
              <a:rPr lang="en-CA" sz="2000" dirty="0"/>
              <a:t>       Foundations and </a:t>
            </a:r>
            <a:r>
              <a:rPr lang="en-CA" sz="2000" dirty="0" err="1"/>
              <a:t>PreCalculus</a:t>
            </a:r>
            <a:r>
              <a:rPr lang="en-CA" sz="2000" dirty="0"/>
              <a:t> 10, Workplace Math 10</a:t>
            </a:r>
          </a:p>
          <a:p>
            <a:pPr lvl="1"/>
            <a:endParaRPr lang="en-CA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</a:rPr>
              <a:t>Language or no Language?</a:t>
            </a:r>
          </a:p>
          <a:p>
            <a:pPr lvl="1"/>
            <a:r>
              <a:rPr lang="en-CA" dirty="0"/>
              <a:t>French 10 </a:t>
            </a:r>
          </a:p>
          <a:p>
            <a:pPr lvl="1"/>
            <a:r>
              <a:rPr lang="en-CA" dirty="0"/>
              <a:t>Punjabi 10 (or Punjabi 11 with writing/reading experience)</a:t>
            </a:r>
          </a:p>
          <a:p>
            <a:pPr lvl="1"/>
            <a:r>
              <a:rPr lang="en-CA" dirty="0"/>
              <a:t>Intro Spanish 11</a:t>
            </a:r>
          </a:p>
          <a:p>
            <a:pPr lvl="1"/>
            <a:r>
              <a:rPr lang="en-CA" dirty="0"/>
              <a:t>Intro Japanese 11</a:t>
            </a:r>
          </a:p>
          <a:p>
            <a:pPr lvl="1"/>
            <a:r>
              <a:rPr lang="en-CA" dirty="0"/>
              <a:t>Language Challenge Exam (written in Delta)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7B4EE-3893-6985-4E53-39427E45ABEF}"/>
              </a:ext>
            </a:extLst>
          </p:cNvPr>
          <p:cNvSpPr txBox="1"/>
          <p:nvPr/>
        </p:nvSpPr>
        <p:spPr>
          <a:xfrm>
            <a:off x="1670730" y="6052457"/>
            <a:ext cx="219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GRADE 10</a:t>
            </a:r>
          </a:p>
        </p:txBody>
      </p:sp>
    </p:spTree>
    <p:extLst>
      <p:ext uri="{BB962C8B-B14F-4D97-AF65-F5344CB8AC3E}">
        <p14:creationId xmlns:p14="http://schemas.microsoft.com/office/powerpoint/2010/main" val="378273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8301-6165-3F37-D9FF-8334B50F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Math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DBB61-F771-A6E2-13F9-C81D6FCB6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131884"/>
            <a:ext cx="11713028" cy="57261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CA" sz="3800" dirty="0"/>
              <a:t>      			Math 9 			Math 9</a:t>
            </a:r>
            <a:endParaRPr lang="en-CA" sz="3300" dirty="0"/>
          </a:p>
          <a:p>
            <a:pPr marL="0" indent="0">
              <a:buNone/>
            </a:pPr>
            <a:endParaRPr lang="en-CA" sz="3300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800" dirty="0"/>
              <a:t>		Workplace Math 10                  Foundations and Pre-Cal 10         	</a:t>
            </a:r>
            <a:r>
              <a:rPr lang="en-CA" dirty="0"/>
              <a:t>									</a:t>
            </a:r>
          </a:p>
          <a:p>
            <a:pPr marL="0" indent="0">
              <a:buNone/>
            </a:pPr>
            <a:r>
              <a:rPr lang="en-CA" dirty="0"/>
              <a:t>                                                                      				                                			              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800" dirty="0"/>
              <a:t>		Workplace Math 11           	Foundations 11     	Pre-Cal 11</a:t>
            </a:r>
          </a:p>
          <a:p>
            <a:pPr marL="0" indent="0">
              <a:buNone/>
            </a:pPr>
            <a:r>
              <a:rPr lang="en-CA" dirty="0"/>
              <a:t>																			        </a:t>
            </a:r>
          </a:p>
          <a:p>
            <a:pPr marL="0" indent="0">
              <a:buNone/>
            </a:pPr>
            <a:r>
              <a:rPr lang="en-CA" dirty="0"/>
              <a:t>																		</a:t>
            </a:r>
            <a:r>
              <a:rPr lang="en-CA" sz="3800" dirty="0"/>
              <a:t>Foundations 12      	Pre-Cal 12</a:t>
            </a:r>
          </a:p>
          <a:p>
            <a:pPr marL="0" indent="0">
              <a:buNone/>
            </a:pPr>
            <a:r>
              <a:rPr lang="en-CA" sz="3800" dirty="0"/>
              <a:t>									</a:t>
            </a:r>
          </a:p>
          <a:p>
            <a:pPr marL="0" indent="0">
              <a:buNone/>
            </a:pPr>
            <a:r>
              <a:rPr lang="en-CA" sz="3800" dirty="0"/>
              <a:t>								          	 Calculus 	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D65A79D-C121-5670-D49D-18D9A2FB3647}"/>
              </a:ext>
            </a:extLst>
          </p:cNvPr>
          <p:cNvSpPr/>
          <p:nvPr/>
        </p:nvSpPr>
        <p:spPr>
          <a:xfrm>
            <a:off x="3295279" y="1711032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A573E84-C5B0-9C0A-F922-A100A474633B}"/>
              </a:ext>
            </a:extLst>
          </p:cNvPr>
          <p:cNvSpPr/>
          <p:nvPr/>
        </p:nvSpPr>
        <p:spPr>
          <a:xfrm>
            <a:off x="6985815" y="1602051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4C1D09B-8CA5-2DF8-04A0-138AB406C71A}"/>
              </a:ext>
            </a:extLst>
          </p:cNvPr>
          <p:cNvSpPr/>
          <p:nvPr/>
        </p:nvSpPr>
        <p:spPr>
          <a:xfrm>
            <a:off x="3295279" y="3100027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5AF503D-D184-0800-5B38-FB06BC772418}"/>
              </a:ext>
            </a:extLst>
          </p:cNvPr>
          <p:cNvSpPr/>
          <p:nvPr/>
        </p:nvSpPr>
        <p:spPr>
          <a:xfrm>
            <a:off x="6501183" y="4469086"/>
            <a:ext cx="484632" cy="89791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3C2A083-C22B-FB9A-41C3-DEBF64836B45}"/>
              </a:ext>
            </a:extLst>
          </p:cNvPr>
          <p:cNvSpPr/>
          <p:nvPr/>
        </p:nvSpPr>
        <p:spPr>
          <a:xfrm>
            <a:off x="9006304" y="4469086"/>
            <a:ext cx="484632" cy="89791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61A2AB2-32D0-B5BF-7BB8-50616E1A8976}"/>
              </a:ext>
            </a:extLst>
          </p:cNvPr>
          <p:cNvSpPr/>
          <p:nvPr/>
        </p:nvSpPr>
        <p:spPr>
          <a:xfrm rot="1017266">
            <a:off x="6633309" y="2967134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8F0B02AC-5868-FAC0-EB4F-8E8873A6C900}"/>
              </a:ext>
            </a:extLst>
          </p:cNvPr>
          <p:cNvSpPr/>
          <p:nvPr/>
        </p:nvSpPr>
        <p:spPr>
          <a:xfrm rot="20021149">
            <a:off x="8562359" y="298439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B312B8A-DFD7-357E-7BEA-1934CE1F8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65218" y="4641939"/>
            <a:ext cx="1944753" cy="1944753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6FBEDEB5-91B9-471F-60D1-606715E2D20A}"/>
              </a:ext>
            </a:extLst>
          </p:cNvPr>
          <p:cNvSpPr/>
          <p:nvPr/>
        </p:nvSpPr>
        <p:spPr>
          <a:xfrm>
            <a:off x="9127462" y="5726116"/>
            <a:ext cx="242316" cy="43421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509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0704-F458-1D41-5663-7D61D78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1"/>
            <a:ext cx="10213200" cy="783769"/>
          </a:xfrm>
        </p:spPr>
        <p:txBody>
          <a:bodyPr>
            <a:noAutofit/>
          </a:bodyPr>
          <a:lstStyle/>
          <a:p>
            <a:pPr algn="ctr"/>
            <a:r>
              <a:rPr lang="en-CA" sz="4400" dirty="0"/>
              <a:t>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F83A2-7ECF-52EB-AE83-EBDD0AFF7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783770"/>
            <a:ext cx="10972800" cy="5878287"/>
          </a:xfrm>
        </p:spPr>
        <p:txBody>
          <a:bodyPr>
            <a:normAutofit fontScale="25000" lnSpcReduction="20000"/>
          </a:bodyPr>
          <a:lstStyle/>
          <a:p>
            <a:r>
              <a:rPr lang="en-CA" sz="8000" b="1" dirty="0"/>
              <a:t>Please note:  this is </a:t>
            </a:r>
            <a:r>
              <a:rPr lang="en-CA" sz="8000" b="1" u="sng" dirty="0">
                <a:solidFill>
                  <a:schemeClr val="accent2">
                    <a:lumMod val="50000"/>
                    <a:alpha val="60000"/>
                  </a:schemeClr>
                </a:solidFill>
              </a:rPr>
              <a:t>NOT</a:t>
            </a:r>
            <a:r>
              <a:rPr lang="en-CA" sz="8000" b="1" dirty="0">
                <a:solidFill>
                  <a:schemeClr val="accent2">
                    <a:lumMod val="50000"/>
                    <a:alpha val="60000"/>
                  </a:schemeClr>
                </a:solidFill>
              </a:rPr>
              <a:t> </a:t>
            </a:r>
            <a:r>
              <a:rPr lang="en-CA" sz="8000" b="1" dirty="0"/>
              <a:t>a graduation requirement </a:t>
            </a:r>
          </a:p>
          <a:p>
            <a:r>
              <a:rPr lang="en-CA" sz="8000" b="1" dirty="0"/>
              <a:t>A language 11 is a requirement for </a:t>
            </a:r>
            <a:r>
              <a:rPr lang="en-CA" sz="8000" b="1" dirty="0">
                <a:solidFill>
                  <a:schemeClr val="accent2">
                    <a:lumMod val="50000"/>
                    <a:alpha val="60000"/>
                  </a:schemeClr>
                </a:solidFill>
              </a:rPr>
              <a:t>DIRECT university entrance </a:t>
            </a:r>
            <a:r>
              <a:rPr lang="en-CA" sz="8000" b="1" dirty="0"/>
              <a:t>(and in some cases a grade 12 language is recommended)</a:t>
            </a:r>
          </a:p>
          <a:p>
            <a:endParaRPr lang="en-CA" sz="5500" dirty="0"/>
          </a:p>
          <a:p>
            <a:pPr marL="0" indent="0">
              <a:buNone/>
            </a:pPr>
            <a:r>
              <a:rPr lang="en-CA" sz="8000" b="1" dirty="0"/>
              <a:t>Punjabi 10                   	Spanish 9 and Spanish 10	French 10	Intro Japanese 11			  OR Intro Spanish 11	</a:t>
            </a:r>
          </a:p>
          <a:p>
            <a:pPr marL="0" indent="0">
              <a:buNone/>
            </a:pPr>
            <a:r>
              <a:rPr lang="en-CA" sz="8000" dirty="0"/>
              <a:t>																 </a:t>
            </a:r>
          </a:p>
          <a:p>
            <a:pPr marL="0" indent="0">
              <a:buNone/>
            </a:pPr>
            <a:r>
              <a:rPr lang="en-CA" sz="8000" b="1" dirty="0"/>
              <a:t>Punjabi 11</a:t>
            </a:r>
            <a:r>
              <a:rPr lang="en-CA" sz="8000" dirty="0"/>
              <a:t>		</a:t>
            </a:r>
            <a:r>
              <a:rPr lang="en-CA" sz="8000" b="1" dirty="0"/>
              <a:t>Spanish 11	</a:t>
            </a:r>
            <a:r>
              <a:rPr lang="en-CA" sz="8000" dirty="0"/>
              <a:t>		</a:t>
            </a:r>
            <a:r>
              <a:rPr lang="en-CA" sz="8000" b="1" dirty="0"/>
              <a:t>French 11</a:t>
            </a:r>
          </a:p>
          <a:p>
            <a:pPr marL="0" indent="0">
              <a:buNone/>
            </a:pPr>
            <a:r>
              <a:rPr lang="en-CA" sz="8000" dirty="0"/>
              <a:t>		</a:t>
            </a:r>
          </a:p>
          <a:p>
            <a:pPr marL="0" indent="0">
              <a:buNone/>
            </a:pPr>
            <a:endParaRPr lang="en-CA" sz="8000" dirty="0"/>
          </a:p>
          <a:p>
            <a:pPr marL="0" indent="0">
              <a:buNone/>
            </a:pPr>
            <a:r>
              <a:rPr lang="en-CA" sz="8000" b="1" dirty="0"/>
              <a:t>Punjabi 12	</a:t>
            </a:r>
            <a:r>
              <a:rPr lang="en-CA" sz="8000" dirty="0"/>
              <a:t>	</a:t>
            </a:r>
            <a:r>
              <a:rPr lang="en-CA" sz="8000" b="1" dirty="0"/>
              <a:t>Spanish 12	</a:t>
            </a:r>
            <a:r>
              <a:rPr lang="en-CA" sz="8000" dirty="0"/>
              <a:t>		</a:t>
            </a:r>
            <a:r>
              <a:rPr lang="en-CA" sz="8000" b="1" dirty="0"/>
              <a:t>French 12	</a:t>
            </a:r>
            <a:r>
              <a:rPr lang="en-CA" sz="8000" dirty="0"/>
              <a:t>	</a:t>
            </a:r>
            <a:r>
              <a:rPr lang="en-CA" sz="5500" dirty="0"/>
              <a:t>	    							  </a:t>
            </a:r>
          </a:p>
          <a:p>
            <a:endParaRPr lang="en-CA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A27F14F-06DE-18C4-2425-D03F4D9D0B26}"/>
              </a:ext>
            </a:extLst>
          </p:cNvPr>
          <p:cNvSpPr/>
          <p:nvPr/>
        </p:nvSpPr>
        <p:spPr>
          <a:xfrm>
            <a:off x="1001916" y="3429000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D18D057-95BF-BC7F-B707-54DBD5705C9F}"/>
              </a:ext>
            </a:extLst>
          </p:cNvPr>
          <p:cNvSpPr/>
          <p:nvPr/>
        </p:nvSpPr>
        <p:spPr>
          <a:xfrm>
            <a:off x="989400" y="499588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19BE82B-6B80-305A-10AA-B32F48C392E3}"/>
              </a:ext>
            </a:extLst>
          </p:cNvPr>
          <p:cNvSpPr/>
          <p:nvPr/>
        </p:nvSpPr>
        <p:spPr>
          <a:xfrm>
            <a:off x="7315631" y="3429000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472473C-EAA6-B6DB-B0EA-8817CA41BD9B}"/>
              </a:ext>
            </a:extLst>
          </p:cNvPr>
          <p:cNvSpPr/>
          <p:nvPr/>
        </p:nvSpPr>
        <p:spPr>
          <a:xfrm>
            <a:off x="7315631" y="499588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DBA74F3-C86F-5539-61D8-300475300687}"/>
              </a:ext>
            </a:extLst>
          </p:cNvPr>
          <p:cNvSpPr/>
          <p:nvPr/>
        </p:nvSpPr>
        <p:spPr>
          <a:xfrm>
            <a:off x="3726176" y="499588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489938F-F071-FDA9-41D0-E2143B169C92}"/>
              </a:ext>
            </a:extLst>
          </p:cNvPr>
          <p:cNvSpPr/>
          <p:nvPr/>
        </p:nvSpPr>
        <p:spPr>
          <a:xfrm>
            <a:off x="3726176" y="3429000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FC918D19-950E-E629-C129-AF9A7FCF9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58875" y="3722913"/>
            <a:ext cx="2736439" cy="22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5558-AD8B-060B-5EE8-256B6EF4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Language Challenge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67F4B-FFAE-FE2F-8C73-22D00B7E2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1131884"/>
            <a:ext cx="10755085" cy="5726116"/>
          </a:xfrm>
        </p:spPr>
        <p:txBody>
          <a:bodyPr>
            <a:normAutofit fontScale="40000" lnSpcReduction="20000"/>
          </a:bodyPr>
          <a:lstStyle/>
          <a:p>
            <a:r>
              <a:rPr lang="en-CA" sz="5000" dirty="0"/>
              <a:t>An exam written in</a:t>
            </a:r>
            <a:r>
              <a:rPr lang="en-CA" sz="5000" b="1" dirty="0"/>
              <a:t> </a:t>
            </a:r>
            <a:r>
              <a:rPr lang="en-CA" sz="5000" b="1" dirty="0">
                <a:solidFill>
                  <a:schemeClr val="accent2">
                    <a:lumMod val="50000"/>
                    <a:alpha val="60000"/>
                  </a:schemeClr>
                </a:solidFill>
              </a:rPr>
              <a:t>January</a:t>
            </a:r>
            <a:r>
              <a:rPr lang="en-CA" sz="5000" b="1" dirty="0"/>
              <a:t> </a:t>
            </a:r>
            <a:r>
              <a:rPr lang="en-CA" sz="5000" dirty="0"/>
              <a:t>at the </a:t>
            </a:r>
            <a:r>
              <a:rPr lang="en-CA" sz="5000" b="1" dirty="0">
                <a:solidFill>
                  <a:schemeClr val="accent2">
                    <a:lumMod val="75000"/>
                  </a:schemeClr>
                </a:solidFill>
              </a:rPr>
              <a:t>Delta School District </a:t>
            </a:r>
            <a:r>
              <a:rPr lang="en-CA" sz="50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CA" sz="5000" b="1" dirty="0">
                <a:solidFill>
                  <a:schemeClr val="accent2">
                    <a:lumMod val="75000"/>
                  </a:schemeClr>
                </a:solidFill>
              </a:rPr>
              <a:t>Registration</a:t>
            </a:r>
            <a:r>
              <a:rPr lang="en-CA" sz="5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CA" sz="5000" dirty="0"/>
              <a:t>is at end of </a:t>
            </a:r>
            <a:r>
              <a:rPr lang="en-CA" sz="5000" b="1" dirty="0">
                <a:solidFill>
                  <a:schemeClr val="accent2">
                    <a:lumMod val="75000"/>
                  </a:schemeClr>
                </a:solidFill>
              </a:rPr>
              <a:t>October/early November)</a:t>
            </a:r>
          </a:p>
          <a:p>
            <a:r>
              <a:rPr lang="en-CA" sz="5000" dirty="0"/>
              <a:t>Must have documentation of prior learning</a:t>
            </a:r>
          </a:p>
          <a:p>
            <a:r>
              <a:rPr lang="en-CA" sz="5000" dirty="0"/>
              <a:t>Can be used as a grade 12 course for graduation and as an entrance course for some universities (NOT for UBC)</a:t>
            </a:r>
          </a:p>
          <a:p>
            <a:r>
              <a:rPr lang="en-CA" sz="5000" dirty="0"/>
              <a:t>Satisfies the language requirement for all universities</a:t>
            </a:r>
          </a:p>
          <a:p>
            <a:pPr marL="0" indent="0">
              <a:buNone/>
            </a:pPr>
            <a:r>
              <a:rPr lang="en-CA" sz="34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CA" sz="6000" b="1" dirty="0">
                <a:solidFill>
                  <a:schemeClr val="accent2">
                    <a:lumMod val="75000"/>
                  </a:schemeClr>
                </a:solidFill>
              </a:rPr>
              <a:t>Languages available to Challenge:</a:t>
            </a:r>
          </a:p>
          <a:p>
            <a:pPr marL="0" indent="0">
              <a:buNone/>
            </a:pPr>
            <a:r>
              <a:rPr lang="en-CA" sz="2900" dirty="0"/>
              <a:t>		</a:t>
            </a:r>
            <a:r>
              <a:rPr lang="en-CA" sz="5000" b="1" dirty="0"/>
              <a:t>French 11/12		Mandarin 11/12</a:t>
            </a:r>
          </a:p>
          <a:p>
            <a:pPr marL="0" indent="0">
              <a:buNone/>
            </a:pPr>
            <a:r>
              <a:rPr lang="en-CA" sz="5000" b="1" dirty="0"/>
              <a:t>		German 11/12	Punjabi 11/12</a:t>
            </a:r>
          </a:p>
          <a:p>
            <a:pPr marL="0" indent="0">
              <a:buNone/>
            </a:pPr>
            <a:r>
              <a:rPr lang="en-CA" sz="5000" b="1" dirty="0"/>
              <a:t>		Japanese 11/12	Spanish 11/12</a:t>
            </a:r>
          </a:p>
          <a:p>
            <a:pPr marL="0" indent="0">
              <a:buNone/>
            </a:pPr>
            <a:r>
              <a:rPr lang="en-CA" sz="5000" b="1" dirty="0"/>
              <a:t>		Korean 11/12				</a:t>
            </a:r>
            <a:r>
              <a:rPr lang="en-CA" sz="5000" dirty="0"/>
              <a:t>	</a:t>
            </a:r>
            <a:r>
              <a:rPr lang="en-CA" sz="4400" dirty="0"/>
              <a:t>	</a:t>
            </a:r>
            <a:r>
              <a:rPr lang="en-CA" sz="2900" dirty="0"/>
              <a:t>	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A person writing on a piece of paper in a classroom&#10;&#10;Description automatically generated with low confidence">
            <a:extLst>
              <a:ext uri="{FF2B5EF4-FFF2-40B4-BE49-F238E27FC236}">
                <a16:creationId xmlns:a16="http://schemas.microsoft.com/office/drawing/2014/main" id="{0EB6D34E-7983-6E25-AF54-84614C9C3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19167" y="3554051"/>
            <a:ext cx="3476147" cy="241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7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07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F87BB-B65F-AABF-F08A-08D1CC0F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40" y="122133"/>
            <a:ext cx="6450735" cy="1202024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4400" dirty="0"/>
              <a:t>Grade 11 Considerations</a:t>
            </a:r>
          </a:p>
        </p:txBody>
      </p:sp>
      <p:pic>
        <p:nvPicPr>
          <p:cNvPr id="98" name="Picture 97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0EC6D21C-0DD5-7F79-35BC-7C94C5BA0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8" r="57363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8258C4-F71C-7110-41E1-D978DF2AAF7B}"/>
              </a:ext>
            </a:extLst>
          </p:cNvPr>
          <p:cNvSpPr txBox="1"/>
          <p:nvPr/>
        </p:nvSpPr>
        <p:spPr>
          <a:xfrm>
            <a:off x="4216735" y="1891393"/>
            <a:ext cx="78377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b="1" dirty="0">
                <a:solidFill>
                  <a:schemeClr val="accent2">
                    <a:lumMod val="75000"/>
                  </a:schemeClr>
                </a:solidFill>
              </a:rPr>
              <a:t>English Options </a:t>
            </a:r>
          </a:p>
          <a:p>
            <a:pPr lvl="1"/>
            <a:r>
              <a:rPr lang="en-CA" sz="2000" dirty="0"/>
              <a:t>Creative Writing, Focused Literary Studies, New Media, Spoken Language, Composition, First People’s English 11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400" b="1" dirty="0">
                <a:solidFill>
                  <a:schemeClr val="accent2">
                    <a:lumMod val="75000"/>
                  </a:schemeClr>
                </a:solidFill>
              </a:rPr>
              <a:t>Math Options</a:t>
            </a:r>
          </a:p>
          <a:p>
            <a:r>
              <a:rPr lang="en-CA" sz="2000" dirty="0"/>
              <a:t>       Workplace Math 11, Foundations 11 or </a:t>
            </a:r>
            <a:r>
              <a:rPr lang="en-CA" sz="2000" dirty="0" err="1"/>
              <a:t>PreCalculus</a:t>
            </a:r>
            <a:r>
              <a:rPr lang="en-CA" sz="2000" dirty="0"/>
              <a:t> 11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b="1" dirty="0">
                <a:solidFill>
                  <a:schemeClr val="accent2">
                    <a:lumMod val="75000"/>
                  </a:schemeClr>
                </a:solidFill>
              </a:rPr>
              <a:t>Language Options</a:t>
            </a:r>
          </a:p>
          <a:p>
            <a:pPr lvl="1"/>
            <a:r>
              <a:rPr lang="en-CA" dirty="0"/>
              <a:t>French 11, Punjabi 11, Spanish 11, Intro Japanese 11</a:t>
            </a:r>
          </a:p>
          <a:p>
            <a:pPr lvl="1"/>
            <a:r>
              <a:rPr lang="en-CA" dirty="0"/>
              <a:t>Language Challenge Exam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400" b="1" dirty="0">
                <a:solidFill>
                  <a:schemeClr val="accent2">
                    <a:lumMod val="75000"/>
                  </a:schemeClr>
                </a:solidFill>
              </a:rPr>
              <a:t>Decide on a Science, Arts or Business focus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b="1" dirty="0">
                <a:solidFill>
                  <a:schemeClr val="accent2">
                    <a:lumMod val="75000"/>
                  </a:schemeClr>
                </a:solidFill>
              </a:rPr>
              <a:t>Start searching post-secondary requirements</a:t>
            </a:r>
            <a:r>
              <a:rPr lang="en-CA" sz="2400" b="1" dirty="0"/>
              <a:t> </a:t>
            </a:r>
          </a:p>
          <a:p>
            <a:pPr lvl="1"/>
            <a:r>
              <a:rPr lang="en-CA" sz="2000" dirty="0">
                <a:hlinkClick r:id="rId3"/>
              </a:rPr>
              <a:t>www.educationplannerbc.ca</a:t>
            </a:r>
            <a:endParaRPr lang="en-CA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400" b="1" dirty="0">
                <a:solidFill>
                  <a:schemeClr val="accent2">
                    <a:lumMod val="75000"/>
                  </a:schemeClr>
                </a:solidFill>
              </a:rPr>
              <a:t>Continue to explore interests!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7B4EE-3893-6985-4E53-39427E45ABEF}"/>
              </a:ext>
            </a:extLst>
          </p:cNvPr>
          <p:cNvSpPr txBox="1"/>
          <p:nvPr/>
        </p:nvSpPr>
        <p:spPr>
          <a:xfrm>
            <a:off x="1670730" y="6052457"/>
            <a:ext cx="219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GRADE 11</a:t>
            </a:r>
          </a:p>
        </p:txBody>
      </p:sp>
    </p:spTree>
    <p:extLst>
      <p:ext uri="{BB962C8B-B14F-4D97-AF65-F5344CB8AC3E}">
        <p14:creationId xmlns:p14="http://schemas.microsoft.com/office/powerpoint/2010/main" val="315678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1C5B-A94B-2A79-965A-8020B146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70902"/>
          </a:xfrm>
        </p:spPr>
        <p:txBody>
          <a:bodyPr>
            <a:noAutofit/>
          </a:bodyPr>
          <a:lstStyle/>
          <a:p>
            <a:pPr algn="ctr"/>
            <a:r>
              <a:rPr lang="en-CA" sz="4400" dirty="0"/>
              <a:t>Co-op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8C8E1-1B20-EF86-3962-EAF680BED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166191"/>
            <a:ext cx="10213200" cy="5539408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0000"/>
              </a:lnSpc>
            </a:pPr>
            <a:endParaRPr lang="en-CA" i="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200" b="1" dirty="0">
                <a:solidFill>
                  <a:srgbClr val="79518D"/>
                </a:solidFill>
              </a:rPr>
              <a:t>COMMUNITY LEADERSHIP CO-OP 11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CA" i="0" dirty="0"/>
              <a:t> Includes English Composition 11, P.E. and Health Outdoor Education 11, Career Life Connections 12, Work Experience 12A, Work Experience 12B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CA" i="0" dirty="0"/>
              <a:t>Semester 1, 20 credits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CA" i="0" dirty="0"/>
              <a:t>Teachers = Mr. Crosby and Ms. Dudley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CA" i="0" dirty="0"/>
              <a:t>Applications are in the Career / Counselling Offices.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CA" i="0" dirty="0"/>
              <a:t>Submit to P.E. Office. </a:t>
            </a:r>
          </a:p>
          <a:p>
            <a:pPr lvl="1">
              <a:lnSpc>
                <a:spcPct val="100000"/>
              </a:lnSpc>
            </a:pPr>
            <a:endParaRPr lang="en-CA" i="0" dirty="0"/>
          </a:p>
          <a:p>
            <a:pPr lvl="1">
              <a:lnSpc>
                <a:spcPct val="100000"/>
              </a:lnSpc>
            </a:pPr>
            <a:endParaRPr lang="en-CA" i="0" dirty="0">
              <a:solidFill>
                <a:srgbClr val="79518D"/>
              </a:solidFill>
            </a:endParaRPr>
          </a:p>
          <a:p>
            <a:pPr>
              <a:lnSpc>
                <a:spcPct val="100000"/>
              </a:lnSpc>
            </a:pPr>
            <a:r>
              <a:rPr lang="en-CA" sz="2200" b="1" dirty="0">
                <a:solidFill>
                  <a:srgbClr val="79518D"/>
                </a:solidFill>
              </a:rPr>
              <a:t>SCIENCE CO-OP 11</a:t>
            </a:r>
            <a:r>
              <a:rPr lang="en-CA" sz="2200" dirty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pPr marL="702900" lvl="1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CA" i="0" dirty="0"/>
              <a:t>Includes Chemistry 11, Physics 11, Career Life Connections 12, Work Experience 12A and Work Experience 12B</a:t>
            </a:r>
          </a:p>
          <a:p>
            <a:pPr marL="702900" lvl="1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CA" i="0" dirty="0"/>
              <a:t>Semester 2, 20 credits</a:t>
            </a:r>
          </a:p>
          <a:p>
            <a:pPr marL="702900" lvl="1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CA" i="0" dirty="0"/>
              <a:t>Teacher = Ms. Mangat</a:t>
            </a:r>
          </a:p>
          <a:p>
            <a:pPr marL="702900" lvl="1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CA" i="0" dirty="0"/>
              <a:t>Applications are in the Career / Counselling Offices. Submit to B212. </a:t>
            </a:r>
          </a:p>
          <a:p>
            <a:pPr lvl="1">
              <a:lnSpc>
                <a:spcPct val="100000"/>
              </a:lnSpc>
            </a:pPr>
            <a:endParaRPr lang="en-CA" i="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CA" i="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CA" i="0" dirty="0"/>
          </a:p>
        </p:txBody>
      </p:sp>
      <p:pic>
        <p:nvPicPr>
          <p:cNvPr id="5" name="Picture 4" descr="A cartoon of a person holding test tubes&#10;&#10;Description automatically generated with low confidence">
            <a:extLst>
              <a:ext uri="{FF2B5EF4-FFF2-40B4-BE49-F238E27FC236}">
                <a16:creationId xmlns:a16="http://schemas.microsoft.com/office/drawing/2014/main" id="{21033553-6876-2992-CED0-B5F8C9DEA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60999" y="5042094"/>
            <a:ext cx="1563493" cy="1582616"/>
          </a:xfrm>
          <a:prstGeom prst="rect">
            <a:avLst/>
          </a:prstGeom>
        </p:spPr>
      </p:pic>
      <p:pic>
        <p:nvPicPr>
          <p:cNvPr id="7" name="Picture 6" descr="A logo of a mountain and a lake&#10;&#10;Description automatically generated with low confidence">
            <a:extLst>
              <a:ext uri="{FF2B5EF4-FFF2-40B4-BE49-F238E27FC236}">
                <a16:creationId xmlns:a16="http://schemas.microsoft.com/office/drawing/2014/main" id="{ED5997CC-C042-11E4-C391-C3D03464C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04443" y="2687209"/>
            <a:ext cx="1563493" cy="1483581"/>
          </a:xfrm>
          <a:prstGeom prst="rect">
            <a:avLst/>
          </a:prstGeom>
        </p:spPr>
      </p:pic>
      <p:pic>
        <p:nvPicPr>
          <p:cNvPr id="9" name="Picture 8" descr="A picture containing graphics, circle, design&#10;&#10;Description automatically generated">
            <a:extLst>
              <a:ext uri="{FF2B5EF4-FFF2-40B4-BE49-F238E27FC236}">
                <a16:creationId xmlns:a16="http://schemas.microsoft.com/office/drawing/2014/main" id="{BBCBE38D-BE91-FBE8-7079-388DD06A9B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81664">
            <a:off x="8123139" y="395289"/>
            <a:ext cx="10382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0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0443B-B1B8-7842-A37D-B681434A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400" dirty="0"/>
              <a:t>Grade 12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68620-BEFC-6F10-1A1C-A8DEA4C6AE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24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Grade 12</a:t>
            </a:r>
          </a:p>
          <a:p>
            <a:r>
              <a:rPr lang="en-CA" dirty="0"/>
              <a:t>English 12 or English First People’s 12</a:t>
            </a:r>
          </a:p>
          <a:p>
            <a:pPr>
              <a:lnSpc>
                <a:spcPct val="100000"/>
              </a:lnSpc>
            </a:pPr>
            <a:r>
              <a:rPr lang="en-CA" dirty="0"/>
              <a:t>Career Life Connections 12 (includes the Capstone Project)</a:t>
            </a:r>
          </a:p>
          <a:p>
            <a:pPr>
              <a:lnSpc>
                <a:spcPct val="100000"/>
              </a:lnSpc>
            </a:pPr>
            <a:r>
              <a:rPr lang="en-CA" dirty="0"/>
              <a:t>2 other grade 12 courses</a:t>
            </a:r>
          </a:p>
          <a:p>
            <a:pPr>
              <a:lnSpc>
                <a:spcPct val="100000"/>
              </a:lnSpc>
            </a:pPr>
            <a:r>
              <a:rPr lang="en-CA" dirty="0"/>
              <a:t>Post-secondary requirements</a:t>
            </a:r>
          </a:p>
          <a:p>
            <a:pPr>
              <a:lnSpc>
                <a:spcPct val="100000"/>
              </a:lnSpc>
            </a:pPr>
            <a:r>
              <a:rPr lang="en-CA" dirty="0"/>
              <a:t>Applying for Post-Secondary – begins in October with deadlines in December (for early admission and entrance scholarships) and January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7D4AE-8E99-4816-55C8-86B7DFD888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24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Provincial Assessments</a:t>
            </a:r>
          </a:p>
          <a:p>
            <a:r>
              <a:rPr lang="en-CA" dirty="0"/>
              <a:t>Literacy Assessment 10 (if not completed in grade 10 or 11)</a:t>
            </a:r>
          </a:p>
          <a:p>
            <a:r>
              <a:rPr lang="en-CA" dirty="0"/>
              <a:t>Numeracy Assessment 10 (if not completed in grade 10 or 11)</a:t>
            </a:r>
          </a:p>
          <a:p>
            <a:r>
              <a:rPr lang="en-CA" dirty="0"/>
              <a:t>Literacy Assessment 12</a:t>
            </a:r>
          </a:p>
        </p:txBody>
      </p:sp>
      <p:pic>
        <p:nvPicPr>
          <p:cNvPr id="6" name="Picture 5" descr="A graduation cap with a tassel&#10;&#10;Description automatically generated with medium confidence">
            <a:extLst>
              <a:ext uri="{FF2B5EF4-FFF2-40B4-BE49-F238E27FC236}">
                <a16:creationId xmlns:a16="http://schemas.microsoft.com/office/drawing/2014/main" id="{C5DF33BF-F5C7-73B2-AB57-010FBBFEB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85259" y="658867"/>
            <a:ext cx="1517341" cy="1698516"/>
          </a:xfrm>
          <a:prstGeom prst="rect">
            <a:avLst/>
          </a:prstGeom>
        </p:spPr>
      </p:pic>
      <p:pic>
        <p:nvPicPr>
          <p:cNvPr id="8" name="Picture 7" descr="A graduation cap with a tassel&#10;&#10;Description automatically generated with medium confidence">
            <a:extLst>
              <a:ext uri="{FF2B5EF4-FFF2-40B4-BE49-F238E27FC236}">
                <a16:creationId xmlns:a16="http://schemas.microsoft.com/office/drawing/2014/main" id="{83A918D2-969F-A6D9-47AF-81681D782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49363" y="4764195"/>
            <a:ext cx="1517341" cy="169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78172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1790</Words>
  <Application>Microsoft Office PowerPoint</Application>
  <PresentationFormat>Widescreen</PresentationFormat>
  <Paragraphs>187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Avenir Next LT Pro</vt:lpstr>
      <vt:lpstr>Goudy Old Style</vt:lpstr>
      <vt:lpstr>Wingdings</vt:lpstr>
      <vt:lpstr>FrostyVTI</vt:lpstr>
      <vt:lpstr> Ecole Panorama Ridge Secondary Course Selection February 2024</vt:lpstr>
      <vt:lpstr> Graduation Basics</vt:lpstr>
      <vt:lpstr>Grade 10 Considerations</vt:lpstr>
      <vt:lpstr>Math Pathways</vt:lpstr>
      <vt:lpstr>Languages</vt:lpstr>
      <vt:lpstr>Language Challenge Exam</vt:lpstr>
      <vt:lpstr>Grade 11 Considerations</vt:lpstr>
      <vt:lpstr>Co-op Programs</vt:lpstr>
      <vt:lpstr>Grade 12 Considerations</vt:lpstr>
      <vt:lpstr>Indigenous Graduation Requirement</vt:lpstr>
      <vt:lpstr>Study Blocks</vt:lpstr>
      <vt:lpstr>French Immersion Students</vt:lpstr>
      <vt:lpstr>Courses that Require Applications</vt:lpstr>
      <vt:lpstr>Planning for Post-Secondary</vt:lpstr>
      <vt:lpstr>University Degree General Guide</vt:lpstr>
      <vt:lpstr>Applying to University</vt:lpstr>
      <vt:lpstr>Summer School</vt:lpstr>
      <vt:lpstr>Alternate Learning</vt:lpstr>
      <vt:lpstr>Remember…</vt:lpstr>
      <vt:lpstr>Contacting Your Counsellor</vt:lpstr>
    </vt:vector>
  </TitlesOfParts>
  <Company>Surrey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Ecole Panorama Ridge Course Selection</dc:title>
  <dc:creator>Sarah Kurrein</dc:creator>
  <cp:lastModifiedBy>Deneene Ross</cp:lastModifiedBy>
  <cp:revision>3</cp:revision>
  <dcterms:created xsi:type="dcterms:W3CDTF">2023-04-14T15:47:23Z</dcterms:created>
  <dcterms:modified xsi:type="dcterms:W3CDTF">2024-02-05T23:19:03Z</dcterms:modified>
</cp:coreProperties>
</file>