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2" r:id="rId4"/>
  </p:sldMasterIdLst>
  <p:notesMasterIdLst>
    <p:notesMasterId r:id="rId26"/>
  </p:notesMasterIdLst>
  <p:sldIdLst>
    <p:sldId id="256" r:id="rId5"/>
    <p:sldId id="257" r:id="rId6"/>
    <p:sldId id="258" r:id="rId7"/>
    <p:sldId id="259" r:id="rId8"/>
    <p:sldId id="279" r:id="rId9"/>
    <p:sldId id="290" r:id="rId10"/>
    <p:sldId id="292" r:id="rId11"/>
    <p:sldId id="293" r:id="rId12"/>
    <p:sldId id="260" r:id="rId13"/>
    <p:sldId id="261" r:id="rId14"/>
    <p:sldId id="262" r:id="rId15"/>
    <p:sldId id="263" r:id="rId16"/>
    <p:sldId id="264" r:id="rId17"/>
    <p:sldId id="265" r:id="rId18"/>
    <p:sldId id="266" r:id="rId19"/>
    <p:sldId id="299" r:id="rId20"/>
    <p:sldId id="268" r:id="rId21"/>
    <p:sldId id="270" r:id="rId22"/>
    <p:sldId id="300" r:id="rId23"/>
    <p:sldId id="276" r:id="rId24"/>
    <p:sldId id="27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1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0F352D-F593-472F-BFD9-93530972A1B6}" v="5" dt="2023-09-06T15:59:51.818"/>
    <p1510:client id="{4E107C47-5FEE-49A7-A79D-431845EF500D}" v="46" dt="2021-01-29T21:08:31.936"/>
    <p1510:client id="{8C6897B7-61F2-4E12-A0C6-B515FA936788}" v="44" dt="2021-02-01T04:26:45.250"/>
    <p1510:client id="{9B6EF736-E481-42E1-96A9-DB8DCAB8833F}" v="483" dt="2021-01-29T18:43:16.632"/>
    <p1510:client id="{EED7460D-3393-4ED9-B411-38177FC454C1}" v="2" dt="2023-09-06T16:27:46.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Sowerby" userId="S::sowerby_j@surreyschools.ca::652182e4-5425-4716-a151-a4a0b690cd71" providerId="AD" clId="Web-{EED7460D-3393-4ED9-B411-38177FC454C1}"/>
    <pc:docChg chg="modSld">
      <pc:chgData name="John Sowerby" userId="S::sowerby_j@surreyschools.ca::652182e4-5425-4716-a151-a4a0b690cd71" providerId="AD" clId="Web-{EED7460D-3393-4ED9-B411-38177FC454C1}" dt="2023-09-06T16:27:46.257" v="1" actId="20577"/>
      <pc:docMkLst>
        <pc:docMk/>
      </pc:docMkLst>
      <pc:sldChg chg="modSp">
        <pc:chgData name="John Sowerby" userId="S::sowerby_j@surreyschools.ca::652182e4-5425-4716-a151-a4a0b690cd71" providerId="AD" clId="Web-{EED7460D-3393-4ED9-B411-38177FC454C1}" dt="2023-09-06T16:27:46.257" v="1" actId="20577"/>
        <pc:sldMkLst>
          <pc:docMk/>
          <pc:sldMk cId="0" sldId="256"/>
        </pc:sldMkLst>
        <pc:spChg chg="mod">
          <ac:chgData name="John Sowerby" userId="S::sowerby_j@surreyschools.ca::652182e4-5425-4716-a151-a4a0b690cd71" providerId="AD" clId="Web-{EED7460D-3393-4ED9-B411-38177FC454C1}" dt="2023-09-06T16:27:46.257" v="1" actId="20577"/>
          <ac:spMkLst>
            <pc:docMk/>
            <pc:sldMk cId="0" sldId="256"/>
            <ac:spMk id="3" creationId="{00000000-0000-0000-0000-000000000000}"/>
          </ac:spMkLst>
        </pc:spChg>
      </pc:sldChg>
    </pc:docChg>
  </pc:docChgLst>
  <pc:docChgLst>
    <pc:chgData name="Darryl Vanderark" userId="S::vanderark_d@surreyschools.ca::56952370-23c4-440b-955f-a89c9b70b5e3" providerId="AD" clId="Web-{390F352D-F593-472F-BFD9-93530972A1B6}"/>
    <pc:docChg chg="delSld modSld">
      <pc:chgData name="Darryl Vanderark" userId="S::vanderark_d@surreyschools.ca::56952370-23c4-440b-955f-a89c9b70b5e3" providerId="AD" clId="Web-{390F352D-F593-472F-BFD9-93530972A1B6}" dt="2023-09-06T15:59:51.412" v="3"/>
      <pc:docMkLst>
        <pc:docMk/>
      </pc:docMkLst>
      <pc:sldChg chg="addSp delSp modSp">
        <pc:chgData name="Darryl Vanderark" userId="S::vanderark_d@surreyschools.ca::56952370-23c4-440b-955f-a89c9b70b5e3" providerId="AD" clId="Web-{390F352D-F593-472F-BFD9-93530972A1B6}" dt="2023-09-06T15:59:51.412" v="3"/>
        <pc:sldMkLst>
          <pc:docMk/>
          <pc:sldMk cId="0" sldId="273"/>
        </pc:sldMkLst>
        <pc:spChg chg="add del mod">
          <ac:chgData name="Darryl Vanderark" userId="S::vanderark_d@surreyschools.ca::56952370-23c4-440b-955f-a89c9b70b5e3" providerId="AD" clId="Web-{390F352D-F593-472F-BFD9-93530972A1B6}" dt="2023-09-06T15:59:51.412" v="3"/>
          <ac:spMkLst>
            <pc:docMk/>
            <pc:sldMk cId="0" sldId="273"/>
            <ac:spMk id="4" creationId="{E90FC792-79D0-F540-FA31-0E52CE5387BF}"/>
          </ac:spMkLst>
        </pc:spChg>
        <pc:picChg chg="add mod ord">
          <ac:chgData name="Darryl Vanderark" userId="S::vanderark_d@surreyschools.ca::56952370-23c4-440b-955f-a89c9b70b5e3" providerId="AD" clId="Web-{390F352D-F593-472F-BFD9-93530972A1B6}" dt="2023-09-06T15:59:51.412" v="3"/>
          <ac:picMkLst>
            <pc:docMk/>
            <pc:sldMk cId="0" sldId="273"/>
            <ac:picMk id="5" creationId="{921EFCAB-89A7-6C06-8F88-BEAC35DD1A20}"/>
          </ac:picMkLst>
        </pc:picChg>
        <pc:picChg chg="del mod">
          <ac:chgData name="Darryl Vanderark" userId="S::vanderark_d@surreyschools.ca::56952370-23c4-440b-955f-a89c9b70b5e3" providerId="AD" clId="Web-{390F352D-F593-472F-BFD9-93530972A1B6}" dt="2023-09-06T15:58:07.100" v="2"/>
          <ac:picMkLst>
            <pc:docMk/>
            <pc:sldMk cId="0" sldId="273"/>
            <ac:picMk id="7" creationId="{3C179449-DF3C-7842-9687-14E198F80BFB}"/>
          </ac:picMkLst>
        </pc:picChg>
      </pc:sldChg>
      <pc:sldChg chg="del">
        <pc:chgData name="Darryl Vanderark" userId="S::vanderark_d@surreyschools.ca::56952370-23c4-440b-955f-a89c9b70b5e3" providerId="AD" clId="Web-{390F352D-F593-472F-BFD9-93530972A1B6}" dt="2023-09-06T15:57:16.381" v="0"/>
        <pc:sldMkLst>
          <pc:docMk/>
          <pc:sldMk cId="630850643"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4C97B4-DC43-F74D-8A00-4646592F2112}" type="datetimeFigureOut">
              <a:rPr lang="en-US" smtClean="0"/>
              <a:t>9/6/2023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9DB2E-BA1A-B248-A1DE-A1E4D01A05CF}" type="slidenum">
              <a:rPr lang="en-US" smtClean="0"/>
              <a:t>‹#›</a:t>
            </a:fld>
            <a:endParaRPr lang="en-US"/>
          </a:p>
        </p:txBody>
      </p:sp>
    </p:spTree>
    <p:extLst>
      <p:ext uri="{BB962C8B-B14F-4D97-AF65-F5344CB8AC3E}">
        <p14:creationId xmlns:p14="http://schemas.microsoft.com/office/powerpoint/2010/main" val="27041840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9</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19</a:t>
            </a:fld>
            <a:endParaRPr lang="en-US"/>
          </a:p>
        </p:txBody>
      </p:sp>
    </p:spTree>
    <p:extLst>
      <p:ext uri="{BB962C8B-B14F-4D97-AF65-F5344CB8AC3E}">
        <p14:creationId xmlns:p14="http://schemas.microsoft.com/office/powerpoint/2010/main" val="3953317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9DB2E-BA1A-B248-A1DE-A1E4D01A05CF}" type="slidenum">
              <a:rPr lang="en-US" smtClean="0"/>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lstStyle>
          <a:p>
            <a:r>
              <a:rPr kumimoji="0" lang="en-CA"/>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a:t>Click to edit Master subtitle style</a:t>
            </a:r>
            <a:endParaRPr kumimoji="0" lang="en-US"/>
          </a:p>
        </p:txBody>
      </p:sp>
      <p:sp>
        <p:nvSpPr>
          <p:cNvPr id="7" name="Date Placeholder 6"/>
          <p:cNvSpPr>
            <a:spLocks noGrp="1"/>
          </p:cNvSpPr>
          <p:nvPr>
            <p:ph type="dt" sz="half" idx="10"/>
          </p:nvPr>
        </p:nvSpPr>
        <p:spPr/>
        <p:txBody>
          <a:bodyPr/>
          <a:lstStyle/>
          <a:p>
            <a:fld id="{ED06A3E5-F1F9-D04F-B1FD-68C19ACE5135}" type="datetimeFigureOut">
              <a:rPr lang="en-US" smtClean="0"/>
              <a:t>9/6/2023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2214FBC-E3B0-4EAB-95AF-6C63DF6D889D}"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ED06A3E5-F1F9-D04F-B1FD-68C19ACE5135}"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C8D9B-B5C3-734C-9B4A-1AEFE844D9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CA"/>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ED06A3E5-F1F9-D04F-B1FD-68C19ACE5135}"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C8D9B-B5C3-734C-9B4A-1AEFE844D9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ED06A3E5-F1F9-D04F-B1FD-68C19ACE5135}"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C8D9B-B5C3-734C-9B4A-1AEFE844D9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lstStyle>
          <a:p>
            <a:r>
              <a:rPr kumimoji="0" lang="en-CA"/>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a:t>Click to edit Master text styles</a:t>
            </a:r>
          </a:p>
        </p:txBody>
      </p:sp>
      <p:sp>
        <p:nvSpPr>
          <p:cNvPr id="4" name="Date Placeholder 3"/>
          <p:cNvSpPr>
            <a:spLocks noGrp="1"/>
          </p:cNvSpPr>
          <p:nvPr>
            <p:ph type="dt" sz="half" idx="10"/>
          </p:nvPr>
        </p:nvSpPr>
        <p:spPr/>
        <p:txBody>
          <a:bodyPr/>
          <a:lstStyle/>
          <a:p>
            <a:fld id="{ED06A3E5-F1F9-D04F-B1FD-68C19ACE5135}"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C8D9B-B5C3-734C-9B4A-1AEFE844D994}" type="slidenum">
              <a:rPr lang="en-US" smtClean="0"/>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CA"/>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5" name="Date Placeholder 4"/>
          <p:cNvSpPr>
            <a:spLocks noGrp="1"/>
          </p:cNvSpPr>
          <p:nvPr>
            <p:ph type="dt" sz="half" idx="10"/>
          </p:nvPr>
        </p:nvSpPr>
        <p:spPr/>
        <p:txBody>
          <a:bodyPr/>
          <a:lstStyle/>
          <a:p>
            <a:fld id="{ED06A3E5-F1F9-D04F-B1FD-68C19ACE5135}"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C8D9B-B5C3-734C-9B4A-1AEFE844D9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lstStyle>
          <a:p>
            <a:r>
              <a:rPr kumimoji="0" lang="en-CA"/>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7" name="Date Placeholder 6"/>
          <p:cNvSpPr>
            <a:spLocks noGrp="1"/>
          </p:cNvSpPr>
          <p:nvPr>
            <p:ph type="dt" sz="half" idx="10"/>
          </p:nvPr>
        </p:nvSpPr>
        <p:spPr/>
        <p:txBody>
          <a:bodyPr/>
          <a:lstStyle/>
          <a:p>
            <a:fld id="{ED06A3E5-F1F9-D04F-B1FD-68C19ACE5135}" type="datetimeFigureOut">
              <a:rPr lang="en-US" smtClean="0"/>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C8D9B-B5C3-734C-9B4A-1AEFE844D9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CA"/>
              <a:t>Click to edit Master title style</a:t>
            </a:r>
            <a:endParaRPr kumimoji="0" lang="en-US"/>
          </a:p>
        </p:txBody>
      </p:sp>
      <p:sp>
        <p:nvSpPr>
          <p:cNvPr id="3" name="Date Placeholder 2"/>
          <p:cNvSpPr>
            <a:spLocks noGrp="1"/>
          </p:cNvSpPr>
          <p:nvPr>
            <p:ph type="dt" sz="half" idx="10"/>
          </p:nvPr>
        </p:nvSpPr>
        <p:spPr/>
        <p:txBody>
          <a:bodyPr/>
          <a:lstStyle/>
          <a:p>
            <a:fld id="{ED06A3E5-F1F9-D04F-B1FD-68C19ACE5135}" type="datetimeFigureOut">
              <a:rPr lang="en-US" smtClean="0"/>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C8D9B-B5C3-734C-9B4A-1AEFE844D9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Date Placeholder 1"/>
          <p:cNvSpPr>
            <a:spLocks noGrp="1"/>
          </p:cNvSpPr>
          <p:nvPr>
            <p:ph type="dt" sz="half" idx="10"/>
          </p:nvPr>
        </p:nvSpPr>
        <p:spPr/>
        <p:txBody>
          <a:bodyPr/>
          <a:lstStyle/>
          <a:p>
            <a:fld id="{ED06A3E5-F1F9-D04F-B1FD-68C19ACE5135}" type="datetimeFigureOut">
              <a:rPr lang="en-US" smtClean="0"/>
              <a:t>9/6/2023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2C8D9B-B5C3-734C-9B4A-1AEFE844D994}" type="slidenum">
              <a:rPr lang="en-US" smtClean="0"/>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lstStyle>
          <a:p>
            <a:r>
              <a:rPr kumimoji="0" lang="en-CA"/>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CA"/>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5" name="Date Placeholder 4"/>
          <p:cNvSpPr>
            <a:spLocks noGrp="1"/>
          </p:cNvSpPr>
          <p:nvPr>
            <p:ph type="dt" sz="half" idx="10"/>
          </p:nvPr>
        </p:nvSpPr>
        <p:spPr/>
        <p:txBody>
          <a:bodyPr/>
          <a:lstStyle/>
          <a:p>
            <a:fld id="{ED06A3E5-F1F9-D04F-B1FD-68C19ACE5135}"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5CD18-686B-47A9-AFD5-66CE5FA52A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lstStyle>
          <a:p>
            <a:r>
              <a:rPr kumimoji="0" lang="en-CA"/>
              <a:t>Click to edit Master title style</a:t>
            </a:r>
            <a:endParaRPr kumimoji="0" lang="en-US"/>
          </a:p>
        </p:txBody>
      </p:sp>
      <p:sp>
        <p:nvSpPr>
          <p:cNvPr id="5" name="Date Placeholder 4"/>
          <p:cNvSpPr>
            <a:spLocks noGrp="1"/>
          </p:cNvSpPr>
          <p:nvPr>
            <p:ph type="dt" sz="half" idx="10"/>
          </p:nvPr>
        </p:nvSpPr>
        <p:spPr/>
        <p:txBody>
          <a:bodyPr/>
          <a:lstStyle/>
          <a:p>
            <a:fld id="{ED06A3E5-F1F9-D04F-B1FD-68C19ACE5135}"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C8D9B-B5C3-734C-9B4A-1AEFE844D994}"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lstStyle>
          <a:p>
            <a:pPr marL="0" algn="l" eaLnBrk="1" latinLnBrk="0" hangingPunct="1"/>
            <a:r>
              <a:rPr kumimoji="0" lang="en-CA"/>
              <a:t>Click icon to add picture</a:t>
            </a:r>
            <a:endParaRPr kumimoji="0" lang="en-US"/>
          </a:p>
        </p:txBody>
      </p:sp>
      <p:sp>
        <p:nvSpPr>
          <p:cNvPr id="9" name="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CA"/>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CA"/>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CA"/>
              <a:t>Click to edit Master text styles</a:t>
            </a:r>
          </a:p>
          <a:p>
            <a:pPr lvl="1" eaLnBrk="1" latinLnBrk="0" hangingPunct="1"/>
            <a:r>
              <a:rPr kumimoji="0" lang="en-CA"/>
              <a:t>Second level</a:t>
            </a:r>
          </a:p>
          <a:p>
            <a:pPr lvl="2" eaLnBrk="1" latinLnBrk="0" hangingPunct="1"/>
            <a:r>
              <a:rPr kumimoji="0" lang="en-CA"/>
              <a:t>Third level</a:t>
            </a:r>
          </a:p>
          <a:p>
            <a:pPr lvl="3" eaLnBrk="1" latinLnBrk="0" hangingPunct="1"/>
            <a:r>
              <a:rPr kumimoji="0" lang="en-CA"/>
              <a:t>Fourth level</a:t>
            </a:r>
          </a:p>
          <a:p>
            <a:pPr lvl="4" eaLnBrk="1" latinLnBrk="0" hangingPunct="1"/>
            <a:r>
              <a:rPr kumimoji="0" lang="en-CA"/>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ED06A3E5-F1F9-D04F-B1FD-68C19ACE5135}" type="datetimeFigureOut">
              <a:rPr lang="en-US" smtClean="0"/>
              <a:t>9/6/2023</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002C8D9B-B5C3-734C-9B4A-1AEFE844D994}" type="slidenum">
              <a:rPr lang="en-US" smtClean="0"/>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9571" y="195943"/>
            <a:ext cx="10439399" cy="880410"/>
          </a:xfrm>
        </p:spPr>
        <p:txBody>
          <a:bodyPr>
            <a:normAutofit fontScale="90000"/>
          </a:bodyPr>
          <a:lstStyle/>
          <a:p>
            <a:pPr algn="ctr"/>
            <a:r>
              <a:rPr lang="en-US" sz="4000" err="1">
                <a:solidFill>
                  <a:srgbClr val="000090"/>
                </a:solidFill>
                <a:latin typeface="Gill Sans Ultra Bold"/>
              </a:rPr>
              <a:t>École</a:t>
            </a:r>
            <a:r>
              <a:rPr lang="en-US" sz="4000">
                <a:solidFill>
                  <a:srgbClr val="000090"/>
                </a:solidFill>
                <a:latin typeface="Gill Sans Ultra Bold"/>
              </a:rPr>
              <a:t> Panorama Ridge Secondary</a:t>
            </a:r>
          </a:p>
        </p:txBody>
      </p:sp>
      <p:sp>
        <p:nvSpPr>
          <p:cNvPr id="3" name="Subtitle 2"/>
          <p:cNvSpPr>
            <a:spLocks noGrp="1"/>
          </p:cNvSpPr>
          <p:nvPr>
            <p:ph type="subTitle" idx="1"/>
          </p:nvPr>
        </p:nvSpPr>
        <p:spPr>
          <a:xfrm>
            <a:off x="1469571" y="1520946"/>
            <a:ext cx="10570029" cy="3402451"/>
          </a:xfrm>
        </p:spPr>
        <p:txBody>
          <a:bodyPr lIns="91440" tIns="0" rIns="91440" bIns="45720" anchor="t">
            <a:noAutofit/>
          </a:bodyPr>
          <a:lstStyle/>
          <a:p>
            <a:pPr marL="27305"/>
            <a:r>
              <a:rPr lang="en-CA" sz="6600" b="1">
                <a:solidFill>
                  <a:srgbClr val="1A12F0"/>
                </a:solidFill>
                <a:latin typeface="Gill Sans Ultra Bold"/>
                <a:cs typeface="Gill Sans Ultra Bold"/>
              </a:rPr>
              <a:t>   			</a:t>
            </a:r>
            <a:r>
              <a:rPr lang="en-CA" sz="6600" b="1" u="sng">
                <a:solidFill>
                  <a:srgbClr val="1A12F0"/>
                </a:solidFill>
                <a:latin typeface="Gill Sans Ultra Bold"/>
                <a:cs typeface="Gill Sans Ultra Bold"/>
              </a:rPr>
              <a:t>P</a:t>
            </a:r>
            <a:r>
              <a:rPr lang="en-CA" sz="6600" b="1">
                <a:solidFill>
                  <a:srgbClr val="00B050"/>
                </a:solidFill>
                <a:latin typeface="Gill Sans Ultra Bold"/>
                <a:cs typeface="Gill Sans Ultra Bold"/>
              </a:rPr>
              <a:t>hysical </a:t>
            </a:r>
            <a:endParaRPr lang="en-US"/>
          </a:p>
          <a:p>
            <a:pPr marL="27305"/>
            <a:r>
              <a:rPr lang="en-CA" sz="6600" b="1">
                <a:solidFill>
                  <a:srgbClr val="1A12F0"/>
                </a:solidFill>
                <a:latin typeface="Gill Sans Ultra Bold"/>
                <a:cs typeface="Gill Sans Ultra Bold"/>
              </a:rPr>
              <a:t>			</a:t>
            </a:r>
            <a:r>
              <a:rPr lang="en-CA" sz="6600" b="1" u="sng">
                <a:solidFill>
                  <a:srgbClr val="1A12F0"/>
                </a:solidFill>
                <a:latin typeface="Gill Sans Ultra Bold"/>
                <a:cs typeface="Gill Sans Ultra Bold"/>
              </a:rPr>
              <a:t>H</a:t>
            </a:r>
            <a:r>
              <a:rPr lang="en-CA" sz="6600" b="1">
                <a:solidFill>
                  <a:srgbClr val="00B050"/>
                </a:solidFill>
                <a:latin typeface="Gill Sans Ultra Bold"/>
                <a:cs typeface="Gill Sans Ultra Bold"/>
              </a:rPr>
              <a:t>ealth </a:t>
            </a:r>
          </a:p>
          <a:p>
            <a:pPr marL="27305"/>
            <a:endParaRPr lang="en-CA" sz="6600" b="1">
              <a:solidFill>
                <a:srgbClr val="00B050"/>
              </a:solidFill>
              <a:latin typeface="Gill Sans Ultra Bold"/>
              <a:cs typeface="Gill Sans Ultra Bold"/>
            </a:endParaRPr>
          </a:p>
          <a:p>
            <a:pPr marL="27305"/>
            <a:r>
              <a:rPr lang="en-CA" sz="6600">
                <a:solidFill>
                  <a:srgbClr val="1A12F0"/>
                </a:solidFill>
                <a:latin typeface="Gill Sans Ultra Bold"/>
                <a:cs typeface="Gill Sans Ultra Bold"/>
              </a:rPr>
              <a:t>      		</a:t>
            </a:r>
            <a:r>
              <a:rPr lang="en-CA" sz="6600" u="sng">
                <a:solidFill>
                  <a:srgbClr val="1A12F0"/>
                </a:solidFill>
                <a:latin typeface="Gill Sans Ultra Bold"/>
                <a:cs typeface="Gill Sans Ultra Bold"/>
              </a:rPr>
              <a:t>E</a:t>
            </a:r>
            <a:r>
              <a:rPr lang="en-CA" sz="6600" b="1">
                <a:solidFill>
                  <a:srgbClr val="00B050"/>
                </a:solidFill>
                <a:latin typeface="Gill Sans Ultra Bold"/>
                <a:cs typeface="Gill Sans Ultra Bold"/>
              </a:rPr>
              <a:t>ducation </a:t>
            </a:r>
            <a:endParaRPr lang="en-CA" sz="6600" b="1">
              <a:solidFill>
                <a:srgbClr val="0000FF"/>
              </a:solidFill>
              <a:latin typeface="Gill Sans Ultra Bold"/>
              <a:cs typeface="Gill Sans Ultra Bold"/>
            </a:endParaRPr>
          </a:p>
          <a:p>
            <a:pPr marL="27305" algn="ctr"/>
            <a:r>
              <a:rPr lang="en-CA" sz="4400" b="1">
                <a:solidFill>
                  <a:srgbClr val="0000FF"/>
                </a:solidFill>
                <a:latin typeface="Gill Sans Ultra Bold"/>
                <a:cs typeface="Gill Sans Ultra Bold"/>
              </a:rPr>
              <a:t>Course Outline &amp; Policies </a:t>
            </a:r>
          </a:p>
          <a:p>
            <a:pPr marL="27305" algn="ctr"/>
            <a:endParaRPr lang="en-CA" sz="3600" b="1">
              <a:solidFill>
                <a:srgbClr val="0000FF"/>
              </a:solidFill>
              <a:latin typeface="Gill Sans Ultra Bold"/>
              <a:cs typeface="Gill Sans Ultra Bold"/>
            </a:endParaRPr>
          </a:p>
          <a:p>
            <a:pPr marL="27305" algn="ctr"/>
            <a:r>
              <a:rPr lang="en-CA" sz="3600" b="1">
                <a:solidFill>
                  <a:srgbClr val="000090"/>
                </a:solidFill>
                <a:latin typeface="Gill Sans Ultra Bold"/>
                <a:cs typeface="Gill Sans Ultra Bold"/>
              </a:rPr>
              <a:t>Active Living 11/12</a:t>
            </a:r>
            <a:br>
              <a:rPr lang="en-US" sz="5400"/>
            </a:br>
            <a:endParaRPr lang="en-US" sz="5400"/>
          </a:p>
          <a:p>
            <a:pPr marL="27305"/>
            <a:endParaRPr lang="en-US" sz="43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542134"/>
            <a:ext cx="8376103" cy="1734830"/>
          </a:xfrm>
        </p:spPr>
        <p:txBody>
          <a:bodyPr>
            <a:normAutofit fontScale="90000"/>
          </a:bodyPr>
          <a:lstStyle/>
          <a:p>
            <a:pPr algn="ctr"/>
            <a:br>
              <a:rPr lang="en-CA" sz="8000">
                <a:latin typeface="Apple Casual"/>
                <a:cs typeface="Apple Casual"/>
              </a:rPr>
            </a:br>
            <a:br>
              <a:rPr lang="en-CA" sz="8000">
                <a:latin typeface="Apple Casual"/>
                <a:cs typeface="Apple Casual"/>
              </a:rPr>
            </a:br>
            <a:br>
              <a:rPr lang="en-CA" sz="8000">
                <a:latin typeface="Apple Casual"/>
                <a:cs typeface="Apple Casual"/>
              </a:rPr>
            </a:br>
            <a:r>
              <a:rPr lang="en-CA" sz="8000">
                <a:solidFill>
                  <a:srgbClr val="00B050"/>
                </a:solidFill>
                <a:latin typeface="Apple Casual"/>
                <a:cs typeface="Apple Casual"/>
              </a:rPr>
              <a:t>PROFICIENT</a:t>
            </a:r>
            <a:br>
              <a:rPr lang="en-CA" sz="8000">
                <a:solidFill>
                  <a:srgbClr val="00B050"/>
                </a:solidFill>
                <a:latin typeface="Apple Casual"/>
                <a:cs typeface="Apple Casual"/>
              </a:rPr>
            </a:br>
            <a:r>
              <a:rPr lang="en-CA" sz="8000">
                <a:solidFill>
                  <a:srgbClr val="FF0000"/>
                </a:solidFill>
                <a:effectLst>
                  <a:outerShdw blurRad="60007" dir="1500000" sy="-30000" kx="800400" algn="bl">
                    <a:srgbClr val="FF0000">
                      <a:alpha val="20000"/>
                    </a:srgbClr>
                  </a:outerShdw>
                </a:effectLst>
                <a:latin typeface="Apple Casual"/>
                <a:cs typeface="Apple Casual"/>
              </a:rPr>
              <a:t>B</a:t>
            </a:r>
            <a:r>
              <a:rPr lang="en-US" sz="8000">
                <a:solidFill>
                  <a:srgbClr val="FF0000"/>
                </a:solidFill>
                <a:effectLst>
                  <a:outerShdw blurRad="60007" dir="1500000" sy="-30000" kx="800400" algn="bl">
                    <a:srgbClr val="FF0000">
                      <a:alpha val="20000"/>
                    </a:srgbClr>
                  </a:outerShdw>
                </a:effectLst>
                <a:latin typeface="Apple Casual"/>
                <a:cs typeface="Apple Casual"/>
              </a:rPr>
              <a:t> = 73%-</a:t>
            </a:r>
            <a:r>
              <a:rPr lang="en-CA" sz="8000">
                <a:solidFill>
                  <a:srgbClr val="FF0000"/>
                </a:solidFill>
                <a:effectLst>
                  <a:outerShdw blurRad="60007" dir="1500000" sy="-30000" kx="800400" algn="bl">
                    <a:srgbClr val="FF0000">
                      <a:alpha val="20000"/>
                    </a:srgbClr>
                  </a:outerShdw>
                </a:effectLst>
                <a:latin typeface="Apple Casual"/>
                <a:cs typeface="Apple Casual"/>
              </a:rPr>
              <a:t>8</a:t>
            </a:r>
            <a:r>
              <a:rPr lang="en-US" sz="8000">
                <a:solidFill>
                  <a:srgbClr val="FF0000"/>
                </a:solidFill>
                <a:effectLst>
                  <a:outerShdw blurRad="60007" dir="1500000" sy="-30000" kx="800400" algn="bl">
                    <a:srgbClr val="FF0000">
                      <a:alpha val="20000"/>
                    </a:srgbClr>
                  </a:outerShdw>
                </a:effectLst>
                <a:latin typeface="Apple Casual"/>
                <a:cs typeface="Apple Casual"/>
              </a:rPr>
              <a:t>5%</a:t>
            </a:r>
            <a:br>
              <a:rPr lang="en-US" sz="8000">
                <a:solidFill>
                  <a:srgbClr val="FF0000"/>
                </a:solidFill>
                <a:effectLst>
                  <a:outerShdw blurRad="60007" dir="1500000" sy="-30000" kx="800400" algn="bl">
                    <a:srgbClr val="FF0000">
                      <a:alpha val="20000"/>
                    </a:srgbClr>
                  </a:outerShdw>
                </a:effectLst>
                <a:latin typeface="Apple Casual"/>
                <a:cs typeface="Apple Casual"/>
              </a:rPr>
            </a:br>
            <a:br>
              <a:rPr lang="en-CA" sz="7889">
                <a:solidFill>
                  <a:srgbClr val="FF0000"/>
                </a:solidFill>
                <a:effectLst>
                  <a:outerShdw blurRad="60007" dir="1500000" sy="-30000" kx="800400" algn="bl">
                    <a:srgbClr val="FF0000">
                      <a:alpha val="20000"/>
                    </a:srgbClr>
                  </a:outerShdw>
                </a:effectLst>
                <a:latin typeface="Apple Casual"/>
                <a:cs typeface="Apple Casual"/>
              </a:rPr>
            </a:br>
            <a:br>
              <a:rPr lang="en-US" sz="4400">
                <a:solidFill>
                  <a:srgbClr val="FF0000"/>
                </a:solidFill>
                <a:effectLst>
                  <a:outerShdw blurRad="60007" dir="1500000" sy="-30000" kx="800400" algn="bl">
                    <a:srgbClr val="FF0000">
                      <a:alpha val="20000"/>
                    </a:srgbClr>
                  </a:outerShdw>
                </a:effectLst>
                <a:latin typeface="Apple Casual"/>
                <a:cs typeface="Apple Casual"/>
              </a:rPr>
            </a:br>
            <a:br>
              <a:rPr lang="en-US"/>
            </a:b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174661" y="2543835"/>
            <a:ext cx="12257069" cy="2037202"/>
          </a:xfrm>
        </p:spPr>
        <p:txBody>
          <a:bodyPr>
            <a:noAutofit/>
          </a:bodyPr>
          <a:lstStyle/>
          <a:p>
            <a:r>
              <a:rPr lang="en-CA" sz="4200">
                <a:solidFill>
                  <a:srgbClr val="0000FF"/>
                </a:solidFill>
                <a:latin typeface="Apple Casual"/>
                <a:cs typeface="Apple Casual"/>
              </a:rPr>
              <a:t>In PE strip, on time, GOOD attitude and participation, on task, STRONG consistent effort, respects peers and teacher, </a:t>
            </a:r>
            <a:r>
              <a:rPr lang="en-CA" sz="4200" u="sng">
                <a:solidFill>
                  <a:srgbClr val="0000FF"/>
                </a:solidFill>
                <a:latin typeface="Apple Casual"/>
                <a:cs typeface="Apple Casual"/>
              </a:rPr>
              <a:t>offers to help with equipment.</a:t>
            </a:r>
            <a:r>
              <a:rPr lang="en-US" sz="4200">
                <a:solidFill>
                  <a:srgbClr val="0000FF"/>
                </a:solidFill>
                <a:latin typeface="Apple Casual"/>
                <a:cs typeface="Apple Casual"/>
              </a:rPr>
              <a:t> </a:t>
            </a:r>
          </a:p>
        </p:txBody>
      </p:sp>
      <p:sp>
        <p:nvSpPr>
          <p:cNvPr id="5" name="TextBox 4">
            <a:extLst>
              <a:ext uri="{FF2B5EF4-FFF2-40B4-BE49-F238E27FC236}">
                <a16:creationId xmlns:a16="http://schemas.microsoft.com/office/drawing/2014/main" id="{CA8FC4FE-B3CF-983B-9DE6-587970FE9290}"/>
              </a:ext>
            </a:extLst>
          </p:cNvPr>
          <p:cNvSpPr txBox="1"/>
          <p:nvPr/>
        </p:nvSpPr>
        <p:spPr>
          <a:xfrm>
            <a:off x="3094923" y="5173307"/>
            <a:ext cx="6349428" cy="769441"/>
          </a:xfrm>
          <a:prstGeom prst="rect">
            <a:avLst/>
          </a:prstGeom>
          <a:noFill/>
        </p:spPr>
        <p:txBody>
          <a:bodyPr wrap="square">
            <a:spAutoFit/>
          </a:bodyPr>
          <a:lstStyle/>
          <a:p>
            <a:pPr algn="ctr"/>
            <a:r>
              <a:rPr lang="en-US" sz="4400">
                <a:ln w="0"/>
                <a:solidFill>
                  <a:schemeClr val="accent1"/>
                </a:solidFill>
                <a:effectLst>
                  <a:outerShdw blurRad="38100" dist="25400" dir="5400000" algn="ctr" rotWithShape="0">
                    <a:srgbClr val="6E747A">
                      <a:alpha val="43000"/>
                    </a:srgbClr>
                  </a:outerShdw>
                </a:effectLst>
              </a:rPr>
              <a:t>“I can do it on my own”</a:t>
            </a:r>
            <a:endParaRPr lang="en-US" sz="4400" b="0" cap="none" spc="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542134"/>
            <a:ext cx="8376103" cy="1734830"/>
          </a:xfrm>
        </p:spPr>
        <p:txBody>
          <a:bodyPr>
            <a:normAutofit fontScale="90000"/>
          </a:bodyPr>
          <a:lstStyle/>
          <a:p>
            <a:pPr algn="ctr"/>
            <a:br>
              <a:rPr lang="en-CA" sz="8000">
                <a:latin typeface="Apple Casual"/>
                <a:cs typeface="Apple Casual"/>
              </a:rPr>
            </a:br>
            <a:br>
              <a:rPr lang="en-CA" sz="8000">
                <a:latin typeface="Apple Casual"/>
                <a:cs typeface="Apple Casual"/>
              </a:rPr>
            </a:br>
            <a:br>
              <a:rPr lang="en-CA" sz="8000">
                <a:latin typeface="Apple Casual"/>
                <a:cs typeface="Apple Casual"/>
              </a:rPr>
            </a:br>
            <a:r>
              <a:rPr lang="en-CA" sz="8000">
                <a:solidFill>
                  <a:srgbClr val="00B050"/>
                </a:solidFill>
                <a:latin typeface="Apple Casual"/>
                <a:cs typeface="Apple Casual"/>
              </a:rPr>
              <a:t>DEVELOPING</a:t>
            </a:r>
            <a:br>
              <a:rPr lang="en-CA" sz="8000">
                <a:solidFill>
                  <a:srgbClr val="00B050"/>
                </a:solidFill>
                <a:latin typeface="Apple Casual"/>
                <a:cs typeface="Apple Casual"/>
              </a:rPr>
            </a:br>
            <a:r>
              <a:rPr lang="en-CA" sz="8000">
                <a:solidFill>
                  <a:srgbClr val="00B050"/>
                </a:solidFill>
                <a:latin typeface="Apple Casual"/>
                <a:cs typeface="Apple Casual"/>
              </a:rPr>
              <a:t>C/C+</a:t>
            </a:r>
            <a:r>
              <a:rPr lang="en-US" sz="8000">
                <a:solidFill>
                  <a:srgbClr val="FF0000"/>
                </a:solidFill>
                <a:effectLst>
                  <a:outerShdw blurRad="60007" dir="1500000" sy="-30000" kx="800400" algn="bl" rotWithShape="0">
                    <a:srgbClr val="FF0000">
                      <a:alpha val="20000"/>
                    </a:srgbClr>
                  </a:outerShdw>
                </a:effectLst>
                <a:latin typeface="Apple Casual"/>
                <a:cs typeface="Apple Casual"/>
              </a:rPr>
              <a:t>= </a:t>
            </a:r>
            <a:r>
              <a:rPr lang="en-CA" sz="8000">
                <a:solidFill>
                  <a:srgbClr val="FF0000"/>
                </a:solidFill>
                <a:effectLst>
                  <a:outerShdw blurRad="60007" dir="1500000" sy="-30000" kx="800400" algn="bl" rotWithShape="0">
                    <a:srgbClr val="FF0000">
                      <a:alpha val="20000"/>
                    </a:srgbClr>
                  </a:outerShdw>
                </a:effectLst>
                <a:latin typeface="Apple Casual"/>
                <a:cs typeface="Apple Casual"/>
              </a:rPr>
              <a:t>60%-72%</a:t>
            </a:r>
            <a:br>
              <a:rPr lang="en-US" sz="8000">
                <a:solidFill>
                  <a:srgbClr val="FF0000"/>
                </a:solidFill>
                <a:effectLst>
                  <a:outerShdw blurRad="60007" dir="1500000" sy="-30000" kx="800400" algn="bl">
                    <a:srgbClr val="FF0000">
                      <a:alpha val="20000"/>
                    </a:srgbClr>
                  </a:outerShdw>
                </a:effectLst>
                <a:latin typeface="Apple Casual"/>
                <a:cs typeface="Apple Casual"/>
              </a:rPr>
            </a:br>
            <a:br>
              <a:rPr lang="en-CA" sz="7889">
                <a:solidFill>
                  <a:srgbClr val="FF0000"/>
                </a:solidFill>
                <a:effectLst>
                  <a:outerShdw blurRad="60007" dir="1500000" sy="-30000" kx="800400" algn="bl">
                    <a:srgbClr val="FF0000">
                      <a:alpha val="20000"/>
                    </a:srgbClr>
                  </a:outerShdw>
                </a:effectLst>
                <a:latin typeface="Apple Casual"/>
                <a:cs typeface="Apple Casual"/>
              </a:rPr>
            </a:br>
            <a:br>
              <a:rPr lang="en-US" sz="4400">
                <a:solidFill>
                  <a:srgbClr val="FF0000"/>
                </a:solidFill>
                <a:effectLst>
                  <a:outerShdw blurRad="60007" dir="1500000" sy="-30000" kx="800400" algn="bl">
                    <a:srgbClr val="FF0000">
                      <a:alpha val="20000"/>
                    </a:srgbClr>
                  </a:outerShdw>
                </a:effectLst>
                <a:latin typeface="Apple Casual"/>
                <a:cs typeface="Apple Casual"/>
              </a:rPr>
            </a:br>
            <a:br>
              <a:rPr lang="en-US"/>
            </a:b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688369" y="2517168"/>
            <a:ext cx="11250202" cy="2301412"/>
          </a:xfrm>
        </p:spPr>
        <p:txBody>
          <a:bodyPr>
            <a:noAutofit/>
          </a:bodyPr>
          <a:lstStyle/>
          <a:p>
            <a:r>
              <a:rPr lang="en-CA" sz="4800">
                <a:solidFill>
                  <a:srgbClr val="0000FF"/>
                </a:solidFill>
                <a:latin typeface="Apple Casual"/>
                <a:cs typeface="Apple Casual"/>
              </a:rPr>
              <a:t>In PE strip, on time, GOOD attitude and participation, on task, good consistent effort and respects peers and teachers.</a:t>
            </a:r>
            <a:r>
              <a:rPr lang="en-US" sz="4800">
                <a:solidFill>
                  <a:srgbClr val="0000FF"/>
                </a:solidFill>
                <a:latin typeface="Apple Casual"/>
                <a:cs typeface="Apple Casual"/>
              </a:rPr>
              <a:t> </a:t>
            </a:r>
          </a:p>
        </p:txBody>
      </p:sp>
      <p:sp>
        <p:nvSpPr>
          <p:cNvPr id="5" name="TextBox 4">
            <a:extLst>
              <a:ext uri="{FF2B5EF4-FFF2-40B4-BE49-F238E27FC236}">
                <a16:creationId xmlns:a16="http://schemas.microsoft.com/office/drawing/2014/main" id="{36CF1BB9-FE7F-88B0-243E-653AA82F8C29}"/>
              </a:ext>
            </a:extLst>
          </p:cNvPr>
          <p:cNvSpPr txBox="1"/>
          <p:nvPr/>
        </p:nvSpPr>
        <p:spPr>
          <a:xfrm>
            <a:off x="1692239" y="5058784"/>
            <a:ext cx="8807522" cy="646331"/>
          </a:xfrm>
          <a:prstGeom prst="rect">
            <a:avLst/>
          </a:prstGeom>
          <a:noFill/>
        </p:spPr>
        <p:txBody>
          <a:bodyPr wrap="square">
            <a:spAutoFit/>
          </a:bodyPr>
          <a:lstStyle/>
          <a:p>
            <a:pPr algn="ctr"/>
            <a:r>
              <a:rPr lang="en-US" sz="3600">
                <a:ln w="0"/>
                <a:solidFill>
                  <a:schemeClr val="accent1"/>
                </a:solidFill>
                <a:effectLst>
                  <a:outerShdw blurRad="38100" dist="25400" dir="5400000" algn="ctr" rotWithShape="0">
                    <a:srgbClr val="6E747A">
                      <a:alpha val="43000"/>
                    </a:srgbClr>
                  </a:outerShdw>
                </a:effectLst>
              </a:rPr>
              <a:t>“I can do it, but may need support at times”</a:t>
            </a:r>
            <a:endParaRPr lang="en-US" sz="3600" b="0" cap="none" spc="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542134"/>
            <a:ext cx="8376103" cy="1734830"/>
          </a:xfrm>
        </p:spPr>
        <p:txBody>
          <a:bodyPr>
            <a:normAutofit fontScale="90000"/>
          </a:bodyPr>
          <a:lstStyle/>
          <a:p>
            <a:pPr algn="ctr"/>
            <a:br>
              <a:rPr lang="en-CA" sz="8000">
                <a:latin typeface="Apple Casual"/>
                <a:cs typeface="Apple Casual"/>
              </a:rPr>
            </a:br>
            <a:br>
              <a:rPr lang="en-CA" sz="8000">
                <a:latin typeface="Apple Casual"/>
                <a:cs typeface="Apple Casual"/>
              </a:rPr>
            </a:br>
            <a:br>
              <a:rPr lang="en-CA" sz="8000">
                <a:latin typeface="Apple Casual"/>
                <a:cs typeface="Apple Casual"/>
              </a:rPr>
            </a:br>
            <a:r>
              <a:rPr lang="en-CA" sz="8000">
                <a:solidFill>
                  <a:srgbClr val="00B050"/>
                </a:solidFill>
                <a:latin typeface="Apple Casual"/>
                <a:cs typeface="Apple Casual"/>
              </a:rPr>
              <a:t>EMERGING</a:t>
            </a:r>
            <a:br>
              <a:rPr lang="en-CA" sz="8000">
                <a:latin typeface="Apple Casual"/>
                <a:cs typeface="Apple Casual"/>
              </a:rPr>
            </a:br>
            <a:r>
              <a:rPr lang="en-CA" sz="7300">
                <a:solidFill>
                  <a:srgbClr val="FF0000"/>
                </a:solidFill>
                <a:effectLst>
                  <a:outerShdw blurRad="60007" dir="1500000" sy="-30000" kx="800400" algn="bl" rotWithShape="0">
                    <a:srgbClr val="FF0000">
                      <a:alpha val="20000"/>
                    </a:srgbClr>
                  </a:outerShdw>
                </a:effectLst>
                <a:latin typeface="Apple Casual"/>
                <a:cs typeface="Apple Casual"/>
              </a:rPr>
              <a:t>I/C-</a:t>
            </a:r>
            <a:r>
              <a:rPr lang="en-US" sz="7300">
                <a:solidFill>
                  <a:srgbClr val="FF0000"/>
                </a:solidFill>
                <a:effectLst>
                  <a:outerShdw blurRad="60007" dir="1500000" sy="-30000" kx="800400" algn="bl" rotWithShape="0">
                    <a:srgbClr val="FF0000">
                      <a:alpha val="20000"/>
                    </a:srgbClr>
                  </a:outerShdw>
                </a:effectLst>
                <a:latin typeface="Apple Casual"/>
                <a:cs typeface="Apple Casual"/>
              </a:rPr>
              <a:t> = </a:t>
            </a:r>
            <a:r>
              <a:rPr lang="en-CA" sz="7300">
                <a:solidFill>
                  <a:srgbClr val="FF0000"/>
                </a:solidFill>
                <a:effectLst>
                  <a:outerShdw blurRad="60007" dir="1500000" sy="-30000" kx="800400" algn="bl" rotWithShape="0">
                    <a:srgbClr val="FF0000">
                      <a:alpha val="20000"/>
                    </a:srgbClr>
                  </a:outerShdw>
                </a:effectLst>
                <a:latin typeface="Apple Casual"/>
                <a:cs typeface="Apple Casual"/>
              </a:rPr>
              <a:t>0%-59%</a:t>
            </a:r>
            <a:br>
              <a:rPr lang="en-US" sz="8000">
                <a:solidFill>
                  <a:srgbClr val="FF0000"/>
                </a:solidFill>
                <a:effectLst>
                  <a:outerShdw blurRad="60007" dir="1500000" sy="-30000" kx="800400" algn="bl">
                    <a:srgbClr val="FF0000">
                      <a:alpha val="20000"/>
                    </a:srgbClr>
                  </a:outerShdw>
                </a:effectLst>
                <a:latin typeface="Apple Casual"/>
                <a:cs typeface="Apple Casual"/>
              </a:rPr>
            </a:br>
            <a:br>
              <a:rPr lang="en-CA" sz="7889">
                <a:solidFill>
                  <a:srgbClr val="FF0000"/>
                </a:solidFill>
                <a:effectLst>
                  <a:outerShdw blurRad="60007" dir="1500000" sy="-30000" kx="800400" algn="bl">
                    <a:srgbClr val="FF0000">
                      <a:alpha val="20000"/>
                    </a:srgbClr>
                  </a:outerShdw>
                </a:effectLst>
                <a:latin typeface="Apple Casual"/>
                <a:cs typeface="Apple Casual"/>
              </a:rPr>
            </a:br>
            <a:br>
              <a:rPr lang="en-US" sz="4400">
                <a:solidFill>
                  <a:srgbClr val="FF0000"/>
                </a:solidFill>
                <a:effectLst>
                  <a:outerShdw blurRad="60007" dir="1500000" sy="-30000" kx="800400" algn="bl">
                    <a:srgbClr val="FF0000">
                      <a:alpha val="20000"/>
                    </a:srgbClr>
                  </a:outerShdw>
                </a:effectLst>
                <a:latin typeface="Apple Casual"/>
                <a:cs typeface="Apple Casual"/>
              </a:rPr>
            </a:br>
            <a:br>
              <a:rPr lang="en-US"/>
            </a:b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410967" y="2393879"/>
            <a:ext cx="11301572" cy="2784296"/>
          </a:xfrm>
        </p:spPr>
        <p:txBody>
          <a:bodyPr>
            <a:noAutofit/>
          </a:bodyPr>
          <a:lstStyle/>
          <a:p>
            <a:r>
              <a:rPr lang="en-CA">
                <a:solidFill>
                  <a:srgbClr val="0000FF"/>
                </a:solidFill>
                <a:latin typeface="Apple Casual"/>
                <a:cs typeface="Apple Casual"/>
              </a:rPr>
              <a:t>Is late for class, not in full gym strip, negative attitude towards activities and fellow athletes, displays disruptive and disrespectful behaviour or puts out minimal effort.</a:t>
            </a:r>
            <a:endParaRPr lang="en-US">
              <a:solidFill>
                <a:srgbClr val="0000FF"/>
              </a:solidFill>
              <a:latin typeface="Apple Casual"/>
              <a:cs typeface="Apple Casual"/>
            </a:endParaRPr>
          </a:p>
          <a:p>
            <a:r>
              <a:rPr lang="en-CA">
                <a:solidFill>
                  <a:srgbClr val="0000FF"/>
                </a:solidFill>
                <a:latin typeface="Apple Casual"/>
                <a:cs typeface="Apple Casual"/>
              </a:rPr>
              <a:t>Is absent or truant.</a:t>
            </a:r>
            <a:r>
              <a:rPr lang="en-US">
                <a:solidFill>
                  <a:srgbClr val="0000FF"/>
                </a:solidFill>
                <a:latin typeface="Apple Casual"/>
                <a:cs typeface="Apple Casual"/>
              </a:rPr>
              <a:t> </a:t>
            </a:r>
          </a:p>
        </p:txBody>
      </p:sp>
      <p:sp>
        <p:nvSpPr>
          <p:cNvPr id="5" name="TextBox 4">
            <a:extLst>
              <a:ext uri="{FF2B5EF4-FFF2-40B4-BE49-F238E27FC236}">
                <a16:creationId xmlns:a16="http://schemas.microsoft.com/office/drawing/2014/main" id="{35009929-8592-6440-28FF-48B8A39DB42E}"/>
              </a:ext>
            </a:extLst>
          </p:cNvPr>
          <p:cNvSpPr txBox="1"/>
          <p:nvPr/>
        </p:nvSpPr>
        <p:spPr>
          <a:xfrm>
            <a:off x="2081586" y="4824232"/>
            <a:ext cx="7893123" cy="707886"/>
          </a:xfrm>
          <a:prstGeom prst="rect">
            <a:avLst/>
          </a:prstGeom>
          <a:noFill/>
        </p:spPr>
        <p:txBody>
          <a:bodyPr wrap="square">
            <a:spAutoFit/>
          </a:bodyPr>
          <a:lstStyle/>
          <a:p>
            <a:pPr algn="ctr"/>
            <a:r>
              <a:rPr lang="en-US" sz="4000" b="0" cap="none" spc="0">
                <a:ln w="0"/>
                <a:solidFill>
                  <a:schemeClr val="accent1"/>
                </a:solidFill>
                <a:effectLst>
                  <a:outerShdw blurRad="38100" dist="25400" dir="5400000" algn="ctr" rotWithShape="0">
                    <a:srgbClr val="6E747A">
                      <a:alpha val="43000"/>
                    </a:srgbClr>
                  </a:outerShdw>
                </a:effectLst>
              </a:rPr>
              <a:t>“I am beginning and need support”</a:t>
            </a: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542134"/>
            <a:ext cx="8376103" cy="1053290"/>
          </a:xfrm>
        </p:spPr>
        <p:txBody>
          <a:bodyPr>
            <a:normAutofit fontScale="90000"/>
          </a:bodyPr>
          <a:lstStyle/>
          <a:p>
            <a:pPr algn="ctr"/>
            <a:br>
              <a:rPr lang="en-CA" sz="8000">
                <a:latin typeface="Apple Casual"/>
                <a:cs typeface="Apple Casual"/>
              </a:rPr>
            </a:br>
            <a:br>
              <a:rPr lang="en-CA" sz="8000">
                <a:latin typeface="Apple Casual"/>
                <a:cs typeface="Apple Casual"/>
              </a:rPr>
            </a:br>
            <a:br>
              <a:rPr lang="en-CA" sz="8000">
                <a:latin typeface="Apple Casual"/>
                <a:cs typeface="Apple Casual"/>
              </a:rPr>
            </a:br>
            <a:r>
              <a:rPr lang="en-CA" sz="7333">
                <a:solidFill>
                  <a:srgbClr val="000090"/>
                </a:solidFill>
                <a:latin typeface="Apple Casual"/>
                <a:cs typeface="Apple Casual"/>
              </a:rPr>
              <a:t>Attendance</a:t>
            </a:r>
            <a:br>
              <a:rPr lang="en-US" sz="8000">
                <a:solidFill>
                  <a:srgbClr val="FF0000"/>
                </a:solidFill>
                <a:effectLst>
                  <a:outerShdw blurRad="60007" dir="1500000" sy="-30000" kx="800400" algn="bl">
                    <a:srgbClr val="FF0000">
                      <a:alpha val="20000"/>
                    </a:srgbClr>
                  </a:outerShdw>
                </a:effectLst>
                <a:latin typeface="Apple Casual"/>
                <a:cs typeface="Apple Casual"/>
              </a:rPr>
            </a:br>
            <a:br>
              <a:rPr lang="en-CA" sz="7889">
                <a:solidFill>
                  <a:srgbClr val="FF0000"/>
                </a:solidFill>
                <a:effectLst>
                  <a:outerShdw blurRad="60007" dir="1500000" sy="-30000" kx="800400" algn="bl">
                    <a:srgbClr val="FF0000">
                      <a:alpha val="20000"/>
                    </a:srgbClr>
                  </a:outerShdw>
                </a:effectLst>
                <a:latin typeface="Apple Casual"/>
                <a:cs typeface="Apple Casual"/>
              </a:rPr>
            </a:br>
            <a:br>
              <a:rPr lang="en-US" sz="4400">
                <a:solidFill>
                  <a:srgbClr val="FF0000"/>
                </a:solidFill>
                <a:effectLst>
                  <a:outerShdw blurRad="60007" dir="1500000" sy="-30000" kx="800400" algn="bl">
                    <a:srgbClr val="FF0000">
                      <a:alpha val="20000"/>
                    </a:srgbClr>
                  </a:outerShdw>
                </a:effectLst>
                <a:latin typeface="Apple Casual"/>
                <a:cs typeface="Apple Casual"/>
              </a:rPr>
            </a:br>
            <a:br>
              <a:rPr lang="en-US"/>
            </a:b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1295401" y="1781299"/>
            <a:ext cx="10765970" cy="4770782"/>
          </a:xfrm>
        </p:spPr>
        <p:txBody>
          <a:bodyPr>
            <a:noAutofit/>
          </a:bodyPr>
          <a:lstStyle/>
          <a:p>
            <a:pPr>
              <a:buFont typeface="Wingdings" charset="2"/>
              <a:buChar char="u"/>
            </a:pPr>
            <a:r>
              <a:rPr lang="en-CA">
                <a:solidFill>
                  <a:srgbClr val="0000FF"/>
                </a:solidFill>
                <a:latin typeface="Apple Casual"/>
                <a:cs typeface="Apple Casual"/>
              </a:rPr>
              <a:t>Please proceed straight to your learning space when coming to PE.  Maintain your physical distance from other students (2 meters). Attendance will be taken approximately  5 minutes after the bell, so be on time and sitting in your attendance rows or you may lose marks for that day.</a:t>
            </a:r>
          </a:p>
          <a:p>
            <a:pPr>
              <a:buNone/>
            </a:pPr>
            <a:endParaRPr lang="en-US">
              <a:solidFill>
                <a:srgbClr val="0000FF"/>
              </a:solidFill>
              <a:latin typeface="Apple Casual"/>
              <a:cs typeface="Apple Casual"/>
            </a:endParaRPr>
          </a:p>
          <a:p>
            <a:r>
              <a:rPr lang="en-CA" i="1">
                <a:solidFill>
                  <a:srgbClr val="FF0000"/>
                </a:solidFill>
                <a:latin typeface="Apple Casual"/>
                <a:cs typeface="Apple Casual"/>
              </a:rPr>
              <a:t>PLEASE NOTE:</a:t>
            </a:r>
            <a:r>
              <a:rPr lang="en-CA">
                <a:solidFill>
                  <a:srgbClr val="FF0000"/>
                </a:solidFill>
                <a:latin typeface="Apple Casual"/>
                <a:cs typeface="Apple Casual"/>
              </a:rPr>
              <a:t>  </a:t>
            </a:r>
            <a:r>
              <a:rPr lang="en-CA">
                <a:solidFill>
                  <a:srgbClr val="0000FF"/>
                </a:solidFill>
                <a:latin typeface="Apple Casual"/>
                <a:cs typeface="Apple Casual"/>
              </a:rPr>
              <a:t>At the end of class, you should be in your area (not in the hallway) until your teacher dismisses you. </a:t>
            </a:r>
            <a:endParaRPr lang="en-US">
              <a:solidFill>
                <a:srgbClr val="0000FF"/>
              </a:solidFill>
              <a:latin typeface="Apple Casual"/>
              <a:cs typeface="Apple Casual"/>
            </a:endParaRPr>
          </a:p>
          <a:p>
            <a:endParaRPr lang="en-US" sz="2800">
              <a:solidFill>
                <a:srgbClr val="0000FF"/>
              </a:solidFill>
              <a:latin typeface="Apple Casual"/>
              <a:cs typeface="Apple Casual"/>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542134"/>
            <a:ext cx="8376103" cy="1564445"/>
          </a:xfrm>
        </p:spPr>
        <p:txBody>
          <a:bodyPr>
            <a:normAutofit fontScale="90000"/>
          </a:bodyPr>
          <a:lstStyle/>
          <a:p>
            <a:pPr algn="ctr"/>
            <a:br>
              <a:rPr lang="en-CA" sz="8000">
                <a:latin typeface="Apple Casual"/>
                <a:cs typeface="Apple Casual"/>
              </a:rPr>
            </a:br>
            <a:br>
              <a:rPr lang="en-CA" sz="8000">
                <a:latin typeface="Apple Casual"/>
                <a:cs typeface="Apple Casual"/>
              </a:rPr>
            </a:br>
            <a:br>
              <a:rPr lang="en-CA" sz="8000">
                <a:latin typeface="Apple Casual"/>
                <a:cs typeface="Apple Casual"/>
              </a:rPr>
            </a:br>
            <a:r>
              <a:rPr lang="en-CA" sz="7333">
                <a:solidFill>
                  <a:srgbClr val="000090"/>
                </a:solidFill>
                <a:latin typeface="Apple Casual"/>
                <a:cs typeface="Apple Casual"/>
              </a:rPr>
              <a:t>Unexcused Absences (Truancy):</a:t>
            </a:r>
            <a:br>
              <a:rPr lang="en-US" sz="8000">
                <a:solidFill>
                  <a:srgbClr val="FF0000"/>
                </a:solidFill>
                <a:effectLst>
                  <a:outerShdw blurRad="60007" dir="1500000" sy="-30000" kx="800400" algn="bl">
                    <a:srgbClr val="FF0000">
                      <a:alpha val="20000"/>
                    </a:srgbClr>
                  </a:outerShdw>
                </a:effectLst>
                <a:latin typeface="Apple Casual"/>
                <a:cs typeface="Apple Casual"/>
              </a:rPr>
            </a:br>
            <a:br>
              <a:rPr lang="en-CA" sz="7889">
                <a:solidFill>
                  <a:srgbClr val="FF0000"/>
                </a:solidFill>
                <a:effectLst>
                  <a:outerShdw blurRad="60007" dir="1500000" sy="-30000" kx="800400" algn="bl">
                    <a:srgbClr val="FF0000">
                      <a:alpha val="20000"/>
                    </a:srgbClr>
                  </a:outerShdw>
                </a:effectLst>
                <a:latin typeface="Apple Casual"/>
                <a:cs typeface="Apple Casual"/>
              </a:rPr>
            </a:br>
            <a:br>
              <a:rPr lang="en-US" sz="4400">
                <a:solidFill>
                  <a:srgbClr val="FF0000"/>
                </a:solidFill>
                <a:effectLst>
                  <a:outerShdw blurRad="60007" dir="1500000" sy="-30000" kx="800400" algn="bl">
                    <a:srgbClr val="FF0000">
                      <a:alpha val="20000"/>
                    </a:srgbClr>
                  </a:outerShdw>
                </a:effectLst>
                <a:latin typeface="Apple Casual"/>
                <a:cs typeface="Apple Casual"/>
              </a:rPr>
            </a:br>
            <a:br>
              <a:rPr lang="en-US"/>
            </a:b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1480457" y="1781299"/>
            <a:ext cx="10580913" cy="4770782"/>
          </a:xfrm>
        </p:spPr>
        <p:txBody>
          <a:bodyPr>
            <a:noAutofit/>
          </a:bodyPr>
          <a:lstStyle/>
          <a:p>
            <a:endParaRPr lang="en-CA" sz="2800"/>
          </a:p>
          <a:p>
            <a:endParaRPr lang="en-CA" sz="2800"/>
          </a:p>
          <a:p>
            <a:r>
              <a:rPr lang="en-CA" sz="3800">
                <a:solidFill>
                  <a:srgbClr val="0000FF"/>
                </a:solidFill>
                <a:latin typeface="Apple Casual"/>
                <a:cs typeface="Apple Casual"/>
              </a:rPr>
              <a:t>Students missing class </a:t>
            </a:r>
            <a:r>
              <a:rPr lang="en-CA" sz="3800" u="sng">
                <a:solidFill>
                  <a:srgbClr val="FF0000"/>
                </a:solidFill>
                <a:latin typeface="Apple Casual"/>
                <a:cs typeface="Apple Casual"/>
              </a:rPr>
              <a:t>without</a:t>
            </a:r>
            <a:r>
              <a:rPr lang="en-CA" sz="3800">
                <a:solidFill>
                  <a:srgbClr val="0000FF"/>
                </a:solidFill>
                <a:latin typeface="Apple Casual"/>
                <a:cs typeface="Apple Casual"/>
              </a:rPr>
              <a:t> a valid reason (i.e. school sponsored activity, medical excuse: both with a signed note) will require to make up the class based on a plan created by their teacher. Failure to follow through on the plan  can result in a decreased mark. </a:t>
            </a:r>
            <a:endParaRPr lang="en-US" sz="2800">
              <a:solidFill>
                <a:srgbClr val="0000FF"/>
              </a:solidFill>
              <a:latin typeface="Apple Casual"/>
              <a:cs typeface="Apple Casual"/>
            </a:endParaRPr>
          </a:p>
        </p:txBody>
      </p:sp>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216855"/>
            <a:ext cx="8376103" cy="1889724"/>
          </a:xfrm>
        </p:spPr>
        <p:txBody>
          <a:bodyPr>
            <a:normAutofit fontScale="90000"/>
          </a:bodyPr>
          <a:lstStyle/>
          <a:p>
            <a:pPr algn="ctr"/>
            <a:br>
              <a:rPr lang="en-CA" sz="8000">
                <a:latin typeface="Apple Casual"/>
                <a:cs typeface="Apple Casual"/>
              </a:rPr>
            </a:br>
            <a:br>
              <a:rPr lang="en-CA" sz="8000">
                <a:latin typeface="Apple Casual"/>
                <a:cs typeface="Apple Casual"/>
              </a:rPr>
            </a:br>
            <a:br>
              <a:rPr lang="en-CA" sz="8000">
                <a:latin typeface="Apple Casual"/>
                <a:cs typeface="Apple Casual"/>
              </a:rPr>
            </a:br>
            <a:r>
              <a:rPr lang="en-CA" sz="7333">
                <a:solidFill>
                  <a:srgbClr val="000090"/>
                </a:solidFill>
                <a:latin typeface="Apple Casual"/>
                <a:cs typeface="Apple Casual"/>
              </a:rPr>
              <a:t>Verified Absences:</a:t>
            </a:r>
            <a:br>
              <a:rPr lang="en-US" sz="8000">
                <a:solidFill>
                  <a:srgbClr val="FF0000"/>
                </a:solidFill>
                <a:effectLst>
                  <a:outerShdw blurRad="60007" dir="1500000" sy="-30000" kx="800400" algn="bl">
                    <a:srgbClr val="FF0000">
                      <a:alpha val="20000"/>
                    </a:srgbClr>
                  </a:outerShdw>
                </a:effectLst>
                <a:latin typeface="Apple Casual"/>
                <a:cs typeface="Apple Casual"/>
              </a:rPr>
            </a:br>
            <a:br>
              <a:rPr lang="en-CA" sz="7889">
                <a:solidFill>
                  <a:srgbClr val="FF0000"/>
                </a:solidFill>
                <a:effectLst>
                  <a:outerShdw blurRad="60007" dir="1500000" sy="-30000" kx="800400" algn="bl">
                    <a:srgbClr val="FF0000">
                      <a:alpha val="20000"/>
                    </a:srgbClr>
                  </a:outerShdw>
                </a:effectLst>
                <a:latin typeface="Apple Casual"/>
                <a:cs typeface="Apple Casual"/>
              </a:rPr>
            </a:br>
            <a:br>
              <a:rPr lang="en-US" sz="4400">
                <a:solidFill>
                  <a:srgbClr val="FF0000"/>
                </a:solidFill>
                <a:effectLst>
                  <a:outerShdw blurRad="60007" dir="1500000" sy="-30000" kx="800400" algn="bl">
                    <a:srgbClr val="FF0000">
                      <a:alpha val="20000"/>
                    </a:srgbClr>
                  </a:outerShdw>
                </a:effectLst>
                <a:latin typeface="Apple Casual"/>
                <a:cs typeface="Apple Casual"/>
              </a:rPr>
            </a:br>
            <a:br>
              <a:rPr lang="en-US"/>
            </a:b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1491343" y="1161718"/>
            <a:ext cx="10526485" cy="5390364"/>
          </a:xfrm>
        </p:spPr>
        <p:txBody>
          <a:bodyPr>
            <a:noAutofit/>
          </a:bodyPr>
          <a:lstStyle/>
          <a:p>
            <a:pPr>
              <a:buNone/>
            </a:pPr>
            <a:endParaRPr lang="en-CA" sz="2800"/>
          </a:p>
          <a:p>
            <a:r>
              <a:rPr lang="en-CA">
                <a:solidFill>
                  <a:srgbClr val="0000FF"/>
                </a:solidFill>
                <a:latin typeface="Apple Casual"/>
                <a:cs typeface="Apple Casual"/>
              </a:rPr>
              <a:t>Parents need to call the office to verify your absence. </a:t>
            </a:r>
            <a:endParaRPr lang="en-US" sz="2800">
              <a:solidFill>
                <a:srgbClr val="0000FF"/>
              </a:solidFill>
              <a:latin typeface="Apple Casual"/>
              <a:cs typeface="Apple Casual"/>
            </a:endParaRPr>
          </a:p>
        </p:txBody>
      </p:sp>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a:solidFill>
                  <a:srgbClr val="000090"/>
                </a:solidFill>
                <a:latin typeface="Apple Casual"/>
                <a:cs typeface="Apple Casual"/>
              </a:rPr>
              <a:t>Gym Strip </a:t>
            </a:r>
            <a:endParaRPr lang="en-CA"/>
          </a:p>
        </p:txBody>
      </p:sp>
      <p:sp>
        <p:nvSpPr>
          <p:cNvPr id="3" name="Content Placeholder 2"/>
          <p:cNvSpPr>
            <a:spLocks noGrp="1"/>
          </p:cNvSpPr>
          <p:nvPr>
            <p:ph idx="1"/>
          </p:nvPr>
        </p:nvSpPr>
        <p:spPr/>
        <p:txBody>
          <a:bodyPr>
            <a:normAutofit fontScale="62500" lnSpcReduction="20000"/>
          </a:bodyPr>
          <a:lstStyle/>
          <a:p>
            <a:r>
              <a:rPr lang="en-CA" sz="4600"/>
              <a:t>Your teacher will review their plan regarding PE Strip. The expectation is that you are in PE strip for PHE class.  The change rooms are available to you if you wish to use them. </a:t>
            </a:r>
          </a:p>
          <a:p>
            <a:r>
              <a:rPr lang="en-CA" sz="4600"/>
              <a:t>To help maintain cleanliness, students are encouraged to store all their belongings in their school locker (lockers in the change room are also available). </a:t>
            </a:r>
          </a:p>
          <a:p>
            <a:pPr marL="82296" indent="0">
              <a:buNone/>
            </a:pPr>
            <a:endParaRPr lang="en-CA"/>
          </a:p>
          <a:p>
            <a:pPr marL="82296" indent="0">
              <a:buNone/>
            </a:pPr>
            <a:r>
              <a:rPr lang="en-CA">
                <a:solidFill>
                  <a:srgbClr val="0000FF"/>
                </a:solidFill>
                <a:latin typeface="Apple Casual"/>
                <a:cs typeface="Apple Casual"/>
              </a:rPr>
              <a:t>Strategies for personal hygiene upkeep:</a:t>
            </a:r>
          </a:p>
          <a:p>
            <a:pPr marL="82296" indent="0">
              <a:buNone/>
            </a:pPr>
            <a:r>
              <a:rPr lang="en-CA">
                <a:solidFill>
                  <a:srgbClr val="0000FF"/>
                </a:solidFill>
                <a:latin typeface="Apple Casual"/>
                <a:cs typeface="Apple Casual"/>
              </a:rPr>
              <a:t>-Have an extra T-shirt in your bag in case you require to change after getting sweaty. </a:t>
            </a:r>
          </a:p>
          <a:p>
            <a:pPr marL="82296" indent="0">
              <a:buNone/>
            </a:pPr>
            <a:r>
              <a:rPr lang="en-CA">
                <a:solidFill>
                  <a:srgbClr val="0000FF"/>
                </a:solidFill>
                <a:latin typeface="Apple Casual"/>
                <a:cs typeface="Apple Casual"/>
              </a:rPr>
              <a:t>-Apply deodorant before and after class (Avoid any spray antiperspirants &amp; deodorants in PHE due to student allergies and sensitivities).</a:t>
            </a:r>
          </a:p>
          <a:p>
            <a:pPr marL="82296" indent="0">
              <a:buNone/>
            </a:pPr>
            <a:r>
              <a:rPr lang="en-CA">
                <a:solidFill>
                  <a:srgbClr val="0000FF"/>
                </a:solidFill>
                <a:latin typeface="Apple Casual"/>
                <a:cs typeface="Apple Casual"/>
              </a:rPr>
              <a:t>-Wear jogging pants, shorts, runners to school if you have PHE.</a:t>
            </a:r>
          </a:p>
          <a:p>
            <a:r>
              <a:rPr lang="en-CA">
                <a:solidFill>
                  <a:srgbClr val="0000FF"/>
                </a:solidFill>
                <a:latin typeface="Apple Casual"/>
                <a:cs typeface="Apple Casual"/>
              </a:rPr>
              <a:t>Parents will be notified if students continue having difficulty understanding the above expectation.</a:t>
            </a:r>
            <a:endParaRPr lang="en-US">
              <a:solidFill>
                <a:srgbClr val="0000FF"/>
              </a:solidFill>
              <a:latin typeface="Apple Casual"/>
              <a:cs typeface="Apple Casual"/>
            </a:endParaRPr>
          </a:p>
          <a:p>
            <a:endParaRPr lang="en-CA"/>
          </a:p>
        </p:txBody>
      </p:sp>
    </p:spTree>
    <p:extLst>
      <p:ext uri="{BB962C8B-B14F-4D97-AF65-F5344CB8AC3E}">
        <p14:creationId xmlns:p14="http://schemas.microsoft.com/office/powerpoint/2010/main" val="1479696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216855"/>
            <a:ext cx="8376103" cy="1285632"/>
          </a:xfrm>
        </p:spPr>
        <p:txBody>
          <a:bodyPr>
            <a:normAutofit fontScale="90000"/>
          </a:bodyPr>
          <a:lstStyle/>
          <a:p>
            <a:pPr algn="ctr"/>
            <a:br>
              <a:rPr lang="en-CA" sz="8000">
                <a:latin typeface="Apple Casual"/>
                <a:cs typeface="Apple Casual"/>
              </a:rPr>
            </a:br>
            <a:br>
              <a:rPr lang="en-CA" sz="8000">
                <a:latin typeface="Apple Casual"/>
                <a:cs typeface="Apple Casual"/>
              </a:rPr>
            </a:br>
            <a:br>
              <a:rPr lang="en-CA" sz="8000">
                <a:latin typeface="Apple Casual"/>
                <a:cs typeface="Apple Casual"/>
              </a:rPr>
            </a:br>
            <a:r>
              <a:rPr lang="en-CA" sz="7333">
                <a:solidFill>
                  <a:srgbClr val="000090"/>
                </a:solidFill>
                <a:latin typeface="Apple Casual"/>
                <a:cs typeface="Apple Casual"/>
              </a:rPr>
              <a:t>Thumbs Up </a:t>
            </a:r>
            <a:r>
              <a:rPr lang="en-US" sz="7333" err="1">
                <a:solidFill>
                  <a:srgbClr val="000090"/>
                </a:solidFill>
                <a:latin typeface="Apple Casual"/>
                <a:cs typeface="Apple Casual"/>
                <a:sym typeface="Wingdings"/>
              </a:rPr>
              <a:t></a:t>
            </a:r>
            <a:r>
              <a:rPr lang="en-CA" sz="7333">
                <a:solidFill>
                  <a:srgbClr val="000090"/>
                </a:solidFill>
                <a:latin typeface="Apple Casual"/>
                <a:cs typeface="Apple Casual"/>
              </a:rPr>
              <a:t> </a:t>
            </a:r>
            <a:br>
              <a:rPr lang="en-US" sz="8000">
                <a:solidFill>
                  <a:srgbClr val="FF0000"/>
                </a:solidFill>
                <a:effectLst>
                  <a:outerShdw blurRad="60007" dir="1500000" sy="-30000" kx="800400" algn="bl">
                    <a:srgbClr val="FF0000">
                      <a:alpha val="20000"/>
                    </a:srgbClr>
                  </a:outerShdw>
                </a:effectLst>
                <a:latin typeface="Apple Casual"/>
                <a:cs typeface="Apple Casual"/>
              </a:rPr>
            </a:br>
            <a:br>
              <a:rPr lang="en-CA" sz="7889">
                <a:solidFill>
                  <a:srgbClr val="FF0000"/>
                </a:solidFill>
                <a:effectLst>
                  <a:outerShdw blurRad="60007" dir="1500000" sy="-30000" kx="800400" algn="bl">
                    <a:srgbClr val="FF0000">
                      <a:alpha val="20000"/>
                    </a:srgbClr>
                  </a:outerShdw>
                </a:effectLst>
                <a:latin typeface="Apple Casual"/>
                <a:cs typeface="Apple Casual"/>
              </a:rPr>
            </a:br>
            <a:br>
              <a:rPr lang="en-US" sz="4400">
                <a:solidFill>
                  <a:srgbClr val="FF0000"/>
                </a:solidFill>
                <a:effectLst>
                  <a:outerShdw blurRad="60007" dir="1500000" sy="-30000" kx="800400" algn="bl">
                    <a:srgbClr val="FF0000">
                      <a:alpha val="20000"/>
                    </a:srgbClr>
                  </a:outerShdw>
                </a:effectLst>
                <a:latin typeface="Apple Casual"/>
                <a:cs typeface="Apple Casual"/>
              </a:rPr>
            </a:br>
            <a:br>
              <a:rPr lang="en-US"/>
            </a:b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2569029" y="867416"/>
            <a:ext cx="9263742" cy="5684667"/>
          </a:xfrm>
        </p:spPr>
        <p:txBody>
          <a:bodyPr>
            <a:noAutofit/>
          </a:bodyPr>
          <a:lstStyle/>
          <a:p>
            <a:pPr>
              <a:buNone/>
            </a:pPr>
            <a:endParaRPr lang="en-US" sz="2800"/>
          </a:p>
          <a:p>
            <a:r>
              <a:rPr lang="en-CA">
                <a:solidFill>
                  <a:srgbClr val="0000FF"/>
                </a:solidFill>
                <a:latin typeface="Apple Casual"/>
                <a:cs typeface="Apple Casual"/>
              </a:rPr>
              <a:t>Running shoes – tied up</a:t>
            </a:r>
            <a:endParaRPr lang="en-US">
              <a:solidFill>
                <a:srgbClr val="0000FF"/>
              </a:solidFill>
              <a:latin typeface="Apple Casual"/>
              <a:cs typeface="Apple Casual"/>
            </a:endParaRPr>
          </a:p>
          <a:p>
            <a:r>
              <a:rPr lang="en-CA">
                <a:solidFill>
                  <a:srgbClr val="0000FF"/>
                </a:solidFill>
                <a:latin typeface="Apple Casual"/>
                <a:cs typeface="Apple Casual"/>
              </a:rPr>
              <a:t>Socks</a:t>
            </a:r>
            <a:endParaRPr lang="en-US">
              <a:solidFill>
                <a:srgbClr val="0000FF"/>
              </a:solidFill>
              <a:latin typeface="Apple Casual"/>
              <a:cs typeface="Apple Casual"/>
            </a:endParaRPr>
          </a:p>
          <a:p>
            <a:r>
              <a:rPr lang="en-CA">
                <a:solidFill>
                  <a:srgbClr val="0000FF"/>
                </a:solidFill>
                <a:latin typeface="Apple Casual"/>
                <a:cs typeface="Apple Casual"/>
              </a:rPr>
              <a:t>Sweat pants, shorts, tights, </a:t>
            </a:r>
            <a:r>
              <a:rPr lang="en-CA" err="1">
                <a:solidFill>
                  <a:srgbClr val="0000FF"/>
                </a:solidFill>
                <a:latin typeface="Apple Casual"/>
                <a:cs typeface="Apple Casual"/>
              </a:rPr>
              <a:t>Dri</a:t>
            </a:r>
            <a:r>
              <a:rPr lang="en-CA">
                <a:solidFill>
                  <a:srgbClr val="0000FF"/>
                </a:solidFill>
                <a:latin typeface="Apple Casual"/>
                <a:cs typeface="Apple Casual"/>
              </a:rPr>
              <a:t>-Fit, etc. </a:t>
            </a:r>
            <a:endParaRPr lang="en-US">
              <a:solidFill>
                <a:srgbClr val="0000FF"/>
              </a:solidFill>
              <a:latin typeface="Apple Casual"/>
              <a:cs typeface="Apple Casual"/>
            </a:endParaRPr>
          </a:p>
          <a:p>
            <a:r>
              <a:rPr lang="en-CA">
                <a:solidFill>
                  <a:srgbClr val="0000FF"/>
                </a:solidFill>
                <a:latin typeface="Apple Casual"/>
                <a:cs typeface="Apple Casual"/>
              </a:rPr>
              <a:t>T-shirts that cover shoulders, stomach and trunks</a:t>
            </a:r>
            <a:endParaRPr lang="en-US">
              <a:solidFill>
                <a:srgbClr val="0000FF"/>
              </a:solidFill>
              <a:latin typeface="Apple Casual"/>
              <a:cs typeface="Apple Casual"/>
            </a:endParaRPr>
          </a:p>
          <a:p>
            <a:r>
              <a:rPr lang="en-CA">
                <a:solidFill>
                  <a:srgbClr val="0000FF"/>
                </a:solidFill>
                <a:latin typeface="Apple Casual"/>
                <a:cs typeface="Apple Casual"/>
              </a:rPr>
              <a:t>Hair tied back</a:t>
            </a:r>
            <a:endParaRPr lang="en-US">
              <a:solidFill>
                <a:srgbClr val="0000FF"/>
              </a:solidFill>
              <a:latin typeface="Apple Casual"/>
              <a:cs typeface="Apple Casual"/>
            </a:endParaRPr>
          </a:p>
          <a:p>
            <a:r>
              <a:rPr lang="en-CA">
                <a:solidFill>
                  <a:srgbClr val="0000FF"/>
                </a:solidFill>
                <a:latin typeface="Apple Casual"/>
                <a:cs typeface="Apple Casual"/>
              </a:rPr>
              <a:t>Minimal jewellery – small necklaces, ear studs </a:t>
            </a:r>
            <a:endParaRPr lang="en-US">
              <a:solidFill>
                <a:srgbClr val="0000FF"/>
              </a:solidFill>
              <a:latin typeface="Apple Casual"/>
              <a:cs typeface="Apple Casual"/>
            </a:endParaRPr>
          </a:p>
          <a:p>
            <a:r>
              <a:rPr lang="en-CA">
                <a:solidFill>
                  <a:srgbClr val="0000FF"/>
                </a:solidFill>
                <a:latin typeface="Apple Casual"/>
                <a:cs typeface="Apple Casual"/>
              </a:rPr>
              <a:t>Clean gym clothes</a:t>
            </a:r>
            <a:endParaRPr lang="en-US">
              <a:solidFill>
                <a:srgbClr val="0000FF"/>
              </a:solidFill>
              <a:latin typeface="Apple Casual"/>
              <a:cs typeface="Apple Casual"/>
            </a:endParaRPr>
          </a:p>
          <a:p>
            <a:r>
              <a:rPr lang="en-CA">
                <a:solidFill>
                  <a:srgbClr val="0000FF"/>
                </a:solidFill>
                <a:latin typeface="Apple Casual"/>
                <a:cs typeface="Apple Casual"/>
              </a:rPr>
              <a:t>Closed water bottles (plastic only)</a:t>
            </a:r>
            <a:endParaRPr lang="en-US">
              <a:solidFill>
                <a:srgbClr val="0000FF"/>
              </a:solidFill>
              <a:latin typeface="Apple Casual"/>
              <a:cs typeface="Apple Casual"/>
            </a:endParaRPr>
          </a:p>
        </p:txBody>
      </p:sp>
    </p:spTree>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216856"/>
            <a:ext cx="8376103" cy="1254653"/>
          </a:xfrm>
        </p:spPr>
        <p:txBody>
          <a:bodyPr>
            <a:normAutofit fontScale="90000"/>
          </a:bodyPr>
          <a:lstStyle/>
          <a:p>
            <a:pPr algn="ctr"/>
            <a:br>
              <a:rPr lang="en-CA" sz="8000">
                <a:latin typeface="Apple Casual"/>
                <a:cs typeface="Apple Casual"/>
              </a:rPr>
            </a:br>
            <a:br>
              <a:rPr lang="en-CA" sz="8000">
                <a:latin typeface="Apple Casual"/>
                <a:cs typeface="Apple Casual"/>
              </a:rPr>
            </a:br>
            <a:br>
              <a:rPr lang="en-CA" sz="8000">
                <a:latin typeface="Apple Casual"/>
                <a:cs typeface="Apple Casual"/>
              </a:rPr>
            </a:br>
            <a:r>
              <a:rPr lang="en-CA" sz="6556">
                <a:solidFill>
                  <a:srgbClr val="000090"/>
                </a:solidFill>
                <a:latin typeface="Apple Casual"/>
                <a:cs typeface="Apple Casual"/>
              </a:rPr>
              <a:t>Facilities &amp; Equipment:</a:t>
            </a:r>
            <a:br>
              <a:rPr lang="en-US" sz="8000">
                <a:solidFill>
                  <a:srgbClr val="FF0000"/>
                </a:solidFill>
                <a:effectLst>
                  <a:outerShdw blurRad="60007" dir="1500000" sy="-30000" kx="800400" algn="bl">
                    <a:srgbClr val="FF0000">
                      <a:alpha val="20000"/>
                    </a:srgbClr>
                  </a:outerShdw>
                </a:effectLst>
                <a:latin typeface="Apple Casual"/>
                <a:cs typeface="Apple Casual"/>
              </a:rPr>
            </a:br>
            <a:br>
              <a:rPr lang="en-CA" sz="7889">
                <a:solidFill>
                  <a:srgbClr val="FF0000"/>
                </a:solidFill>
                <a:effectLst>
                  <a:outerShdw blurRad="60007" dir="1500000" sy="-30000" kx="800400" algn="bl">
                    <a:srgbClr val="FF0000">
                      <a:alpha val="20000"/>
                    </a:srgbClr>
                  </a:outerShdw>
                </a:effectLst>
                <a:latin typeface="Apple Casual"/>
                <a:cs typeface="Apple Casual"/>
              </a:rPr>
            </a:br>
            <a:br>
              <a:rPr lang="en-US" sz="4400">
                <a:solidFill>
                  <a:srgbClr val="FF0000"/>
                </a:solidFill>
                <a:effectLst>
                  <a:outerShdw blurRad="60007" dir="1500000" sy="-30000" kx="800400" algn="bl">
                    <a:srgbClr val="FF0000">
                      <a:alpha val="20000"/>
                    </a:srgbClr>
                  </a:outerShdw>
                </a:effectLst>
                <a:latin typeface="Apple Casual"/>
                <a:cs typeface="Apple Casual"/>
              </a:rPr>
            </a:br>
            <a:br>
              <a:rPr lang="en-US"/>
            </a:b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1436914" y="1734830"/>
            <a:ext cx="10668000" cy="4817252"/>
          </a:xfrm>
        </p:spPr>
        <p:txBody>
          <a:bodyPr>
            <a:noAutofit/>
          </a:bodyPr>
          <a:lstStyle/>
          <a:p>
            <a:r>
              <a:rPr lang="en-CA" sz="3800">
                <a:solidFill>
                  <a:srgbClr val="0000FF"/>
                </a:solidFill>
                <a:latin typeface="Apple Casual"/>
                <a:cs typeface="Apple Casual"/>
              </a:rPr>
              <a:t>Equipment rooms are out of bounds to all students unless under the direct supervision of a PE teacher.</a:t>
            </a:r>
          </a:p>
          <a:p>
            <a:pPr marL="82296" indent="0">
              <a:buNone/>
            </a:pPr>
            <a:r>
              <a:rPr lang="en-CA" sz="3800">
                <a:solidFill>
                  <a:srgbClr val="0000FF"/>
                </a:solidFill>
                <a:latin typeface="Apple Casual"/>
                <a:cs typeface="Apple Casual"/>
              </a:rPr>
              <a:t> </a:t>
            </a:r>
          </a:p>
          <a:p>
            <a:r>
              <a:rPr lang="en-CA" sz="3800">
                <a:solidFill>
                  <a:srgbClr val="0000FF"/>
                </a:solidFill>
                <a:latin typeface="Apple Casual"/>
                <a:cs typeface="Apple Casual"/>
              </a:rPr>
              <a:t>It is </a:t>
            </a:r>
            <a:r>
              <a:rPr lang="en-CA" sz="3800" u="sng">
                <a:solidFill>
                  <a:srgbClr val="0000FF"/>
                </a:solidFill>
                <a:latin typeface="Apple Casual"/>
                <a:cs typeface="Apple Casual"/>
              </a:rPr>
              <a:t>imperative</a:t>
            </a:r>
            <a:r>
              <a:rPr lang="en-CA" sz="3800">
                <a:solidFill>
                  <a:srgbClr val="0000FF"/>
                </a:solidFill>
                <a:latin typeface="Apple Casual"/>
                <a:cs typeface="Apple Casual"/>
              </a:rPr>
              <a:t> that all PE equipment (balls, racquets, nets, etc.) be treated with care.</a:t>
            </a:r>
            <a:endParaRPr lang="en-US" sz="3800">
              <a:solidFill>
                <a:srgbClr val="0000FF"/>
              </a:solidFill>
              <a:latin typeface="Apple Casual"/>
              <a:cs typeface="Apple Casual"/>
            </a:endParaRPr>
          </a:p>
          <a:p>
            <a:pPr>
              <a:buNone/>
            </a:pPr>
            <a:endParaRPr lang="en-US" sz="2800"/>
          </a:p>
        </p:txBody>
      </p:sp>
    </p:spTree>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216856"/>
            <a:ext cx="8376103" cy="1254653"/>
          </a:xfrm>
        </p:spPr>
        <p:txBody>
          <a:bodyPr>
            <a:normAutofit fontScale="90000"/>
          </a:bodyPr>
          <a:lstStyle/>
          <a:p>
            <a:pPr algn="ctr"/>
            <a:br>
              <a:rPr lang="en-CA" sz="8000">
                <a:latin typeface="Apple Casual"/>
                <a:cs typeface="Apple Casual"/>
              </a:rPr>
            </a:br>
            <a:br>
              <a:rPr lang="en-CA" sz="8000">
                <a:latin typeface="Apple Casual"/>
                <a:cs typeface="Apple Casual"/>
              </a:rPr>
            </a:br>
            <a:br>
              <a:rPr lang="en-CA" sz="8000">
                <a:latin typeface="Apple Casual"/>
                <a:cs typeface="Apple Casual"/>
              </a:rPr>
            </a:br>
            <a:r>
              <a:rPr lang="en-CA" sz="6000">
                <a:latin typeface="Apple Casual"/>
                <a:cs typeface="Apple Casual"/>
              </a:rPr>
              <a:t>Lock It Up!</a:t>
            </a:r>
            <a:br>
              <a:rPr lang="en-US" sz="8000">
                <a:solidFill>
                  <a:srgbClr val="FF0000"/>
                </a:solidFill>
                <a:effectLst>
                  <a:outerShdw blurRad="60007" dir="1500000" sy="-30000" kx="800400" algn="bl">
                    <a:srgbClr val="FF0000">
                      <a:alpha val="20000"/>
                    </a:srgbClr>
                  </a:outerShdw>
                </a:effectLst>
                <a:latin typeface="Apple Casual"/>
                <a:cs typeface="Apple Casual"/>
              </a:rPr>
            </a:br>
            <a:br>
              <a:rPr lang="en-CA" sz="7889">
                <a:solidFill>
                  <a:srgbClr val="FF0000"/>
                </a:solidFill>
                <a:effectLst>
                  <a:outerShdw blurRad="60007" dir="1500000" sy="-30000" kx="800400" algn="bl">
                    <a:srgbClr val="FF0000">
                      <a:alpha val="20000"/>
                    </a:srgbClr>
                  </a:outerShdw>
                </a:effectLst>
                <a:latin typeface="Apple Casual"/>
                <a:cs typeface="Apple Casual"/>
              </a:rPr>
            </a:br>
            <a:br>
              <a:rPr lang="en-US" sz="4400">
                <a:solidFill>
                  <a:srgbClr val="FF0000"/>
                </a:solidFill>
                <a:effectLst>
                  <a:outerShdw blurRad="60007" dir="1500000" sy="-30000" kx="800400" algn="bl">
                    <a:srgbClr val="FF0000">
                      <a:alpha val="20000"/>
                    </a:srgbClr>
                  </a:outerShdw>
                </a:effectLst>
                <a:latin typeface="Apple Casual"/>
                <a:cs typeface="Apple Casual"/>
              </a:rPr>
            </a:br>
            <a:br>
              <a:rPr lang="en-US"/>
            </a:b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1415144" y="1734830"/>
            <a:ext cx="10776856" cy="4817252"/>
          </a:xfrm>
        </p:spPr>
        <p:txBody>
          <a:bodyPr>
            <a:noAutofit/>
          </a:bodyPr>
          <a:lstStyle/>
          <a:p>
            <a:pPr marL="82296" indent="0">
              <a:buNone/>
            </a:pPr>
            <a:endParaRPr lang="en-CA" sz="3600">
              <a:solidFill>
                <a:srgbClr val="0000FF"/>
              </a:solidFill>
              <a:latin typeface="Apple Casual"/>
              <a:cs typeface="Apple Casual"/>
            </a:endParaRPr>
          </a:p>
          <a:p>
            <a:r>
              <a:rPr lang="en-CA" sz="3600">
                <a:solidFill>
                  <a:srgbClr val="0000FF"/>
                </a:solidFill>
                <a:latin typeface="Apple Casual"/>
                <a:cs typeface="Apple Casual"/>
              </a:rPr>
              <a:t>The PE department is</a:t>
            </a:r>
            <a:r>
              <a:rPr lang="en-CA" sz="3600">
                <a:solidFill>
                  <a:srgbClr val="FF0000"/>
                </a:solidFill>
                <a:latin typeface="Apple Casual"/>
                <a:cs typeface="Apple Casual"/>
              </a:rPr>
              <a:t> NOT </a:t>
            </a:r>
            <a:r>
              <a:rPr lang="en-CA" sz="3600">
                <a:solidFill>
                  <a:srgbClr val="0000FF"/>
                </a:solidFill>
                <a:latin typeface="Apple Casual"/>
                <a:cs typeface="Apple Casual"/>
              </a:rPr>
              <a:t>responsible for lost or stolen items.</a:t>
            </a:r>
            <a:endParaRPr lang="en-US" sz="3600">
              <a:solidFill>
                <a:srgbClr val="0000FF"/>
              </a:solidFill>
              <a:latin typeface="Apple Casual"/>
              <a:cs typeface="Apple Casual"/>
            </a:endParaRPr>
          </a:p>
          <a:p>
            <a:pPr>
              <a:buNone/>
            </a:pPr>
            <a:endParaRPr lang="en-US" sz="2800"/>
          </a:p>
          <a:p>
            <a:pPr>
              <a:buNone/>
            </a:pPr>
            <a:r>
              <a:rPr lang="en-US" sz="2800"/>
              <a:t>Please ensure all your belongings are locked up (including your phone </a:t>
            </a:r>
            <a:r>
              <a:rPr lang="en-US" sz="2800">
                <a:sym typeface="Wingdings" panose="05000000000000000000" pitchFamily="2" charset="2"/>
              </a:rPr>
              <a:t>)</a:t>
            </a:r>
            <a:endParaRPr lang="en-US" sz="2800"/>
          </a:p>
        </p:txBody>
      </p:sp>
    </p:spTree>
    <p:extLst>
      <p:ext uri="{BB962C8B-B14F-4D97-AF65-F5344CB8AC3E}">
        <p14:creationId xmlns:p14="http://schemas.microsoft.com/office/powerpoint/2010/main" val="1604104186"/>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fontScale="90000"/>
          </a:bodyPr>
          <a:lstStyle/>
          <a:p>
            <a:pPr algn="ctr"/>
            <a:br>
              <a:rPr lang="en-CA" b="1"/>
            </a:br>
            <a:r>
              <a:rPr lang="en-CA" sz="7300" b="1">
                <a:solidFill>
                  <a:srgbClr val="000090"/>
                </a:solidFill>
                <a:latin typeface="Apple Casual"/>
              </a:rPr>
              <a:t>The Big Ideas</a:t>
            </a:r>
            <a:br>
              <a:rPr lang="en-CA" sz="7300" b="1">
                <a:solidFill>
                  <a:srgbClr val="000090"/>
                </a:solidFill>
                <a:latin typeface="Apple Casual"/>
              </a:rPr>
            </a:br>
            <a:r>
              <a:rPr lang="en-CA" sz="7300" b="1">
                <a:solidFill>
                  <a:srgbClr val="000090"/>
                </a:solidFill>
                <a:latin typeface="Apple Casual"/>
              </a:rPr>
              <a:t>Active Living 11/12</a:t>
            </a:r>
            <a:br>
              <a:rPr lang="en-US" sz="5300">
                <a:solidFill>
                  <a:srgbClr val="000090"/>
                </a:solidFill>
              </a:rPr>
            </a:br>
            <a:endParaRPr lang="en-US">
              <a:solidFill>
                <a:srgbClr val="000090"/>
              </a:solidFill>
            </a:endParaRPr>
          </a:p>
        </p:txBody>
      </p:sp>
      <p:pic>
        <p:nvPicPr>
          <p:cNvPr id="4" name="Content Placeholder 3"/>
          <p:cNvPicPr>
            <a:picLocks noGrp="1" noChangeAspect="1"/>
          </p:cNvPicPr>
          <p:nvPr>
            <p:ph idx="1"/>
          </p:nvPr>
        </p:nvPicPr>
        <p:blipFill>
          <a:blip r:embed="rId2"/>
          <a:stretch>
            <a:fillRect/>
          </a:stretch>
        </p:blipFill>
        <p:spPr>
          <a:xfrm>
            <a:off x="1673097" y="1860755"/>
            <a:ext cx="9810750" cy="4800600"/>
          </a:xfrm>
          <a:prstGeom prst="rect">
            <a:avLst/>
          </a:prstGeom>
        </p:spPr>
      </p:pic>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9000"/>
                <a:satMod val="300000"/>
              </a:schemeClr>
              <a:schemeClr val="bg2">
                <a:tint val="90000"/>
                <a:satMod val="225000"/>
              </a:schemeClr>
            </a:duotone>
          </a:blip>
          <a:srcRect/>
          <a:tile tx="0" ty="0" sx="90000" sy="90000" flip="xy"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0C74-7940-794A-ACD9-73A743A8A594}"/>
              </a:ext>
            </a:extLst>
          </p:cNvPr>
          <p:cNvSpPr>
            <a:spLocks noGrp="1"/>
          </p:cNvSpPr>
          <p:nvPr>
            <p:ph type="title"/>
          </p:nvPr>
        </p:nvSpPr>
        <p:spPr/>
        <p:txBody>
          <a:bodyPr/>
          <a:lstStyle/>
          <a:p>
            <a:pPr algn="ctr"/>
            <a:r>
              <a:rPr lang="en-US">
                <a:solidFill>
                  <a:srgbClr val="0070C0"/>
                </a:solidFill>
              </a:rPr>
              <a:t>Medical Info Update</a:t>
            </a:r>
          </a:p>
        </p:txBody>
      </p:sp>
      <p:pic>
        <p:nvPicPr>
          <p:cNvPr id="5" name="Content Placeholder 4">
            <a:extLst>
              <a:ext uri="{FF2B5EF4-FFF2-40B4-BE49-F238E27FC236}">
                <a16:creationId xmlns:a16="http://schemas.microsoft.com/office/drawing/2014/main" id="{ED54947B-2603-2E47-A6C0-BCB496CD456F}"/>
              </a:ext>
            </a:extLst>
          </p:cNvPr>
          <p:cNvPicPr>
            <a:picLocks noGrp="1" noChangeAspect="1"/>
          </p:cNvPicPr>
          <p:nvPr>
            <p:ph idx="1"/>
          </p:nvPr>
        </p:nvPicPr>
        <p:blipFill>
          <a:blip r:embed="rId3">
            <a:alphaModFix amt="22000"/>
          </a:blip>
          <a:stretch>
            <a:fillRect/>
          </a:stretch>
        </p:blipFill>
        <p:spPr>
          <a:xfrm>
            <a:off x="1600201" y="914401"/>
            <a:ext cx="10493828" cy="5943600"/>
          </a:xfrm>
          <a:noFill/>
        </p:spPr>
      </p:pic>
      <p:sp>
        <p:nvSpPr>
          <p:cNvPr id="6" name="TextBox 5">
            <a:extLst>
              <a:ext uri="{FF2B5EF4-FFF2-40B4-BE49-F238E27FC236}">
                <a16:creationId xmlns:a16="http://schemas.microsoft.com/office/drawing/2014/main" id="{698B9501-0827-004E-8F56-68F9F0498286}"/>
              </a:ext>
            </a:extLst>
          </p:cNvPr>
          <p:cNvSpPr txBox="1"/>
          <p:nvPr/>
        </p:nvSpPr>
        <p:spPr>
          <a:xfrm>
            <a:off x="2699657" y="2660073"/>
            <a:ext cx="8392885" cy="1938992"/>
          </a:xfrm>
          <a:prstGeom prst="rect">
            <a:avLst/>
          </a:prstGeom>
          <a:noFill/>
        </p:spPr>
        <p:txBody>
          <a:bodyPr wrap="square" rtlCol="0">
            <a:spAutoFit/>
          </a:bodyPr>
          <a:lstStyle/>
          <a:p>
            <a:r>
              <a:rPr lang="en-US" sz="2400">
                <a:solidFill>
                  <a:srgbClr val="FF0000"/>
                </a:solidFill>
              </a:rPr>
              <a:t>Please update your medical information with the office so that we have your Care Card Number, emergency contact, etc. on file.</a:t>
            </a:r>
          </a:p>
          <a:p>
            <a:endParaRPr lang="en-US" sz="2400">
              <a:solidFill>
                <a:srgbClr val="FF0000"/>
              </a:solidFill>
            </a:endParaRPr>
          </a:p>
          <a:p>
            <a:r>
              <a:rPr lang="en-US" sz="2400">
                <a:solidFill>
                  <a:srgbClr val="FF0000"/>
                </a:solidFill>
              </a:rPr>
              <a:t>Please let your PE teacher know (privately) of allergies or medical concerns.</a:t>
            </a:r>
          </a:p>
        </p:txBody>
      </p:sp>
    </p:spTree>
    <p:extLst>
      <p:ext uri="{BB962C8B-B14F-4D97-AF65-F5344CB8AC3E}">
        <p14:creationId xmlns:p14="http://schemas.microsoft.com/office/powerpoint/2010/main" val="3963790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i="1">
                <a:solidFill>
                  <a:srgbClr val="000090"/>
                </a:solidFill>
                <a:latin typeface="Apple Casual"/>
                <a:cs typeface="Apple Casual"/>
              </a:rPr>
              <a:t>Have a successful semester!</a:t>
            </a:r>
          </a:p>
        </p:txBody>
      </p:sp>
      <p:pic>
        <p:nvPicPr>
          <p:cNvPr id="5" name="Content Placeholder 4" descr="Two baseball players in blue uniforms high fiving each other&#10;&#10;Description automatically generated">
            <a:extLst>
              <a:ext uri="{FF2B5EF4-FFF2-40B4-BE49-F238E27FC236}">
                <a16:creationId xmlns:a16="http://schemas.microsoft.com/office/drawing/2014/main" id="{921EFCAB-89A7-6C06-8F88-BEAC35DD1A20}"/>
              </a:ext>
            </a:extLst>
          </p:cNvPr>
          <p:cNvPicPr>
            <a:picLocks noGrp="1" noChangeAspect="1"/>
          </p:cNvPicPr>
          <p:nvPr>
            <p:ph idx="1"/>
          </p:nvPr>
        </p:nvPicPr>
        <p:blipFill>
          <a:blip r:embed="rId2"/>
          <a:stretch>
            <a:fillRect/>
          </a:stretch>
        </p:blipFill>
        <p:spPr>
          <a:xfrm>
            <a:off x="2647523" y="1447800"/>
            <a:ext cx="8530683" cy="4800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274638"/>
            <a:ext cx="8376103" cy="1143000"/>
          </a:xfrm>
        </p:spPr>
        <p:txBody>
          <a:bodyPr>
            <a:normAutofit fontScale="90000"/>
          </a:bodyPr>
          <a:lstStyle/>
          <a:p>
            <a:pPr algn="ctr"/>
            <a:br>
              <a:rPr lang="en-CA" b="1"/>
            </a:br>
            <a:r>
              <a:rPr lang="en-CA" sz="5556" b="1">
                <a:solidFill>
                  <a:srgbClr val="000090"/>
                </a:solidFill>
                <a:latin typeface="Apple Casual"/>
                <a:cs typeface="Apple Casual"/>
              </a:rPr>
              <a:t> </a:t>
            </a:r>
            <a:r>
              <a:rPr lang="en-CA" sz="10222" b="1">
                <a:solidFill>
                  <a:srgbClr val="000090"/>
                </a:solidFill>
                <a:latin typeface="Apple Casual"/>
                <a:cs typeface="Apple Casual"/>
              </a:rPr>
              <a:t>Evaluation:</a:t>
            </a: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1513114" y="1858747"/>
            <a:ext cx="10156372" cy="4693335"/>
          </a:xfrm>
        </p:spPr>
        <p:txBody>
          <a:bodyPr>
            <a:normAutofit/>
          </a:bodyPr>
          <a:lstStyle/>
          <a:p>
            <a:r>
              <a:rPr lang="en-CA" sz="6600">
                <a:solidFill>
                  <a:srgbClr val="FF0000"/>
                </a:solidFill>
                <a:latin typeface="Apple Casual"/>
                <a:cs typeface="Apple Casual"/>
              </a:rPr>
              <a:t>60% Participation and Safety</a:t>
            </a:r>
          </a:p>
          <a:p>
            <a:r>
              <a:rPr lang="en-CA" sz="6600">
                <a:solidFill>
                  <a:srgbClr val="FF0000"/>
                </a:solidFill>
                <a:latin typeface="Apple Casual"/>
                <a:cs typeface="Apple Casual"/>
              </a:rPr>
              <a:t>20% Health and Well-Being</a:t>
            </a:r>
            <a:endParaRPr lang="en-US" sz="6600">
              <a:solidFill>
                <a:srgbClr val="FF0000"/>
              </a:solidFill>
              <a:latin typeface="Apple Casual"/>
              <a:cs typeface="Apple Casual"/>
            </a:endParaRPr>
          </a:p>
          <a:p>
            <a:r>
              <a:rPr lang="en-CA" sz="6600">
                <a:solidFill>
                  <a:srgbClr val="0000FF"/>
                </a:solidFill>
                <a:latin typeface="Apple Casual"/>
                <a:cs typeface="Apple Casual"/>
              </a:rPr>
              <a:t>20%Leadership</a:t>
            </a:r>
            <a:endParaRPr lang="en-US">
              <a:latin typeface="Apple Casual"/>
              <a:cs typeface="Apple Casual"/>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86" y="274639"/>
            <a:ext cx="8376103" cy="45719"/>
          </a:xfrm>
        </p:spPr>
        <p:txBody>
          <a:bodyPr>
            <a:normAutofit fontScale="90000"/>
          </a:bodyPr>
          <a:lstStyle/>
          <a:p>
            <a:pPr algn="ctr"/>
            <a:br>
              <a:rPr lang="en-CA" b="1"/>
            </a:br>
            <a:r>
              <a:rPr lang="en-CA" sz="5556" b="1">
                <a:solidFill>
                  <a:srgbClr val="000090"/>
                </a:solidFill>
                <a:latin typeface="Apple Casual"/>
                <a:cs typeface="Apple Casual"/>
              </a:rPr>
              <a:t> </a:t>
            </a:r>
            <a:br>
              <a:rPr lang="en-US">
                <a:solidFill>
                  <a:srgbClr val="000090"/>
                </a:solidFill>
              </a:rPr>
            </a:br>
            <a:endParaRPr lang="en-US">
              <a:solidFill>
                <a:srgbClr val="000090"/>
              </a:solidFill>
            </a:endParaRPr>
          </a:p>
        </p:txBody>
      </p:sp>
      <p:sp>
        <p:nvSpPr>
          <p:cNvPr id="3" name="Content Placeholder 2"/>
          <p:cNvSpPr>
            <a:spLocks noGrp="1"/>
          </p:cNvSpPr>
          <p:nvPr>
            <p:ph idx="1"/>
          </p:nvPr>
        </p:nvSpPr>
        <p:spPr>
          <a:xfrm>
            <a:off x="1502230" y="598714"/>
            <a:ext cx="10537370" cy="6259286"/>
          </a:xfrm>
        </p:spPr>
        <p:txBody>
          <a:bodyPr>
            <a:normAutofit fontScale="92500" lnSpcReduction="20000"/>
          </a:bodyPr>
          <a:lstStyle/>
          <a:p>
            <a:r>
              <a:rPr lang="en-CA" u="sng">
                <a:solidFill>
                  <a:srgbClr val="000090"/>
                </a:solidFill>
                <a:latin typeface="Apple Casual"/>
                <a:cs typeface="Apple Casual"/>
              </a:rPr>
              <a:t>Participation and Safety (60%):</a:t>
            </a:r>
          </a:p>
          <a:p>
            <a:pPr lvl="0"/>
            <a:r>
              <a:rPr lang="en-CA"/>
              <a:t>Demonstrate </a:t>
            </a:r>
            <a:r>
              <a:rPr lang="en-CA" b="1"/>
              <a:t>safety, fair play, and leadership</a:t>
            </a:r>
            <a:r>
              <a:rPr lang="en-CA"/>
              <a:t> in physical activities</a:t>
            </a:r>
          </a:p>
          <a:p>
            <a:pPr lvl="0"/>
            <a:r>
              <a:rPr lang="en-CA"/>
              <a:t>Explain how the use of proper techniques prevents injury</a:t>
            </a:r>
          </a:p>
          <a:p>
            <a:pPr lvl="0"/>
            <a:r>
              <a:rPr lang="en-CA"/>
              <a:t>Develop and demonstrate skills needed to plan, organize, and safely participate </a:t>
            </a:r>
            <a:br>
              <a:rPr lang="en-CA"/>
            </a:br>
            <a:r>
              <a:rPr lang="en-CA"/>
              <a:t>in recreational events and other preferred physical activities</a:t>
            </a:r>
          </a:p>
          <a:p>
            <a:pPr lvl="0"/>
            <a:r>
              <a:rPr lang="en-CA"/>
              <a:t>Apply methods of monitoring and adjusting exertion levels in physical activity</a:t>
            </a:r>
          </a:p>
          <a:p>
            <a:endParaRPr lang="en-CA">
              <a:solidFill>
                <a:srgbClr val="000090"/>
              </a:solidFill>
              <a:latin typeface="Apple Casual"/>
              <a:cs typeface="Apple Casual"/>
            </a:endParaRPr>
          </a:p>
          <a:p>
            <a:pPr>
              <a:buNone/>
            </a:pPr>
            <a:endParaRPr lang="en-US">
              <a:solidFill>
                <a:srgbClr val="0000FF"/>
              </a:solidFill>
              <a:latin typeface="Apple Casual"/>
              <a:cs typeface="Apple Casual"/>
            </a:endParaRPr>
          </a:p>
          <a:p>
            <a:pPr>
              <a:buNone/>
            </a:pPr>
            <a:r>
              <a:rPr lang="en-US">
                <a:solidFill>
                  <a:srgbClr val="0000FF"/>
                </a:solidFill>
                <a:latin typeface="Apple Casual"/>
                <a:cs typeface="Apple Casual"/>
              </a:rPr>
              <a:t>Assessment examples (vary teacher to teacher):</a:t>
            </a:r>
          </a:p>
          <a:p>
            <a:pPr>
              <a:buNone/>
            </a:pPr>
            <a:r>
              <a:rPr lang="en-US">
                <a:solidFill>
                  <a:srgbClr val="0000FF"/>
                </a:solidFill>
                <a:latin typeface="Apple Casual"/>
                <a:cs typeface="Apple Casual"/>
              </a:rPr>
              <a:t>-Daily participation mark /10, Unit participation mark, self assessment, journals, Fitness testing, 2-3 lap school run /10</a:t>
            </a:r>
          </a:p>
          <a:p>
            <a:endParaRPr lang="en-US">
              <a:latin typeface="Apple Casual"/>
              <a:cs typeface="Apple Casual"/>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70000" lnSpcReduction="20000"/>
          </a:bodyPr>
          <a:lstStyle/>
          <a:p>
            <a:r>
              <a:rPr lang="en-CA" u="sng">
                <a:solidFill>
                  <a:srgbClr val="000090"/>
                </a:solidFill>
                <a:latin typeface="Apple Casual"/>
                <a:cs typeface="Apple Casual"/>
              </a:rPr>
              <a:t>Health</a:t>
            </a:r>
            <a:r>
              <a:rPr lang="en-CA">
                <a:solidFill>
                  <a:srgbClr val="000090"/>
                </a:solidFill>
                <a:latin typeface="Apple Casual"/>
                <a:cs typeface="Apple Casual"/>
              </a:rPr>
              <a:t> and Well-Being (20%):</a:t>
            </a:r>
          </a:p>
          <a:p>
            <a:pPr lvl="0"/>
            <a:r>
              <a:rPr lang="en-CA"/>
              <a:t>Explain how developing competencies in physical activities can increase confidence and encourage lifelong participation in those activities</a:t>
            </a:r>
          </a:p>
          <a:p>
            <a:pPr lvl="0"/>
            <a:r>
              <a:rPr lang="en-CA"/>
              <a:t>Explain the importance of maintaining personal health</a:t>
            </a:r>
          </a:p>
          <a:p>
            <a:pPr lvl="0"/>
            <a:r>
              <a:rPr lang="en-CA"/>
              <a:t>Identify and explain </a:t>
            </a:r>
            <a:r>
              <a:rPr lang="en-CA" b="1"/>
              <a:t>motivational factors</a:t>
            </a:r>
            <a:r>
              <a:rPr lang="en-CA"/>
              <a:t> influencing participation in recreational activities</a:t>
            </a:r>
          </a:p>
          <a:p>
            <a:pPr lvl="0"/>
            <a:r>
              <a:rPr lang="en-CA"/>
              <a:t>Describe the impact of various types of physical activities on health and mental </a:t>
            </a:r>
            <a:br>
              <a:rPr lang="en-CA"/>
            </a:br>
            <a:r>
              <a:rPr lang="en-CA"/>
              <a:t>well-being</a:t>
            </a:r>
          </a:p>
          <a:p>
            <a:pPr marL="82296" indent="0">
              <a:buNone/>
            </a:pPr>
            <a:endParaRPr lang="en-CA">
              <a:solidFill>
                <a:srgbClr val="000090"/>
              </a:solidFill>
              <a:latin typeface="Apple Casual"/>
              <a:cs typeface="Apple Casual"/>
            </a:endParaRPr>
          </a:p>
          <a:p>
            <a:r>
              <a:rPr lang="en-CA" sz="4200">
                <a:solidFill>
                  <a:srgbClr val="0000FF"/>
                </a:solidFill>
                <a:latin typeface="Apple Casual"/>
                <a:cs typeface="Apple Casual"/>
              </a:rPr>
              <a:t>Assessment examples (vary teacher to teacher):</a:t>
            </a:r>
          </a:p>
          <a:p>
            <a:pPr marL="82296" indent="0">
              <a:buNone/>
            </a:pPr>
            <a:r>
              <a:rPr lang="en-US" sz="4200">
                <a:solidFill>
                  <a:srgbClr val="0000FF"/>
                </a:solidFill>
                <a:latin typeface="Apple Casual"/>
                <a:cs typeface="Apple Casual"/>
              </a:rPr>
              <a:t>-Guest speaker, journals, nutrition log, reflection, portfolio</a:t>
            </a:r>
          </a:p>
          <a:p>
            <a:endParaRPr lang="en-CA"/>
          </a:p>
        </p:txBody>
      </p:sp>
    </p:spTree>
    <p:extLst>
      <p:ext uri="{BB962C8B-B14F-4D97-AF65-F5344CB8AC3E}">
        <p14:creationId xmlns:p14="http://schemas.microsoft.com/office/powerpoint/2010/main" val="868471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10000"/>
          </a:bodyPr>
          <a:lstStyle/>
          <a:p>
            <a:r>
              <a:rPr lang="en-CA" u="sng">
                <a:solidFill>
                  <a:srgbClr val="000090"/>
                </a:solidFill>
                <a:latin typeface="Apple Casual"/>
                <a:cs typeface="Apple Casual"/>
              </a:rPr>
              <a:t>Leadership </a:t>
            </a:r>
            <a:r>
              <a:rPr lang="en-CA">
                <a:solidFill>
                  <a:srgbClr val="000090"/>
                </a:solidFill>
                <a:latin typeface="Apple Casual"/>
                <a:cs typeface="Apple Casual"/>
              </a:rPr>
              <a:t>(20%):</a:t>
            </a:r>
          </a:p>
          <a:p>
            <a:pPr lvl="0"/>
            <a:r>
              <a:rPr lang="en-CA"/>
              <a:t>Demonstrate competencies and problem-solving strategies required for </a:t>
            </a:r>
            <a:r>
              <a:rPr lang="en-CA" b="1"/>
              <a:t>physical activity and recreation leadership</a:t>
            </a:r>
            <a:endParaRPr lang="en-CA"/>
          </a:p>
          <a:p>
            <a:pPr lvl="0"/>
            <a:r>
              <a:rPr lang="en-CA"/>
              <a:t>Develop and demonstrate skills needed to plan, organize, and safely participate in recreational events and other preferred physical activities. </a:t>
            </a:r>
          </a:p>
          <a:p>
            <a:pPr marL="82296" indent="0">
              <a:buNone/>
            </a:pPr>
            <a:endParaRPr lang="en-CA">
              <a:solidFill>
                <a:srgbClr val="000090"/>
              </a:solidFill>
              <a:latin typeface="Apple Casual"/>
              <a:cs typeface="Apple Casual"/>
            </a:endParaRPr>
          </a:p>
          <a:p>
            <a:pPr marL="82296" indent="0">
              <a:buNone/>
            </a:pPr>
            <a:r>
              <a:rPr lang="en-CA" sz="2800">
                <a:solidFill>
                  <a:srgbClr val="0000FF"/>
                </a:solidFill>
                <a:latin typeface="Apple Casual"/>
                <a:cs typeface="Apple Casual"/>
              </a:rPr>
              <a:t>Assessment examples (vary teacher to teacher):</a:t>
            </a:r>
          </a:p>
          <a:p>
            <a:pPr marL="82296" indent="0">
              <a:buNone/>
            </a:pPr>
            <a:r>
              <a:rPr lang="en-US" sz="2800">
                <a:solidFill>
                  <a:srgbClr val="0000FF"/>
                </a:solidFill>
                <a:latin typeface="Apple Casual"/>
                <a:cs typeface="Apple Casual"/>
              </a:rPr>
              <a:t>-Leadership hours (volunteer), peer teaching, journals, organizing class games</a:t>
            </a:r>
          </a:p>
          <a:p>
            <a:endParaRPr lang="en-CA"/>
          </a:p>
        </p:txBody>
      </p:sp>
    </p:spTree>
    <p:extLst>
      <p:ext uri="{BB962C8B-B14F-4D97-AF65-F5344CB8AC3E}">
        <p14:creationId xmlns:p14="http://schemas.microsoft.com/office/powerpoint/2010/main" val="148236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AE01-ACAF-48D3-8F47-6C2260CFD47C}"/>
              </a:ext>
            </a:extLst>
          </p:cNvPr>
          <p:cNvSpPr>
            <a:spLocks noGrp="1"/>
          </p:cNvSpPr>
          <p:nvPr>
            <p:ph type="title"/>
          </p:nvPr>
        </p:nvSpPr>
        <p:spPr/>
        <p:txBody>
          <a:bodyPr/>
          <a:lstStyle/>
          <a:p>
            <a:r>
              <a:rPr lang="en-US"/>
              <a:t>Health Topic Disclaimer</a:t>
            </a:r>
          </a:p>
        </p:txBody>
      </p:sp>
      <p:sp>
        <p:nvSpPr>
          <p:cNvPr id="3" name="Content Placeholder 2">
            <a:extLst>
              <a:ext uri="{FF2B5EF4-FFF2-40B4-BE49-F238E27FC236}">
                <a16:creationId xmlns:a16="http://schemas.microsoft.com/office/drawing/2014/main" id="{7E57FDC4-713B-4F00-A8A0-2D3F7D893B27}"/>
              </a:ext>
            </a:extLst>
          </p:cNvPr>
          <p:cNvSpPr>
            <a:spLocks noGrp="1"/>
          </p:cNvSpPr>
          <p:nvPr>
            <p:ph idx="1"/>
          </p:nvPr>
        </p:nvSpPr>
        <p:spPr/>
        <p:txBody>
          <a:bodyPr lIns="91440" tIns="45720" rIns="91440" bIns="45720" anchor="t">
            <a:normAutofit/>
          </a:bodyPr>
          <a:lstStyle/>
          <a:p>
            <a:pPr marL="82550" indent="0">
              <a:buNone/>
            </a:pPr>
            <a:endParaRPr lang="en-US"/>
          </a:p>
          <a:p>
            <a:pPr marL="82550" indent="0">
              <a:buNone/>
            </a:pPr>
            <a:endParaRPr lang="en-US"/>
          </a:p>
          <a:p>
            <a:pPr marL="82550" indent="0">
              <a:buNone/>
            </a:pPr>
            <a:endParaRPr lang="en-US"/>
          </a:p>
          <a:p>
            <a:pPr marL="82550" indent="0">
              <a:buNone/>
            </a:pPr>
            <a:endParaRPr lang="en-US"/>
          </a:p>
          <a:p>
            <a:pPr marL="82550" indent="0">
              <a:buNone/>
            </a:pPr>
            <a:endParaRPr lang="en-US"/>
          </a:p>
          <a:p>
            <a:pPr marL="82550" indent="0">
              <a:buNone/>
            </a:pPr>
            <a:endParaRPr lang="en-US"/>
          </a:p>
          <a:p>
            <a:pPr marL="82550" indent="0">
              <a:buNone/>
            </a:pPr>
            <a:endParaRPr lang="en-US"/>
          </a:p>
          <a:p>
            <a:pPr marL="82550" indent="0">
              <a:buNone/>
            </a:pPr>
            <a:r>
              <a:rPr lang="en-US" sz="1800"/>
              <a:t>Health topics can be of sensitive nature (suicide prevention, drug awareness, sexual assault, bullying, </a:t>
            </a:r>
            <a:r>
              <a:rPr lang="en-US" sz="1800" err="1"/>
              <a:t>etc</a:t>
            </a:r>
            <a:r>
              <a:rPr lang="en-US" sz="1800"/>
              <a:t>)</a:t>
            </a:r>
          </a:p>
          <a:p>
            <a:pPr marL="82550" indent="0">
              <a:buNone/>
            </a:pPr>
            <a:r>
              <a:rPr lang="en-US" sz="1800"/>
              <a:t>Your teacher, the youth care worker and counsellors are available to talk and offer guidance to you.</a:t>
            </a:r>
          </a:p>
        </p:txBody>
      </p:sp>
      <p:pic>
        <p:nvPicPr>
          <p:cNvPr id="4" name="Picture 3"/>
          <p:cNvPicPr>
            <a:picLocks noChangeAspect="1"/>
          </p:cNvPicPr>
          <p:nvPr/>
        </p:nvPicPr>
        <p:blipFill>
          <a:blip r:embed="rId2"/>
          <a:stretch>
            <a:fillRect/>
          </a:stretch>
        </p:blipFill>
        <p:spPr>
          <a:xfrm>
            <a:off x="2084987" y="1203530"/>
            <a:ext cx="6675555" cy="4113154"/>
          </a:xfrm>
          <a:prstGeom prst="rect">
            <a:avLst/>
          </a:prstGeom>
        </p:spPr>
      </p:pic>
    </p:spTree>
    <p:extLst>
      <p:ext uri="{BB962C8B-B14F-4D97-AF65-F5344CB8AC3E}">
        <p14:creationId xmlns:p14="http://schemas.microsoft.com/office/powerpoint/2010/main" val="763146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FC595-6009-CA44-9C08-8FD495BB30B7}"/>
              </a:ext>
            </a:extLst>
          </p:cNvPr>
          <p:cNvSpPr>
            <a:spLocks noGrp="1"/>
          </p:cNvSpPr>
          <p:nvPr>
            <p:ph type="title"/>
          </p:nvPr>
        </p:nvSpPr>
        <p:spPr>
          <a:xfrm>
            <a:off x="1676400" y="274637"/>
            <a:ext cx="9612086" cy="1760992"/>
          </a:xfrm>
        </p:spPr>
        <p:txBody>
          <a:bodyPr>
            <a:normAutofit/>
          </a:bodyPr>
          <a:lstStyle/>
          <a:p>
            <a:r>
              <a:rPr lang="en-US"/>
              <a:t> </a:t>
            </a:r>
            <a:r>
              <a:rPr lang="en-CA" sz="5300">
                <a:solidFill>
                  <a:srgbClr val="00B050"/>
                </a:solidFill>
                <a:latin typeface="Apple Casual"/>
                <a:cs typeface="Apple Casual"/>
              </a:rPr>
              <a:t>PROFICIENCY SCALE</a:t>
            </a:r>
            <a:endParaRPr lang="en-US" sz="5300">
              <a:solidFill>
                <a:srgbClr val="00B050"/>
              </a:solidFill>
            </a:endParaRPr>
          </a:p>
        </p:txBody>
      </p:sp>
      <p:graphicFrame>
        <p:nvGraphicFramePr>
          <p:cNvPr id="4" name="Content Placeholder 3">
            <a:extLst>
              <a:ext uri="{FF2B5EF4-FFF2-40B4-BE49-F238E27FC236}">
                <a16:creationId xmlns:a16="http://schemas.microsoft.com/office/drawing/2014/main" id="{D9E47CCE-7BEA-4C46-B245-B9FC49C0C304}"/>
              </a:ext>
            </a:extLst>
          </p:cNvPr>
          <p:cNvGraphicFramePr>
            <a:graphicFrameLocks noGrp="1"/>
          </p:cNvGraphicFramePr>
          <p:nvPr>
            <p:ph idx="1"/>
          </p:nvPr>
        </p:nvGraphicFramePr>
        <p:xfrm>
          <a:off x="78659" y="1876205"/>
          <a:ext cx="11979205" cy="2125045"/>
        </p:xfrm>
        <a:graphic>
          <a:graphicData uri="http://schemas.openxmlformats.org/drawingml/2006/table">
            <a:tbl>
              <a:tblPr firstRow="1" bandRow="1">
                <a:tableStyleId>{5C22544A-7EE6-4342-B048-85BDC9FD1C3A}</a:tableStyleId>
              </a:tblPr>
              <a:tblGrid>
                <a:gridCol w="2395841">
                  <a:extLst>
                    <a:ext uri="{9D8B030D-6E8A-4147-A177-3AD203B41FA5}">
                      <a16:colId xmlns:a16="http://schemas.microsoft.com/office/drawing/2014/main" val="3942126785"/>
                    </a:ext>
                  </a:extLst>
                </a:gridCol>
                <a:gridCol w="2395841">
                  <a:extLst>
                    <a:ext uri="{9D8B030D-6E8A-4147-A177-3AD203B41FA5}">
                      <a16:colId xmlns:a16="http://schemas.microsoft.com/office/drawing/2014/main" val="2832138806"/>
                    </a:ext>
                  </a:extLst>
                </a:gridCol>
                <a:gridCol w="2395841">
                  <a:extLst>
                    <a:ext uri="{9D8B030D-6E8A-4147-A177-3AD203B41FA5}">
                      <a16:colId xmlns:a16="http://schemas.microsoft.com/office/drawing/2014/main" val="2474621962"/>
                    </a:ext>
                  </a:extLst>
                </a:gridCol>
                <a:gridCol w="2395841">
                  <a:extLst>
                    <a:ext uri="{9D8B030D-6E8A-4147-A177-3AD203B41FA5}">
                      <a16:colId xmlns:a16="http://schemas.microsoft.com/office/drawing/2014/main" val="217771552"/>
                    </a:ext>
                  </a:extLst>
                </a:gridCol>
                <a:gridCol w="2395841">
                  <a:extLst>
                    <a:ext uri="{9D8B030D-6E8A-4147-A177-3AD203B41FA5}">
                      <a16:colId xmlns:a16="http://schemas.microsoft.com/office/drawing/2014/main" val="724052844"/>
                    </a:ext>
                  </a:extLst>
                </a:gridCol>
              </a:tblGrid>
              <a:tr h="1597238">
                <a:tc>
                  <a:txBody>
                    <a:bodyPr/>
                    <a:lstStyle/>
                    <a:p>
                      <a:pPr algn="ctr"/>
                      <a:r>
                        <a:rPr lang="en-US"/>
                        <a:t>4 POINT SCALE/</a:t>
                      </a:r>
                    </a:p>
                    <a:p>
                      <a:pPr algn="ctr"/>
                      <a:endParaRPr lang="en-US"/>
                    </a:p>
                    <a:p>
                      <a:pPr algn="ctr"/>
                      <a:r>
                        <a:rPr lang="en-US"/>
                        <a:t>NUMERICAL EQUIVALENT</a:t>
                      </a:r>
                    </a:p>
                  </a:txBody>
                  <a:tcPr/>
                </a:tc>
                <a:tc>
                  <a:txBody>
                    <a:bodyPr/>
                    <a:lstStyle/>
                    <a:p>
                      <a:pPr algn="ctr"/>
                      <a:r>
                        <a:rPr lang="en-US" sz="2400"/>
                        <a:t>EMERGING</a:t>
                      </a:r>
                    </a:p>
                    <a:p>
                      <a:pPr algn="ctr"/>
                      <a:endParaRPr lang="en-US"/>
                    </a:p>
                    <a:p>
                      <a:pPr algn="ctr"/>
                      <a:endParaRPr lang="en-US"/>
                    </a:p>
                    <a:p>
                      <a:pPr algn="ctr"/>
                      <a:r>
                        <a:rPr lang="en-US" sz="2400"/>
                        <a:t>1-5</a:t>
                      </a:r>
                    </a:p>
                    <a:p>
                      <a:pPr algn="ctr"/>
                      <a:endParaRPr lang="en-US"/>
                    </a:p>
                  </a:txBody>
                  <a:tcPr/>
                </a:tc>
                <a:tc>
                  <a:txBody>
                    <a:bodyPr/>
                    <a:lstStyle/>
                    <a:p>
                      <a:pPr algn="ctr"/>
                      <a:r>
                        <a:rPr lang="en-US" sz="2400"/>
                        <a:t>DEVELOPING</a:t>
                      </a:r>
                    </a:p>
                    <a:p>
                      <a:pPr algn="ctr"/>
                      <a:endParaRPr lang="en-US"/>
                    </a:p>
                    <a:p>
                      <a:pPr algn="ctr"/>
                      <a:r>
                        <a:rPr lang="en-US" sz="2400"/>
                        <a:t>6</a:t>
                      </a:r>
                    </a:p>
                  </a:txBody>
                  <a:tcPr/>
                </a:tc>
                <a:tc>
                  <a:txBody>
                    <a:bodyPr/>
                    <a:lstStyle/>
                    <a:p>
                      <a:pPr algn="ctr"/>
                      <a:r>
                        <a:rPr lang="en-US" sz="2400"/>
                        <a:t>PROFICIENT</a:t>
                      </a:r>
                    </a:p>
                    <a:p>
                      <a:pPr algn="ctr"/>
                      <a:endParaRPr lang="en-US"/>
                    </a:p>
                    <a:p>
                      <a:pPr algn="ctr"/>
                      <a:endParaRPr lang="en-US"/>
                    </a:p>
                    <a:p>
                      <a:pPr algn="ctr"/>
                      <a:r>
                        <a:rPr lang="en-US" sz="2400"/>
                        <a:t>7-8</a:t>
                      </a:r>
                    </a:p>
                  </a:txBody>
                  <a:tcPr/>
                </a:tc>
                <a:tc>
                  <a:txBody>
                    <a:bodyPr/>
                    <a:lstStyle/>
                    <a:p>
                      <a:pPr algn="ctr"/>
                      <a:r>
                        <a:rPr lang="en-US" sz="2400"/>
                        <a:t>EXTENDING</a:t>
                      </a:r>
                    </a:p>
                    <a:p>
                      <a:pPr algn="ctr"/>
                      <a:endParaRPr lang="en-US"/>
                    </a:p>
                    <a:p>
                      <a:pPr algn="ctr"/>
                      <a:endParaRPr lang="en-US"/>
                    </a:p>
                    <a:p>
                      <a:pPr algn="ctr"/>
                      <a:r>
                        <a:rPr lang="en-US" sz="2400"/>
                        <a:t>9-10</a:t>
                      </a:r>
                    </a:p>
                  </a:txBody>
                  <a:tcPr/>
                </a:tc>
                <a:extLst>
                  <a:ext uri="{0D108BD9-81ED-4DB2-BD59-A6C34878D82A}">
                    <a16:rowId xmlns:a16="http://schemas.microsoft.com/office/drawing/2014/main" val="1373039551"/>
                  </a:ext>
                </a:extLst>
              </a:tr>
              <a:tr h="479125">
                <a:tc>
                  <a:txBody>
                    <a:bodyPr/>
                    <a:lstStyle/>
                    <a:p>
                      <a:pPr algn="ctr"/>
                      <a:r>
                        <a:rPr lang="en-US"/>
                        <a:t>LETTER GRADE</a:t>
                      </a:r>
                    </a:p>
                  </a:txBody>
                  <a:tcPr/>
                </a:tc>
                <a:tc>
                  <a:txBody>
                    <a:bodyPr/>
                    <a:lstStyle/>
                    <a:p>
                      <a:pPr algn="ctr"/>
                      <a:r>
                        <a:rPr lang="en-US"/>
                        <a:t>C-</a:t>
                      </a:r>
                    </a:p>
                  </a:txBody>
                  <a:tcPr/>
                </a:tc>
                <a:tc>
                  <a:txBody>
                    <a:bodyPr/>
                    <a:lstStyle/>
                    <a:p>
                      <a:pPr algn="ctr"/>
                      <a:r>
                        <a:rPr lang="en-US"/>
                        <a:t>C, C+</a:t>
                      </a:r>
                    </a:p>
                  </a:txBody>
                  <a:tcPr/>
                </a:tc>
                <a:tc>
                  <a:txBody>
                    <a:bodyPr/>
                    <a:lstStyle/>
                    <a:p>
                      <a:pPr algn="ctr"/>
                      <a:endParaRPr lang="en-US"/>
                    </a:p>
                  </a:txBody>
                  <a:tcPr/>
                </a:tc>
                <a:tc>
                  <a:txBody>
                    <a:bodyPr/>
                    <a:lstStyle/>
                    <a:p>
                      <a:pPr algn="ctr"/>
                      <a:r>
                        <a:rPr lang="en-US"/>
                        <a:t>A</a:t>
                      </a:r>
                    </a:p>
                  </a:txBody>
                  <a:tcPr/>
                </a:tc>
                <a:extLst>
                  <a:ext uri="{0D108BD9-81ED-4DB2-BD59-A6C34878D82A}">
                    <a16:rowId xmlns:a16="http://schemas.microsoft.com/office/drawing/2014/main" val="2265122479"/>
                  </a:ext>
                </a:extLst>
              </a:tr>
            </a:tbl>
          </a:graphicData>
        </a:graphic>
      </p:graphicFrame>
      <p:pic>
        <p:nvPicPr>
          <p:cNvPr id="6" name="Picture 5"/>
          <p:cNvPicPr>
            <a:picLocks noChangeAspect="1"/>
          </p:cNvPicPr>
          <p:nvPr/>
        </p:nvPicPr>
        <p:blipFill>
          <a:blip r:embed="rId2"/>
          <a:stretch>
            <a:fillRect/>
          </a:stretch>
        </p:blipFill>
        <p:spPr>
          <a:xfrm>
            <a:off x="3018503" y="3894631"/>
            <a:ext cx="8549456" cy="3416374"/>
          </a:xfrm>
          <a:prstGeom prst="rect">
            <a:avLst/>
          </a:prstGeom>
        </p:spPr>
      </p:pic>
    </p:spTree>
    <p:extLst>
      <p:ext uri="{BB962C8B-B14F-4D97-AF65-F5344CB8AC3E}">
        <p14:creationId xmlns:p14="http://schemas.microsoft.com/office/powerpoint/2010/main" val="1901720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391" y="134667"/>
            <a:ext cx="8376103" cy="927461"/>
          </a:xfrm>
        </p:spPr>
        <p:txBody>
          <a:bodyPr>
            <a:normAutofit fontScale="90000"/>
          </a:bodyPr>
          <a:lstStyle/>
          <a:p>
            <a:pPr algn="ctr"/>
            <a:br>
              <a:rPr lang="en-CA" b="1"/>
            </a:br>
            <a:r>
              <a:rPr lang="en-CA" sz="5556" b="1">
                <a:solidFill>
                  <a:srgbClr val="000090"/>
                </a:solidFill>
                <a:latin typeface="Apple Casual"/>
                <a:cs typeface="Apple Casual"/>
              </a:rPr>
              <a:t> </a:t>
            </a:r>
            <a:br>
              <a:rPr lang="en-CA" sz="5556" b="1">
                <a:solidFill>
                  <a:srgbClr val="000090"/>
                </a:solidFill>
                <a:latin typeface="Apple Casual"/>
                <a:cs typeface="Apple Casual"/>
              </a:rPr>
            </a:br>
            <a:br>
              <a:rPr lang="en-CA" sz="5556" b="1">
                <a:solidFill>
                  <a:srgbClr val="000090"/>
                </a:solidFill>
                <a:latin typeface="Apple Casual"/>
                <a:cs typeface="Apple Casual"/>
              </a:rPr>
            </a:br>
            <a:r>
              <a:rPr lang="en-CA" sz="6000" b="1">
                <a:solidFill>
                  <a:srgbClr val="000090"/>
                </a:solidFill>
                <a:latin typeface="Apple Casual"/>
                <a:cs typeface="Apple Casual"/>
              </a:rPr>
              <a:t>Daily Evaluation Criteria:</a:t>
            </a:r>
            <a:br>
              <a:rPr lang="en-US" sz="6000" b="1">
                <a:solidFill>
                  <a:srgbClr val="000090"/>
                </a:solidFill>
                <a:latin typeface="Apple Casual"/>
                <a:cs typeface="Apple Casual"/>
              </a:rPr>
            </a:br>
            <a:r>
              <a:rPr lang="en-CA" sz="8000">
                <a:solidFill>
                  <a:srgbClr val="00B050"/>
                </a:solidFill>
                <a:latin typeface="Apple Casual"/>
              </a:rPr>
              <a:t>EXTENDING</a:t>
            </a:r>
            <a:br>
              <a:rPr lang="en-CA" sz="4400">
                <a:solidFill>
                  <a:srgbClr val="00B050"/>
                </a:solidFill>
                <a:latin typeface="Apple Casual"/>
                <a:cs typeface="Apple Casual"/>
              </a:rPr>
            </a:br>
            <a:endParaRPr lang="en-US">
              <a:solidFill>
                <a:srgbClr val="000090"/>
              </a:solidFill>
            </a:endParaRPr>
          </a:p>
        </p:txBody>
      </p:sp>
      <p:sp>
        <p:nvSpPr>
          <p:cNvPr id="3" name="Content Placeholder 2"/>
          <p:cNvSpPr>
            <a:spLocks noGrp="1"/>
          </p:cNvSpPr>
          <p:nvPr>
            <p:ph idx="1"/>
          </p:nvPr>
        </p:nvSpPr>
        <p:spPr>
          <a:xfrm>
            <a:off x="1284269" y="2260315"/>
            <a:ext cx="10017304" cy="3082247"/>
          </a:xfrm>
        </p:spPr>
        <p:txBody>
          <a:bodyPr>
            <a:normAutofit fontScale="92500" lnSpcReduction="10000"/>
          </a:bodyPr>
          <a:lstStyle/>
          <a:p>
            <a:pPr algn="ctr">
              <a:buNone/>
            </a:pPr>
            <a:r>
              <a:rPr lang="en-US" sz="6600">
                <a:solidFill>
                  <a:srgbClr val="FF0000"/>
                </a:solidFill>
                <a:effectLst>
                  <a:outerShdw blurRad="60007" dir="1500000" sy="-30000" kx="800400" algn="bl">
                    <a:srgbClr val="FF0000">
                      <a:alpha val="20000"/>
                    </a:srgbClr>
                  </a:outerShdw>
                </a:effectLst>
                <a:latin typeface="Apple Casual"/>
                <a:cs typeface="Apple Casual"/>
              </a:rPr>
              <a:t>A= 86%-</a:t>
            </a:r>
            <a:r>
              <a:rPr lang="en-CA" sz="6600">
                <a:solidFill>
                  <a:srgbClr val="FF0000"/>
                </a:solidFill>
                <a:effectLst>
                  <a:outerShdw blurRad="60007" dir="1500000" sy="-30000" kx="800400" algn="bl">
                    <a:srgbClr val="FF0000">
                      <a:alpha val="20000"/>
                    </a:srgbClr>
                  </a:outerShdw>
                </a:effectLst>
                <a:latin typeface="Apple Casual"/>
                <a:cs typeface="Apple Casual"/>
              </a:rPr>
              <a:t>10</a:t>
            </a:r>
            <a:r>
              <a:rPr lang="en-US" sz="6600">
                <a:solidFill>
                  <a:srgbClr val="FF0000"/>
                </a:solidFill>
                <a:effectLst>
                  <a:outerShdw blurRad="60007" dir="1500000" sy="-30000" kx="800400" algn="bl">
                    <a:srgbClr val="FF0000">
                      <a:alpha val="20000"/>
                    </a:srgbClr>
                  </a:outerShdw>
                </a:effectLst>
                <a:latin typeface="Apple Casual"/>
                <a:cs typeface="Apple Casual"/>
              </a:rPr>
              <a:t>0%</a:t>
            </a:r>
          </a:p>
          <a:p>
            <a:pPr algn="ctr">
              <a:buNone/>
            </a:pPr>
            <a:endParaRPr lang="en-US" sz="2700">
              <a:solidFill>
                <a:srgbClr val="FF0000"/>
              </a:solidFill>
              <a:effectLst>
                <a:outerShdw blurRad="60007" dir="1500000" sy="-30000" kx="800400" algn="bl">
                  <a:srgbClr val="FF0000">
                    <a:alpha val="20000"/>
                  </a:srgbClr>
                </a:outerShdw>
              </a:effectLst>
              <a:latin typeface="Apple Casual"/>
              <a:cs typeface="Apple Casual"/>
            </a:endParaRPr>
          </a:p>
          <a:p>
            <a:r>
              <a:rPr lang="en-CA">
                <a:solidFill>
                  <a:srgbClr val="0000FF"/>
                </a:solidFill>
                <a:latin typeface="Apple Casual"/>
                <a:cs typeface="Apple Casual"/>
              </a:rPr>
              <a:t>In PE strip, on time, AWESOME  attitude and participation, on task, STRONG consistent effort, respects peers and teacher, </a:t>
            </a:r>
            <a:r>
              <a:rPr lang="en-CA" u="sng">
                <a:solidFill>
                  <a:srgbClr val="0000FF"/>
                </a:solidFill>
                <a:latin typeface="Apple Casual"/>
                <a:cs typeface="Apple Casual"/>
              </a:rPr>
              <a:t>offers to help with equipment and demonstrates LEADERSHIP.</a:t>
            </a:r>
            <a:r>
              <a:rPr lang="en-US">
                <a:solidFill>
                  <a:srgbClr val="0000FF"/>
                </a:solidFill>
                <a:latin typeface="Apple Casual"/>
                <a:cs typeface="Apple Casual"/>
              </a:rPr>
              <a:t> </a:t>
            </a:r>
          </a:p>
        </p:txBody>
      </p:sp>
      <p:sp>
        <p:nvSpPr>
          <p:cNvPr id="5" name="TextBox 4">
            <a:extLst>
              <a:ext uri="{FF2B5EF4-FFF2-40B4-BE49-F238E27FC236}">
                <a16:creationId xmlns:a16="http://schemas.microsoft.com/office/drawing/2014/main" id="{5C7C95C1-4A46-2271-A523-8C5A64FF1E63}"/>
              </a:ext>
            </a:extLst>
          </p:cNvPr>
          <p:cNvSpPr txBox="1"/>
          <p:nvPr/>
        </p:nvSpPr>
        <p:spPr>
          <a:xfrm>
            <a:off x="1054814" y="5340420"/>
            <a:ext cx="9852917" cy="1200329"/>
          </a:xfrm>
          <a:prstGeom prst="rect">
            <a:avLst/>
          </a:prstGeom>
          <a:noFill/>
        </p:spPr>
        <p:txBody>
          <a:bodyPr wrap="square">
            <a:spAutoFit/>
          </a:bodyPr>
          <a:lstStyle/>
          <a:p>
            <a:pPr algn="ctr"/>
            <a:r>
              <a:rPr lang="en-US" sz="3600">
                <a:ln w="0"/>
                <a:solidFill>
                  <a:schemeClr val="accent1"/>
                </a:solidFill>
                <a:effectLst>
                  <a:outerShdw blurRad="38100" dist="25400" dir="5400000" algn="ctr" rotWithShape="0">
                    <a:srgbClr val="6E747A">
                      <a:alpha val="43000"/>
                    </a:srgbClr>
                  </a:outerShdw>
                </a:effectLst>
              </a:rPr>
              <a:t>“I can do it on my own consistently and/or with depth”</a:t>
            </a:r>
            <a:endParaRPr lang="en-US" sz="3600" b="0" cap="none" spc="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spd="slow">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791D438076484691624FC5DA46011A" ma:contentTypeVersion="8" ma:contentTypeDescription="Create a new document." ma:contentTypeScope="" ma:versionID="f76ae6d69ebeef5d1bbbaf5b6107ef76">
  <xsd:schema xmlns:xsd="http://www.w3.org/2001/XMLSchema" xmlns:xs="http://www.w3.org/2001/XMLSchema" xmlns:p="http://schemas.microsoft.com/office/2006/metadata/properties" xmlns:ns2="5d17bdd0-a954-4291-b046-7de446ccbc3f" xmlns:ns3="70b25d7c-73d9-44ef-ab57-c7a4562d3153" targetNamespace="http://schemas.microsoft.com/office/2006/metadata/properties" ma:root="true" ma:fieldsID="9dff685879e5323fa7508284f64644bc" ns2:_="" ns3:_="">
    <xsd:import namespace="5d17bdd0-a954-4291-b046-7de446ccbc3f"/>
    <xsd:import namespace="70b25d7c-73d9-44ef-ab57-c7a4562d315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17bdd0-a954-4291-b046-7de446ccbc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b25d7c-73d9-44ef-ab57-c7a4562d315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B426EA-D0A7-4232-8F20-7987D876D18B}">
  <ds:schemaRefs>
    <ds:schemaRef ds:uri="5d17bdd0-a954-4291-b046-7de446ccbc3f"/>
    <ds:schemaRef ds:uri="70b25d7c-73d9-44ef-ab57-c7a4562d31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569A9B3-36F9-436C-BABF-BDB7D1224CCC}">
  <ds:schemaRefs>
    <ds:schemaRef ds:uri="http://schemas.microsoft.com/sharepoint/v3/contenttype/forms"/>
  </ds:schemaRefs>
</ds:datastoreItem>
</file>

<file path=customXml/itemProps3.xml><?xml version="1.0" encoding="utf-8"?>
<ds:datastoreItem xmlns:ds="http://schemas.openxmlformats.org/officeDocument/2006/customXml" ds:itemID="{1B87EF28-7C30-4F86-BD7F-2644283D4D3D}">
  <ds:schemaRefs>
    <ds:schemaRef ds:uri="5d17bdd0-a954-4291-b046-7de446ccbc3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Solstice.thmx</Template>
  <Application>Microsoft Office PowerPoint</Application>
  <PresentationFormat>Widescreen</PresentationFormat>
  <Slides>21</Slides>
  <Notes>10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École Panorama Ridge Secondary</vt:lpstr>
      <vt:lpstr> The Big Ideas Active Living 11/12 </vt:lpstr>
      <vt:lpstr>  Evaluation: </vt:lpstr>
      <vt:lpstr>   </vt:lpstr>
      <vt:lpstr>PowerPoint Presentation</vt:lpstr>
      <vt:lpstr>PowerPoint Presentation</vt:lpstr>
      <vt:lpstr>Health Topic Disclaimer</vt:lpstr>
      <vt:lpstr> PROFICIENCY SCALE</vt:lpstr>
      <vt:lpstr>    Daily Evaluation Criteria: EXTENDING </vt:lpstr>
      <vt:lpstr>   PROFICIENT B = 73%-85%     </vt:lpstr>
      <vt:lpstr>   DEVELOPING C/C+= 60%-72%     </vt:lpstr>
      <vt:lpstr>   EMERGING I/C- = 0%-59%     </vt:lpstr>
      <vt:lpstr>   Attendance     </vt:lpstr>
      <vt:lpstr>   Unexcused Absences (Truancy):     </vt:lpstr>
      <vt:lpstr>   Verified Absences:     </vt:lpstr>
      <vt:lpstr>Gym Strip </vt:lpstr>
      <vt:lpstr>   Thumbs Up       </vt:lpstr>
      <vt:lpstr>   Facilities &amp; Equipment:     </vt:lpstr>
      <vt:lpstr>   Lock It Up!     </vt:lpstr>
      <vt:lpstr>Medical Info Update</vt:lpstr>
      <vt:lpstr>Have a successful semester!</vt:lpstr>
    </vt:vector>
  </TitlesOfParts>
  <Company>Panorama 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École Panorama Ridge Secondary</dc:title>
  <dc:creator>SD36 School District 36</dc:creator>
  <cp:revision>1</cp:revision>
  <dcterms:created xsi:type="dcterms:W3CDTF">2010-06-29T15:13:30Z</dcterms:created>
  <dcterms:modified xsi:type="dcterms:W3CDTF">2023-09-06T16:28:19Z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0x01010008791D438076484691624FC5DA46011A</vt:lpwstr>
  </property>
</Properties>
</file>