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08" r:id="rId3"/>
  </p:sldMasterIdLst>
  <p:notesMasterIdLst>
    <p:notesMasterId r:id="rId33"/>
  </p:notesMasterIdLst>
  <p:handoutMasterIdLst>
    <p:handoutMasterId r:id="rId34"/>
  </p:handoutMasterIdLst>
  <p:sldIdLst>
    <p:sldId id="256" r:id="rId4"/>
    <p:sldId id="313" r:id="rId5"/>
    <p:sldId id="309" r:id="rId6"/>
    <p:sldId id="301" r:id="rId7"/>
    <p:sldId id="257" r:id="rId8"/>
    <p:sldId id="302" r:id="rId9"/>
    <p:sldId id="326" r:id="rId10"/>
    <p:sldId id="259" r:id="rId11"/>
    <p:sldId id="323" r:id="rId12"/>
    <p:sldId id="311" r:id="rId13"/>
    <p:sldId id="315" r:id="rId14"/>
    <p:sldId id="305" r:id="rId15"/>
    <p:sldId id="261" r:id="rId16"/>
    <p:sldId id="324" r:id="rId17"/>
    <p:sldId id="316" r:id="rId18"/>
    <p:sldId id="327" r:id="rId19"/>
    <p:sldId id="300" r:id="rId20"/>
    <p:sldId id="267" r:id="rId21"/>
    <p:sldId id="328" r:id="rId22"/>
    <p:sldId id="329" r:id="rId23"/>
    <p:sldId id="289" r:id="rId24"/>
    <p:sldId id="318" r:id="rId25"/>
    <p:sldId id="319" r:id="rId26"/>
    <p:sldId id="297" r:id="rId27"/>
    <p:sldId id="284" r:id="rId28"/>
    <p:sldId id="279" r:id="rId29"/>
    <p:sldId id="304" r:id="rId30"/>
    <p:sldId id="312" r:id="rId31"/>
    <p:sldId id="325"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4A13B0-68BA-47D8-ACA9-92EC00A376F1}">
          <p14:sldIdLst>
            <p14:sldId id="256"/>
            <p14:sldId id="313"/>
            <p14:sldId id="309"/>
            <p14:sldId id="301"/>
            <p14:sldId id="257"/>
            <p14:sldId id="302"/>
            <p14:sldId id="326"/>
            <p14:sldId id="259"/>
            <p14:sldId id="323"/>
            <p14:sldId id="311"/>
            <p14:sldId id="315"/>
            <p14:sldId id="305"/>
            <p14:sldId id="261"/>
            <p14:sldId id="324"/>
            <p14:sldId id="316"/>
            <p14:sldId id="327"/>
            <p14:sldId id="300"/>
            <p14:sldId id="267"/>
            <p14:sldId id="328"/>
            <p14:sldId id="329"/>
            <p14:sldId id="289"/>
            <p14:sldId id="318"/>
            <p14:sldId id="319"/>
            <p14:sldId id="297"/>
            <p14:sldId id="284"/>
            <p14:sldId id="279"/>
            <p14:sldId id="304"/>
            <p14:sldId id="312"/>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1DDD43-7EE4-45D0-F935-C1E5804B2622}" v="449" dt="2023-01-08T23:02:07.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007" autoAdjust="0"/>
  </p:normalViewPr>
  <p:slideViewPr>
    <p:cSldViewPr>
      <p:cViewPr varScale="1">
        <p:scale>
          <a:sx n="63" d="100"/>
          <a:sy n="63" d="100"/>
        </p:scale>
        <p:origin x="202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Lendvoy" userId="S::lendvoy_j@surreyschools.ca::b316d609-5d1c-45b5-8545-eb8498fb74e9" providerId="AD" clId="Web-{C71DDD43-7EE4-45D0-F935-C1E5804B2622}"/>
    <pc:docChg chg="addSld delSld modSld sldOrd addMainMaster">
      <pc:chgData name="Jeremy Lendvoy" userId="S::lendvoy_j@surreyschools.ca::b316d609-5d1c-45b5-8545-eb8498fb74e9" providerId="AD" clId="Web-{C71DDD43-7EE4-45D0-F935-C1E5804B2622}" dt="2023-01-08T23:02:04.543" v="423" actId="20577"/>
      <pc:docMkLst>
        <pc:docMk/>
      </pc:docMkLst>
      <pc:sldChg chg="modSp">
        <pc:chgData name="Jeremy Lendvoy" userId="S::lendvoy_j@surreyschools.ca::b316d609-5d1c-45b5-8545-eb8498fb74e9" providerId="AD" clId="Web-{C71DDD43-7EE4-45D0-F935-C1E5804B2622}" dt="2023-01-08T22:42:11.822" v="1" actId="20577"/>
        <pc:sldMkLst>
          <pc:docMk/>
          <pc:sldMk cId="0" sldId="256"/>
        </pc:sldMkLst>
        <pc:spChg chg="mod">
          <ac:chgData name="Jeremy Lendvoy" userId="S::lendvoy_j@surreyschools.ca::b316d609-5d1c-45b5-8545-eb8498fb74e9" providerId="AD" clId="Web-{C71DDD43-7EE4-45D0-F935-C1E5804B2622}" dt="2023-01-08T22:42:11.822" v="1" actId="20577"/>
          <ac:spMkLst>
            <pc:docMk/>
            <pc:sldMk cId="0" sldId="256"/>
            <ac:spMk id="3" creationId="{00000000-0000-0000-0000-000000000000}"/>
          </ac:spMkLst>
        </pc:spChg>
      </pc:sldChg>
      <pc:sldChg chg="modSp">
        <pc:chgData name="Jeremy Lendvoy" userId="S::lendvoy_j@surreyschools.ca::b316d609-5d1c-45b5-8545-eb8498fb74e9" providerId="AD" clId="Web-{C71DDD43-7EE4-45D0-F935-C1E5804B2622}" dt="2023-01-08T22:47:38.146" v="152" actId="20577"/>
        <pc:sldMkLst>
          <pc:docMk/>
          <pc:sldMk cId="0" sldId="257"/>
        </pc:sldMkLst>
        <pc:spChg chg="mod">
          <ac:chgData name="Jeremy Lendvoy" userId="S::lendvoy_j@surreyschools.ca::b316d609-5d1c-45b5-8545-eb8498fb74e9" providerId="AD" clId="Web-{C71DDD43-7EE4-45D0-F935-C1E5804B2622}" dt="2023-01-08T22:47:38.146" v="152" actId="20577"/>
          <ac:spMkLst>
            <pc:docMk/>
            <pc:sldMk cId="0" sldId="257"/>
            <ac:spMk id="3" creationId="{00000000-0000-0000-0000-000000000000}"/>
          </ac:spMkLst>
        </pc:spChg>
        <pc:picChg chg="mod">
          <ac:chgData name="Jeremy Lendvoy" userId="S::lendvoy_j@surreyschools.ca::b316d609-5d1c-45b5-8545-eb8498fb74e9" providerId="AD" clId="Web-{C71DDD43-7EE4-45D0-F935-C1E5804B2622}" dt="2023-01-08T22:47:21.709" v="137" actId="1076"/>
          <ac:picMkLst>
            <pc:docMk/>
            <pc:sldMk cId="0" sldId="257"/>
            <ac:picMk id="4" creationId="{00000000-0000-0000-0000-000000000000}"/>
          </ac:picMkLst>
        </pc:picChg>
      </pc:sldChg>
      <pc:sldChg chg="modSp">
        <pc:chgData name="Jeremy Lendvoy" userId="S::lendvoy_j@surreyschools.ca::b316d609-5d1c-45b5-8545-eb8498fb74e9" providerId="AD" clId="Web-{C71DDD43-7EE4-45D0-F935-C1E5804B2622}" dt="2023-01-08T22:44:24.117" v="58" actId="14100"/>
        <pc:sldMkLst>
          <pc:docMk/>
          <pc:sldMk cId="0" sldId="258"/>
        </pc:sldMkLst>
        <pc:spChg chg="mod">
          <ac:chgData name="Jeremy Lendvoy" userId="S::lendvoy_j@surreyschools.ca::b316d609-5d1c-45b5-8545-eb8498fb74e9" providerId="AD" clId="Web-{C71DDD43-7EE4-45D0-F935-C1E5804B2622}" dt="2023-01-08T22:44:19.867" v="57" actId="1076"/>
          <ac:spMkLst>
            <pc:docMk/>
            <pc:sldMk cId="0" sldId="258"/>
            <ac:spMk id="2" creationId="{00000000-0000-0000-0000-000000000000}"/>
          </ac:spMkLst>
        </pc:spChg>
        <pc:spChg chg="mod">
          <ac:chgData name="Jeremy Lendvoy" userId="S::lendvoy_j@surreyschools.ca::b316d609-5d1c-45b5-8545-eb8498fb74e9" providerId="AD" clId="Web-{C71DDD43-7EE4-45D0-F935-C1E5804B2622}" dt="2023-01-08T22:44:24.117" v="58" actId="14100"/>
          <ac:spMkLst>
            <pc:docMk/>
            <pc:sldMk cId="0" sldId="258"/>
            <ac:spMk id="3" creationId="{00000000-0000-0000-0000-000000000000}"/>
          </ac:spMkLst>
        </pc:spChg>
      </pc:sldChg>
      <pc:sldChg chg="modSp">
        <pc:chgData name="Jeremy Lendvoy" userId="S::lendvoy_j@surreyschools.ca::b316d609-5d1c-45b5-8545-eb8498fb74e9" providerId="AD" clId="Web-{C71DDD43-7EE4-45D0-F935-C1E5804B2622}" dt="2023-01-08T22:50:31.535" v="195" actId="20577"/>
        <pc:sldMkLst>
          <pc:docMk/>
          <pc:sldMk cId="0" sldId="259"/>
        </pc:sldMkLst>
        <pc:spChg chg="mod">
          <ac:chgData name="Jeremy Lendvoy" userId="S::lendvoy_j@surreyschools.ca::b316d609-5d1c-45b5-8545-eb8498fb74e9" providerId="AD" clId="Web-{C71DDD43-7EE4-45D0-F935-C1E5804B2622}" dt="2023-01-08T22:50:31.535" v="195" actId="20577"/>
          <ac:spMkLst>
            <pc:docMk/>
            <pc:sldMk cId="0" sldId="259"/>
            <ac:spMk id="3" creationId="{00000000-0000-0000-0000-000000000000}"/>
          </ac:spMkLst>
        </pc:spChg>
      </pc:sldChg>
      <pc:sldChg chg="ord">
        <pc:chgData name="Jeremy Lendvoy" userId="S::lendvoy_j@surreyschools.ca::b316d609-5d1c-45b5-8545-eb8498fb74e9" providerId="AD" clId="Web-{C71DDD43-7EE4-45D0-F935-C1E5804B2622}" dt="2023-01-08T22:59:09.154" v="320"/>
        <pc:sldMkLst>
          <pc:docMk/>
          <pc:sldMk cId="0" sldId="267"/>
        </pc:sldMkLst>
      </pc:sldChg>
      <pc:sldChg chg="modSp ord">
        <pc:chgData name="Jeremy Lendvoy" userId="S::lendvoy_j@surreyschools.ca::b316d609-5d1c-45b5-8545-eb8498fb74e9" providerId="AD" clId="Web-{C71DDD43-7EE4-45D0-F935-C1E5804B2622}" dt="2023-01-08T22:58:54.795" v="319"/>
        <pc:sldMkLst>
          <pc:docMk/>
          <pc:sldMk cId="4083362396" sldId="289"/>
        </pc:sldMkLst>
        <pc:spChg chg="mod">
          <ac:chgData name="Jeremy Lendvoy" userId="S::lendvoy_j@surreyschools.ca::b316d609-5d1c-45b5-8545-eb8498fb74e9" providerId="AD" clId="Web-{C71DDD43-7EE4-45D0-F935-C1E5804B2622}" dt="2023-01-08T22:57:33.608" v="316" actId="20577"/>
          <ac:spMkLst>
            <pc:docMk/>
            <pc:sldMk cId="4083362396" sldId="289"/>
            <ac:spMk id="3" creationId="{00000000-0000-0000-0000-000000000000}"/>
          </ac:spMkLst>
        </pc:spChg>
      </pc:sldChg>
      <pc:sldChg chg="ord">
        <pc:chgData name="Jeremy Lendvoy" userId="S::lendvoy_j@surreyschools.ca::b316d609-5d1c-45b5-8545-eb8498fb74e9" providerId="AD" clId="Web-{C71DDD43-7EE4-45D0-F935-C1E5804B2622}" dt="2023-01-08T22:57:37.765" v="317"/>
        <pc:sldMkLst>
          <pc:docMk/>
          <pc:sldMk cId="3917067713" sldId="297"/>
        </pc:sldMkLst>
      </pc:sldChg>
      <pc:sldChg chg="del">
        <pc:chgData name="Jeremy Lendvoy" userId="S::lendvoy_j@surreyschools.ca::b316d609-5d1c-45b5-8545-eb8498fb74e9" providerId="AD" clId="Web-{C71DDD43-7EE4-45D0-F935-C1E5804B2622}" dt="2023-01-08T22:52:25.268" v="230"/>
        <pc:sldMkLst>
          <pc:docMk/>
          <pc:sldMk cId="1869829146" sldId="299"/>
        </pc:sldMkLst>
      </pc:sldChg>
      <pc:sldChg chg="ord">
        <pc:chgData name="Jeremy Lendvoy" userId="S::lendvoy_j@surreyschools.ca::b316d609-5d1c-45b5-8545-eb8498fb74e9" providerId="AD" clId="Web-{C71DDD43-7EE4-45D0-F935-C1E5804B2622}" dt="2023-01-08T22:58:18.842" v="318"/>
        <pc:sldMkLst>
          <pc:docMk/>
          <pc:sldMk cId="2475839155" sldId="300"/>
        </pc:sldMkLst>
      </pc:sldChg>
      <pc:sldChg chg="modSp">
        <pc:chgData name="Jeremy Lendvoy" userId="S::lendvoy_j@surreyschools.ca::b316d609-5d1c-45b5-8545-eb8498fb74e9" providerId="AD" clId="Web-{C71DDD43-7EE4-45D0-F935-C1E5804B2622}" dt="2023-01-08T22:46:24.131" v="128" actId="14100"/>
        <pc:sldMkLst>
          <pc:docMk/>
          <pc:sldMk cId="2244964089" sldId="301"/>
        </pc:sldMkLst>
        <pc:spChg chg="mod">
          <ac:chgData name="Jeremy Lendvoy" userId="S::lendvoy_j@surreyschools.ca::b316d609-5d1c-45b5-8545-eb8498fb74e9" providerId="AD" clId="Web-{C71DDD43-7EE4-45D0-F935-C1E5804B2622}" dt="2023-01-08T22:46:24.131" v="128" actId="14100"/>
          <ac:spMkLst>
            <pc:docMk/>
            <pc:sldMk cId="2244964089" sldId="301"/>
            <ac:spMk id="17409" creationId="{00000000-0000-0000-0000-000000000000}"/>
          </ac:spMkLst>
        </pc:spChg>
      </pc:sldChg>
      <pc:sldChg chg="modSp">
        <pc:chgData name="Jeremy Lendvoy" userId="S::lendvoy_j@surreyschools.ca::b316d609-5d1c-45b5-8545-eb8498fb74e9" providerId="AD" clId="Web-{C71DDD43-7EE4-45D0-F935-C1E5804B2622}" dt="2023-01-08T22:48:38.005" v="158" actId="20577"/>
        <pc:sldMkLst>
          <pc:docMk/>
          <pc:sldMk cId="496935189" sldId="302"/>
        </pc:sldMkLst>
        <pc:spChg chg="mod">
          <ac:chgData name="Jeremy Lendvoy" userId="S::lendvoy_j@surreyschools.ca::b316d609-5d1c-45b5-8545-eb8498fb74e9" providerId="AD" clId="Web-{C71DDD43-7EE4-45D0-F935-C1E5804B2622}" dt="2023-01-08T22:48:38.005" v="158" actId="20577"/>
          <ac:spMkLst>
            <pc:docMk/>
            <pc:sldMk cId="496935189" sldId="302"/>
            <ac:spMk id="3" creationId="{00000000-0000-0000-0000-000000000000}"/>
          </ac:spMkLst>
        </pc:spChg>
      </pc:sldChg>
      <pc:sldChg chg="addSp delSp modSp">
        <pc:chgData name="Jeremy Lendvoy" userId="S::lendvoy_j@surreyschools.ca::b316d609-5d1c-45b5-8545-eb8498fb74e9" providerId="AD" clId="Web-{C71DDD43-7EE4-45D0-F935-C1E5804B2622}" dt="2023-01-08T22:49:21.817" v="165" actId="1076"/>
        <pc:sldMkLst>
          <pc:docMk/>
          <pc:sldMk cId="69937852" sldId="303"/>
        </pc:sldMkLst>
        <pc:spChg chg="mod">
          <ac:chgData name="Jeremy Lendvoy" userId="S::lendvoy_j@surreyschools.ca::b316d609-5d1c-45b5-8545-eb8498fb74e9" providerId="AD" clId="Web-{C71DDD43-7EE4-45D0-F935-C1E5804B2622}" dt="2023-01-08T22:48:55.989" v="159" actId="1076"/>
          <ac:spMkLst>
            <pc:docMk/>
            <pc:sldMk cId="69937852" sldId="303"/>
            <ac:spMk id="3" creationId="{00000000-0000-0000-0000-000000000000}"/>
          </ac:spMkLst>
        </pc:spChg>
        <pc:picChg chg="add mod">
          <ac:chgData name="Jeremy Lendvoy" userId="S::lendvoy_j@surreyschools.ca::b316d609-5d1c-45b5-8545-eb8498fb74e9" providerId="AD" clId="Web-{C71DDD43-7EE4-45D0-F935-C1E5804B2622}" dt="2023-01-08T22:49:21.817" v="165" actId="1076"/>
          <ac:picMkLst>
            <pc:docMk/>
            <pc:sldMk cId="69937852" sldId="303"/>
            <ac:picMk id="4" creationId="{FDFD0D75-F7EC-F889-D951-DA94F48797F3}"/>
          </ac:picMkLst>
        </pc:picChg>
        <pc:picChg chg="del">
          <ac:chgData name="Jeremy Lendvoy" userId="S::lendvoy_j@surreyschools.ca::b316d609-5d1c-45b5-8545-eb8498fb74e9" providerId="AD" clId="Web-{C71DDD43-7EE4-45D0-F935-C1E5804B2622}" dt="2023-01-08T22:49:10.723" v="160"/>
          <ac:picMkLst>
            <pc:docMk/>
            <pc:sldMk cId="69937852" sldId="303"/>
            <ac:picMk id="5" creationId="{00000000-0000-0000-0000-000000000000}"/>
          </ac:picMkLst>
        </pc:picChg>
        <pc:cxnChg chg="del">
          <ac:chgData name="Jeremy Lendvoy" userId="S::lendvoy_j@surreyschools.ca::b316d609-5d1c-45b5-8545-eb8498fb74e9" providerId="AD" clId="Web-{C71DDD43-7EE4-45D0-F935-C1E5804B2622}" dt="2023-01-08T22:49:12.786" v="161"/>
          <ac:cxnSpMkLst>
            <pc:docMk/>
            <pc:sldMk cId="69937852" sldId="303"/>
            <ac:cxnSpMk id="6" creationId="{00000000-0000-0000-0000-000000000000}"/>
          </ac:cxnSpMkLst>
        </pc:cxnChg>
        <pc:cxnChg chg="del">
          <ac:chgData name="Jeremy Lendvoy" userId="S::lendvoy_j@surreyschools.ca::b316d609-5d1c-45b5-8545-eb8498fb74e9" providerId="AD" clId="Web-{C71DDD43-7EE4-45D0-F935-C1E5804B2622}" dt="2023-01-08T22:49:14.395" v="162"/>
          <ac:cxnSpMkLst>
            <pc:docMk/>
            <pc:sldMk cId="69937852" sldId="303"/>
            <ac:cxnSpMk id="7" creationId="{00000000-0000-0000-0000-000000000000}"/>
          </ac:cxnSpMkLst>
        </pc:cxnChg>
      </pc:sldChg>
      <pc:sldChg chg="modSp">
        <pc:chgData name="Jeremy Lendvoy" userId="S::lendvoy_j@surreyschools.ca::b316d609-5d1c-45b5-8545-eb8498fb74e9" providerId="AD" clId="Web-{C71DDD43-7EE4-45D0-F935-C1E5804B2622}" dt="2023-01-08T23:01:10.184" v="412" actId="1076"/>
        <pc:sldMkLst>
          <pc:docMk/>
          <pc:sldMk cId="3059200672" sldId="304"/>
        </pc:sldMkLst>
        <pc:spChg chg="mod">
          <ac:chgData name="Jeremy Lendvoy" userId="S::lendvoy_j@surreyschools.ca::b316d609-5d1c-45b5-8545-eb8498fb74e9" providerId="AD" clId="Web-{C71DDD43-7EE4-45D0-F935-C1E5804B2622}" dt="2023-01-08T23:01:10.184" v="412" actId="1076"/>
          <ac:spMkLst>
            <pc:docMk/>
            <pc:sldMk cId="3059200672" sldId="304"/>
            <ac:spMk id="2" creationId="{00000000-0000-0000-0000-000000000000}"/>
          </ac:spMkLst>
        </pc:spChg>
        <pc:spChg chg="mod">
          <ac:chgData name="Jeremy Lendvoy" userId="S::lendvoy_j@surreyschools.ca::b316d609-5d1c-45b5-8545-eb8498fb74e9" providerId="AD" clId="Web-{C71DDD43-7EE4-45D0-F935-C1E5804B2622}" dt="2023-01-08T22:59:30.310" v="322" actId="20577"/>
          <ac:spMkLst>
            <pc:docMk/>
            <pc:sldMk cId="3059200672" sldId="304"/>
            <ac:spMk id="3" creationId="{00000000-0000-0000-0000-000000000000}"/>
          </ac:spMkLst>
        </pc:spChg>
      </pc:sldChg>
      <pc:sldChg chg="modSp ord">
        <pc:chgData name="Jeremy Lendvoy" userId="S::lendvoy_j@surreyschools.ca::b316d609-5d1c-45b5-8545-eb8498fb74e9" providerId="AD" clId="Web-{C71DDD43-7EE4-45D0-F935-C1E5804B2622}" dt="2023-01-08T22:51:38.269" v="229" actId="20577"/>
        <pc:sldMkLst>
          <pc:docMk/>
          <pc:sldMk cId="1964550246" sldId="305"/>
        </pc:sldMkLst>
        <pc:spChg chg="mod">
          <ac:chgData name="Jeremy Lendvoy" userId="S::lendvoy_j@surreyschools.ca::b316d609-5d1c-45b5-8545-eb8498fb74e9" providerId="AD" clId="Web-{C71DDD43-7EE4-45D0-F935-C1E5804B2622}" dt="2023-01-08T22:51:38.269" v="229" actId="20577"/>
          <ac:spMkLst>
            <pc:docMk/>
            <pc:sldMk cId="1964550246" sldId="305"/>
            <ac:spMk id="23553" creationId="{00000000-0000-0000-0000-000000000000}"/>
          </ac:spMkLst>
        </pc:spChg>
      </pc:sldChg>
      <pc:sldChg chg="del">
        <pc:chgData name="Jeremy Lendvoy" userId="S::lendvoy_j@surreyschools.ca::b316d609-5d1c-45b5-8545-eb8498fb74e9" providerId="AD" clId="Web-{C71DDD43-7EE4-45D0-F935-C1E5804B2622}" dt="2023-01-08T22:56:28.968" v="286"/>
        <pc:sldMkLst>
          <pc:docMk/>
          <pc:sldMk cId="611767814" sldId="307"/>
        </pc:sldMkLst>
      </pc:sldChg>
      <pc:sldChg chg="del">
        <pc:chgData name="Jeremy Lendvoy" userId="S::lendvoy_j@surreyschools.ca::b316d609-5d1c-45b5-8545-eb8498fb74e9" providerId="AD" clId="Web-{C71DDD43-7EE4-45D0-F935-C1E5804B2622}" dt="2023-01-08T22:56:31.625" v="287"/>
        <pc:sldMkLst>
          <pc:docMk/>
          <pc:sldMk cId="1355412109" sldId="308"/>
        </pc:sldMkLst>
      </pc:sldChg>
      <pc:sldChg chg="modSp">
        <pc:chgData name="Jeremy Lendvoy" userId="S::lendvoy_j@surreyschools.ca::b316d609-5d1c-45b5-8545-eb8498fb74e9" providerId="AD" clId="Web-{C71DDD43-7EE4-45D0-F935-C1E5804B2622}" dt="2023-01-08T23:02:04.543" v="423" actId="20577"/>
        <pc:sldMkLst>
          <pc:docMk/>
          <pc:sldMk cId="2497614711" sldId="312"/>
        </pc:sldMkLst>
        <pc:spChg chg="mod">
          <ac:chgData name="Jeremy Lendvoy" userId="S::lendvoy_j@surreyschools.ca::b316d609-5d1c-45b5-8545-eb8498fb74e9" providerId="AD" clId="Web-{C71DDD43-7EE4-45D0-F935-C1E5804B2622}" dt="2023-01-08T23:02:04.543" v="423" actId="20577"/>
          <ac:spMkLst>
            <pc:docMk/>
            <pc:sldMk cId="2497614711" sldId="312"/>
            <ac:spMk id="4" creationId="{00000000-0000-0000-0000-000000000000}"/>
          </ac:spMkLst>
        </pc:spChg>
      </pc:sldChg>
      <pc:sldChg chg="add mod setBg">
        <pc:chgData name="Jeremy Lendvoy" userId="S::lendvoy_j@surreyschools.ca::b316d609-5d1c-45b5-8545-eb8498fb74e9" providerId="AD" clId="Web-{C71DDD43-7EE4-45D0-F935-C1E5804B2622}" dt="2023-01-08T22:42:53.165" v="3"/>
        <pc:sldMkLst>
          <pc:docMk/>
          <pc:sldMk cId="1843045945" sldId="313"/>
        </pc:sldMkLst>
      </pc:sldChg>
      <pc:sldChg chg="modSp add">
        <pc:chgData name="Jeremy Lendvoy" userId="S::lendvoy_j@surreyschools.ca::b316d609-5d1c-45b5-8545-eb8498fb74e9" providerId="AD" clId="Web-{C71DDD43-7EE4-45D0-F935-C1E5804B2622}" dt="2023-01-08T22:50:06.785" v="190" actId="20577"/>
        <pc:sldMkLst>
          <pc:docMk/>
          <pc:sldMk cId="1351200960" sldId="314"/>
        </pc:sldMkLst>
        <pc:spChg chg="mod">
          <ac:chgData name="Jeremy Lendvoy" userId="S::lendvoy_j@surreyschools.ca::b316d609-5d1c-45b5-8545-eb8498fb74e9" providerId="AD" clId="Web-{C71DDD43-7EE4-45D0-F935-C1E5804B2622}" dt="2023-01-08T22:49:51.676" v="174" actId="20577"/>
          <ac:spMkLst>
            <pc:docMk/>
            <pc:sldMk cId="1351200960" sldId="314"/>
            <ac:spMk id="2" creationId="{00000000-0000-0000-0000-000000000000}"/>
          </ac:spMkLst>
        </pc:spChg>
        <pc:spChg chg="mod">
          <ac:chgData name="Jeremy Lendvoy" userId="S::lendvoy_j@surreyschools.ca::b316d609-5d1c-45b5-8545-eb8498fb74e9" providerId="AD" clId="Web-{C71DDD43-7EE4-45D0-F935-C1E5804B2622}" dt="2023-01-08T22:50:06.785" v="190" actId="20577"/>
          <ac:spMkLst>
            <pc:docMk/>
            <pc:sldMk cId="1351200960" sldId="314"/>
            <ac:spMk id="3" creationId="{00000000-0000-0000-0000-000000000000}"/>
          </ac:spMkLst>
        </pc:spChg>
      </pc:sldChg>
      <pc:sldChg chg="add mod setBg">
        <pc:chgData name="Jeremy Lendvoy" userId="S::lendvoy_j@surreyschools.ca::b316d609-5d1c-45b5-8545-eb8498fb74e9" providerId="AD" clId="Web-{C71DDD43-7EE4-45D0-F935-C1E5804B2622}" dt="2023-01-08T22:52:44.846" v="232"/>
        <pc:sldMkLst>
          <pc:docMk/>
          <pc:sldMk cId="1834605371" sldId="315"/>
        </pc:sldMkLst>
      </pc:sldChg>
      <pc:sldChg chg="add del">
        <pc:chgData name="Jeremy Lendvoy" userId="S::lendvoy_j@surreyschools.ca::b316d609-5d1c-45b5-8545-eb8498fb74e9" providerId="AD" clId="Web-{C71DDD43-7EE4-45D0-F935-C1E5804B2622}" dt="2023-01-08T22:53:40.486" v="234"/>
        <pc:sldMkLst>
          <pc:docMk/>
          <pc:sldMk cId="2333969950" sldId="316"/>
        </pc:sldMkLst>
      </pc:sldChg>
      <pc:sldChg chg="add mod setBg">
        <pc:chgData name="Jeremy Lendvoy" userId="S::lendvoy_j@surreyschools.ca::b316d609-5d1c-45b5-8545-eb8498fb74e9" providerId="AD" clId="Web-{C71DDD43-7EE4-45D0-F935-C1E5804B2622}" dt="2023-01-08T22:53:59.017" v="236"/>
        <pc:sldMkLst>
          <pc:docMk/>
          <pc:sldMk cId="3953773285" sldId="316"/>
        </pc:sldMkLst>
      </pc:sldChg>
      <pc:sldChg chg="modSp add mod setBg">
        <pc:chgData name="Jeremy Lendvoy" userId="S::lendvoy_j@surreyschools.ca::b316d609-5d1c-45b5-8545-eb8498fb74e9" providerId="AD" clId="Web-{C71DDD43-7EE4-45D0-F935-C1E5804B2622}" dt="2023-01-08T22:56:05.703" v="285" actId="20577"/>
        <pc:sldMkLst>
          <pc:docMk/>
          <pc:sldMk cId="980777067" sldId="317"/>
        </pc:sldMkLst>
        <pc:spChg chg="mod">
          <ac:chgData name="Jeremy Lendvoy" userId="S::lendvoy_j@surreyschools.ca::b316d609-5d1c-45b5-8545-eb8498fb74e9" providerId="AD" clId="Web-{C71DDD43-7EE4-45D0-F935-C1E5804B2622}" dt="2023-01-08T22:56:05.703" v="285" actId="20577"/>
          <ac:spMkLst>
            <pc:docMk/>
            <pc:sldMk cId="980777067" sldId="317"/>
            <ac:spMk id="2" creationId="{3A5160BE-9A93-9614-BC2B-EA8177F4AED1}"/>
          </ac:spMkLst>
        </pc:spChg>
        <pc:spChg chg="mod">
          <ac:chgData name="Jeremy Lendvoy" userId="S::lendvoy_j@surreyschools.ca::b316d609-5d1c-45b5-8545-eb8498fb74e9" providerId="AD" clId="Web-{C71DDD43-7EE4-45D0-F935-C1E5804B2622}" dt="2023-01-08T22:55:51.563" v="283" actId="20577"/>
          <ac:spMkLst>
            <pc:docMk/>
            <pc:sldMk cId="980777067" sldId="317"/>
            <ac:spMk id="3" creationId="{7C3BB582-C921-DAA6-66A3-02F04FF6C1D4}"/>
          </ac:spMkLst>
        </pc:spChg>
      </pc:sldChg>
      <pc:sldChg chg="add mod setBg">
        <pc:chgData name="Jeremy Lendvoy" userId="S::lendvoy_j@surreyschools.ca::b316d609-5d1c-45b5-8545-eb8498fb74e9" providerId="AD" clId="Web-{C71DDD43-7EE4-45D0-F935-C1E5804B2622}" dt="2023-01-08T22:56:44.390" v="289"/>
        <pc:sldMkLst>
          <pc:docMk/>
          <pc:sldMk cId="1073385762" sldId="318"/>
        </pc:sldMkLst>
      </pc:sldChg>
      <pc:sldChg chg="add mod setBg">
        <pc:chgData name="Jeremy Lendvoy" userId="S::lendvoy_j@surreyschools.ca::b316d609-5d1c-45b5-8545-eb8498fb74e9" providerId="AD" clId="Web-{C71DDD43-7EE4-45D0-F935-C1E5804B2622}" dt="2023-01-08T22:57:06.702" v="291"/>
        <pc:sldMkLst>
          <pc:docMk/>
          <pc:sldMk cId="4070986311" sldId="319"/>
        </pc:sldMkLst>
      </pc:sldChg>
      <pc:sldMasterChg chg="add addSldLayout">
        <pc:chgData name="Jeremy Lendvoy" userId="S::lendvoy_j@surreyschools.ca::b316d609-5d1c-45b5-8545-eb8498fb74e9" providerId="AD" clId="Web-{C71DDD43-7EE4-45D0-F935-C1E5804B2622}" dt="2023-01-08T22:52:32.190" v="231"/>
        <pc:sldMasterMkLst>
          <pc:docMk/>
          <pc:sldMasterMk cId="3712192168" sldId="2147483708"/>
        </pc:sldMasterMkLst>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2386192743" sldId="2147483709"/>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421917014" sldId="2147483710"/>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131921293" sldId="2147483711"/>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1579840447" sldId="2147483712"/>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1420193214" sldId="2147483713"/>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1788713157" sldId="2147483714"/>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3481338213" sldId="2147483715"/>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4165182955" sldId="2147483716"/>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196280030" sldId="2147483717"/>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1142183083" sldId="2147483718"/>
          </pc:sldLayoutMkLst>
        </pc:sldLayoutChg>
        <pc:sldLayoutChg chg="add">
          <pc:chgData name="Jeremy Lendvoy" userId="S::lendvoy_j@surreyschools.ca::b316d609-5d1c-45b5-8545-eb8498fb74e9" providerId="AD" clId="Web-{C71DDD43-7EE4-45D0-F935-C1E5804B2622}" dt="2023-01-08T22:52:32.190" v="231"/>
          <pc:sldLayoutMkLst>
            <pc:docMk/>
            <pc:sldMasterMk cId="3712192168" sldId="2147483708"/>
            <pc:sldLayoutMk cId="538312127" sldId="2147483719"/>
          </pc:sldLayoutMkLst>
        </pc:sldLayoutChg>
      </pc:sldMasterChg>
      <pc:sldMasterChg chg="add addSldLayout">
        <pc:chgData name="Jeremy Lendvoy" userId="S::lendvoy_j@surreyschools.ca::b316d609-5d1c-45b5-8545-eb8498fb74e9" providerId="AD" clId="Web-{C71DDD43-7EE4-45D0-F935-C1E5804B2622}" dt="2023-01-08T22:42:19.181" v="2"/>
        <pc:sldMasterMkLst>
          <pc:docMk/>
          <pc:sldMasterMk cId="0" sldId="2147483756"/>
        </pc:sldMasterMkLst>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64"/>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65"/>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66"/>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67"/>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68"/>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69"/>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70"/>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71"/>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72"/>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73"/>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74"/>
          </pc:sldLayoutMkLst>
        </pc:sldLayoutChg>
        <pc:sldLayoutChg chg="add">
          <pc:chgData name="Jeremy Lendvoy" userId="S::lendvoy_j@surreyschools.ca::b316d609-5d1c-45b5-8545-eb8498fb74e9" providerId="AD" clId="Web-{C71DDD43-7EE4-45D0-F935-C1E5804B2622}" dt="2023-01-08T22:42:19.181" v="2"/>
          <pc:sldLayoutMkLst>
            <pc:docMk/>
            <pc:sldMasterMk cId="0" sldId="2147483756"/>
            <pc:sldLayoutMk cId="0" sldId="2147483775"/>
          </pc:sldLayoutMkLst>
        </pc:sldLayoutChg>
      </pc:sldMasterChg>
      <pc:sldMasterChg chg="add addSldLayout">
        <pc:chgData name="Jeremy Lendvoy" userId="S::lendvoy_j@surreyschools.ca::b316d609-5d1c-45b5-8545-eb8498fb74e9" providerId="AD" clId="Web-{C71DDD43-7EE4-45D0-F935-C1E5804B2622}" dt="2023-01-08T22:49:43.035" v="166"/>
        <pc:sldMasterMkLst>
          <pc:docMk/>
          <pc:sldMasterMk cId="0" sldId="2147483776"/>
        </pc:sldMasterMkLst>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77"/>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78"/>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79"/>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0"/>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1"/>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2"/>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3"/>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4"/>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5"/>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6"/>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7"/>
          </pc:sldLayoutMkLst>
        </pc:sldLayoutChg>
        <pc:sldLayoutChg chg="add">
          <pc:chgData name="Jeremy Lendvoy" userId="S::lendvoy_j@surreyschools.ca::b316d609-5d1c-45b5-8545-eb8498fb74e9" providerId="AD" clId="Web-{C71DDD43-7EE4-45D0-F935-C1E5804B2622}" dt="2023-01-08T22:49:43.035" v="166"/>
          <pc:sldLayoutMkLst>
            <pc:docMk/>
            <pc:sldMasterMk cId="0" sldId="2147483776"/>
            <pc:sldLayoutMk cId="0" sldId="214748378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8733544-79D2-432E-A58E-16571FB88171}" type="datetimeFigureOut">
              <a:rPr lang="en-US" smtClean="0"/>
              <a:t>2/10/2024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FD2DC92-CE79-419E-970B-818298242565}" type="slidenum">
              <a:rPr lang="en-US" smtClean="0"/>
              <a:t>‹#›</a:t>
            </a:fld>
            <a:endParaRPr lang="en-US"/>
          </a:p>
        </p:txBody>
      </p:sp>
    </p:spTree>
    <p:extLst>
      <p:ext uri="{BB962C8B-B14F-4D97-AF65-F5344CB8AC3E}">
        <p14:creationId xmlns:p14="http://schemas.microsoft.com/office/powerpoint/2010/main" val="587610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2835152-2B32-422F-8AD8-9A1F0C1F8550}" type="datetimeFigureOut">
              <a:rPr lang="en-CA" smtClean="0"/>
              <a:t>2024-02-10</a:t>
            </a:fld>
            <a:endParaRPr lang="en-CA"/>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65FB2F8-5C09-4E79-8F4F-54CA482EB2A2}" type="slidenum">
              <a:rPr lang="en-CA" smtClean="0"/>
              <a:t>‹#›</a:t>
            </a:fld>
            <a:endParaRPr lang="en-CA"/>
          </a:p>
        </p:txBody>
      </p:sp>
    </p:spTree>
    <p:extLst>
      <p:ext uri="{BB962C8B-B14F-4D97-AF65-F5344CB8AC3E}">
        <p14:creationId xmlns:p14="http://schemas.microsoft.com/office/powerpoint/2010/main" val="379953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1</a:t>
            </a:fld>
            <a:endParaRPr lang="en-CA" dirty="0"/>
          </a:p>
        </p:txBody>
      </p:sp>
    </p:spTree>
    <p:extLst>
      <p:ext uri="{BB962C8B-B14F-4D97-AF65-F5344CB8AC3E}">
        <p14:creationId xmlns:p14="http://schemas.microsoft.com/office/powerpoint/2010/main" val="881614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18</a:t>
            </a:fld>
            <a:endParaRPr lang="en-CA"/>
          </a:p>
        </p:txBody>
      </p:sp>
    </p:spTree>
    <p:extLst>
      <p:ext uri="{BB962C8B-B14F-4D97-AF65-F5344CB8AC3E}">
        <p14:creationId xmlns:p14="http://schemas.microsoft.com/office/powerpoint/2010/main" val="366583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19</a:t>
            </a:fld>
            <a:endParaRPr lang="en-CA"/>
          </a:p>
        </p:txBody>
      </p:sp>
    </p:spTree>
    <p:extLst>
      <p:ext uri="{BB962C8B-B14F-4D97-AF65-F5344CB8AC3E}">
        <p14:creationId xmlns:p14="http://schemas.microsoft.com/office/powerpoint/2010/main" val="3795389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20</a:t>
            </a:fld>
            <a:endParaRPr lang="en-CA"/>
          </a:p>
        </p:txBody>
      </p:sp>
    </p:spTree>
    <p:extLst>
      <p:ext uri="{BB962C8B-B14F-4D97-AF65-F5344CB8AC3E}">
        <p14:creationId xmlns:p14="http://schemas.microsoft.com/office/powerpoint/2010/main" val="3933043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Electives are an</a:t>
            </a:r>
            <a:r>
              <a:rPr lang="en-CA" baseline="0" dirty="0"/>
              <a:t> important part of senior years as students begin to control their academic direction towards post-secondary education. Ultimately, it is important for students and families become knowledgeable about the elective options by learning more about their descriptions through the Course Handbook which is accessible to families on the Queen Elizabeth website. Universities are looking for students who have challenged themselves with a wide variety of courses and also have taken electives that align with their future post secondary pathway and career goals. </a:t>
            </a:r>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21</a:t>
            </a:fld>
            <a:endParaRPr lang="en-CA"/>
          </a:p>
        </p:txBody>
      </p:sp>
    </p:spTree>
    <p:extLst>
      <p:ext uri="{BB962C8B-B14F-4D97-AF65-F5344CB8AC3E}">
        <p14:creationId xmlns:p14="http://schemas.microsoft.com/office/powerpoint/2010/main" val="142353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Career Life Connections</a:t>
            </a:r>
            <a:r>
              <a:rPr lang="en-CA" baseline="0" dirty="0"/>
              <a:t> is a relatively new grad requirement that has been formally implemented in the last three years. This course culminates with a CAPSTONE project that is a creative expression of your child’s passion, goals and future direction. Students can take and receive credit for this course by one of two ways. A student in Grade 11 or 12 who enrolls in a COOP will have this CLC 12 course embedded into the COOP. If your child doesn’t take a COOP, they will take CLC 12 as a stand alone course in either their Grade 11 or 12 timetable. Most students attempt to complete this course in Grade 11 as they will be better prepared for their post secondary applications, for scholarships and for career choices. </a:t>
            </a:r>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24</a:t>
            </a:fld>
            <a:endParaRPr lang="en-CA"/>
          </a:p>
        </p:txBody>
      </p:sp>
    </p:spTree>
    <p:extLst>
      <p:ext uri="{BB962C8B-B14F-4D97-AF65-F5344CB8AC3E}">
        <p14:creationId xmlns:p14="http://schemas.microsoft.com/office/powerpoint/2010/main" val="161920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25</a:t>
            </a:fld>
            <a:endParaRPr lang="en-CA"/>
          </a:p>
        </p:txBody>
      </p:sp>
    </p:spTree>
    <p:extLst>
      <p:ext uri="{BB962C8B-B14F-4D97-AF65-F5344CB8AC3E}">
        <p14:creationId xmlns:p14="http://schemas.microsoft.com/office/powerpoint/2010/main" val="187075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a:p>
        </p:txBody>
      </p:sp>
      <p:sp>
        <p:nvSpPr>
          <p:cNvPr id="4" name="Slide Number Placeholder 3"/>
          <p:cNvSpPr>
            <a:spLocks noGrp="1"/>
          </p:cNvSpPr>
          <p:nvPr>
            <p:ph type="sldNum" sz="quarter" idx="5"/>
          </p:nvPr>
        </p:nvSpPr>
        <p:spPr/>
        <p:txBody>
          <a:bodyPr/>
          <a:lstStyle/>
          <a:p>
            <a:pPr>
              <a:defRPr/>
            </a:pPr>
            <a:fld id="{5DD8381E-EAE4-4BD1-A719-8C00CF6A0837}" type="slidenum">
              <a:rPr lang="en-US" smtClean="0"/>
              <a:pPr>
                <a:defRPr/>
              </a:pPr>
              <a:t>26</a:t>
            </a:fld>
            <a:endParaRPr lang="en-US"/>
          </a:p>
        </p:txBody>
      </p:sp>
    </p:spTree>
    <p:extLst>
      <p:ext uri="{BB962C8B-B14F-4D97-AF65-F5344CB8AC3E}">
        <p14:creationId xmlns:p14="http://schemas.microsoft.com/office/powerpoint/2010/main" val="266210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42CDC3-CBED-4B17-BABE-728087B3EFDB}"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192307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Any questions or concerns about your child’s course selection can</a:t>
            </a:r>
            <a:r>
              <a:rPr lang="en-CA" baseline="0" dirty="0"/>
              <a:t> be asked on our virtual live Q&amp;A session next Thursday January 14</a:t>
            </a:r>
            <a:r>
              <a:rPr lang="en-CA" baseline="30000" dirty="0"/>
              <a:t>th</a:t>
            </a:r>
            <a:r>
              <a:rPr lang="en-CA" baseline="0" dirty="0"/>
              <a:t> from 6pm to 630pm. This Question and Answer session can be accessed on Zoom from a link provided on the School Website portal. Parents are invited to ask any questions through the chat feature or audio speaking  future and we will have a counsellor and other school staff ready to answer between the scheduled hours. </a:t>
            </a:r>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3</a:t>
            </a:fld>
            <a:endParaRPr lang="en-CA"/>
          </a:p>
        </p:txBody>
      </p:sp>
    </p:spTree>
    <p:extLst>
      <p:ext uri="{BB962C8B-B14F-4D97-AF65-F5344CB8AC3E}">
        <p14:creationId xmlns:p14="http://schemas.microsoft.com/office/powerpoint/2010/main" val="296504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42CDC3-CBED-4B17-BABE-728087B3EFDB}"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130226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5</a:t>
            </a:fld>
            <a:endParaRPr lang="en-CA"/>
          </a:p>
        </p:txBody>
      </p:sp>
    </p:spTree>
    <p:extLst>
      <p:ext uri="{BB962C8B-B14F-4D97-AF65-F5344CB8AC3E}">
        <p14:creationId xmlns:p14="http://schemas.microsoft.com/office/powerpoint/2010/main" val="424829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6</a:t>
            </a:fld>
            <a:endParaRPr lang="en-CA"/>
          </a:p>
        </p:txBody>
      </p:sp>
    </p:spTree>
    <p:extLst>
      <p:ext uri="{BB962C8B-B14F-4D97-AF65-F5344CB8AC3E}">
        <p14:creationId xmlns:p14="http://schemas.microsoft.com/office/powerpoint/2010/main" val="35197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Grade 8’s heading into grade 9 have an exciting</a:t>
            </a:r>
            <a:r>
              <a:rPr lang="en-CA" baseline="0" dirty="0"/>
              <a:t> year ahead of them with five mandatory academic courses: English, Math, PE, Science and Social Studies. Your child will also have three elective choices. It is suggested one elective is a Fine Arts course, another is an Applied Skills and Tech course and finally it is recommended to take a Modern Language Elective. If your child took French 8 and was successful passing the course they may select French 9, if they would like to try something different, Spanish 9 is also a new option. </a:t>
            </a:r>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8</a:t>
            </a:fld>
            <a:endParaRPr lang="en-CA"/>
          </a:p>
        </p:txBody>
      </p:sp>
    </p:spTree>
    <p:extLst>
      <p:ext uri="{BB962C8B-B14F-4D97-AF65-F5344CB8AC3E}">
        <p14:creationId xmlns:p14="http://schemas.microsoft.com/office/powerpoint/2010/main" val="148696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a:p>
        </p:txBody>
      </p:sp>
      <p:sp>
        <p:nvSpPr>
          <p:cNvPr id="4" name="Slide Number Placeholder 3"/>
          <p:cNvSpPr>
            <a:spLocks noGrp="1"/>
          </p:cNvSpPr>
          <p:nvPr>
            <p:ph type="sldNum" sz="quarter" idx="5"/>
          </p:nvPr>
        </p:nvSpPr>
        <p:spPr/>
        <p:txBody>
          <a:bodyPr/>
          <a:lstStyle/>
          <a:p>
            <a:pPr>
              <a:defRPr/>
            </a:pPr>
            <a:fld id="{5DD8381E-EAE4-4BD1-A719-8C00CF6A0837}" type="slidenum">
              <a:rPr lang="en-US" smtClean="0"/>
              <a:pPr>
                <a:defRPr/>
              </a:pPr>
              <a:t>10</a:t>
            </a:fld>
            <a:endParaRPr lang="en-US"/>
          </a:p>
        </p:txBody>
      </p:sp>
    </p:spTree>
    <p:extLst>
      <p:ext uri="{BB962C8B-B14F-4D97-AF65-F5344CB8AC3E}">
        <p14:creationId xmlns:p14="http://schemas.microsoft.com/office/powerpoint/2010/main" val="848653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1CFD22-3681-4894-8CE1-CC8DFD42B283}"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111368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65FB2F8-5C09-4E79-8F4F-54CA482EB2A2}" type="slidenum">
              <a:rPr lang="en-CA" smtClean="0"/>
              <a:t>13</a:t>
            </a:fld>
            <a:endParaRPr lang="en-CA"/>
          </a:p>
        </p:txBody>
      </p:sp>
    </p:spTree>
    <p:extLst>
      <p:ext uri="{BB962C8B-B14F-4D97-AF65-F5344CB8AC3E}">
        <p14:creationId xmlns:p14="http://schemas.microsoft.com/office/powerpoint/2010/main" val="408440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2574A029-CB46-4887-8732-5C5CF460C2AA}" type="datetimeFigureOut">
              <a:rPr lang="en-US" smtClean="0"/>
              <a:t>2/10/2024</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477CE90-E6B4-4328-96B9-423D59748048}"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74A029-CB46-4887-8732-5C5CF460C2AA}"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74A029-CB46-4887-8732-5C5CF460C2AA}"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9"/>
          <p:cNvSpPr/>
          <p:nvPr/>
        </p:nvSpPr>
        <p:spPr>
          <a:xfrm>
            <a:off x="1"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a:latin typeface="+mn-lt"/>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a:latin typeface="+mn-lt"/>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3"/>
            <a:ext cx="7772400" cy="1829761"/>
          </a:xfrm>
        </p:spPr>
        <p:txBody>
          <a:bodyPr anchor="b"/>
          <a:lstStyle>
            <a:lvl1pPr algn="r">
              <a:defRPr sz="36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8C8DB2F4-C406-40DA-9695-39C99A914DE2}" type="datetimeFigureOut">
              <a:rPr lang="en-US"/>
              <a:pPr>
                <a:defRPr/>
              </a:pPr>
              <a:t>2/10/2024</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85D43416-5A81-499F-9C89-AF4A478AE9E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F2E6C228-0BF4-4A58-9C2E-E1B12CC41A0A}" type="datetimeFigureOut">
              <a:rPr lang="en-US"/>
              <a:pPr>
                <a:defRPr/>
              </a:pPr>
              <a:t>2/10/2024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83F9568-9ECA-420F-AEEC-0C448E1DAC8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a:p>
        </p:txBody>
      </p:sp>
      <p:sp>
        <p:nvSpPr>
          <p:cNvPr id="5" name="Chevron 7"/>
          <p:cNvSpPr/>
          <p:nvPr/>
        </p:nvSpPr>
        <p:spPr>
          <a:xfrm>
            <a:off x="3449639"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a:p>
        </p:txBody>
      </p:sp>
      <p:sp>
        <p:nvSpPr>
          <p:cNvPr id="2" name="Title 1"/>
          <p:cNvSpPr>
            <a:spLocks noGrp="1"/>
          </p:cNvSpPr>
          <p:nvPr>
            <p:ph type="title"/>
          </p:nvPr>
        </p:nvSpPr>
        <p:spPr>
          <a:xfrm>
            <a:off x="722376" y="1059712"/>
            <a:ext cx="7772400" cy="1828800"/>
          </a:xfrm>
        </p:spPr>
        <p:txBody>
          <a:bodyPr anchor="b"/>
          <a:lstStyle>
            <a:lvl1pPr algn="r">
              <a:buNone/>
              <a:defRPr sz="36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D44DAAAA-9B9F-41C8-B4F3-17C146BDEFF3}" type="datetimeFigureOut">
              <a:rPr lang="en-US"/>
              <a:pPr>
                <a:defRPr/>
              </a:pPr>
              <a:t>2/10/2024</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FE1310D4-A5A2-4B17-A381-EAAE8CDF8BE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0"/>
            <a:ext cx="4038600" cy="4525963"/>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30"/>
            <a:ext cx="4038600" cy="4525963"/>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0292038C-CCAF-412E-80AD-49D5BFABE73D}" type="datetimeFigureOut">
              <a:rPr lang="en-US"/>
              <a:pPr>
                <a:defRPr/>
              </a:pPr>
              <a:t>2/10/2024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A9F216D3-9405-456A-9CC6-32D402DEA81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444296"/>
            <a:ext cx="4041775" cy="3941763"/>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C2B1C604-A0C8-45B3-9DE7-59B7A060170B}" type="datetimeFigureOut">
              <a:rPr lang="en-US"/>
              <a:pPr>
                <a:defRPr/>
              </a:pPr>
              <a:t>2/10/2024</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981B893A-22EC-4542-A467-A88B353BCFA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D3130438-273E-4F56-9DEF-7D02ABD2A2C0}" type="datetimeFigureOut">
              <a:rPr lang="en-US"/>
              <a:pPr>
                <a:defRPr/>
              </a:pPr>
              <a:t>2/10/2024</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FD94ABCC-72C5-421E-925A-C259F2555B0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3AFD80BA-4A36-41D0-BF66-7FA663A5888B}" type="datetimeFigureOut">
              <a:rPr lang="en-US"/>
              <a:pPr>
                <a:defRPr/>
              </a:pPr>
              <a:t>2/10/2024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7BBFF18-86DD-4D8C-9D25-CFD09E72A3B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1875"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F731C0AB-3C98-4BBD-9770-CA12C2373C6F}" type="datetimeFigureOut">
              <a:rPr lang="en-US"/>
              <a:pPr>
                <a:defRPr/>
              </a:pPr>
              <a:t>2/10/2024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811963E2-7B6F-481C-A342-BB71469291F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74A029-CB46-4887-8732-5C5CF460C2AA}"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7"/>
          <p:cNvSpPr>
            <a:spLocks/>
          </p:cNvSpPr>
          <p:nvPr/>
        </p:nvSpPr>
        <p:spPr bwMode="auto">
          <a:xfrm>
            <a:off x="715963" y="5002215"/>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a:latin typeface="+mn-lt"/>
            </a:endParaRPr>
          </a:p>
        </p:txBody>
      </p:sp>
      <p:sp>
        <p:nvSpPr>
          <p:cNvPr id="6" name="Freeform 8"/>
          <p:cNvSpPr>
            <a:spLocks/>
          </p:cNvSpPr>
          <p:nvPr/>
        </p:nvSpPr>
        <p:spPr bwMode="auto">
          <a:xfrm>
            <a:off x="-53974"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a:latin typeface="+mn-lt"/>
            </a:endParaRPr>
          </a:p>
        </p:txBody>
      </p:sp>
      <p:sp>
        <p:nvSpPr>
          <p:cNvPr id="7" name="Right Triangle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a:p>
        </p:txBody>
      </p:sp>
      <p:cxnSp>
        <p:nvCxnSpPr>
          <p:cNvPr id="8" name="Straight Connector 10"/>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6"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a:p>
        </p:txBody>
      </p:sp>
      <p:sp>
        <p:nvSpPr>
          <p:cNvPr id="10" name="Chevron 12"/>
          <p:cNvSpPr/>
          <p:nvPr/>
        </p:nvSpPr>
        <p:spPr>
          <a:xfrm>
            <a:off x="8477251"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a:p>
        </p:txBody>
      </p:sp>
      <p:sp>
        <p:nvSpPr>
          <p:cNvPr id="4" name="Text Placeholder 3"/>
          <p:cNvSpPr>
            <a:spLocks noGrp="1"/>
          </p:cNvSpPr>
          <p:nvPr>
            <p:ph type="body" sz="half" idx="2"/>
          </p:nvPr>
        </p:nvSpPr>
        <p:spPr>
          <a:xfrm>
            <a:off x="1141232" y="5443402"/>
            <a:ext cx="7162800" cy="648232"/>
          </a:xfrm>
          <a:noFill/>
        </p:spPr>
        <p:txBody>
          <a:bodyPr tIns="0"/>
          <a:lstStyle>
            <a:lvl1pPr marL="0" marR="13716" indent="0" algn="r">
              <a:buNone/>
              <a:defRPr sz="1050"/>
            </a:lvl1pPr>
            <a:lvl2pPr>
              <a:defRPr sz="900"/>
            </a:lvl2pPr>
            <a:lvl3pPr>
              <a:defRPr sz="750"/>
            </a:lvl3pPr>
            <a:lvl4pPr>
              <a:defRPr sz="675"/>
            </a:lvl4pPr>
            <a:lvl5pPr>
              <a:defRPr sz="675"/>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2400"/>
            </a:lvl1pPr>
            <a:extLst/>
          </a:lstStyle>
          <a:p>
            <a:pPr lvl="0"/>
            <a:r>
              <a:rPr lang="en-US" noProof="0"/>
              <a:t>Click icon to add picture</a:t>
            </a:r>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9B842578-5030-41F3-8831-ACC2482AB665}" type="datetimeFigureOut">
              <a:rPr lang="en-US"/>
              <a:pPr>
                <a:defRPr/>
              </a:pPr>
              <a:t>2/10/2024</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68E368C4-9ECC-41AA-843D-10B9E1B4221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31"/>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87E28B18-A059-4E3B-B857-100D7F7D2977}" type="datetimeFigureOut">
              <a:rPr lang="en-US"/>
              <a:pPr>
                <a:defRPr/>
              </a:pPr>
              <a:t>2/10/2024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49787C2-AD49-4F85-AC3F-58B7A9AAD62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2"/>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D2595AB1-3A21-464B-B3E1-E8E91DD99FD1}" type="datetimeFigureOut">
              <a:rPr lang="en-US"/>
              <a:pPr>
                <a:defRPr/>
              </a:pPr>
              <a:t>2/10/2024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7B9BAEF-3815-4497-A605-4AD39C9458E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481138"/>
            <a:ext cx="4038600" cy="4525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138"/>
            <a:ext cx="4038600" cy="4525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E663F203-8F9C-4358-9AC3-E6647D8CAAD8}" type="datetimeFigureOut">
              <a:rPr lang="en-US"/>
              <a:pPr>
                <a:defRPr/>
              </a:pPr>
              <a:t>2/10/2024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FC4BC97-D97E-42FE-96E8-E1B368B99C8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5D4BF4-6470-4223-B158-F0A8C9BEE40E}"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2386192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5D4BF4-6470-4223-B158-F0A8C9BEE40E}"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421917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5D4BF4-6470-4223-B158-F0A8C9BEE40E}"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131921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5D4BF4-6470-4223-B158-F0A8C9BEE40E}"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1579840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5D4BF4-6470-4223-B158-F0A8C9BEE40E}" type="datetimeFigureOut">
              <a:rPr lang="en-US" smtClean="0"/>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1420193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5D4BF4-6470-4223-B158-F0A8C9BEE40E}" type="datetimeFigureOut">
              <a:rPr lang="en-US" smtClean="0"/>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178871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574A029-CB46-4887-8732-5C5CF460C2AA}"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E90-E6B4-4328-96B9-423D59748048}"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D4BF4-6470-4223-B158-F0A8C9BEE40E}" type="datetimeFigureOut">
              <a:rPr lang="en-US" smtClean="0"/>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3481338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5D4BF4-6470-4223-B158-F0A8C9BEE40E}"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4165182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35D4BF4-6470-4223-B158-F0A8C9BEE40E}"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196280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5D4BF4-6470-4223-B158-F0A8C9BEE40E}"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1142183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5D4BF4-6470-4223-B158-F0A8C9BEE40E}" type="datetimeFigureOut">
              <a:rPr lang="en-US" smtClean="0"/>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156A4-39BB-42DC-B663-29E2787601D8}" type="slidenum">
              <a:rPr lang="en-US" smtClean="0"/>
              <a:t>‹#›</a:t>
            </a:fld>
            <a:endParaRPr lang="en-US"/>
          </a:p>
        </p:txBody>
      </p:sp>
    </p:spTree>
    <p:extLst>
      <p:ext uri="{BB962C8B-B14F-4D97-AF65-F5344CB8AC3E}">
        <p14:creationId xmlns:p14="http://schemas.microsoft.com/office/powerpoint/2010/main" val="53831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74A029-CB46-4887-8732-5C5CF460C2AA}"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574A029-CB46-4887-8732-5C5CF460C2AA}" type="datetimeFigureOut">
              <a:rPr lang="en-US" smtClean="0"/>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2574A029-CB46-4887-8732-5C5CF460C2AA}" type="datetimeFigureOut">
              <a:rPr lang="en-US" smtClean="0"/>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2574A029-CB46-4887-8732-5C5CF460C2AA}" type="datetimeFigureOut">
              <a:rPr lang="en-US" smtClean="0"/>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7CE90-E6B4-4328-96B9-423D59748048}"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74A029-CB46-4887-8732-5C5CF460C2AA}"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7CE90-E6B4-4328-96B9-423D5974804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2574A029-CB46-4887-8732-5C5CF460C2AA}" type="datetimeFigureOut">
              <a:rPr lang="en-US" smtClean="0"/>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7CE90-E6B4-4328-96B9-423D59748048}"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574A029-CB46-4887-8732-5C5CF460C2AA}" type="datetimeFigureOut">
              <a:rPr lang="en-US" smtClean="0"/>
              <a:t>2/10/2024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477CE90-E6B4-4328-96B9-423D59748048}"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5"/>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a:latin typeface="+mn-lt"/>
            </a:endParaRPr>
          </a:p>
        </p:txBody>
      </p:sp>
      <p:sp>
        <p:nvSpPr>
          <p:cNvPr id="12" name="Freeform 11"/>
          <p:cNvSpPr>
            <a:spLocks/>
          </p:cNvSpPr>
          <p:nvPr/>
        </p:nvSpPr>
        <p:spPr bwMode="auto">
          <a:xfrm>
            <a:off x="-53974"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a:latin typeface="+mn-lt"/>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a:p>
        </p:txBody>
      </p:sp>
      <p:cxnSp>
        <p:nvCxnSpPr>
          <p:cNvPr id="15" name="Straight Connector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40"/>
            <a:ext cx="1919288" cy="365125"/>
          </a:xfrm>
          <a:prstGeom prst="rect">
            <a:avLst/>
          </a:prstGeom>
        </p:spPr>
        <p:txBody>
          <a:bodyPr vert="horz" anchor="b"/>
          <a:lstStyle>
            <a:lvl1pPr algn="l" eaLnBrk="1" fontAlgn="auto" latinLnBrk="0" hangingPunct="1">
              <a:spcBef>
                <a:spcPts val="0"/>
              </a:spcBef>
              <a:spcAft>
                <a:spcPts val="0"/>
              </a:spcAft>
              <a:defRPr kumimoji="0" sz="750">
                <a:solidFill>
                  <a:schemeClr val="tx1"/>
                </a:solidFill>
                <a:latin typeface="+mn-lt"/>
              </a:defRPr>
            </a:lvl1pPr>
            <a:extLst/>
          </a:lstStyle>
          <a:p>
            <a:pPr>
              <a:defRPr/>
            </a:pPr>
            <a:fld id="{86F51EF6-574D-4717-9DD2-8942E90426E3}" type="datetimeFigureOut">
              <a:rPr lang="en-US"/>
              <a:pPr>
                <a:defRPr/>
              </a:pPr>
              <a:t>2/10/2024</a:t>
            </a:fld>
            <a:endParaRPr lang="en-US"/>
          </a:p>
        </p:txBody>
      </p:sp>
      <p:sp>
        <p:nvSpPr>
          <p:cNvPr id="22" name="Footer Placeholder 21"/>
          <p:cNvSpPr>
            <a:spLocks noGrp="1"/>
          </p:cNvSpPr>
          <p:nvPr>
            <p:ph type="ftr" sz="quarter" idx="3"/>
          </p:nvPr>
        </p:nvSpPr>
        <p:spPr>
          <a:xfrm>
            <a:off x="4379913" y="6408740"/>
            <a:ext cx="2351087" cy="365125"/>
          </a:xfrm>
          <a:prstGeom prst="rect">
            <a:avLst/>
          </a:prstGeom>
        </p:spPr>
        <p:txBody>
          <a:bodyPr vert="horz" anchor="b"/>
          <a:lstStyle>
            <a:lvl1pPr algn="r" eaLnBrk="1" fontAlgn="auto" latinLnBrk="0" hangingPunct="1">
              <a:spcBef>
                <a:spcPts val="0"/>
              </a:spcBef>
              <a:spcAft>
                <a:spcPts val="0"/>
              </a:spcAft>
              <a:defRPr kumimoji="0" sz="750">
                <a:solidFill>
                  <a:schemeClr val="tx1"/>
                </a:solidFill>
                <a:latin typeface="+mn-lt"/>
              </a:defRPr>
            </a:lvl1pPr>
            <a:extLst/>
          </a:lstStyle>
          <a:p>
            <a:pPr>
              <a:defRPr/>
            </a:pPr>
            <a:endParaRPr lang="en-US"/>
          </a:p>
        </p:txBody>
      </p:sp>
      <p:sp>
        <p:nvSpPr>
          <p:cNvPr id="18" name="Slide Number Placeholder 17"/>
          <p:cNvSpPr>
            <a:spLocks noGrp="1"/>
          </p:cNvSpPr>
          <p:nvPr>
            <p:ph type="sldNum" sz="quarter" idx="4"/>
          </p:nvPr>
        </p:nvSpPr>
        <p:spPr>
          <a:xfrm>
            <a:off x="8647113" y="6408740"/>
            <a:ext cx="366712" cy="365125"/>
          </a:xfrm>
          <a:prstGeom prst="rect">
            <a:avLst/>
          </a:prstGeom>
        </p:spPr>
        <p:txBody>
          <a:bodyPr vert="horz" anchor="b"/>
          <a:lstStyle>
            <a:lvl1pPr algn="r" eaLnBrk="1" fontAlgn="auto" latinLnBrk="0" hangingPunct="1">
              <a:spcBef>
                <a:spcPts val="0"/>
              </a:spcBef>
              <a:spcAft>
                <a:spcPts val="0"/>
              </a:spcAft>
              <a:defRPr kumimoji="0" sz="750" b="0">
                <a:solidFill>
                  <a:schemeClr val="tx1"/>
                </a:solidFill>
                <a:latin typeface="+mn-lt"/>
              </a:defRPr>
            </a:lvl1pPr>
            <a:extLst/>
          </a:lstStyle>
          <a:p>
            <a:pPr>
              <a:defRPr/>
            </a:pPr>
            <a:fld id="{F2E790C1-C8FD-4372-BB05-C59155B759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68" r:id="rId2"/>
    <p:sldLayoutId id="2147483770" r:id="rId3"/>
    <p:sldLayoutId id="2147483771" r:id="rId4"/>
    <p:sldLayoutId id="2147483772" r:id="rId5"/>
    <p:sldLayoutId id="2147483773" r:id="rId6"/>
    <p:sldLayoutId id="2147483767" r:id="rId7"/>
    <p:sldLayoutId id="2147483774" r:id="rId8"/>
    <p:sldLayoutId id="2147483775" r:id="rId9"/>
    <p:sldLayoutId id="2147483766" r:id="rId10"/>
    <p:sldLayoutId id="2147483765" r:id="rId11"/>
    <p:sldLayoutId id="2147483764" r:id="rId12"/>
  </p:sldLayoutIdLst>
  <p:txStyles>
    <p:titleStyle>
      <a:lvl1pPr algn="l" rtl="0" eaLnBrk="0" fontAlgn="base" hangingPunct="0">
        <a:spcBef>
          <a:spcPct val="0"/>
        </a:spcBef>
        <a:spcAft>
          <a:spcPct val="0"/>
        </a:spcAft>
        <a:defRPr sz="3075"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075" b="1">
          <a:solidFill>
            <a:schemeClr val="tx2"/>
          </a:solidFill>
          <a:latin typeface="Lucida Sans Unicode" pitchFamily="34" charset="0"/>
        </a:defRPr>
      </a:lvl2pPr>
      <a:lvl3pPr algn="l" rtl="0" eaLnBrk="0" fontAlgn="base" hangingPunct="0">
        <a:spcBef>
          <a:spcPct val="0"/>
        </a:spcBef>
        <a:spcAft>
          <a:spcPct val="0"/>
        </a:spcAft>
        <a:defRPr sz="3075" b="1">
          <a:solidFill>
            <a:schemeClr val="tx2"/>
          </a:solidFill>
          <a:latin typeface="Lucida Sans Unicode" pitchFamily="34" charset="0"/>
        </a:defRPr>
      </a:lvl3pPr>
      <a:lvl4pPr algn="l" rtl="0" eaLnBrk="0" fontAlgn="base" hangingPunct="0">
        <a:spcBef>
          <a:spcPct val="0"/>
        </a:spcBef>
        <a:spcAft>
          <a:spcPct val="0"/>
        </a:spcAft>
        <a:defRPr sz="3075" b="1">
          <a:solidFill>
            <a:schemeClr val="tx2"/>
          </a:solidFill>
          <a:latin typeface="Lucida Sans Unicode" pitchFamily="34" charset="0"/>
        </a:defRPr>
      </a:lvl4pPr>
      <a:lvl5pPr algn="l" rtl="0" eaLnBrk="0" fontAlgn="base" hangingPunct="0">
        <a:spcBef>
          <a:spcPct val="0"/>
        </a:spcBef>
        <a:spcAft>
          <a:spcPct val="0"/>
        </a:spcAft>
        <a:defRPr sz="3075" b="1">
          <a:solidFill>
            <a:schemeClr val="tx2"/>
          </a:solidFill>
          <a:latin typeface="Lucida Sans Unicode" pitchFamily="34" charset="0"/>
        </a:defRPr>
      </a:lvl5pPr>
      <a:lvl6pPr marL="342900" algn="l" rtl="0" fontAlgn="base">
        <a:spcBef>
          <a:spcPct val="0"/>
        </a:spcBef>
        <a:spcAft>
          <a:spcPct val="0"/>
        </a:spcAft>
        <a:defRPr sz="3075" b="1">
          <a:solidFill>
            <a:schemeClr val="tx2"/>
          </a:solidFill>
          <a:latin typeface="Lucida Sans Unicode" pitchFamily="34" charset="0"/>
        </a:defRPr>
      </a:lvl6pPr>
      <a:lvl7pPr marL="685800" algn="l" rtl="0" fontAlgn="base">
        <a:spcBef>
          <a:spcPct val="0"/>
        </a:spcBef>
        <a:spcAft>
          <a:spcPct val="0"/>
        </a:spcAft>
        <a:defRPr sz="3075" b="1">
          <a:solidFill>
            <a:schemeClr val="tx2"/>
          </a:solidFill>
          <a:latin typeface="Lucida Sans Unicode" pitchFamily="34" charset="0"/>
        </a:defRPr>
      </a:lvl7pPr>
      <a:lvl8pPr marL="1028700" algn="l" rtl="0" fontAlgn="base">
        <a:spcBef>
          <a:spcPct val="0"/>
        </a:spcBef>
        <a:spcAft>
          <a:spcPct val="0"/>
        </a:spcAft>
        <a:defRPr sz="3075" b="1">
          <a:solidFill>
            <a:schemeClr val="tx2"/>
          </a:solidFill>
          <a:latin typeface="Lucida Sans Unicode" pitchFamily="34" charset="0"/>
        </a:defRPr>
      </a:lvl8pPr>
      <a:lvl9pPr marL="1371600" algn="l" rtl="0" fontAlgn="base">
        <a:spcBef>
          <a:spcPct val="0"/>
        </a:spcBef>
        <a:spcAft>
          <a:spcPct val="0"/>
        </a:spcAft>
        <a:defRPr sz="3075" b="1">
          <a:solidFill>
            <a:schemeClr val="tx2"/>
          </a:solidFill>
          <a:latin typeface="Lucida Sans Unicode" pitchFamily="34" charset="0"/>
        </a:defRPr>
      </a:lvl9pPr>
      <a:extLst/>
    </p:titleStyle>
    <p:bodyStyle>
      <a:lvl1pPr marL="273844" indent="-191691" algn="l" rtl="0" eaLnBrk="0" fontAlgn="base" hangingPunct="0">
        <a:spcBef>
          <a:spcPts val="300"/>
        </a:spcBef>
        <a:spcAft>
          <a:spcPct val="0"/>
        </a:spcAft>
        <a:buClr>
          <a:schemeClr val="accent1"/>
        </a:buClr>
        <a:buSzPct val="68000"/>
        <a:buFont typeface="Wingdings 3" pitchFamily="18" charset="2"/>
        <a:buChar char=""/>
        <a:defRPr sz="2025" kern="1200">
          <a:solidFill>
            <a:schemeClr val="tx1"/>
          </a:solidFill>
          <a:latin typeface="+mn-lt"/>
          <a:ea typeface="+mn-ea"/>
          <a:cs typeface="+mn-cs"/>
        </a:defRPr>
      </a:lvl1pPr>
      <a:lvl2pPr marL="465535" indent="-171450" algn="l" rtl="0" eaLnBrk="0" fontAlgn="base" hangingPunct="0">
        <a:spcBef>
          <a:spcPts val="244"/>
        </a:spcBef>
        <a:spcAft>
          <a:spcPct val="0"/>
        </a:spcAft>
        <a:buClr>
          <a:schemeClr val="accent1"/>
        </a:buClr>
        <a:buFont typeface="Verdana" pitchFamily="34" charset="0"/>
        <a:buChar char="◦"/>
        <a:defRPr sz="1725" kern="1200">
          <a:solidFill>
            <a:schemeClr val="tx1"/>
          </a:solidFill>
          <a:latin typeface="+mn-lt"/>
          <a:ea typeface="+mn-ea"/>
          <a:cs typeface="+mn-cs"/>
        </a:defRPr>
      </a:lvl2pPr>
      <a:lvl3pPr marL="644129" indent="-171450" algn="l" rtl="0" eaLnBrk="0" fontAlgn="base" hangingPunct="0">
        <a:spcBef>
          <a:spcPts val="263"/>
        </a:spcBef>
        <a:spcAft>
          <a:spcPct val="0"/>
        </a:spcAft>
        <a:buClr>
          <a:schemeClr val="accent2"/>
        </a:buClr>
        <a:buSzPct val="100000"/>
        <a:buFont typeface="Wingdings 2" pitchFamily="18" charset="2"/>
        <a:buChar char=""/>
        <a:defRPr sz="1575" kern="1200">
          <a:solidFill>
            <a:schemeClr val="tx1"/>
          </a:solidFill>
          <a:latin typeface="+mn-lt"/>
          <a:ea typeface="+mn-ea"/>
          <a:cs typeface="+mn-cs"/>
        </a:defRPr>
      </a:lvl3pPr>
      <a:lvl4pPr marL="857250" indent="-171450" algn="l" rtl="0" eaLnBrk="0" fontAlgn="base" hangingPunct="0">
        <a:spcBef>
          <a:spcPts val="263"/>
        </a:spcBef>
        <a:spcAft>
          <a:spcPct val="0"/>
        </a:spcAft>
        <a:buClr>
          <a:schemeClr val="accent2"/>
        </a:buClr>
        <a:buFont typeface="Wingdings 2" pitchFamily="18" charset="2"/>
        <a:buChar char=""/>
        <a:defRPr sz="1425" kern="1200">
          <a:solidFill>
            <a:schemeClr val="tx1"/>
          </a:solidFill>
          <a:latin typeface="+mn-lt"/>
          <a:ea typeface="+mn-ea"/>
          <a:cs typeface="+mn-cs"/>
        </a:defRPr>
      </a:lvl4pPr>
      <a:lvl5pPr marL="1028700" indent="-171450" algn="l" rtl="0" eaLnBrk="0" fontAlgn="base" hangingPunct="0">
        <a:spcBef>
          <a:spcPts val="263"/>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5D4BF4-6470-4223-B158-F0A8C9BEE40E}" type="datetimeFigureOut">
              <a:rPr lang="en-US" smtClean="0"/>
              <a:t>2/10/2024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156A4-39BB-42DC-B663-29E2787601D8}" type="slidenum">
              <a:rPr lang="en-US" smtClean="0"/>
              <a:t>‹#›</a:t>
            </a:fld>
            <a:endParaRPr lang="en-US"/>
          </a:p>
        </p:txBody>
      </p:sp>
    </p:spTree>
    <p:extLst>
      <p:ext uri="{BB962C8B-B14F-4D97-AF65-F5344CB8AC3E}">
        <p14:creationId xmlns:p14="http://schemas.microsoft.com/office/powerpoint/2010/main" val="37121921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2.w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2.wmf"/></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hyperlink" Target="mailto:Lendvoy_j@surreyschools.c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mailto:Lendvoy_j@surreyschools.ca"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0"/>
            <a:ext cx="7406640" cy="3148584"/>
          </a:xfrm>
        </p:spPr>
        <p:txBody>
          <a:bodyPr>
            <a:noAutofit/>
          </a:bodyPr>
          <a:lstStyle/>
          <a:p>
            <a:pPr algn="ctr"/>
            <a:r>
              <a:rPr lang="en-US" sz="6600" b="1" i="1" dirty="0">
                <a:solidFill>
                  <a:schemeClr val="accent6">
                    <a:lumMod val="75000"/>
                  </a:schemeClr>
                </a:solidFill>
              </a:rPr>
              <a:t>Course Selection Parent Information Virtual Session</a:t>
            </a:r>
          </a:p>
        </p:txBody>
      </p:sp>
      <p:sp>
        <p:nvSpPr>
          <p:cNvPr id="3" name="Subtitle 2"/>
          <p:cNvSpPr>
            <a:spLocks noGrp="1"/>
          </p:cNvSpPr>
          <p:nvPr>
            <p:ph type="subTitle" idx="1"/>
          </p:nvPr>
        </p:nvSpPr>
        <p:spPr>
          <a:xfrm>
            <a:off x="2979420" y="2462784"/>
            <a:ext cx="4038600" cy="1371600"/>
          </a:xfrm>
        </p:spPr>
        <p:txBody>
          <a:bodyPr lIns="91440" tIns="0" rIns="91440" bIns="45720" anchor="t">
            <a:normAutofit/>
          </a:bodyPr>
          <a:lstStyle/>
          <a:p>
            <a:pPr marL="27305" algn="ctr"/>
            <a:endParaRPr lang="en-US" sz="2400" i="1" dirty="0"/>
          </a:p>
          <a:p>
            <a:pPr marL="27305" algn="ctr"/>
            <a:endParaRPr lang="en-US" sz="2400" i="1" dirty="0"/>
          </a:p>
          <a:p>
            <a:pPr marL="27305" algn="ctr"/>
            <a:endParaRPr lang="en-US" sz="2400" i="1" dirty="0"/>
          </a:p>
        </p:txBody>
      </p:sp>
      <p:pic>
        <p:nvPicPr>
          <p:cNvPr id="1026" name="Picture 2" descr="Support Us ‹ Surrey Hospita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869020"/>
            <a:ext cx="2282825" cy="2466719"/>
          </a:xfrm>
          <a:prstGeom prst="rect">
            <a:avLst/>
          </a:prstGeom>
          <a:noFill/>
          <a:extLst>
            <a:ext uri="{909E8E84-426E-40DD-AFC4-6F175D3DCCD1}">
              <a14:hiddenFill xmlns:a14="http://schemas.microsoft.com/office/drawing/2010/main">
                <a:solidFill>
                  <a:srgbClr val="FFFFFF"/>
                </a:solidFill>
              </a14:hiddenFill>
            </a:ext>
          </a:extLst>
        </p:spPr>
      </p:pic>
      <p:pic>
        <p:nvPicPr>
          <p:cNvPr id="14" name="Recorded Sound">
            <a:hlinkClick r:id="" action="ppaction://media"/>
            <a:extLst>
              <a:ext uri="{FF2B5EF4-FFF2-40B4-BE49-F238E27FC236}">
                <a16:creationId xmlns:a16="http://schemas.microsoft.com/office/drawing/2014/main" id="{929E6D5A-7B6E-EE5A-291E-CBFF1DA5C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1200" y="3590702"/>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97"/>
    </mc:Choice>
    <mc:Fallback>
      <p:transition spd="slow" advTm="50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bwMode="auto">
          <a:xfrm>
            <a:off x="457200" y="331211"/>
            <a:ext cx="8229600" cy="1143000"/>
          </a:xfrm>
        </p:spPr>
        <p:txBody>
          <a:bodyPr wrap="square" lIns="91440" tIns="45720" rIns="91440" bIns="45720" numCol="1" anchorCtr="0" compatLnSpc="1">
            <a:prstTxWarp prst="textNoShape">
              <a:avLst/>
            </a:prstTxWarp>
          </a:bodyPr>
          <a:lstStyle/>
          <a:p>
            <a:pPr algn="ctr" eaLnBrk="1" hangingPunct="1">
              <a:defRPr/>
            </a:pPr>
            <a:r>
              <a:rPr lang="en-CA" sz="3200" dirty="0">
                <a:effectLst/>
              </a:rPr>
              <a:t>What If I my Child is Emerging or Can’t Complete a Gr 8 Class</a:t>
            </a:r>
          </a:p>
        </p:txBody>
      </p:sp>
      <p:sp>
        <p:nvSpPr>
          <p:cNvPr id="21506" name="Rectangle 3"/>
          <p:cNvSpPr>
            <a:spLocks noGrp="1"/>
          </p:cNvSpPr>
          <p:nvPr>
            <p:ph type="body" idx="1"/>
          </p:nvPr>
        </p:nvSpPr>
        <p:spPr>
          <a:xfrm>
            <a:off x="773502" y="1368224"/>
            <a:ext cx="8229600" cy="5158565"/>
          </a:xfrm>
        </p:spPr>
        <p:txBody>
          <a:bodyPr>
            <a:normAutofit fontScale="92500" lnSpcReduction="10000"/>
          </a:bodyPr>
          <a:lstStyle/>
          <a:p>
            <a:pPr marL="109220" indent="0" eaLnBrk="1" hangingPunct="1">
              <a:buNone/>
            </a:pPr>
            <a:endParaRPr lang="en-CA" b="1" dirty="0">
              <a:cs typeface="Lucida Sans Unicode"/>
            </a:endParaRPr>
          </a:p>
          <a:p>
            <a:pPr marL="109220" indent="0" eaLnBrk="1" hangingPunct="1">
              <a:buNone/>
            </a:pPr>
            <a:r>
              <a:rPr lang="en-CA" b="1" dirty="0"/>
              <a:t>You may be: </a:t>
            </a:r>
            <a:endParaRPr lang="en-CA" b="1" dirty="0">
              <a:cs typeface="Lucida Sans Unicode"/>
            </a:endParaRPr>
          </a:p>
          <a:p>
            <a:pPr marL="623570" indent="-514350" eaLnBrk="1" hangingPunct="1">
              <a:buFont typeface="+mj-lt"/>
              <a:buAutoNum type="alphaUcPeriod"/>
            </a:pPr>
            <a:r>
              <a:rPr lang="en-CA" dirty="0"/>
              <a:t>Recommended by your teacher to attend remedial summer school in July</a:t>
            </a:r>
            <a:endParaRPr lang="en-CA" dirty="0">
              <a:cs typeface="Lucida Sans Unicode"/>
            </a:endParaRPr>
          </a:p>
          <a:p>
            <a:pPr marL="623570" indent="-514350">
              <a:buAutoNum type="alphaUcPeriod"/>
            </a:pPr>
            <a:endParaRPr lang="en-CA" dirty="0"/>
          </a:p>
          <a:p>
            <a:pPr marL="623570" indent="-514350" eaLnBrk="1" hangingPunct="1">
              <a:buFont typeface="+mj-lt"/>
              <a:buAutoNum type="alphaUcPeriod"/>
            </a:pPr>
            <a:r>
              <a:rPr lang="en-CA" dirty="0"/>
              <a:t>Recommended to retake the class next year(replacing one of your Gr 9 electives)</a:t>
            </a:r>
            <a:endParaRPr lang="en-CA" dirty="0">
              <a:cs typeface="Lucida Sans Unicode"/>
            </a:endParaRPr>
          </a:p>
          <a:p>
            <a:pPr marL="623570" indent="-514350">
              <a:buAutoNum type="alphaUcPeriod"/>
            </a:pPr>
            <a:endParaRPr lang="en-CA" dirty="0"/>
          </a:p>
          <a:p>
            <a:pPr marL="623570" indent="-514350" eaLnBrk="1" hangingPunct="1">
              <a:buFont typeface="+mj-lt"/>
              <a:buAutoNum type="alphaUcPeriod"/>
            </a:pPr>
            <a:r>
              <a:rPr lang="en-CA" dirty="0">
                <a:cs typeface="Lucida Sans Unicode"/>
              </a:rPr>
              <a:t>Having a teacher/counsellor/</a:t>
            </a:r>
            <a:r>
              <a:rPr lang="en-CA" dirty="0" err="1">
                <a:cs typeface="Lucida Sans Unicode"/>
              </a:rPr>
              <a:t>lst</a:t>
            </a:r>
            <a:r>
              <a:rPr lang="en-CA" dirty="0">
                <a:cs typeface="Lucida Sans Unicode"/>
              </a:rPr>
              <a:t> teacher create a support plan in order to advance you to the Grade 9 level of the course</a:t>
            </a:r>
          </a:p>
          <a:p>
            <a:pPr marL="109220" indent="0" eaLnBrk="1" hangingPunct="1">
              <a:buNone/>
            </a:pPr>
            <a:endParaRPr lang="en-CA" dirty="0">
              <a:cs typeface="Lucida Sans Unicode"/>
            </a:endParaRPr>
          </a:p>
          <a:p>
            <a:pPr marL="623570" indent="-514350" eaLnBrk="1" hangingPunct="1">
              <a:buFont typeface="+mj-lt"/>
              <a:buAutoNum type="alphaUcPeriod"/>
            </a:pPr>
            <a:endParaRPr lang="en-CA" dirty="0">
              <a:cs typeface="Lucida Sans Unicode"/>
            </a:endParaRPr>
          </a:p>
          <a:p>
            <a:pPr marL="623570" indent="-514350" eaLnBrk="1" hangingPunct="1">
              <a:buFont typeface="+mj-lt"/>
              <a:buAutoNum type="alphaUcPeriod"/>
            </a:pPr>
            <a:endParaRPr lang="en-CA" dirty="0">
              <a:cs typeface="Lucida Sans Unicode"/>
            </a:endParaRPr>
          </a:p>
        </p:txBody>
      </p:sp>
      <p:pic>
        <p:nvPicPr>
          <p:cNvPr id="2050" name="Picture 2" descr="Grade 11 - SSD36 - Queen Elizabeth Secondary School | Appl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3452" y="1080676"/>
            <a:ext cx="1430548" cy="143054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6EB56BFF-6B59-F678-9FBE-5EBD0282CC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8037" y="606036"/>
            <a:ext cx="487363" cy="487363"/>
          </a:xfrm>
          <a:prstGeom prst="rect">
            <a:avLst/>
          </a:prstGeom>
        </p:spPr>
      </p:pic>
    </p:spTree>
    <p:extLst>
      <p:ext uri="{BB962C8B-B14F-4D97-AF65-F5344CB8AC3E}">
        <p14:creationId xmlns:p14="http://schemas.microsoft.com/office/powerpoint/2010/main" val="131333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8" name="Picture 4" descr="Indigenous grad rate highest ever in B.C. but education gaps remain | CBC  N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5872" y="3965528"/>
            <a:ext cx="2359478" cy="1524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pPr algn="ctr"/>
            <a:r>
              <a:rPr lang="en-CA" b="1" dirty="0">
                <a:latin typeface="Papyrus"/>
              </a:rPr>
              <a:t>2023/24 B C GRADUATION PLAN</a:t>
            </a:r>
            <a:br>
              <a:rPr lang="en-CA" b="1" dirty="0">
                <a:latin typeface="Papyrus" panose="03070502060502030205" pitchFamily="66" charset="0"/>
              </a:rPr>
            </a:br>
            <a:r>
              <a:rPr lang="en-CA" b="1" dirty="0">
                <a:latin typeface="Papyrus"/>
              </a:rPr>
              <a:t>(Gr. 10-12)</a:t>
            </a:r>
            <a:endParaRPr lang="en-US" b="1" dirty="0">
              <a:latin typeface="Papyrus"/>
            </a:endParaRPr>
          </a:p>
        </p:txBody>
      </p:sp>
      <p:sp>
        <p:nvSpPr>
          <p:cNvPr id="3" name="Content Placeholder 2"/>
          <p:cNvSpPr>
            <a:spLocks noGrp="1"/>
          </p:cNvSpPr>
          <p:nvPr>
            <p:ph idx="1"/>
          </p:nvPr>
        </p:nvSpPr>
        <p:spPr>
          <a:xfrm>
            <a:off x="628650" y="2162176"/>
            <a:ext cx="7886700" cy="3327797"/>
          </a:xfrm>
        </p:spPr>
        <p:txBody>
          <a:bodyPr vert="horz" lIns="68580" tIns="34290" rIns="68580" bIns="34290" rtlCol="0" anchor="t">
            <a:noAutofit/>
          </a:bodyPr>
          <a:lstStyle/>
          <a:p>
            <a:r>
              <a:rPr lang="en-CA" sz="2400" b="1" dirty="0">
                <a:latin typeface="+mj-lt"/>
              </a:rPr>
              <a:t>80 Credits all together: between grade 10 to 12</a:t>
            </a:r>
            <a:endParaRPr lang="en-CA" sz="2400" b="1" dirty="0">
              <a:latin typeface="+mj-lt"/>
              <a:cs typeface="Calibri Light"/>
            </a:endParaRPr>
          </a:p>
          <a:p>
            <a:r>
              <a:rPr lang="en-CA" sz="2400" b="1" dirty="0">
                <a:latin typeface="+mj-lt"/>
              </a:rPr>
              <a:t>12 Required courses (48 Credits)</a:t>
            </a:r>
            <a:endParaRPr lang="en-CA" sz="2400" b="1" dirty="0">
              <a:latin typeface="+mj-lt"/>
              <a:cs typeface="Calibri Light"/>
            </a:endParaRPr>
          </a:p>
          <a:p>
            <a:r>
              <a:rPr lang="en-CA" sz="2400" b="1" dirty="0">
                <a:latin typeface="+mj-lt"/>
              </a:rPr>
              <a:t>7 Elective courses (28 Credits) (one elective choice must come from the areas of Art or Life Skills)</a:t>
            </a:r>
            <a:endParaRPr lang="en-CA" sz="2400" b="1" dirty="0">
              <a:latin typeface="+mj-lt"/>
              <a:cs typeface="Calibri Light"/>
            </a:endParaRPr>
          </a:p>
          <a:p>
            <a:r>
              <a:rPr lang="en-CA" sz="2400" b="1" dirty="0">
                <a:latin typeface="+mj-lt"/>
                <a:cs typeface="Calibri Light"/>
              </a:rPr>
              <a:t>Provincial Assessments: Literacy 10/12, Numeracy 10</a:t>
            </a:r>
          </a:p>
          <a:p>
            <a:r>
              <a:rPr lang="en-CA" sz="2400" b="1" dirty="0">
                <a:highlight>
                  <a:srgbClr val="FFFF00"/>
                </a:highlight>
                <a:latin typeface="+mj-lt"/>
                <a:cs typeface="Calibri Light"/>
              </a:rPr>
              <a:t>*Indigenous-focused Grad requirement course</a:t>
            </a:r>
          </a:p>
          <a:p>
            <a:pPr marL="0" indent="0">
              <a:buNone/>
            </a:pPr>
            <a:r>
              <a:rPr lang="en-CA" sz="2400" b="1" dirty="0">
                <a:latin typeface="+mj-lt"/>
              </a:rPr>
              <a:t>Grand Total Credits: 80 </a:t>
            </a:r>
            <a:endParaRPr lang="en-CA" sz="2400" b="1" dirty="0">
              <a:latin typeface="+mj-lt"/>
              <a:cs typeface="Calibri Light"/>
            </a:endParaRPr>
          </a:p>
          <a:p>
            <a:endParaRPr lang="en-CA" dirty="0"/>
          </a:p>
          <a:p>
            <a:endParaRPr lang="en-US" dirty="0"/>
          </a:p>
        </p:txBody>
      </p:sp>
      <p:pic>
        <p:nvPicPr>
          <p:cNvPr id="4" name="Recorded Sound">
            <a:hlinkClick r:id="" action="ppaction://media"/>
            <a:extLst>
              <a:ext uri="{FF2B5EF4-FFF2-40B4-BE49-F238E27FC236}">
                <a16:creationId xmlns:a16="http://schemas.microsoft.com/office/drawing/2014/main" id="{317EE727-6906-1677-82C4-08D7229E9B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717778"/>
            <a:ext cx="487363" cy="487363"/>
          </a:xfrm>
          <a:prstGeom prst="rect">
            <a:avLst/>
          </a:prstGeom>
        </p:spPr>
      </p:pic>
    </p:spTree>
    <p:extLst>
      <p:ext uri="{BB962C8B-B14F-4D97-AF65-F5344CB8AC3E}">
        <p14:creationId xmlns:p14="http://schemas.microsoft.com/office/powerpoint/2010/main" val="18346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1"/>
          <p:cNvSpPr>
            <a:spLocks noGrp="1"/>
          </p:cNvSpPr>
          <p:nvPr>
            <p:ph idx="1"/>
          </p:nvPr>
        </p:nvSpPr>
        <p:spPr>
          <a:xfrm>
            <a:off x="838200" y="814309"/>
            <a:ext cx="8458200" cy="5486400"/>
          </a:xfrm>
        </p:spPr>
        <p:txBody>
          <a:bodyPr lIns="91440" tIns="45720" rIns="91440" bIns="45720" anchor="t">
            <a:normAutofit/>
          </a:bodyPr>
          <a:lstStyle/>
          <a:p>
            <a:pPr indent="-283210" eaLnBrk="1" hangingPunct="1"/>
            <a:endParaRPr lang="en-US" dirty="0"/>
          </a:p>
          <a:p>
            <a:pPr indent="-283210" eaLnBrk="1" hangingPunct="1"/>
            <a:r>
              <a:rPr lang="en-US" dirty="0"/>
              <a:t>Beginning of the Dogwood Diploma</a:t>
            </a:r>
          </a:p>
          <a:p>
            <a:pPr indent="-283210" eaLnBrk="1" hangingPunct="1"/>
            <a:r>
              <a:rPr lang="en-US" dirty="0"/>
              <a:t>Credits count</a:t>
            </a:r>
          </a:p>
          <a:p>
            <a:pPr indent="-283210" eaLnBrk="1" hangingPunct="1"/>
            <a:r>
              <a:rPr lang="en-US" dirty="0"/>
              <a:t>6 Mandatory Graduation Courses</a:t>
            </a:r>
          </a:p>
          <a:p>
            <a:pPr indent="-283210"/>
            <a:r>
              <a:rPr lang="en-US" dirty="0"/>
              <a:t>Gr 10 Provincial Assessments: </a:t>
            </a:r>
          </a:p>
          <a:p>
            <a:pPr marL="82550" indent="0">
              <a:buNone/>
            </a:pPr>
            <a:r>
              <a:rPr lang="en-US" dirty="0"/>
              <a:t>Literacy &amp; Numeracy </a:t>
            </a:r>
          </a:p>
          <a:p>
            <a:pPr marL="82550" indent="0">
              <a:buNone/>
            </a:pPr>
            <a:r>
              <a:rPr lang="en-US" dirty="0"/>
              <a:t>(Graduation Requirements)</a:t>
            </a:r>
          </a:p>
          <a:p>
            <a:pPr indent="-283210">
              <a:buNone/>
            </a:pPr>
            <a:endParaRPr lang="en-US" dirty="0"/>
          </a:p>
        </p:txBody>
      </p:sp>
      <p:pic>
        <p:nvPicPr>
          <p:cNvPr id="2052" name="Picture 4" descr="Graduation Grad Cap Silhouette Instant Download includes Cricut, Cameo Silhouette SVG Cut File, JPEG Printable Image, PNG Transparent F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0721" y="4648200"/>
            <a:ext cx="2057400" cy="16338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93712" y="6350"/>
            <a:ext cx="8229601" cy="1143000"/>
          </a:xfrm>
        </p:spPr>
        <p:txBody>
          <a:bodyPr/>
          <a:lstStyle/>
          <a:p>
            <a:pPr algn="ctr" eaLnBrk="1" fontAlgn="auto" hangingPunct="1">
              <a:spcAft>
                <a:spcPts val="0"/>
              </a:spcAft>
              <a:defRPr/>
            </a:pPr>
            <a:r>
              <a:rPr lang="en-US" sz="3200" dirty="0"/>
              <a:t>WHY GRADE 10 Is a Big Year?</a:t>
            </a:r>
          </a:p>
        </p:txBody>
      </p:sp>
      <p:pic>
        <p:nvPicPr>
          <p:cNvPr id="2" name="Recorded Sound">
            <a:hlinkClick r:id="" action="ppaction://media"/>
            <a:extLst>
              <a:ext uri="{FF2B5EF4-FFF2-40B4-BE49-F238E27FC236}">
                <a16:creationId xmlns:a16="http://schemas.microsoft.com/office/drawing/2014/main" id="{E7489E26-EB81-FFDC-927D-3AE837DB1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522800"/>
            <a:ext cx="487363" cy="487363"/>
          </a:xfrm>
          <a:prstGeom prst="rect">
            <a:avLst/>
          </a:prstGeom>
        </p:spPr>
      </p:pic>
    </p:spTree>
    <p:extLst>
      <p:ext uri="{BB962C8B-B14F-4D97-AF65-F5344CB8AC3E}">
        <p14:creationId xmlns:p14="http://schemas.microsoft.com/office/powerpoint/2010/main" val="19645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Typical Grade 10 Schedule</a:t>
            </a:r>
          </a:p>
        </p:txBody>
      </p:sp>
      <p:sp>
        <p:nvSpPr>
          <p:cNvPr id="4" name="Rectangle 3"/>
          <p:cNvSpPr>
            <a:spLocks noGrp="1" noChangeArrowheads="1"/>
          </p:cNvSpPr>
          <p:nvPr>
            <p:ph idx="1"/>
          </p:nvPr>
        </p:nvSpPr>
        <p:spPr>
          <a:xfrm>
            <a:off x="1174630" y="1447800"/>
            <a:ext cx="4648200" cy="4800600"/>
          </a:xfrm>
        </p:spPr>
        <p:txBody>
          <a:bodyPr>
            <a:normAutofit fontScale="92500"/>
          </a:bodyPr>
          <a:lstStyle/>
          <a:p>
            <a:pPr algn="ctr">
              <a:buClr>
                <a:schemeClr val="tx2"/>
              </a:buClr>
              <a:buFont typeface="Wingdings" pitchFamily="2" charset="2"/>
              <a:buNone/>
            </a:pPr>
            <a:r>
              <a:rPr lang="en-CA" b="1" dirty="0"/>
              <a:t>Graduation Requirements</a:t>
            </a:r>
          </a:p>
          <a:p>
            <a:pPr>
              <a:lnSpc>
                <a:spcPct val="110000"/>
              </a:lnSpc>
              <a:buClr>
                <a:schemeClr val="tx2"/>
              </a:buClr>
              <a:buFont typeface="Wingdings" pitchFamily="2" charset="2"/>
              <a:buChar char="³"/>
            </a:pPr>
            <a:r>
              <a:rPr lang="en-CA" dirty="0"/>
              <a:t>English 10</a:t>
            </a:r>
          </a:p>
          <a:p>
            <a:pPr>
              <a:lnSpc>
                <a:spcPct val="110000"/>
              </a:lnSpc>
              <a:buClr>
                <a:schemeClr val="tx2"/>
              </a:buClr>
              <a:buFont typeface="Wingdings" pitchFamily="2" charset="2"/>
              <a:buChar char="³"/>
            </a:pPr>
            <a:r>
              <a:rPr lang="en-CA" dirty="0"/>
              <a:t>Socials 10</a:t>
            </a:r>
          </a:p>
          <a:p>
            <a:pPr>
              <a:lnSpc>
                <a:spcPct val="110000"/>
              </a:lnSpc>
              <a:buClr>
                <a:schemeClr val="tx2"/>
              </a:buClr>
              <a:buFont typeface="Wingdings" pitchFamily="2" charset="2"/>
              <a:buChar char="³"/>
            </a:pPr>
            <a:r>
              <a:rPr lang="en-CA" dirty="0"/>
              <a:t>Math 10 *</a:t>
            </a:r>
          </a:p>
          <a:p>
            <a:pPr>
              <a:lnSpc>
                <a:spcPct val="110000"/>
              </a:lnSpc>
              <a:buClr>
                <a:schemeClr val="tx2"/>
              </a:buClr>
              <a:buFont typeface="Wingdings" pitchFamily="2" charset="2"/>
              <a:buChar char="³"/>
            </a:pPr>
            <a:r>
              <a:rPr lang="en-CA" dirty="0"/>
              <a:t>Science 10</a:t>
            </a:r>
          </a:p>
          <a:p>
            <a:pPr>
              <a:lnSpc>
                <a:spcPct val="110000"/>
              </a:lnSpc>
              <a:buClr>
                <a:schemeClr val="tx2"/>
              </a:buClr>
              <a:buFont typeface="Wingdings" pitchFamily="2" charset="2"/>
              <a:buChar char="³"/>
            </a:pPr>
            <a:r>
              <a:rPr lang="en-CA" dirty="0"/>
              <a:t>P. E.  10</a:t>
            </a:r>
          </a:p>
          <a:p>
            <a:pPr>
              <a:lnSpc>
                <a:spcPct val="110000"/>
              </a:lnSpc>
              <a:buClr>
                <a:schemeClr val="tx2"/>
              </a:buClr>
              <a:buFont typeface="Wingdings" pitchFamily="2" charset="2"/>
              <a:buChar char="³"/>
            </a:pPr>
            <a:r>
              <a:rPr lang="en-CA" dirty="0"/>
              <a:t>Career Life Education 10</a:t>
            </a:r>
          </a:p>
          <a:p>
            <a:pPr>
              <a:lnSpc>
                <a:spcPct val="110000"/>
              </a:lnSpc>
              <a:buClr>
                <a:schemeClr val="tx2"/>
              </a:buClr>
              <a:buFont typeface="Wingdings" pitchFamily="2" charset="2"/>
              <a:buChar char="³"/>
            </a:pPr>
            <a:endParaRPr lang="en-CA" dirty="0"/>
          </a:p>
          <a:p>
            <a:pPr>
              <a:lnSpc>
                <a:spcPct val="110000"/>
              </a:lnSpc>
              <a:buClr>
                <a:schemeClr val="tx2"/>
              </a:buClr>
              <a:buFont typeface="Wingdings" pitchFamily="2" charset="2"/>
              <a:buChar char="³"/>
            </a:pPr>
            <a:endParaRPr lang="en-CA" dirty="0"/>
          </a:p>
          <a:p>
            <a:pPr algn="ctr">
              <a:buClr>
                <a:schemeClr val="tx2"/>
              </a:buClr>
              <a:buFont typeface="Wingdings" pitchFamily="2" charset="2"/>
              <a:buChar char="³"/>
            </a:pPr>
            <a:endParaRPr lang="en-CA" dirty="0"/>
          </a:p>
        </p:txBody>
      </p:sp>
      <p:sp>
        <p:nvSpPr>
          <p:cNvPr id="5" name="Rectangle 4"/>
          <p:cNvSpPr txBox="1">
            <a:spLocks noChangeArrowheads="1"/>
          </p:cNvSpPr>
          <p:nvPr/>
        </p:nvSpPr>
        <p:spPr>
          <a:xfrm>
            <a:off x="5886090" y="846138"/>
            <a:ext cx="3029310" cy="5783262"/>
          </a:xfrm>
          <a:prstGeom prst="rect">
            <a:avLst/>
          </a:prstGeom>
        </p:spPr>
        <p:txBody>
          <a:bodyPr/>
          <a:lstStyle/>
          <a:p>
            <a:pPr marL="365760" marR="0" lvl="0" indent="-283464" algn="l" defTabSz="914400" rtl="0" eaLnBrk="1" fontAlgn="auto" latinLnBrk="0" hangingPunct="1">
              <a:lnSpc>
                <a:spcPct val="100000"/>
              </a:lnSpc>
              <a:spcBef>
                <a:spcPts val="600"/>
              </a:spcBef>
              <a:spcAft>
                <a:spcPts val="0"/>
              </a:spcAft>
              <a:buClr>
                <a:schemeClr val="tx2"/>
              </a:buClr>
              <a:buSzPct val="80000"/>
              <a:buFont typeface="Wingdings" pitchFamily="2" charset="2"/>
              <a:buChar char="³"/>
              <a:tabLst/>
              <a:defRPr/>
            </a:pPr>
            <a:endParaRPr kumimoji="0" lang="en-CA" sz="3200" b="0" i="0" u="none" strike="noStrike" kern="1200" cap="none" spc="0" normalizeH="0" baseline="0" noProof="0" dirty="0">
              <a:ln>
                <a:noFill/>
              </a:ln>
              <a:solidFill>
                <a:schemeClr val="tx1"/>
              </a:solidFill>
              <a:effectLst/>
              <a:uLnTx/>
              <a:uFillTx/>
              <a:latin typeface="+mn-lt"/>
              <a:ea typeface="+mn-ea"/>
              <a:cs typeface="+mn-cs"/>
            </a:endParaRPr>
          </a:p>
          <a:p>
            <a:pPr marL="365760" marR="0" lvl="0" indent="-283464" algn="ctr" defTabSz="914400" rtl="0" eaLnBrk="1" fontAlgn="auto" latinLnBrk="0" hangingPunct="1">
              <a:lnSpc>
                <a:spcPct val="100000"/>
              </a:lnSpc>
              <a:spcBef>
                <a:spcPts val="600"/>
              </a:spcBef>
              <a:spcAft>
                <a:spcPts val="0"/>
              </a:spcAft>
              <a:buClr>
                <a:schemeClr val="tx2"/>
              </a:buClr>
              <a:buSzPct val="80000"/>
              <a:buFont typeface="Wingdings" pitchFamily="2" charset="2"/>
              <a:buChar char="³"/>
              <a:tabLst/>
              <a:defRPr/>
            </a:pPr>
            <a:endParaRPr kumimoji="0" lang="en-CA" sz="3200" b="0" i="0" u="none" strike="noStrike" kern="1200" cap="none" spc="0" normalizeH="0" baseline="0" noProof="0" dirty="0">
              <a:ln>
                <a:noFill/>
              </a:ln>
              <a:solidFill>
                <a:schemeClr val="tx1"/>
              </a:solidFill>
              <a:effectLst/>
              <a:uLnTx/>
              <a:uFillTx/>
              <a:latin typeface="+mn-lt"/>
              <a:ea typeface="+mn-ea"/>
              <a:cs typeface="+mn-cs"/>
            </a:endParaRPr>
          </a:p>
          <a:p>
            <a:pPr marL="82296" marR="0" lvl="0" algn="ctr" defTabSz="914400" rtl="0" eaLnBrk="1" fontAlgn="auto" latinLnBrk="0" hangingPunct="1">
              <a:lnSpc>
                <a:spcPct val="100000"/>
              </a:lnSpc>
              <a:spcBef>
                <a:spcPts val="600"/>
              </a:spcBef>
              <a:spcAft>
                <a:spcPts val="0"/>
              </a:spcAft>
              <a:buClr>
                <a:schemeClr val="tx2"/>
              </a:buClr>
              <a:buSzPct val="80000"/>
              <a:tabLst/>
              <a:defRPr/>
            </a:pPr>
            <a:r>
              <a:rPr kumimoji="0" lang="en-CA" sz="3200" b="1" i="0" u="none" strike="noStrike" kern="1200" cap="none" spc="0" normalizeH="0" baseline="0" noProof="0" dirty="0">
                <a:ln>
                  <a:noFill/>
                </a:ln>
                <a:solidFill>
                  <a:schemeClr val="tx1"/>
                </a:solidFill>
                <a:effectLst/>
                <a:uLnTx/>
                <a:uFillTx/>
                <a:latin typeface="+mn-lt"/>
                <a:ea typeface="+mn-ea"/>
                <a:cs typeface="+mn-cs"/>
              </a:rPr>
              <a:t>Other</a:t>
            </a:r>
          </a:p>
          <a:p>
            <a:pPr marL="365760" marR="0" lvl="0" indent="-283464" algn="ctr" defTabSz="914400" rtl="0" eaLnBrk="1" fontAlgn="auto" latinLnBrk="0" hangingPunct="1">
              <a:lnSpc>
                <a:spcPct val="100000"/>
              </a:lnSpc>
              <a:spcBef>
                <a:spcPts val="600"/>
              </a:spcBef>
              <a:spcAft>
                <a:spcPts val="0"/>
              </a:spcAft>
              <a:buClr>
                <a:schemeClr val="tx2"/>
              </a:buClr>
              <a:buSzPct val="80000"/>
              <a:buFont typeface="Wingdings" pitchFamily="2" charset="2"/>
              <a:buChar char="³"/>
              <a:tabLst/>
              <a:defRPr/>
            </a:pPr>
            <a:r>
              <a:rPr kumimoji="0" lang="en-CA" sz="3200" b="0" i="0" u="none" strike="noStrike" kern="1200" cap="none" spc="0" normalizeH="0" baseline="0" noProof="0" dirty="0">
                <a:ln>
                  <a:noFill/>
                </a:ln>
                <a:solidFill>
                  <a:schemeClr val="tx1"/>
                </a:solidFill>
                <a:effectLst/>
                <a:uLnTx/>
                <a:uFillTx/>
                <a:latin typeface="+mn-lt"/>
                <a:ea typeface="+mn-ea"/>
                <a:cs typeface="+mn-cs"/>
              </a:rPr>
              <a:t>Elective </a:t>
            </a:r>
            <a:r>
              <a:rPr lang="en-CA" sz="3200" dirty="0"/>
              <a:t>A</a:t>
            </a:r>
            <a:endParaRPr kumimoji="0" lang="en-CA" sz="3200" b="0" i="0" u="none" strike="noStrike" kern="1200" cap="none" spc="0" normalizeH="0" baseline="0" noProof="0" dirty="0">
              <a:ln>
                <a:noFill/>
              </a:ln>
              <a:solidFill>
                <a:schemeClr val="tx1"/>
              </a:solidFill>
              <a:effectLst/>
              <a:uLnTx/>
              <a:uFillTx/>
              <a:latin typeface="+mn-lt"/>
              <a:ea typeface="+mn-ea"/>
              <a:cs typeface="+mn-cs"/>
            </a:endParaRPr>
          </a:p>
          <a:p>
            <a:pPr marL="365760" marR="0" lvl="0" indent="-283464" algn="ctr" defTabSz="914400" rtl="0" eaLnBrk="1" fontAlgn="auto" latinLnBrk="0" hangingPunct="1">
              <a:lnSpc>
                <a:spcPct val="100000"/>
              </a:lnSpc>
              <a:spcBef>
                <a:spcPts val="600"/>
              </a:spcBef>
              <a:spcAft>
                <a:spcPts val="0"/>
              </a:spcAft>
              <a:buClr>
                <a:schemeClr val="tx2"/>
              </a:buClr>
              <a:buSzPct val="80000"/>
              <a:buFont typeface="Wingdings" pitchFamily="2" charset="2"/>
              <a:buChar char="³"/>
              <a:tabLst/>
              <a:defRPr/>
            </a:pPr>
            <a:endParaRPr kumimoji="0" lang="en-CA" sz="3200" b="0" i="0" u="none" strike="noStrike" kern="1200" cap="none" spc="0" normalizeH="0" baseline="0" noProof="0" dirty="0">
              <a:ln>
                <a:noFill/>
              </a:ln>
              <a:solidFill>
                <a:schemeClr val="tx1"/>
              </a:solidFill>
              <a:effectLst/>
              <a:uLnTx/>
              <a:uFillTx/>
              <a:latin typeface="+mn-lt"/>
              <a:ea typeface="+mn-ea"/>
              <a:cs typeface="+mn-cs"/>
            </a:endParaRPr>
          </a:p>
          <a:p>
            <a:pPr marL="365760" marR="0" lvl="0" indent="-283464" algn="ctr" defTabSz="914400" rtl="0" eaLnBrk="1" fontAlgn="auto" latinLnBrk="0" hangingPunct="1">
              <a:lnSpc>
                <a:spcPct val="100000"/>
              </a:lnSpc>
              <a:spcBef>
                <a:spcPts val="600"/>
              </a:spcBef>
              <a:spcAft>
                <a:spcPts val="0"/>
              </a:spcAft>
              <a:buClr>
                <a:schemeClr val="tx2"/>
              </a:buClr>
              <a:buSzPct val="80000"/>
              <a:buFont typeface="Wingdings" pitchFamily="2" charset="2"/>
              <a:buChar char="³"/>
              <a:tabLst/>
              <a:defRPr/>
            </a:pPr>
            <a:r>
              <a:rPr kumimoji="0" lang="en-CA" sz="3200" b="0" i="0" u="none" strike="noStrike" kern="1200" cap="none" spc="0" normalizeH="0" baseline="0" noProof="0" dirty="0">
                <a:ln>
                  <a:noFill/>
                </a:ln>
                <a:solidFill>
                  <a:schemeClr val="tx1"/>
                </a:solidFill>
                <a:effectLst/>
                <a:uLnTx/>
                <a:uFillTx/>
                <a:latin typeface="+mn-lt"/>
                <a:ea typeface="+mn-ea"/>
                <a:cs typeface="+mn-cs"/>
              </a:rPr>
              <a:t>Elective B</a:t>
            </a:r>
          </a:p>
          <a:p>
            <a:pPr marL="82296" marR="0" lvl="0" algn="ctr" defTabSz="914400" rtl="0" eaLnBrk="1" fontAlgn="auto" latinLnBrk="0" hangingPunct="1">
              <a:lnSpc>
                <a:spcPct val="100000"/>
              </a:lnSpc>
              <a:spcBef>
                <a:spcPts val="600"/>
              </a:spcBef>
              <a:spcAft>
                <a:spcPts val="0"/>
              </a:spcAft>
              <a:buClr>
                <a:schemeClr val="tx2"/>
              </a:buClr>
              <a:buSzPct val="80000"/>
              <a:tabLst/>
              <a:defRPr/>
            </a:pPr>
            <a:r>
              <a:rPr lang="en-CA" sz="2400" dirty="0"/>
              <a:t>(Modern Language highly recommended) Punjabi, French or Spanish</a:t>
            </a:r>
            <a:endParaRPr kumimoji="0" lang="en-CA" sz="2400" b="0" i="0" u="none" strike="noStrike" kern="1200" cap="none" spc="0" normalizeH="0" baseline="0" noProof="0" dirty="0">
              <a:ln>
                <a:noFill/>
              </a:ln>
              <a:solidFill>
                <a:schemeClr val="tx1"/>
              </a:solidFill>
              <a:effectLst/>
              <a:uLnTx/>
              <a:uFillTx/>
            </a:endParaRPr>
          </a:p>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pitchFamily="2" charset="2"/>
              <a:buChar char="³"/>
              <a:tabLst/>
              <a:defRPr/>
            </a:pPr>
            <a:endParaRPr kumimoji="0" lang="en-CA"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MCj04104070000[1]"/>
          <p:cNvPicPr>
            <a:picLocks noChangeAspect="1" noChangeArrowheads="1"/>
          </p:cNvPicPr>
          <p:nvPr/>
        </p:nvPicPr>
        <p:blipFill>
          <a:blip r:embed="rId5" cstate="print"/>
          <a:srcRect/>
          <a:stretch>
            <a:fillRect/>
          </a:stretch>
        </p:blipFill>
        <p:spPr bwMode="auto">
          <a:xfrm>
            <a:off x="4343400" y="3124200"/>
            <a:ext cx="1600200" cy="1524000"/>
          </a:xfrm>
          <a:prstGeom prst="rect">
            <a:avLst/>
          </a:prstGeom>
          <a:noFill/>
        </p:spPr>
      </p:pic>
      <p:pic>
        <p:nvPicPr>
          <p:cNvPr id="3" name="Recorded Sound">
            <a:hlinkClick r:id="" action="ppaction://media"/>
            <a:extLst>
              <a:ext uri="{FF2B5EF4-FFF2-40B4-BE49-F238E27FC236}">
                <a16:creationId xmlns:a16="http://schemas.microsoft.com/office/drawing/2014/main" id="{9B18BC71-308F-2DA3-B56D-555924332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5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CD45-36CA-CEF9-5F1A-F8A302F74310}"/>
              </a:ext>
            </a:extLst>
          </p:cNvPr>
          <p:cNvSpPr>
            <a:spLocks noGrp="1"/>
          </p:cNvSpPr>
          <p:nvPr>
            <p:ph type="title"/>
          </p:nvPr>
        </p:nvSpPr>
        <p:spPr>
          <a:xfrm>
            <a:off x="1066800" y="0"/>
            <a:ext cx="7498080" cy="1143000"/>
          </a:xfrm>
        </p:spPr>
        <p:txBody>
          <a:bodyPr/>
          <a:lstStyle/>
          <a:p>
            <a:pPr algn="ctr"/>
            <a:r>
              <a:rPr lang="en-US" dirty="0"/>
              <a:t>Mathematics 10</a:t>
            </a:r>
            <a:endParaRPr lang="en-CA" dirty="0"/>
          </a:p>
        </p:txBody>
      </p:sp>
      <p:sp>
        <p:nvSpPr>
          <p:cNvPr id="4" name="Subtitle 2">
            <a:extLst>
              <a:ext uri="{FF2B5EF4-FFF2-40B4-BE49-F238E27FC236}">
                <a16:creationId xmlns:a16="http://schemas.microsoft.com/office/drawing/2014/main" id="{F4978947-5CB3-FEAA-D02E-5371B8BB96D9}"/>
              </a:ext>
            </a:extLst>
          </p:cNvPr>
          <p:cNvSpPr txBox="1">
            <a:spLocks/>
          </p:cNvSpPr>
          <p:nvPr/>
        </p:nvSpPr>
        <p:spPr>
          <a:xfrm>
            <a:off x="914400" y="1143000"/>
            <a:ext cx="8057072" cy="5733691"/>
          </a:xfrm>
          <a:prstGeom prst="rect">
            <a:avLst/>
          </a:prstGeom>
        </p:spPr>
        <p:txBody>
          <a:bodyPr>
            <a:normAutofit fontScale="925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buFont typeface="Arial" panose="020B0604020202020204" pitchFamily="34" charset="0"/>
              <a:buChar char="•"/>
            </a:pPr>
            <a:r>
              <a:rPr lang="en-US" dirty="0"/>
              <a:t>All students will be auto-registered</a:t>
            </a:r>
            <a:br>
              <a:rPr lang="en-US" dirty="0"/>
            </a:br>
            <a:r>
              <a:rPr lang="en-US" dirty="0"/>
              <a:t>for their Math Class Next Year</a:t>
            </a:r>
          </a:p>
          <a:p>
            <a:pPr marL="484632"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Placement in either Workplace Math or </a:t>
            </a:r>
            <a:br>
              <a:rPr lang="en-US" dirty="0"/>
            </a:br>
            <a:r>
              <a:rPr lang="en-US" dirty="0"/>
              <a:t>Foundations of Math &amp; Pre-Calculus will be determined on:</a:t>
            </a:r>
          </a:p>
          <a:p>
            <a:pPr marL="944118" lvl="1" indent="-514350">
              <a:buFont typeface="+mj-lt"/>
              <a:buAutoNum type="alphaUcPeriod"/>
            </a:pPr>
            <a:r>
              <a:rPr lang="en-US" sz="2600" dirty="0"/>
              <a:t>Performance in Math 9</a:t>
            </a:r>
          </a:p>
          <a:p>
            <a:pPr marL="944118" lvl="1" indent="-514350">
              <a:buFont typeface="+mj-lt"/>
              <a:buAutoNum type="alphaUcPeriod"/>
            </a:pPr>
            <a:r>
              <a:rPr lang="en-US" sz="2600" dirty="0"/>
              <a:t>Student/Teacher Conversations &amp; Recommendations</a:t>
            </a:r>
          </a:p>
          <a:p>
            <a:pPr marL="457200" indent="-457200">
              <a:buFont typeface="Arial" panose="020B0604020202020204" pitchFamily="34" charset="0"/>
              <a:buChar char="•"/>
            </a:pPr>
            <a:endParaRPr lang="en-US" dirty="0"/>
          </a:p>
          <a:p>
            <a:pPr marL="0" indent="0">
              <a:buNone/>
            </a:pPr>
            <a:r>
              <a:rPr lang="en-US" b="1" dirty="0"/>
              <a:t>*NOTE* </a:t>
            </a:r>
            <a:r>
              <a:rPr lang="en-US" dirty="0"/>
              <a:t>Students taking Workplace Math 10 route have opportunities to advance to Foundations of Math or Pre-Calculus pathways by challenging F&amp;P Math 10 in summer school or the following year.</a:t>
            </a:r>
            <a:endParaRPr lang="en-US" b="1" dirty="0"/>
          </a:p>
        </p:txBody>
      </p:sp>
      <p:pic>
        <p:nvPicPr>
          <p:cNvPr id="5" name="Picture 4" descr="Math Clipart, Mathematics, Math Clip Art PNG Transparent Clipart Image and  PSD File for Free Download">
            <a:extLst>
              <a:ext uri="{FF2B5EF4-FFF2-40B4-BE49-F238E27FC236}">
                <a16:creationId xmlns:a16="http://schemas.microsoft.com/office/drawing/2014/main" id="{2BE568BC-4E73-D686-3FB8-EF38473C7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1032" y="0"/>
            <a:ext cx="2153726" cy="215372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C0CA30C-E1B9-F924-F83F-6C00319A7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4263" y="3407664"/>
            <a:ext cx="487363" cy="487363"/>
          </a:xfrm>
          <a:prstGeom prst="rect">
            <a:avLst/>
          </a:prstGeom>
        </p:spPr>
      </p:pic>
    </p:spTree>
    <p:extLst>
      <p:ext uri="{BB962C8B-B14F-4D97-AF65-F5344CB8AC3E}">
        <p14:creationId xmlns:p14="http://schemas.microsoft.com/office/powerpoint/2010/main" val="14947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44A1-FCFF-850B-FCFA-0036632CDBAA}"/>
              </a:ext>
            </a:extLst>
          </p:cNvPr>
          <p:cNvSpPr>
            <a:spLocks noGrp="1"/>
          </p:cNvSpPr>
          <p:nvPr>
            <p:ph type="title"/>
          </p:nvPr>
        </p:nvSpPr>
        <p:spPr/>
        <p:txBody>
          <a:bodyPr/>
          <a:lstStyle/>
          <a:p>
            <a:r>
              <a:rPr lang="en-US" b="1" dirty="0">
                <a:cs typeface="Calibri Light"/>
              </a:rPr>
              <a:t>Indigenous-Focused Graduation Requirement</a:t>
            </a:r>
            <a:endParaRPr lang="en-US" b="1" dirty="0"/>
          </a:p>
        </p:txBody>
      </p:sp>
      <p:sp>
        <p:nvSpPr>
          <p:cNvPr id="3" name="Content Placeholder 2">
            <a:extLst>
              <a:ext uri="{FF2B5EF4-FFF2-40B4-BE49-F238E27FC236}">
                <a16:creationId xmlns:a16="http://schemas.microsoft.com/office/drawing/2014/main" id="{BDCD74CE-E173-7C20-B4AD-9AB7D4ECC75A}"/>
              </a:ext>
            </a:extLst>
          </p:cNvPr>
          <p:cNvSpPr>
            <a:spLocks noGrp="1"/>
          </p:cNvSpPr>
          <p:nvPr>
            <p:ph idx="1"/>
          </p:nvPr>
        </p:nvSpPr>
        <p:spPr/>
        <p:txBody>
          <a:bodyPr vert="horz" lIns="68580" tIns="34290" rIns="68580" bIns="34290" rtlCol="0" anchor="t">
            <a:normAutofit/>
          </a:bodyPr>
          <a:lstStyle/>
          <a:p>
            <a:pPr marL="0" indent="0">
              <a:buNone/>
            </a:pPr>
            <a:r>
              <a:rPr lang="en-US" dirty="0">
                <a:ea typeface="+mn-lt"/>
                <a:cs typeface="+mn-lt"/>
              </a:rPr>
              <a:t>As part of the Province of British Columbia’s commitments to truth, reconciliation, and anti-racism, the Ministry of Education and Child Care (the Ministry) is implementing an Indigenous-focused graduation requirement for all students starting in the 2023/24 school year.</a:t>
            </a:r>
          </a:p>
        </p:txBody>
      </p:sp>
      <p:pic>
        <p:nvPicPr>
          <p:cNvPr id="4" name="Picture 4">
            <a:extLst>
              <a:ext uri="{FF2B5EF4-FFF2-40B4-BE49-F238E27FC236}">
                <a16:creationId xmlns:a16="http://schemas.microsoft.com/office/drawing/2014/main" id="{02613498-29C3-F14E-FF44-370499CE8620}"/>
              </a:ext>
            </a:extLst>
          </p:cNvPr>
          <p:cNvPicPr>
            <a:picLocks noChangeAspect="1"/>
          </p:cNvPicPr>
          <p:nvPr/>
        </p:nvPicPr>
        <p:blipFill>
          <a:blip r:embed="rId4"/>
          <a:stretch>
            <a:fillRect/>
          </a:stretch>
        </p:blipFill>
        <p:spPr>
          <a:xfrm>
            <a:off x="159252" y="4828636"/>
            <a:ext cx="3207544" cy="996350"/>
          </a:xfrm>
          <a:prstGeom prst="rect">
            <a:avLst/>
          </a:prstGeom>
        </p:spPr>
      </p:pic>
      <p:pic>
        <p:nvPicPr>
          <p:cNvPr id="5" name="Picture 5">
            <a:extLst>
              <a:ext uri="{FF2B5EF4-FFF2-40B4-BE49-F238E27FC236}">
                <a16:creationId xmlns:a16="http://schemas.microsoft.com/office/drawing/2014/main" id="{FF842C47-A2A0-BD38-AA9A-A3E9FEC3F23E}"/>
              </a:ext>
            </a:extLst>
          </p:cNvPr>
          <p:cNvPicPr>
            <a:picLocks noChangeAspect="1"/>
          </p:cNvPicPr>
          <p:nvPr/>
        </p:nvPicPr>
        <p:blipFill>
          <a:blip r:embed="rId5"/>
          <a:stretch>
            <a:fillRect/>
          </a:stretch>
        </p:blipFill>
        <p:spPr>
          <a:xfrm>
            <a:off x="5947913" y="3826741"/>
            <a:ext cx="2348541" cy="1997321"/>
          </a:xfrm>
          <a:prstGeom prst="rect">
            <a:avLst/>
          </a:prstGeom>
        </p:spPr>
      </p:pic>
      <p:pic>
        <p:nvPicPr>
          <p:cNvPr id="6" name="Recorded Sound">
            <a:hlinkClick r:id="" action="ppaction://media"/>
            <a:extLst>
              <a:ext uri="{FF2B5EF4-FFF2-40B4-BE49-F238E27FC236}">
                <a16:creationId xmlns:a16="http://schemas.microsoft.com/office/drawing/2014/main" id="{0EA0988E-724E-6576-A325-24D9FF7642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537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44A1-FCFF-850B-FCFA-0036632CDBAA}"/>
              </a:ext>
            </a:extLst>
          </p:cNvPr>
          <p:cNvSpPr>
            <a:spLocks noGrp="1"/>
          </p:cNvSpPr>
          <p:nvPr>
            <p:ph type="title"/>
          </p:nvPr>
        </p:nvSpPr>
        <p:spPr>
          <a:xfrm>
            <a:off x="628650" y="356650"/>
            <a:ext cx="7886700" cy="994172"/>
          </a:xfrm>
        </p:spPr>
        <p:txBody>
          <a:bodyPr>
            <a:normAutofit fontScale="90000"/>
          </a:bodyPr>
          <a:lstStyle/>
          <a:p>
            <a:r>
              <a:rPr lang="en-US" b="1" dirty="0">
                <a:cs typeface="Calibri Light"/>
              </a:rPr>
              <a:t>Indigenous-Focused Graduation Requirement</a:t>
            </a:r>
            <a:endParaRPr lang="en-US" b="1" dirty="0"/>
          </a:p>
        </p:txBody>
      </p:sp>
      <p:sp>
        <p:nvSpPr>
          <p:cNvPr id="3" name="Content Placeholder 2">
            <a:extLst>
              <a:ext uri="{FF2B5EF4-FFF2-40B4-BE49-F238E27FC236}">
                <a16:creationId xmlns:a16="http://schemas.microsoft.com/office/drawing/2014/main" id="{BDCD74CE-E173-7C20-B4AD-9AB7D4ECC75A}"/>
              </a:ext>
            </a:extLst>
          </p:cNvPr>
          <p:cNvSpPr>
            <a:spLocks noGrp="1"/>
          </p:cNvSpPr>
          <p:nvPr>
            <p:ph idx="1"/>
          </p:nvPr>
        </p:nvSpPr>
        <p:spPr>
          <a:xfrm>
            <a:off x="572829" y="1728294"/>
            <a:ext cx="7886700" cy="3263504"/>
          </a:xfrm>
        </p:spPr>
        <p:txBody>
          <a:bodyPr vert="horz" lIns="68580" tIns="34290" rIns="68580" bIns="34290" rtlCol="0" anchor="t">
            <a:normAutofit fontScale="77500" lnSpcReduction="20000"/>
          </a:bodyPr>
          <a:lstStyle/>
          <a:p>
            <a:pPr marL="0" indent="0">
              <a:buNone/>
            </a:pPr>
            <a:r>
              <a:rPr lang="en-US" dirty="0">
                <a:ea typeface="+mn-lt"/>
                <a:cs typeface="+mn-lt"/>
              </a:rPr>
              <a:t>As part of the Province of British Columbia’s commitments to truth, reconciliation, and anti-racism, the Ministry of Education and Child Care is implementing an Indigenous-focused graduation requirement for all students starting in the 2023/24 school year.</a:t>
            </a:r>
          </a:p>
          <a:p>
            <a:pPr marL="0" indent="0">
              <a:buNone/>
            </a:pPr>
            <a:endParaRPr lang="en-US" dirty="0">
              <a:ea typeface="+mn-lt"/>
              <a:cs typeface="+mn-lt"/>
            </a:endParaRPr>
          </a:p>
          <a:p>
            <a:r>
              <a:rPr lang="en-CA" b="1" dirty="0">
                <a:highlight>
                  <a:srgbClr val="FFFF00"/>
                </a:highlight>
                <a:latin typeface="+mj-lt"/>
                <a:cs typeface="Calibri Light"/>
              </a:rPr>
              <a:t>**Indigenous-focused Grad requirement course</a:t>
            </a:r>
          </a:p>
          <a:p>
            <a:pPr marL="0" indent="0">
              <a:buNone/>
            </a:pPr>
            <a:r>
              <a:rPr lang="en-CA" b="1" dirty="0">
                <a:highlight>
                  <a:srgbClr val="FFFF00"/>
                </a:highlight>
                <a:latin typeface="+mj-lt"/>
                <a:cs typeface="Calibri Light"/>
              </a:rPr>
              <a:t>(done automatically through English First Peoples 12)</a:t>
            </a:r>
          </a:p>
          <a:p>
            <a:pPr marL="0" indent="0">
              <a:buNone/>
            </a:pPr>
            <a:endParaRPr lang="en-CA" b="1" dirty="0">
              <a:highlight>
                <a:srgbClr val="FFFF00"/>
              </a:highlight>
              <a:latin typeface="+mj-lt"/>
              <a:cs typeface="Calibri Light"/>
            </a:endParaRPr>
          </a:p>
          <a:p>
            <a:pPr marL="0" indent="0">
              <a:buNone/>
            </a:pPr>
            <a:endParaRPr lang="en-US" dirty="0">
              <a:ea typeface="+mn-lt"/>
              <a:cs typeface="+mn-lt"/>
            </a:endParaRPr>
          </a:p>
        </p:txBody>
      </p:sp>
      <p:pic>
        <p:nvPicPr>
          <p:cNvPr id="4" name="Picture 4">
            <a:extLst>
              <a:ext uri="{FF2B5EF4-FFF2-40B4-BE49-F238E27FC236}">
                <a16:creationId xmlns:a16="http://schemas.microsoft.com/office/drawing/2014/main" id="{02613498-29C3-F14E-FF44-370499CE8620}"/>
              </a:ext>
            </a:extLst>
          </p:cNvPr>
          <p:cNvPicPr>
            <a:picLocks noChangeAspect="1"/>
          </p:cNvPicPr>
          <p:nvPr/>
        </p:nvPicPr>
        <p:blipFill>
          <a:blip r:embed="rId4"/>
          <a:stretch>
            <a:fillRect/>
          </a:stretch>
        </p:blipFill>
        <p:spPr>
          <a:xfrm>
            <a:off x="215073" y="4870006"/>
            <a:ext cx="3207544" cy="996350"/>
          </a:xfrm>
          <a:prstGeom prst="rect">
            <a:avLst/>
          </a:prstGeom>
        </p:spPr>
      </p:pic>
      <p:pic>
        <p:nvPicPr>
          <p:cNvPr id="5" name="Picture 5">
            <a:extLst>
              <a:ext uri="{FF2B5EF4-FFF2-40B4-BE49-F238E27FC236}">
                <a16:creationId xmlns:a16="http://schemas.microsoft.com/office/drawing/2014/main" id="{FF842C47-A2A0-BD38-AA9A-A3E9FEC3F23E}"/>
              </a:ext>
            </a:extLst>
          </p:cNvPr>
          <p:cNvPicPr>
            <a:picLocks noChangeAspect="1"/>
          </p:cNvPicPr>
          <p:nvPr/>
        </p:nvPicPr>
        <p:blipFill>
          <a:blip r:embed="rId5"/>
          <a:stretch>
            <a:fillRect/>
          </a:stretch>
        </p:blipFill>
        <p:spPr>
          <a:xfrm>
            <a:off x="7250707" y="4848670"/>
            <a:ext cx="1690412" cy="1437614"/>
          </a:xfrm>
          <a:prstGeom prst="rect">
            <a:avLst/>
          </a:prstGeom>
        </p:spPr>
      </p:pic>
      <p:pic>
        <p:nvPicPr>
          <p:cNvPr id="6" name="Recorded Sound">
            <a:hlinkClick r:id="" action="ppaction://media"/>
            <a:extLst>
              <a:ext uri="{FF2B5EF4-FFF2-40B4-BE49-F238E27FC236}">
                <a16:creationId xmlns:a16="http://schemas.microsoft.com/office/drawing/2014/main" id="{A1C9E00D-AE98-B25B-FE11-CDF96E6049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4400" y="5715000"/>
            <a:ext cx="487363" cy="487363"/>
          </a:xfrm>
          <a:prstGeom prst="rect">
            <a:avLst/>
          </a:prstGeom>
        </p:spPr>
      </p:pic>
    </p:spTree>
    <p:extLst>
      <p:ext uri="{BB962C8B-B14F-4D97-AF65-F5344CB8AC3E}">
        <p14:creationId xmlns:p14="http://schemas.microsoft.com/office/powerpoint/2010/main" val="100281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 y="38100"/>
            <a:ext cx="7498080" cy="1143000"/>
          </a:xfrm>
        </p:spPr>
        <p:txBody>
          <a:bodyPr>
            <a:normAutofit fontScale="90000"/>
          </a:bodyPr>
          <a:lstStyle/>
          <a:p>
            <a:pPr algn="ctr"/>
            <a:r>
              <a:rPr lang="en-US" i="1" dirty="0"/>
              <a:t>Typical Senior Schedule- Sciences Focused </a:t>
            </a:r>
          </a:p>
        </p:txBody>
      </p:sp>
      <p:sp>
        <p:nvSpPr>
          <p:cNvPr id="5" name="Rectangle 4"/>
          <p:cNvSpPr>
            <a:spLocks noGrp="1" noChangeArrowheads="1"/>
          </p:cNvSpPr>
          <p:nvPr>
            <p:ph sz="half" idx="1"/>
          </p:nvPr>
        </p:nvSpPr>
        <p:spPr>
          <a:xfrm>
            <a:off x="1143000" y="1622743"/>
            <a:ext cx="3657600" cy="5044440"/>
          </a:xfrm>
        </p:spPr>
        <p:txBody>
          <a:bodyPr>
            <a:normAutofit fontScale="25000" lnSpcReduction="20000"/>
          </a:bodyPr>
          <a:lstStyle/>
          <a:p>
            <a:pPr>
              <a:lnSpc>
                <a:spcPct val="90000"/>
              </a:lnSpc>
              <a:buClr>
                <a:schemeClr val="tx2"/>
              </a:buClr>
              <a:buFont typeface="Wingdings" pitchFamily="2" charset="2"/>
              <a:buNone/>
            </a:pPr>
            <a:r>
              <a:rPr lang="en-CA" sz="11200" b="1" u="sng" dirty="0"/>
              <a:t>GRADE 11</a:t>
            </a:r>
          </a:p>
          <a:p>
            <a:pPr>
              <a:lnSpc>
                <a:spcPct val="90000"/>
              </a:lnSpc>
              <a:buClr>
                <a:schemeClr val="tx2"/>
              </a:buClr>
              <a:buFont typeface="Wingdings" pitchFamily="2" charset="2"/>
              <a:buChar char="³"/>
            </a:pPr>
            <a:endParaRPr lang="en-CA" sz="2600" dirty="0"/>
          </a:p>
          <a:p>
            <a:pPr>
              <a:lnSpc>
                <a:spcPct val="90000"/>
              </a:lnSpc>
              <a:buClr>
                <a:schemeClr val="tx2"/>
              </a:buClr>
              <a:buFont typeface="Wingdings" pitchFamily="2" charset="2"/>
              <a:buChar char="³"/>
            </a:pPr>
            <a:r>
              <a:rPr lang="en-CA" sz="7200" dirty="0"/>
              <a:t>English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Socials 12</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Pre-Calculus 11</a:t>
            </a:r>
            <a:endParaRPr lang="en-CA" sz="6800" dirty="0"/>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Physics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Chemistry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Language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Elective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Elective 11</a:t>
            </a:r>
          </a:p>
        </p:txBody>
      </p:sp>
      <p:sp>
        <p:nvSpPr>
          <p:cNvPr id="6" name="Rectangle 5"/>
          <p:cNvSpPr>
            <a:spLocks noGrp="1" noChangeArrowheads="1"/>
          </p:cNvSpPr>
          <p:nvPr>
            <p:ph sz="half" idx="2"/>
          </p:nvPr>
        </p:nvSpPr>
        <p:spPr>
          <a:xfrm>
            <a:off x="5486400" y="1752600"/>
            <a:ext cx="3657600" cy="5257800"/>
          </a:xfrm>
        </p:spPr>
        <p:txBody>
          <a:bodyPr>
            <a:normAutofit fontScale="25000" lnSpcReduction="20000"/>
          </a:bodyPr>
          <a:lstStyle/>
          <a:p>
            <a:pPr>
              <a:lnSpc>
                <a:spcPct val="90000"/>
              </a:lnSpc>
              <a:buNone/>
            </a:pPr>
            <a:r>
              <a:rPr lang="en-CA" sz="11200" b="1" dirty="0"/>
              <a:t> </a:t>
            </a:r>
            <a:r>
              <a:rPr lang="en-CA" sz="11200" b="1" u="sng" dirty="0"/>
              <a:t>GRADE 12</a:t>
            </a:r>
          </a:p>
          <a:p>
            <a:pPr algn="ctr">
              <a:lnSpc>
                <a:spcPct val="90000"/>
              </a:lnSpc>
              <a:buFont typeface="Wingdings" pitchFamily="2" charset="2"/>
              <a:buChar char="³"/>
            </a:pPr>
            <a:endParaRPr lang="en-CA" sz="2600" dirty="0"/>
          </a:p>
          <a:p>
            <a:pPr>
              <a:lnSpc>
                <a:spcPct val="90000"/>
              </a:lnSpc>
              <a:buFont typeface="Wingdings" pitchFamily="2" charset="2"/>
              <a:buChar char="³"/>
            </a:pPr>
            <a:r>
              <a:rPr lang="en-CA" sz="7200" dirty="0"/>
              <a:t>English  12</a:t>
            </a:r>
          </a:p>
          <a:p>
            <a:pPr>
              <a:lnSpc>
                <a:spcPct val="90000"/>
              </a:lnSpc>
              <a:buNone/>
            </a:pPr>
            <a:endParaRPr lang="en-CA" sz="7200" dirty="0"/>
          </a:p>
          <a:p>
            <a:pPr>
              <a:lnSpc>
                <a:spcPct val="90000"/>
              </a:lnSpc>
              <a:buFont typeface="Wingdings" pitchFamily="2" charset="2"/>
              <a:buChar char="³"/>
            </a:pPr>
            <a:r>
              <a:rPr lang="en-CA" sz="7200" dirty="0"/>
              <a:t>Career Life Connections 12</a:t>
            </a:r>
          </a:p>
          <a:p>
            <a:pPr>
              <a:lnSpc>
                <a:spcPct val="90000"/>
              </a:lnSpc>
              <a:buNone/>
            </a:pPr>
            <a:endParaRPr lang="en-CA" sz="7200" dirty="0"/>
          </a:p>
          <a:p>
            <a:pPr>
              <a:lnSpc>
                <a:spcPct val="90000"/>
              </a:lnSpc>
              <a:buFont typeface="Wingdings" pitchFamily="2" charset="2"/>
              <a:buChar char="³"/>
            </a:pPr>
            <a:r>
              <a:rPr lang="en-CA" sz="7200" dirty="0"/>
              <a:t>Science 12 x 1</a:t>
            </a:r>
          </a:p>
          <a:p>
            <a:pPr>
              <a:lnSpc>
                <a:spcPct val="90000"/>
              </a:lnSpc>
              <a:buNone/>
            </a:pPr>
            <a:endParaRPr lang="en-CA" sz="7200" dirty="0"/>
          </a:p>
          <a:p>
            <a:pPr>
              <a:lnSpc>
                <a:spcPct val="90000"/>
              </a:lnSpc>
              <a:buFont typeface="Wingdings" pitchFamily="2" charset="2"/>
              <a:buChar char="³"/>
            </a:pPr>
            <a:r>
              <a:rPr lang="en-CA" sz="7200" dirty="0"/>
              <a:t>Science 12 x 2</a:t>
            </a:r>
          </a:p>
          <a:p>
            <a:pPr>
              <a:lnSpc>
                <a:spcPct val="90000"/>
              </a:lnSpc>
              <a:buNone/>
            </a:pPr>
            <a:endParaRPr lang="en-CA" sz="7200" dirty="0"/>
          </a:p>
          <a:p>
            <a:pPr>
              <a:lnSpc>
                <a:spcPct val="90000"/>
              </a:lnSpc>
              <a:buFont typeface="Wingdings" pitchFamily="2" charset="2"/>
              <a:buChar char="³"/>
            </a:pPr>
            <a:r>
              <a:rPr lang="en-CA" sz="7200" dirty="0"/>
              <a:t>Pre-Calculus / Calculus 12 *</a:t>
            </a:r>
          </a:p>
          <a:p>
            <a:pPr>
              <a:lnSpc>
                <a:spcPct val="90000"/>
              </a:lnSpc>
              <a:buNone/>
            </a:pPr>
            <a:endParaRPr lang="en-CA" sz="7200" dirty="0"/>
          </a:p>
          <a:p>
            <a:pPr>
              <a:lnSpc>
                <a:spcPct val="90000"/>
              </a:lnSpc>
              <a:buFont typeface="Wingdings" pitchFamily="2" charset="2"/>
              <a:buChar char="³"/>
            </a:pPr>
            <a:r>
              <a:rPr lang="en-CA" sz="7200" dirty="0"/>
              <a:t>Peer Tutoring 12</a:t>
            </a:r>
          </a:p>
          <a:p>
            <a:pPr>
              <a:lnSpc>
                <a:spcPct val="90000"/>
              </a:lnSpc>
              <a:buNone/>
            </a:pPr>
            <a:r>
              <a:rPr lang="en-CA" sz="7200" dirty="0"/>
              <a:t> </a:t>
            </a:r>
          </a:p>
          <a:p>
            <a:pPr>
              <a:lnSpc>
                <a:spcPct val="90000"/>
              </a:lnSpc>
              <a:buFont typeface="Wingdings" pitchFamily="2" charset="2"/>
              <a:buChar char="³"/>
            </a:pPr>
            <a:r>
              <a:rPr lang="en-CA" sz="7200" dirty="0"/>
              <a:t>Elective 11/12</a:t>
            </a:r>
            <a:r>
              <a:rPr lang="en-CA" sz="9600" dirty="0"/>
              <a:t> </a:t>
            </a:r>
          </a:p>
          <a:p>
            <a:pPr marL="82296" indent="0">
              <a:lnSpc>
                <a:spcPct val="90000"/>
              </a:lnSpc>
              <a:buNone/>
            </a:pPr>
            <a:endParaRPr lang="en-CA" sz="9600" dirty="0"/>
          </a:p>
          <a:p>
            <a:pPr>
              <a:lnSpc>
                <a:spcPct val="90000"/>
              </a:lnSpc>
              <a:buFont typeface="Wingdings" pitchFamily="2" charset="2"/>
              <a:buChar char="³"/>
            </a:pPr>
            <a:r>
              <a:rPr lang="en-CA" sz="7200" dirty="0"/>
              <a:t>Socials 12</a:t>
            </a:r>
          </a:p>
        </p:txBody>
      </p:sp>
      <p:pic>
        <p:nvPicPr>
          <p:cNvPr id="7" name="Picture 10" descr="MCj04104070000[1]"/>
          <p:cNvPicPr>
            <a:picLocks noChangeAspect="1" noChangeArrowheads="1"/>
          </p:cNvPicPr>
          <p:nvPr/>
        </p:nvPicPr>
        <p:blipFill>
          <a:blip r:embed="rId4" cstate="print"/>
          <a:srcRect/>
          <a:stretch>
            <a:fillRect/>
          </a:stretch>
        </p:blipFill>
        <p:spPr bwMode="auto">
          <a:xfrm>
            <a:off x="3886200" y="1143000"/>
            <a:ext cx="1447800" cy="1897063"/>
          </a:xfrm>
          <a:prstGeom prst="rect">
            <a:avLst/>
          </a:prstGeom>
          <a:noFill/>
        </p:spPr>
      </p:pic>
      <p:pic>
        <p:nvPicPr>
          <p:cNvPr id="3" name="Recorded Sound">
            <a:hlinkClick r:id="" action="ppaction://media"/>
            <a:extLst>
              <a:ext uri="{FF2B5EF4-FFF2-40B4-BE49-F238E27FC236}">
                <a16:creationId xmlns:a16="http://schemas.microsoft.com/office/drawing/2014/main" id="{E729C3C9-FF28-7F4C-D98A-83A05E3AE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7583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 y="0"/>
            <a:ext cx="8031480" cy="1143000"/>
          </a:xfrm>
        </p:spPr>
        <p:txBody>
          <a:bodyPr>
            <a:normAutofit fontScale="90000"/>
          </a:bodyPr>
          <a:lstStyle/>
          <a:p>
            <a:pPr algn="ctr"/>
            <a:r>
              <a:rPr lang="en-US" i="1" dirty="0"/>
              <a:t>Typical Senior Schedule- Arts/Humanities Focused </a:t>
            </a:r>
          </a:p>
        </p:txBody>
      </p:sp>
      <p:sp>
        <p:nvSpPr>
          <p:cNvPr id="5" name="Rectangle 4"/>
          <p:cNvSpPr>
            <a:spLocks noGrp="1" noChangeArrowheads="1"/>
          </p:cNvSpPr>
          <p:nvPr>
            <p:ph sz="half" idx="1"/>
          </p:nvPr>
        </p:nvSpPr>
        <p:spPr>
          <a:xfrm>
            <a:off x="1143000" y="1040058"/>
            <a:ext cx="3657600" cy="5817942"/>
          </a:xfrm>
        </p:spPr>
        <p:txBody>
          <a:bodyPr>
            <a:normAutofit fontScale="25000" lnSpcReduction="20000"/>
          </a:bodyPr>
          <a:lstStyle/>
          <a:p>
            <a:pPr>
              <a:lnSpc>
                <a:spcPct val="90000"/>
              </a:lnSpc>
              <a:buClr>
                <a:schemeClr val="tx2"/>
              </a:buClr>
              <a:buFont typeface="Wingdings" pitchFamily="2" charset="2"/>
              <a:buNone/>
            </a:pPr>
            <a:r>
              <a:rPr lang="en-CA" sz="11200" b="1" u="sng" dirty="0"/>
              <a:t>GRADE 11</a:t>
            </a:r>
          </a:p>
          <a:p>
            <a:pPr>
              <a:lnSpc>
                <a:spcPct val="90000"/>
              </a:lnSpc>
              <a:buClr>
                <a:schemeClr val="tx2"/>
              </a:buClr>
              <a:buFont typeface="Wingdings" pitchFamily="2" charset="2"/>
              <a:buChar char="³"/>
            </a:pPr>
            <a:endParaRPr lang="en-CA" sz="2600" dirty="0"/>
          </a:p>
          <a:p>
            <a:pPr>
              <a:lnSpc>
                <a:spcPct val="90000"/>
              </a:lnSpc>
              <a:buClr>
                <a:schemeClr val="tx2"/>
              </a:buClr>
              <a:buFont typeface="Wingdings" pitchFamily="2" charset="2"/>
              <a:buChar char="³"/>
            </a:pPr>
            <a:r>
              <a:rPr lang="en-CA" sz="7200" dirty="0"/>
              <a:t>English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Socials  12</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Foundations of Math 11</a:t>
            </a:r>
            <a:endParaRPr lang="en-CA" sz="6800" dirty="0"/>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One  Science 11</a:t>
            </a:r>
          </a:p>
          <a:p>
            <a:pPr>
              <a:lnSpc>
                <a:spcPct val="90000"/>
              </a:lnSpc>
              <a:buClr>
                <a:schemeClr val="tx2"/>
              </a:buClr>
              <a:buNone/>
            </a:pPr>
            <a:r>
              <a:rPr lang="en-CA" sz="7200" dirty="0"/>
              <a:t>    (Life Science, Specialized Sciences 12, or  Earth Science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Career Life Connections 12 </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Language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Elective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Elective 11</a:t>
            </a:r>
          </a:p>
        </p:txBody>
      </p:sp>
      <p:sp>
        <p:nvSpPr>
          <p:cNvPr id="6" name="Rectangle 5"/>
          <p:cNvSpPr>
            <a:spLocks noGrp="1" noChangeArrowheads="1"/>
          </p:cNvSpPr>
          <p:nvPr>
            <p:ph sz="half" idx="2"/>
          </p:nvPr>
        </p:nvSpPr>
        <p:spPr>
          <a:xfrm>
            <a:off x="5486400" y="990600"/>
            <a:ext cx="3657600" cy="5257800"/>
          </a:xfrm>
        </p:spPr>
        <p:txBody>
          <a:bodyPr>
            <a:normAutofit fontScale="25000" lnSpcReduction="20000"/>
          </a:bodyPr>
          <a:lstStyle/>
          <a:p>
            <a:pPr>
              <a:lnSpc>
                <a:spcPct val="90000"/>
              </a:lnSpc>
              <a:buNone/>
            </a:pPr>
            <a:r>
              <a:rPr lang="en-CA" sz="11200" b="1" dirty="0"/>
              <a:t> </a:t>
            </a:r>
            <a:r>
              <a:rPr lang="en-CA" sz="11200" b="1" u="sng" dirty="0"/>
              <a:t>GRADE 12</a:t>
            </a:r>
          </a:p>
          <a:p>
            <a:pPr algn="ctr">
              <a:lnSpc>
                <a:spcPct val="90000"/>
              </a:lnSpc>
              <a:buFont typeface="Wingdings" pitchFamily="2" charset="2"/>
              <a:buChar char="³"/>
            </a:pPr>
            <a:endParaRPr lang="en-CA" sz="2600" dirty="0"/>
          </a:p>
          <a:p>
            <a:pPr>
              <a:lnSpc>
                <a:spcPct val="90000"/>
              </a:lnSpc>
              <a:buFont typeface="Wingdings" pitchFamily="2" charset="2"/>
              <a:buChar char="³"/>
            </a:pPr>
            <a:r>
              <a:rPr lang="en-CA" sz="7200" dirty="0"/>
              <a:t>English  12</a:t>
            </a:r>
          </a:p>
          <a:p>
            <a:pPr>
              <a:lnSpc>
                <a:spcPct val="90000"/>
              </a:lnSpc>
              <a:buNone/>
            </a:pPr>
            <a:endParaRPr lang="en-CA" sz="7200" dirty="0"/>
          </a:p>
          <a:p>
            <a:pPr>
              <a:lnSpc>
                <a:spcPct val="90000"/>
              </a:lnSpc>
              <a:buFont typeface="Wingdings" pitchFamily="2" charset="2"/>
              <a:buChar char="³"/>
            </a:pPr>
            <a:r>
              <a:rPr lang="en-CA" sz="7200" dirty="0"/>
              <a:t>Socials12 x 1</a:t>
            </a:r>
          </a:p>
          <a:p>
            <a:pPr>
              <a:lnSpc>
                <a:spcPct val="90000"/>
              </a:lnSpc>
              <a:buNone/>
            </a:pPr>
            <a:endParaRPr lang="en-CA" sz="7200" dirty="0"/>
          </a:p>
          <a:p>
            <a:pPr>
              <a:lnSpc>
                <a:spcPct val="90000"/>
              </a:lnSpc>
              <a:buFont typeface="Wingdings" pitchFamily="2" charset="2"/>
              <a:buChar char="³"/>
            </a:pPr>
            <a:r>
              <a:rPr lang="en-CA" sz="7200" dirty="0"/>
              <a:t>Socials 12 x 2</a:t>
            </a:r>
          </a:p>
          <a:p>
            <a:pPr>
              <a:lnSpc>
                <a:spcPct val="90000"/>
              </a:lnSpc>
              <a:buNone/>
            </a:pPr>
            <a:endParaRPr lang="en-CA" sz="7200" dirty="0"/>
          </a:p>
          <a:p>
            <a:pPr>
              <a:lnSpc>
                <a:spcPct val="90000"/>
              </a:lnSpc>
              <a:buFont typeface="Wingdings" pitchFamily="2" charset="2"/>
              <a:buChar char="³"/>
            </a:pPr>
            <a:r>
              <a:rPr lang="en-CA" sz="7200" dirty="0"/>
              <a:t>Language 12</a:t>
            </a:r>
          </a:p>
          <a:p>
            <a:pPr>
              <a:lnSpc>
                <a:spcPct val="90000"/>
              </a:lnSpc>
              <a:buNone/>
            </a:pPr>
            <a:endParaRPr lang="en-CA" sz="7200" dirty="0"/>
          </a:p>
          <a:p>
            <a:pPr>
              <a:lnSpc>
                <a:spcPct val="90000"/>
              </a:lnSpc>
              <a:buFont typeface="Wingdings" pitchFamily="2" charset="2"/>
              <a:buChar char="³"/>
            </a:pPr>
            <a:r>
              <a:rPr lang="en-CA" sz="7200" dirty="0"/>
              <a:t>Peer Tutoring</a:t>
            </a:r>
          </a:p>
          <a:p>
            <a:pPr>
              <a:lnSpc>
                <a:spcPct val="90000"/>
              </a:lnSpc>
              <a:buNone/>
            </a:pPr>
            <a:endParaRPr lang="en-CA" sz="7200" dirty="0"/>
          </a:p>
          <a:p>
            <a:pPr>
              <a:lnSpc>
                <a:spcPct val="90000"/>
              </a:lnSpc>
              <a:buFont typeface="Wingdings" pitchFamily="2" charset="2"/>
              <a:buChar char="³"/>
            </a:pPr>
            <a:r>
              <a:rPr lang="en-CA" sz="7200" dirty="0"/>
              <a:t>Math 12 Foundations (Optional)</a:t>
            </a:r>
          </a:p>
          <a:p>
            <a:pPr>
              <a:lnSpc>
                <a:spcPct val="90000"/>
              </a:lnSpc>
              <a:buNone/>
            </a:pPr>
            <a:r>
              <a:rPr lang="en-CA" sz="7200" dirty="0"/>
              <a:t> </a:t>
            </a:r>
          </a:p>
          <a:p>
            <a:pPr>
              <a:lnSpc>
                <a:spcPct val="90000"/>
              </a:lnSpc>
              <a:buFont typeface="Wingdings" pitchFamily="2" charset="2"/>
              <a:buChar char="³"/>
            </a:pPr>
            <a:r>
              <a:rPr lang="en-CA" sz="7200" dirty="0"/>
              <a:t>Socials 12 Elective (Ex. Psychology)</a:t>
            </a:r>
          </a:p>
          <a:p>
            <a:pPr>
              <a:lnSpc>
                <a:spcPct val="90000"/>
              </a:lnSpc>
              <a:buNone/>
            </a:pPr>
            <a:r>
              <a:rPr lang="en-CA" sz="7200" dirty="0"/>
              <a:t> </a:t>
            </a:r>
          </a:p>
          <a:p>
            <a:pPr>
              <a:lnSpc>
                <a:spcPct val="90000"/>
              </a:lnSpc>
              <a:buFont typeface="Wingdings" pitchFamily="2" charset="2"/>
              <a:buChar char="³"/>
            </a:pPr>
            <a:r>
              <a:rPr lang="en-CA" sz="7200" dirty="0"/>
              <a:t>Elective 11/12</a:t>
            </a:r>
            <a:r>
              <a:rPr lang="en-CA" sz="9600" dirty="0"/>
              <a:t> </a:t>
            </a:r>
          </a:p>
        </p:txBody>
      </p:sp>
      <p:pic>
        <p:nvPicPr>
          <p:cNvPr id="7" name="Picture 10" descr="MCj04104070000[1]"/>
          <p:cNvPicPr>
            <a:picLocks noChangeAspect="1" noChangeArrowheads="1"/>
          </p:cNvPicPr>
          <p:nvPr/>
        </p:nvPicPr>
        <p:blipFill>
          <a:blip r:embed="rId3" cstate="print"/>
          <a:srcRect/>
          <a:stretch>
            <a:fillRect/>
          </a:stretch>
        </p:blipFill>
        <p:spPr bwMode="auto">
          <a:xfrm>
            <a:off x="3886200" y="1143000"/>
            <a:ext cx="1447800" cy="18970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 y="0"/>
            <a:ext cx="8031480" cy="1143000"/>
          </a:xfrm>
        </p:spPr>
        <p:txBody>
          <a:bodyPr>
            <a:normAutofit fontScale="90000"/>
          </a:bodyPr>
          <a:lstStyle/>
          <a:p>
            <a:pPr algn="ctr"/>
            <a:r>
              <a:rPr lang="en-US" i="1" dirty="0"/>
              <a:t>Typical Senior Schedule- Business Focused</a:t>
            </a:r>
          </a:p>
        </p:txBody>
      </p:sp>
      <p:sp>
        <p:nvSpPr>
          <p:cNvPr id="5" name="Rectangle 4"/>
          <p:cNvSpPr>
            <a:spLocks noGrp="1" noChangeArrowheads="1"/>
          </p:cNvSpPr>
          <p:nvPr>
            <p:ph sz="half" idx="1"/>
          </p:nvPr>
        </p:nvSpPr>
        <p:spPr>
          <a:xfrm>
            <a:off x="1143000" y="1040058"/>
            <a:ext cx="3657600" cy="5817942"/>
          </a:xfrm>
        </p:spPr>
        <p:txBody>
          <a:bodyPr>
            <a:normAutofit fontScale="25000" lnSpcReduction="20000"/>
          </a:bodyPr>
          <a:lstStyle/>
          <a:p>
            <a:pPr>
              <a:lnSpc>
                <a:spcPct val="90000"/>
              </a:lnSpc>
              <a:buClr>
                <a:schemeClr val="tx2"/>
              </a:buClr>
              <a:buFont typeface="Wingdings" pitchFamily="2" charset="2"/>
              <a:buNone/>
            </a:pPr>
            <a:r>
              <a:rPr lang="en-CA" sz="11200" b="1" u="sng" dirty="0"/>
              <a:t>GRADE 11</a:t>
            </a:r>
          </a:p>
          <a:p>
            <a:pPr>
              <a:lnSpc>
                <a:spcPct val="90000"/>
              </a:lnSpc>
              <a:buClr>
                <a:schemeClr val="tx2"/>
              </a:buClr>
              <a:buFont typeface="Wingdings" pitchFamily="2" charset="2"/>
              <a:buChar char="³"/>
            </a:pPr>
            <a:endParaRPr lang="en-CA" sz="2600" dirty="0"/>
          </a:p>
          <a:p>
            <a:pPr>
              <a:lnSpc>
                <a:spcPct val="90000"/>
              </a:lnSpc>
              <a:buClr>
                <a:schemeClr val="tx2"/>
              </a:buClr>
              <a:buFont typeface="Wingdings" pitchFamily="2" charset="2"/>
              <a:buChar char="³"/>
            </a:pPr>
            <a:r>
              <a:rPr lang="en-CA" sz="7200" dirty="0"/>
              <a:t>English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Socials  12</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Foundations of Math 11</a:t>
            </a:r>
            <a:endParaRPr lang="en-CA" sz="6800" dirty="0"/>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One  Science 11</a:t>
            </a:r>
          </a:p>
          <a:p>
            <a:pPr>
              <a:lnSpc>
                <a:spcPct val="90000"/>
              </a:lnSpc>
              <a:buClr>
                <a:schemeClr val="tx2"/>
              </a:buClr>
              <a:buNone/>
            </a:pPr>
            <a:r>
              <a:rPr lang="en-CA" sz="7200" dirty="0"/>
              <a:t>    (Life Science, Specialized Sciences 12, or  Earth Science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Career Life Connections 12 </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Language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Elective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Elective 11</a:t>
            </a:r>
          </a:p>
        </p:txBody>
      </p:sp>
      <p:sp>
        <p:nvSpPr>
          <p:cNvPr id="6" name="Rectangle 5"/>
          <p:cNvSpPr>
            <a:spLocks noGrp="1" noChangeArrowheads="1"/>
          </p:cNvSpPr>
          <p:nvPr>
            <p:ph sz="half" idx="2"/>
          </p:nvPr>
        </p:nvSpPr>
        <p:spPr>
          <a:xfrm>
            <a:off x="5486400" y="990600"/>
            <a:ext cx="3657600" cy="5257800"/>
          </a:xfrm>
        </p:spPr>
        <p:txBody>
          <a:bodyPr>
            <a:normAutofit fontScale="25000" lnSpcReduction="20000"/>
          </a:bodyPr>
          <a:lstStyle/>
          <a:p>
            <a:pPr>
              <a:lnSpc>
                <a:spcPct val="90000"/>
              </a:lnSpc>
              <a:buNone/>
            </a:pPr>
            <a:r>
              <a:rPr lang="en-CA" sz="11200" b="1" dirty="0"/>
              <a:t> </a:t>
            </a:r>
            <a:r>
              <a:rPr lang="en-CA" sz="11200" b="1" u="sng" dirty="0"/>
              <a:t>GRADE 12</a:t>
            </a:r>
          </a:p>
          <a:p>
            <a:pPr algn="ctr">
              <a:lnSpc>
                <a:spcPct val="90000"/>
              </a:lnSpc>
              <a:buFont typeface="Wingdings" pitchFamily="2" charset="2"/>
              <a:buChar char="³"/>
            </a:pPr>
            <a:endParaRPr lang="en-CA" sz="2600" dirty="0"/>
          </a:p>
          <a:p>
            <a:pPr>
              <a:lnSpc>
                <a:spcPct val="90000"/>
              </a:lnSpc>
              <a:buFont typeface="Wingdings" pitchFamily="2" charset="2"/>
              <a:buChar char="³"/>
            </a:pPr>
            <a:r>
              <a:rPr lang="en-CA" sz="7200" dirty="0"/>
              <a:t>English  12</a:t>
            </a:r>
          </a:p>
          <a:p>
            <a:pPr>
              <a:lnSpc>
                <a:spcPct val="90000"/>
              </a:lnSpc>
              <a:buNone/>
            </a:pPr>
            <a:endParaRPr lang="en-CA" sz="7200" dirty="0"/>
          </a:p>
          <a:p>
            <a:pPr>
              <a:lnSpc>
                <a:spcPct val="90000"/>
              </a:lnSpc>
              <a:buFont typeface="Wingdings" pitchFamily="2" charset="2"/>
              <a:buChar char="³"/>
            </a:pPr>
            <a:r>
              <a:rPr lang="en-CA" sz="7200" dirty="0"/>
              <a:t>Socials12 x 1</a:t>
            </a:r>
          </a:p>
          <a:p>
            <a:pPr>
              <a:lnSpc>
                <a:spcPct val="90000"/>
              </a:lnSpc>
              <a:buNone/>
            </a:pPr>
            <a:endParaRPr lang="en-CA" sz="7200" dirty="0"/>
          </a:p>
          <a:p>
            <a:pPr>
              <a:lnSpc>
                <a:spcPct val="90000"/>
              </a:lnSpc>
              <a:buFont typeface="Wingdings" pitchFamily="2" charset="2"/>
              <a:buChar char="³"/>
            </a:pPr>
            <a:r>
              <a:rPr lang="en-CA" sz="7200" dirty="0"/>
              <a:t>Socials 12 x 2</a:t>
            </a:r>
          </a:p>
          <a:p>
            <a:pPr>
              <a:lnSpc>
                <a:spcPct val="90000"/>
              </a:lnSpc>
              <a:buNone/>
            </a:pPr>
            <a:endParaRPr lang="en-CA" sz="7200" dirty="0"/>
          </a:p>
          <a:p>
            <a:pPr>
              <a:lnSpc>
                <a:spcPct val="90000"/>
              </a:lnSpc>
              <a:buFont typeface="Wingdings" pitchFamily="2" charset="2"/>
              <a:buChar char="³"/>
            </a:pPr>
            <a:r>
              <a:rPr lang="en-CA" sz="7200" dirty="0"/>
              <a:t>Language 12</a:t>
            </a:r>
          </a:p>
          <a:p>
            <a:pPr>
              <a:lnSpc>
                <a:spcPct val="90000"/>
              </a:lnSpc>
              <a:buNone/>
            </a:pPr>
            <a:endParaRPr lang="en-CA" sz="7200" dirty="0"/>
          </a:p>
          <a:p>
            <a:pPr>
              <a:lnSpc>
                <a:spcPct val="90000"/>
              </a:lnSpc>
              <a:buFont typeface="Wingdings" pitchFamily="2" charset="2"/>
              <a:buChar char="³"/>
            </a:pPr>
            <a:r>
              <a:rPr lang="en-CA" sz="7200" dirty="0"/>
              <a:t>Peer Tutoring</a:t>
            </a:r>
          </a:p>
          <a:p>
            <a:pPr>
              <a:lnSpc>
                <a:spcPct val="90000"/>
              </a:lnSpc>
              <a:buNone/>
            </a:pPr>
            <a:endParaRPr lang="en-CA" sz="7200" dirty="0"/>
          </a:p>
          <a:p>
            <a:pPr>
              <a:lnSpc>
                <a:spcPct val="90000"/>
              </a:lnSpc>
              <a:buFont typeface="Wingdings" pitchFamily="2" charset="2"/>
              <a:buChar char="³"/>
            </a:pPr>
            <a:r>
              <a:rPr lang="en-CA" sz="7200" dirty="0"/>
              <a:t>Math 12 Foundations (Optional)</a:t>
            </a:r>
          </a:p>
          <a:p>
            <a:pPr>
              <a:lnSpc>
                <a:spcPct val="90000"/>
              </a:lnSpc>
              <a:buNone/>
            </a:pPr>
            <a:r>
              <a:rPr lang="en-CA" sz="7200" dirty="0"/>
              <a:t> </a:t>
            </a:r>
          </a:p>
          <a:p>
            <a:pPr>
              <a:lnSpc>
                <a:spcPct val="90000"/>
              </a:lnSpc>
              <a:buFont typeface="Wingdings" pitchFamily="2" charset="2"/>
              <a:buChar char="³"/>
            </a:pPr>
            <a:r>
              <a:rPr lang="en-CA" sz="7200" dirty="0"/>
              <a:t>Socials 12 Elective (Ex. Psychology)</a:t>
            </a:r>
          </a:p>
          <a:p>
            <a:pPr>
              <a:lnSpc>
                <a:spcPct val="90000"/>
              </a:lnSpc>
              <a:buNone/>
            </a:pPr>
            <a:r>
              <a:rPr lang="en-CA" sz="7200" dirty="0"/>
              <a:t> </a:t>
            </a:r>
          </a:p>
          <a:p>
            <a:pPr>
              <a:lnSpc>
                <a:spcPct val="90000"/>
              </a:lnSpc>
              <a:buFont typeface="Wingdings" pitchFamily="2" charset="2"/>
              <a:buChar char="³"/>
            </a:pPr>
            <a:r>
              <a:rPr lang="en-CA" sz="7200" dirty="0"/>
              <a:t>Elective 11/12</a:t>
            </a:r>
            <a:r>
              <a:rPr lang="en-CA" sz="9600" dirty="0"/>
              <a:t> </a:t>
            </a:r>
          </a:p>
        </p:txBody>
      </p:sp>
      <p:pic>
        <p:nvPicPr>
          <p:cNvPr id="7" name="Picture 10" descr="MCj04104070000[1]"/>
          <p:cNvPicPr>
            <a:picLocks noChangeAspect="1" noChangeArrowheads="1"/>
          </p:cNvPicPr>
          <p:nvPr/>
        </p:nvPicPr>
        <p:blipFill>
          <a:blip r:embed="rId3" cstate="print"/>
          <a:srcRect/>
          <a:stretch>
            <a:fillRect/>
          </a:stretch>
        </p:blipFill>
        <p:spPr bwMode="auto">
          <a:xfrm>
            <a:off x="3886200" y="1143000"/>
            <a:ext cx="1447800" cy="1897063"/>
          </a:xfrm>
          <a:prstGeom prst="rect">
            <a:avLst/>
          </a:prstGeom>
          <a:noFill/>
        </p:spPr>
      </p:pic>
    </p:spTree>
    <p:extLst>
      <p:ext uri="{BB962C8B-B14F-4D97-AF65-F5344CB8AC3E}">
        <p14:creationId xmlns:p14="http://schemas.microsoft.com/office/powerpoint/2010/main" val="145510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1EFD5A6-628B-FC66-C367-87A1A0B19FBE}"/>
              </a:ext>
            </a:extLst>
          </p:cNvPr>
          <p:cNvPicPr>
            <a:picLocks noGrp="1" noChangeAspect="1"/>
          </p:cNvPicPr>
          <p:nvPr>
            <p:ph idx="1"/>
          </p:nvPr>
        </p:nvPicPr>
        <p:blipFill>
          <a:blip r:embed="rId4"/>
          <a:stretch>
            <a:fillRect/>
          </a:stretch>
        </p:blipFill>
        <p:spPr>
          <a:xfrm>
            <a:off x="4571260" y="4387196"/>
            <a:ext cx="2050256" cy="1521619"/>
          </a:xfrm>
        </p:spPr>
      </p:pic>
      <p:sp>
        <p:nvSpPr>
          <p:cNvPr id="3" name="Title 2">
            <a:extLst>
              <a:ext uri="{FF2B5EF4-FFF2-40B4-BE49-F238E27FC236}">
                <a16:creationId xmlns:a16="http://schemas.microsoft.com/office/drawing/2014/main" id="{67186F16-CC6D-C3B5-E056-71A8AFC0324A}"/>
              </a:ext>
            </a:extLst>
          </p:cNvPr>
          <p:cNvSpPr>
            <a:spLocks noGrp="1"/>
          </p:cNvSpPr>
          <p:nvPr>
            <p:ph type="title"/>
          </p:nvPr>
        </p:nvSpPr>
        <p:spPr/>
        <p:txBody>
          <a:bodyPr vert="horz" lIns="68580" tIns="34290" rIns="68580" bIns="34290" rtlCol="0" anchor="ctr">
            <a:normAutofit/>
            <a:scene3d>
              <a:camera prst="orthographicFront"/>
              <a:lightRig rig="soft" dir="t"/>
            </a:scene3d>
            <a:sp3d prstMaterial="softEdge">
              <a:bevelT w="25400" h="25400"/>
            </a:sp3d>
          </a:bodyPr>
          <a:lstStyle/>
          <a:p>
            <a:pPr algn="ctr"/>
            <a:r>
              <a:rPr lang="en-US" dirty="0">
                <a:cs typeface="Lucida Sans Unicode"/>
              </a:rPr>
              <a:t>Land Acknowledgement </a:t>
            </a:r>
          </a:p>
        </p:txBody>
      </p:sp>
      <p:sp>
        <p:nvSpPr>
          <p:cNvPr id="4" name="Content Placeholder 1">
            <a:extLst>
              <a:ext uri="{FF2B5EF4-FFF2-40B4-BE49-F238E27FC236}">
                <a16:creationId xmlns:a16="http://schemas.microsoft.com/office/drawing/2014/main" id="{1C3A0266-8836-8891-8453-9C2F99519A0B}"/>
              </a:ext>
            </a:extLst>
          </p:cNvPr>
          <p:cNvSpPr>
            <a:spLocks noGrp="1"/>
          </p:cNvSpPr>
          <p:nvPr/>
        </p:nvSpPr>
        <p:spPr bwMode="auto">
          <a:xfrm>
            <a:off x="1485900" y="2938575"/>
            <a:ext cx="6172200" cy="33944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indent="-191453"/>
            <a:r>
              <a:rPr lang="en-US" sz="2025" dirty="0">
                <a:ea typeface="+mn-lt"/>
                <a:cs typeface="+mn-lt"/>
              </a:rPr>
              <a:t>“We would like to acknowledge the shared, unceded traditional territory of the Katzie, Semiahmoo, Kwantlen and other Coast Salish Peoples on which we work, play and learn.”</a:t>
            </a:r>
            <a:endParaRPr lang="en-US" sz="2025" dirty="0">
              <a:cs typeface="Lucida Sans Unicode"/>
            </a:endParaRPr>
          </a:p>
        </p:txBody>
      </p:sp>
      <p:pic>
        <p:nvPicPr>
          <p:cNvPr id="7" name="Recorded Sound">
            <a:hlinkClick r:id="" action="ppaction://media"/>
            <a:extLst>
              <a:ext uri="{FF2B5EF4-FFF2-40B4-BE49-F238E27FC236}">
                <a16:creationId xmlns:a16="http://schemas.microsoft.com/office/drawing/2014/main" id="{03510449-4B53-7C23-5593-700454B87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0200" y="4675882"/>
            <a:ext cx="487363" cy="487363"/>
          </a:xfrm>
          <a:prstGeom prst="rect">
            <a:avLst/>
          </a:prstGeom>
        </p:spPr>
      </p:pic>
    </p:spTree>
    <p:extLst>
      <p:ext uri="{BB962C8B-B14F-4D97-AF65-F5344CB8AC3E}">
        <p14:creationId xmlns:p14="http://schemas.microsoft.com/office/powerpoint/2010/main" val="184304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 y="0"/>
            <a:ext cx="8031480" cy="1143000"/>
          </a:xfrm>
        </p:spPr>
        <p:txBody>
          <a:bodyPr>
            <a:normAutofit fontScale="90000"/>
          </a:bodyPr>
          <a:lstStyle/>
          <a:p>
            <a:pPr algn="ctr"/>
            <a:r>
              <a:rPr lang="en-US" i="1" dirty="0"/>
              <a:t>Typical Senior Schedule- Trades Focused</a:t>
            </a:r>
          </a:p>
        </p:txBody>
      </p:sp>
      <p:sp>
        <p:nvSpPr>
          <p:cNvPr id="5" name="Rectangle 4"/>
          <p:cNvSpPr>
            <a:spLocks noGrp="1" noChangeArrowheads="1"/>
          </p:cNvSpPr>
          <p:nvPr>
            <p:ph sz="half" idx="1"/>
          </p:nvPr>
        </p:nvSpPr>
        <p:spPr>
          <a:xfrm>
            <a:off x="1143000" y="1040058"/>
            <a:ext cx="3657600" cy="5817942"/>
          </a:xfrm>
        </p:spPr>
        <p:txBody>
          <a:bodyPr>
            <a:normAutofit fontScale="25000" lnSpcReduction="20000"/>
          </a:bodyPr>
          <a:lstStyle/>
          <a:p>
            <a:pPr>
              <a:lnSpc>
                <a:spcPct val="90000"/>
              </a:lnSpc>
              <a:buClr>
                <a:schemeClr val="tx2"/>
              </a:buClr>
              <a:buFont typeface="Wingdings" pitchFamily="2" charset="2"/>
              <a:buNone/>
            </a:pPr>
            <a:r>
              <a:rPr lang="en-CA" sz="11200" b="1" u="sng" dirty="0"/>
              <a:t>GRADE 11</a:t>
            </a:r>
          </a:p>
          <a:p>
            <a:pPr>
              <a:lnSpc>
                <a:spcPct val="90000"/>
              </a:lnSpc>
              <a:buClr>
                <a:schemeClr val="tx2"/>
              </a:buClr>
              <a:buFont typeface="Wingdings" pitchFamily="2" charset="2"/>
              <a:buChar char="³"/>
            </a:pPr>
            <a:endParaRPr lang="en-CA" sz="2600" dirty="0"/>
          </a:p>
          <a:p>
            <a:pPr>
              <a:lnSpc>
                <a:spcPct val="90000"/>
              </a:lnSpc>
              <a:buClr>
                <a:schemeClr val="tx2"/>
              </a:buClr>
              <a:buFont typeface="Wingdings" pitchFamily="2" charset="2"/>
              <a:buChar char="³"/>
            </a:pPr>
            <a:r>
              <a:rPr lang="en-CA" sz="7200" dirty="0"/>
              <a:t>English  11 </a:t>
            </a:r>
          </a:p>
          <a:p>
            <a:pPr marL="82296" indent="0">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Career Life Connections</a:t>
            </a:r>
          </a:p>
          <a:p>
            <a:pPr marL="82296" indent="0">
              <a:lnSpc>
                <a:spcPct val="90000"/>
              </a:lnSpc>
              <a:buClr>
                <a:schemeClr val="tx2"/>
              </a:buClr>
              <a:buNone/>
            </a:pPr>
            <a:r>
              <a:rPr lang="en-CA" sz="7200" dirty="0"/>
              <a:t>12</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Workplace 11 Math</a:t>
            </a:r>
            <a:endParaRPr lang="en-CA" sz="6800" dirty="0"/>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One  Science 11</a:t>
            </a:r>
          </a:p>
          <a:p>
            <a:pPr>
              <a:lnSpc>
                <a:spcPct val="90000"/>
              </a:lnSpc>
              <a:buClr>
                <a:schemeClr val="tx2"/>
              </a:buClr>
              <a:buNone/>
            </a:pPr>
            <a:r>
              <a:rPr lang="en-CA" sz="7200" dirty="0"/>
              <a:t>    (Life Science, Specialized Sciences 12, or  Earth Science 11)</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Trades 11 Elective </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Trades 11 Elective</a:t>
            </a:r>
          </a:p>
          <a:p>
            <a:pPr>
              <a:lnSpc>
                <a:spcPct val="90000"/>
              </a:lnSpc>
              <a:buClr>
                <a:schemeClr val="tx2"/>
              </a:buClr>
              <a:buNone/>
            </a:pPr>
            <a:endParaRPr lang="en-CA" sz="7200" dirty="0"/>
          </a:p>
          <a:p>
            <a:pPr marL="82296" indent="0">
              <a:lnSpc>
                <a:spcPct val="90000"/>
              </a:lnSpc>
              <a:buClr>
                <a:schemeClr val="tx2"/>
              </a:buClr>
              <a:buNone/>
            </a:pPr>
            <a:r>
              <a:rPr lang="en-CA" sz="7200" dirty="0"/>
              <a:t>Or Auto or Robotics Coop</a:t>
            </a:r>
          </a:p>
          <a:p>
            <a:pPr marL="82296" indent="0">
              <a:lnSpc>
                <a:spcPct val="90000"/>
              </a:lnSpc>
              <a:buClr>
                <a:schemeClr val="tx2"/>
              </a:buClr>
              <a:buNone/>
            </a:pPr>
            <a:endParaRPr lang="en-CA" sz="7200" dirty="0"/>
          </a:p>
          <a:p>
            <a:pPr marL="82296" indent="0">
              <a:lnSpc>
                <a:spcPct val="90000"/>
              </a:lnSpc>
              <a:buClr>
                <a:schemeClr val="tx2"/>
              </a:buClr>
              <a:buNone/>
            </a:pPr>
            <a:endParaRPr lang="en-CA" sz="7200" dirty="0"/>
          </a:p>
          <a:p>
            <a:pPr>
              <a:lnSpc>
                <a:spcPct val="90000"/>
              </a:lnSpc>
              <a:buClr>
                <a:schemeClr val="tx2"/>
              </a:buClr>
              <a:buNone/>
            </a:pPr>
            <a:endParaRPr lang="en-CA" sz="7200" dirty="0"/>
          </a:p>
          <a:p>
            <a:pPr marL="82296" indent="0">
              <a:lnSpc>
                <a:spcPct val="90000"/>
              </a:lnSpc>
              <a:buClr>
                <a:schemeClr val="tx2"/>
              </a:buClr>
              <a:buNone/>
            </a:pPr>
            <a:endParaRPr lang="en-CA" sz="7200" dirty="0"/>
          </a:p>
        </p:txBody>
      </p:sp>
      <p:sp>
        <p:nvSpPr>
          <p:cNvPr id="6" name="Rectangle 5"/>
          <p:cNvSpPr>
            <a:spLocks noGrp="1" noChangeArrowheads="1"/>
          </p:cNvSpPr>
          <p:nvPr>
            <p:ph sz="half" idx="2"/>
          </p:nvPr>
        </p:nvSpPr>
        <p:spPr>
          <a:xfrm>
            <a:off x="5486400" y="1143000"/>
            <a:ext cx="3657600" cy="5257800"/>
          </a:xfrm>
        </p:spPr>
        <p:txBody>
          <a:bodyPr>
            <a:normAutofit fontScale="25000" lnSpcReduction="20000"/>
          </a:bodyPr>
          <a:lstStyle/>
          <a:p>
            <a:pPr>
              <a:lnSpc>
                <a:spcPct val="90000"/>
              </a:lnSpc>
              <a:buNone/>
            </a:pPr>
            <a:r>
              <a:rPr lang="en-CA" sz="11200" b="1" dirty="0"/>
              <a:t> </a:t>
            </a:r>
            <a:r>
              <a:rPr lang="en-CA" sz="11200" b="1" u="sng" dirty="0"/>
              <a:t>GRADE 12</a:t>
            </a:r>
          </a:p>
          <a:p>
            <a:pPr algn="ctr">
              <a:lnSpc>
                <a:spcPct val="90000"/>
              </a:lnSpc>
              <a:buFont typeface="Wingdings" pitchFamily="2" charset="2"/>
              <a:buChar char="³"/>
            </a:pPr>
            <a:endParaRPr lang="en-CA" sz="2600" dirty="0"/>
          </a:p>
          <a:p>
            <a:pPr>
              <a:lnSpc>
                <a:spcPct val="90000"/>
              </a:lnSpc>
              <a:buFont typeface="Wingdings" pitchFamily="2" charset="2"/>
              <a:buChar char="³"/>
            </a:pPr>
            <a:r>
              <a:rPr lang="en-CA" sz="7200" dirty="0"/>
              <a:t>English  12</a:t>
            </a:r>
          </a:p>
          <a:p>
            <a:pPr>
              <a:lnSpc>
                <a:spcPct val="90000"/>
              </a:lnSpc>
              <a:buNone/>
            </a:pPr>
            <a:endParaRPr lang="en-CA" sz="7200" dirty="0"/>
          </a:p>
          <a:p>
            <a:pPr>
              <a:lnSpc>
                <a:spcPct val="90000"/>
              </a:lnSpc>
              <a:buFont typeface="Wingdings" pitchFamily="2" charset="2"/>
              <a:buChar char="³"/>
            </a:pPr>
            <a:r>
              <a:rPr lang="en-CA" sz="7200" dirty="0"/>
              <a:t>Socials12</a:t>
            </a:r>
          </a:p>
          <a:p>
            <a:pPr>
              <a:lnSpc>
                <a:spcPct val="90000"/>
              </a:lnSpc>
              <a:buFont typeface="Wingdings" pitchFamily="2" charset="2"/>
              <a:buChar char="³"/>
            </a:pPr>
            <a:endParaRPr lang="en-CA" sz="7200" dirty="0"/>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Trades 11 Elective </a:t>
            </a:r>
          </a:p>
          <a:p>
            <a:pPr>
              <a:lnSpc>
                <a:spcPct val="90000"/>
              </a:lnSpc>
              <a:buClr>
                <a:schemeClr val="tx2"/>
              </a:buClr>
              <a:buNone/>
            </a:pPr>
            <a:endParaRPr lang="en-CA" sz="7200" dirty="0"/>
          </a:p>
          <a:p>
            <a:pPr>
              <a:lnSpc>
                <a:spcPct val="90000"/>
              </a:lnSpc>
              <a:buClr>
                <a:schemeClr val="tx2"/>
              </a:buClr>
              <a:buFont typeface="Wingdings" pitchFamily="2" charset="2"/>
              <a:buChar char="³"/>
            </a:pPr>
            <a:r>
              <a:rPr lang="en-CA" sz="7200" dirty="0"/>
              <a:t>Trades 11 Elective</a:t>
            </a:r>
          </a:p>
          <a:p>
            <a:pPr>
              <a:lnSpc>
                <a:spcPct val="90000"/>
              </a:lnSpc>
              <a:buClr>
                <a:schemeClr val="tx2"/>
              </a:buClr>
              <a:buNone/>
            </a:pPr>
            <a:endParaRPr lang="en-CA" sz="7200" dirty="0"/>
          </a:p>
          <a:p>
            <a:pPr marL="82296" indent="0">
              <a:lnSpc>
                <a:spcPct val="90000"/>
              </a:lnSpc>
              <a:buClr>
                <a:schemeClr val="tx2"/>
              </a:buClr>
              <a:buNone/>
            </a:pPr>
            <a:r>
              <a:rPr lang="en-CA" sz="7200" dirty="0"/>
              <a:t>Or</a:t>
            </a:r>
          </a:p>
          <a:p>
            <a:pPr marL="82296" indent="0">
              <a:lnSpc>
                <a:spcPct val="90000"/>
              </a:lnSpc>
              <a:buClr>
                <a:schemeClr val="tx2"/>
              </a:buClr>
              <a:buNone/>
            </a:pPr>
            <a:endParaRPr lang="en-CA" sz="7200" dirty="0"/>
          </a:p>
          <a:p>
            <a:pPr marL="82296" indent="0">
              <a:lnSpc>
                <a:spcPct val="90000"/>
              </a:lnSpc>
              <a:buClr>
                <a:schemeClr val="tx2"/>
              </a:buClr>
              <a:buNone/>
            </a:pPr>
            <a:r>
              <a:rPr lang="en-CA" sz="7200" dirty="0"/>
              <a:t>Trades Based Coop</a:t>
            </a:r>
          </a:p>
          <a:p>
            <a:pPr marL="82296" indent="0">
              <a:lnSpc>
                <a:spcPct val="90000"/>
              </a:lnSpc>
              <a:buClr>
                <a:schemeClr val="tx2"/>
              </a:buClr>
              <a:buNone/>
            </a:pPr>
            <a:endParaRPr lang="en-CA" sz="7200" dirty="0"/>
          </a:p>
          <a:p>
            <a:pPr marL="82296" indent="0">
              <a:lnSpc>
                <a:spcPct val="90000"/>
              </a:lnSpc>
              <a:buClr>
                <a:schemeClr val="tx2"/>
              </a:buClr>
              <a:buNone/>
            </a:pPr>
            <a:r>
              <a:rPr lang="en-CA" sz="7200" dirty="0"/>
              <a:t>Or</a:t>
            </a:r>
          </a:p>
          <a:p>
            <a:pPr marL="82296" indent="0">
              <a:lnSpc>
                <a:spcPct val="90000"/>
              </a:lnSpc>
              <a:buClr>
                <a:schemeClr val="tx2"/>
              </a:buClr>
              <a:buNone/>
            </a:pPr>
            <a:endParaRPr lang="en-CA" sz="7200" dirty="0"/>
          </a:p>
          <a:p>
            <a:pPr marL="82296" indent="0">
              <a:lnSpc>
                <a:spcPct val="90000"/>
              </a:lnSpc>
              <a:buClr>
                <a:schemeClr val="tx2"/>
              </a:buClr>
              <a:buNone/>
            </a:pPr>
            <a:r>
              <a:rPr lang="en-CA" sz="7200" dirty="0"/>
              <a:t>Trades District Partnership Programs</a:t>
            </a:r>
          </a:p>
          <a:p>
            <a:pPr marL="82296" indent="0">
              <a:lnSpc>
                <a:spcPct val="90000"/>
              </a:lnSpc>
              <a:buNone/>
            </a:pPr>
            <a:endParaRPr lang="en-CA" sz="7200" dirty="0"/>
          </a:p>
          <a:p>
            <a:pPr marL="82296" indent="0">
              <a:lnSpc>
                <a:spcPct val="90000"/>
              </a:lnSpc>
              <a:buNone/>
            </a:pPr>
            <a:endParaRPr lang="en-CA" sz="9600" dirty="0"/>
          </a:p>
        </p:txBody>
      </p:sp>
      <p:pic>
        <p:nvPicPr>
          <p:cNvPr id="7" name="Picture 10" descr="MCj04104070000[1]"/>
          <p:cNvPicPr>
            <a:picLocks noChangeAspect="1" noChangeArrowheads="1"/>
          </p:cNvPicPr>
          <p:nvPr/>
        </p:nvPicPr>
        <p:blipFill>
          <a:blip r:embed="rId3" cstate="print"/>
          <a:srcRect/>
          <a:stretch>
            <a:fillRect/>
          </a:stretch>
        </p:blipFill>
        <p:spPr bwMode="auto">
          <a:xfrm>
            <a:off x="3886200" y="1143000"/>
            <a:ext cx="1447800" cy="1897063"/>
          </a:xfrm>
          <a:prstGeom prst="rect">
            <a:avLst/>
          </a:prstGeom>
          <a:noFill/>
        </p:spPr>
      </p:pic>
    </p:spTree>
    <p:extLst>
      <p:ext uri="{BB962C8B-B14F-4D97-AF65-F5344CB8AC3E}">
        <p14:creationId xmlns:p14="http://schemas.microsoft.com/office/powerpoint/2010/main" val="425188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924800" cy="1143000"/>
          </a:xfrm>
        </p:spPr>
        <p:txBody>
          <a:bodyPr>
            <a:noAutofit/>
          </a:bodyPr>
          <a:lstStyle/>
          <a:p>
            <a:pPr algn="ctr"/>
            <a:r>
              <a:rPr lang="en-US" i="1" dirty="0">
                <a:solidFill>
                  <a:srgbClr val="002060"/>
                </a:solidFill>
              </a:rPr>
              <a:t>Choosing Electives in Grades 10-12</a:t>
            </a:r>
          </a:p>
        </p:txBody>
      </p:sp>
      <p:sp>
        <p:nvSpPr>
          <p:cNvPr id="3" name="Content Placeholder 2"/>
          <p:cNvSpPr>
            <a:spLocks noGrp="1"/>
          </p:cNvSpPr>
          <p:nvPr>
            <p:ph idx="1"/>
          </p:nvPr>
        </p:nvSpPr>
        <p:spPr>
          <a:xfrm>
            <a:off x="1066800" y="1447800"/>
            <a:ext cx="7866888" cy="4800600"/>
          </a:xfrm>
        </p:spPr>
        <p:txBody>
          <a:bodyPr lIns="91440" tIns="45720" rIns="91440" bIns="45720" anchor="t">
            <a:normAutofit/>
          </a:bodyPr>
          <a:lstStyle/>
          <a:p>
            <a:pPr indent="-283210"/>
            <a:r>
              <a:rPr lang="en-US" dirty="0"/>
              <a:t>Students should research and choose carefully.  </a:t>
            </a:r>
            <a:br>
              <a:rPr lang="en-US" dirty="0"/>
            </a:br>
            <a:r>
              <a:rPr lang="en-US" dirty="0"/>
              <a:t>They should:</a:t>
            </a:r>
          </a:p>
          <a:p>
            <a:pPr marL="1060958" lvl="2" indent="-457200">
              <a:buFont typeface="Wingdings" panose="05000000000000000000" pitchFamily="2" charset="2"/>
              <a:buChar char="§"/>
            </a:pPr>
            <a:r>
              <a:rPr lang="en-US" dirty="0"/>
              <a:t>speak to their counsellors</a:t>
            </a:r>
          </a:p>
          <a:p>
            <a:pPr marL="1060958" lvl="2" indent="-457200">
              <a:buFont typeface="Wingdings" panose="05000000000000000000" pitchFamily="2" charset="2"/>
              <a:buChar char="§"/>
            </a:pPr>
            <a:r>
              <a:rPr lang="en-US" dirty="0"/>
              <a:t>consider their interests and career goals</a:t>
            </a:r>
          </a:p>
          <a:p>
            <a:pPr marL="1060958" lvl="2" indent="-457200">
              <a:buFont typeface="Wingdings" panose="05000000000000000000" pitchFamily="2" charset="2"/>
              <a:buChar char="§"/>
            </a:pPr>
            <a:r>
              <a:rPr lang="en-US" dirty="0"/>
              <a:t>speak to teachers who teach those courses</a:t>
            </a:r>
          </a:p>
          <a:p>
            <a:pPr marL="1060958" lvl="2" indent="-457200">
              <a:buFont typeface="Wingdings" panose="05000000000000000000" pitchFamily="2" charset="2"/>
              <a:buChar char="§"/>
            </a:pPr>
            <a:r>
              <a:rPr lang="en-US" dirty="0"/>
              <a:t>consult with parents</a:t>
            </a:r>
          </a:p>
          <a:p>
            <a:pPr marL="1060958" lvl="2" indent="-457200">
              <a:buFont typeface="Wingdings" panose="05000000000000000000" pitchFamily="2" charset="2"/>
              <a:buChar char="§"/>
            </a:pPr>
            <a:r>
              <a:rPr lang="en-US" dirty="0"/>
              <a:t>check out the Course Description Handbook online at </a:t>
            </a:r>
            <a:r>
              <a:rPr lang="en-US" b="1" u="sng" dirty="0"/>
              <a:t>http://www.surreyschools.ca/schools/queene </a:t>
            </a:r>
            <a:r>
              <a:rPr lang="en-US" dirty="0"/>
              <a:t>Or on their Microsoft Teams Channel</a:t>
            </a:r>
          </a:p>
        </p:txBody>
      </p:sp>
      <p:pic>
        <p:nvPicPr>
          <p:cNvPr id="4" name="Recorded Sound">
            <a:hlinkClick r:id="" action="ppaction://media"/>
            <a:extLst>
              <a:ext uri="{FF2B5EF4-FFF2-40B4-BE49-F238E27FC236}">
                <a16:creationId xmlns:a16="http://schemas.microsoft.com/office/drawing/2014/main" id="{2641DCC1-D1BE-6155-4113-E9EEF6383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3518" y="2667000"/>
            <a:ext cx="487363" cy="487363"/>
          </a:xfrm>
          <a:prstGeom prst="rect">
            <a:avLst/>
          </a:prstGeom>
        </p:spPr>
      </p:pic>
    </p:spTree>
    <p:extLst>
      <p:ext uri="{BB962C8B-B14F-4D97-AF65-F5344CB8AC3E}">
        <p14:creationId xmlns:p14="http://schemas.microsoft.com/office/powerpoint/2010/main" val="40833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latin typeface="Papyrus" panose="03070502060502030205" pitchFamily="66" charset="0"/>
              </a:rPr>
              <a:t>Co-Op Programs @ QE</a:t>
            </a:r>
            <a:br>
              <a:rPr lang="en-CA" b="1" dirty="0">
                <a:latin typeface="Papyrus" panose="03070502060502030205" pitchFamily="66" charset="0"/>
              </a:rPr>
            </a:br>
            <a:r>
              <a:rPr lang="en-CA" b="1" dirty="0">
                <a:latin typeface="Papyrus" panose="03070502060502030205" pitchFamily="66" charset="0"/>
              </a:rPr>
              <a:t>Gr 11</a:t>
            </a:r>
            <a:endParaRPr lang="en-US" b="1" dirty="0">
              <a:latin typeface="Papyrus" panose="03070502060502030205" pitchFamily="66"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693" y="1131094"/>
            <a:ext cx="790575" cy="877538"/>
          </a:xfrm>
          <a:prstGeom prst="rect">
            <a:avLst/>
          </a:prstGeom>
        </p:spPr>
      </p:pic>
      <p:sp>
        <p:nvSpPr>
          <p:cNvPr id="6" name="TextBox 5"/>
          <p:cNvSpPr txBox="1"/>
          <p:nvPr/>
        </p:nvSpPr>
        <p:spPr>
          <a:xfrm>
            <a:off x="500062" y="2118427"/>
            <a:ext cx="4950413" cy="415498"/>
          </a:xfrm>
          <a:prstGeom prst="rect">
            <a:avLst/>
          </a:prstGeom>
          <a:noFill/>
        </p:spPr>
        <p:txBody>
          <a:bodyPr wrap="square" rtlCol="0">
            <a:spAutoFit/>
          </a:bodyPr>
          <a:lstStyle/>
          <a:p>
            <a:r>
              <a:rPr lang="en-CA" sz="2100" b="1"/>
              <a:t>What are Coops? </a:t>
            </a:r>
          </a:p>
        </p:txBody>
      </p:sp>
      <p:sp>
        <p:nvSpPr>
          <p:cNvPr id="9" name="Content Placeholder 8"/>
          <p:cNvSpPr>
            <a:spLocks noGrp="1"/>
          </p:cNvSpPr>
          <p:nvPr>
            <p:ph idx="1"/>
          </p:nvPr>
        </p:nvSpPr>
        <p:spPr>
          <a:xfrm>
            <a:off x="243568" y="2114484"/>
            <a:ext cx="8274888" cy="2814704"/>
          </a:xfrm>
        </p:spPr>
        <p:txBody>
          <a:bodyPr vert="horz" lIns="68580" tIns="34290" rIns="68580" bIns="34290" rtlCol="0" anchor="t">
            <a:normAutofit/>
          </a:bodyPr>
          <a:lstStyle/>
          <a:p>
            <a:endParaRPr lang="en-CA"/>
          </a:p>
          <a:p>
            <a:r>
              <a:rPr lang="en-CA" dirty="0"/>
              <a:t>Themed, pre-packaged cohorts that include extra credits and a variety of courses. You will stay with the same teacher and each coop includes a valuable 100hrs of work experience portion that looks great for Scholarships, post-secondary and college entrance applications</a:t>
            </a:r>
            <a:endParaRPr lang="en-CA" dirty="0">
              <a:cs typeface="Calibri"/>
            </a:endParaRPr>
          </a:p>
          <a:p>
            <a:r>
              <a:rPr lang="en-CA" dirty="0"/>
              <a:t>Targeting students with clear post-secondary or career visions and strong attendance</a:t>
            </a:r>
            <a:endParaRPr lang="en-CA" dirty="0">
              <a:cs typeface="Calibri"/>
            </a:endParaRPr>
          </a:p>
          <a:p>
            <a:pPr marL="0" indent="0">
              <a:buNone/>
            </a:pPr>
            <a:r>
              <a:rPr lang="en-CA" dirty="0"/>
              <a:t>Ex. Mr. Hardman's Humanities Coop</a:t>
            </a:r>
            <a:endParaRPr lang="en-CA" dirty="0">
              <a:cs typeface="Calibri"/>
            </a:endParaRPr>
          </a:p>
          <a:p>
            <a:endParaRPr lang="en-CA"/>
          </a:p>
        </p:txBody>
      </p:sp>
      <p:pic>
        <p:nvPicPr>
          <p:cNvPr id="7" name="Picture 7" descr="Text&#10;&#10;Description automatically generated">
            <a:extLst>
              <a:ext uri="{FF2B5EF4-FFF2-40B4-BE49-F238E27FC236}">
                <a16:creationId xmlns:a16="http://schemas.microsoft.com/office/drawing/2014/main" id="{14A2D005-9649-698A-D7A0-718C80D9AC09}"/>
              </a:ext>
            </a:extLst>
          </p:cNvPr>
          <p:cNvPicPr>
            <a:picLocks noChangeAspect="1"/>
          </p:cNvPicPr>
          <p:nvPr/>
        </p:nvPicPr>
        <p:blipFill>
          <a:blip r:embed="rId5"/>
          <a:stretch>
            <a:fillRect/>
          </a:stretch>
        </p:blipFill>
        <p:spPr>
          <a:xfrm>
            <a:off x="4979868" y="4200728"/>
            <a:ext cx="3421991" cy="1637536"/>
          </a:xfrm>
          <a:prstGeom prst="rect">
            <a:avLst/>
          </a:prstGeom>
        </p:spPr>
      </p:pic>
      <p:pic>
        <p:nvPicPr>
          <p:cNvPr id="3" name="Recorded Sound">
            <a:hlinkClick r:id="" action="ppaction://media"/>
            <a:extLst>
              <a:ext uri="{FF2B5EF4-FFF2-40B4-BE49-F238E27FC236}">
                <a16:creationId xmlns:a16="http://schemas.microsoft.com/office/drawing/2014/main" id="{39D8749D-0084-BAB3-FFBA-2438A8A999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75268" y="5639456"/>
            <a:ext cx="487363" cy="487363"/>
          </a:xfrm>
          <a:prstGeom prst="rect">
            <a:avLst/>
          </a:prstGeom>
        </p:spPr>
      </p:pic>
    </p:spTree>
    <p:extLst>
      <p:ext uri="{BB962C8B-B14F-4D97-AF65-F5344CB8AC3E}">
        <p14:creationId xmlns:p14="http://schemas.microsoft.com/office/powerpoint/2010/main" val="107338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latin typeface="Papyrus"/>
              </a:rPr>
              <a:t>2024/25 Co-Op Programs @ QE</a:t>
            </a:r>
            <a:endParaRPr lang="en-US" b="1" dirty="0">
              <a:latin typeface="Papyrus"/>
            </a:endParaRPr>
          </a:p>
        </p:txBody>
      </p:sp>
      <p:sp>
        <p:nvSpPr>
          <p:cNvPr id="3" name="Content Placeholder 2"/>
          <p:cNvSpPr>
            <a:spLocks noGrp="1"/>
          </p:cNvSpPr>
          <p:nvPr>
            <p:ph idx="1"/>
          </p:nvPr>
        </p:nvSpPr>
        <p:spPr>
          <a:xfrm>
            <a:off x="182446" y="3493712"/>
            <a:ext cx="3608615" cy="1953396"/>
          </a:xfrm>
        </p:spPr>
        <p:txBody>
          <a:bodyPr vert="horz" lIns="68580" tIns="34290" rIns="68580" bIns="34290" rtlCol="0" anchor="t">
            <a:normAutofit/>
          </a:bodyPr>
          <a:lstStyle/>
          <a:p>
            <a:r>
              <a:rPr lang="en-CA" b="1" dirty="0">
                <a:latin typeface="+mj-lt"/>
              </a:rPr>
              <a:t>Humanities/Law Co-Op </a:t>
            </a:r>
            <a:endParaRPr lang="en-CA" b="1" dirty="0">
              <a:latin typeface="+mj-lt"/>
              <a:cs typeface="Calibri Light"/>
            </a:endParaRPr>
          </a:p>
          <a:p>
            <a:pPr marL="0" indent="0">
              <a:buNone/>
            </a:pPr>
            <a:r>
              <a:rPr lang="en-CA" b="1" dirty="0">
                <a:latin typeface="+mj-lt"/>
              </a:rPr>
              <a:t>(Mr. Hardman)</a:t>
            </a:r>
            <a:endParaRPr lang="en-CA" b="1" dirty="0">
              <a:latin typeface="+mj-lt"/>
              <a:cs typeface="Calibri Light"/>
            </a:endParaRPr>
          </a:p>
          <a:p>
            <a:pPr marL="0" indent="0">
              <a:buNone/>
            </a:pPr>
            <a:endParaRPr lang="en-CA" b="1" dirty="0">
              <a:latin typeface="+mj-lt"/>
            </a:endParaRPr>
          </a:p>
          <a:p>
            <a:r>
              <a:rPr lang="en-CA" b="1" dirty="0">
                <a:latin typeface="+mj-lt"/>
              </a:rPr>
              <a:t>Auto Mechanics Co-Op </a:t>
            </a:r>
            <a:endParaRPr lang="en-CA" b="1">
              <a:latin typeface="+mj-lt"/>
              <a:cs typeface="Calibri Light"/>
            </a:endParaRPr>
          </a:p>
          <a:p>
            <a:pPr marL="0" indent="0">
              <a:buNone/>
            </a:pPr>
            <a:r>
              <a:rPr lang="en-CA" b="1" dirty="0">
                <a:latin typeface="+mj-lt"/>
                <a:cs typeface="Calibri Light"/>
              </a:rPr>
              <a:t>(Mr. Friesen)</a:t>
            </a:r>
          </a:p>
          <a:p>
            <a:pPr marL="0" indent="0">
              <a:buNone/>
            </a:pPr>
            <a:endParaRPr lang="en-CA" b="1" dirty="0">
              <a:latin typeface="+mj-lt"/>
              <a:cs typeface="Calibri Light"/>
            </a:endParaRPr>
          </a:p>
        </p:txBody>
      </p:sp>
      <p:sp>
        <p:nvSpPr>
          <p:cNvPr id="6" name="TextBox 5"/>
          <p:cNvSpPr txBox="1"/>
          <p:nvPr/>
        </p:nvSpPr>
        <p:spPr>
          <a:xfrm>
            <a:off x="412990" y="2521789"/>
            <a:ext cx="2731770" cy="715581"/>
          </a:xfrm>
          <a:prstGeom prst="rect">
            <a:avLst/>
          </a:prstGeom>
          <a:noFill/>
        </p:spPr>
        <p:txBody>
          <a:bodyPr wrap="square" lIns="68580" tIns="34290" rIns="68580" bIns="34290" rtlCol="0" anchor="t">
            <a:spAutoFit/>
          </a:bodyPr>
          <a:lstStyle/>
          <a:p>
            <a:r>
              <a:rPr lang="en-CA" sz="2100" b="1" dirty="0"/>
              <a:t>FULL  DAY (1 Semester)</a:t>
            </a:r>
          </a:p>
          <a:p>
            <a:r>
              <a:rPr lang="en-CA" sz="2100" b="1" dirty="0"/>
              <a:t>24 Credits</a:t>
            </a:r>
            <a:endParaRPr lang="en-CA" sz="2100" b="1" dirty="0">
              <a:cs typeface="Calibri"/>
            </a:endParaRPr>
          </a:p>
        </p:txBody>
      </p:sp>
      <p:sp>
        <p:nvSpPr>
          <p:cNvPr id="7" name="Content Placeholder 2"/>
          <p:cNvSpPr txBox="1">
            <a:spLocks/>
          </p:cNvSpPr>
          <p:nvPr/>
        </p:nvSpPr>
        <p:spPr>
          <a:xfrm>
            <a:off x="5449121" y="2997694"/>
            <a:ext cx="3608615" cy="347380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b="1" dirty="0">
                <a:latin typeface="+mj-lt"/>
              </a:rPr>
              <a:t>Science  (Chem Focus)</a:t>
            </a:r>
            <a:endParaRPr lang="en-US" sz="2100" dirty="0"/>
          </a:p>
          <a:p>
            <a:pPr marL="0" indent="0">
              <a:buNone/>
            </a:pPr>
            <a:r>
              <a:rPr lang="en-CA" sz="2100" b="1" dirty="0">
                <a:latin typeface="+mj-lt"/>
                <a:cs typeface="Calibri Light"/>
              </a:rPr>
              <a:t>(Mr. </a:t>
            </a:r>
            <a:r>
              <a:rPr lang="en-CA" sz="2100" b="1" dirty="0" err="1">
                <a:latin typeface="+mj-lt"/>
                <a:cs typeface="Calibri Light"/>
              </a:rPr>
              <a:t>Romswinkel</a:t>
            </a:r>
            <a:r>
              <a:rPr lang="en-CA" sz="2100" b="1" dirty="0">
                <a:latin typeface="+mj-lt"/>
                <a:cs typeface="Calibri Light"/>
              </a:rPr>
              <a:t>)</a:t>
            </a:r>
          </a:p>
          <a:p>
            <a:pPr marL="0" indent="0">
              <a:buNone/>
            </a:pPr>
            <a:endParaRPr lang="en-CA" sz="2100" b="1" dirty="0">
              <a:latin typeface="+mj-lt"/>
            </a:endParaRPr>
          </a:p>
          <a:p>
            <a:r>
              <a:rPr lang="en-CA" sz="2100" b="1" dirty="0">
                <a:latin typeface="+mj-lt"/>
              </a:rPr>
              <a:t>Entrepreneurship Business</a:t>
            </a:r>
            <a:endParaRPr lang="en-CA" sz="2100" dirty="0">
              <a:latin typeface="+mj-lt"/>
            </a:endParaRPr>
          </a:p>
          <a:p>
            <a:pPr marL="0" indent="0">
              <a:buNone/>
            </a:pPr>
            <a:r>
              <a:rPr lang="en-CA" sz="2100" b="1" dirty="0">
                <a:latin typeface="+mj-lt"/>
                <a:cs typeface="Calibri Light" panose="020F0302020204030204"/>
              </a:rPr>
              <a:t>(Ms. Sachdeva)</a:t>
            </a:r>
          </a:p>
          <a:p>
            <a:pPr marL="0" indent="0">
              <a:buNone/>
            </a:pPr>
            <a:endParaRPr lang="en-CA" sz="2100" b="1" dirty="0">
              <a:latin typeface="+mj-lt"/>
            </a:endParaRPr>
          </a:p>
          <a:p>
            <a:r>
              <a:rPr lang="en-CA" sz="2100" b="1" dirty="0">
                <a:latin typeface="+mj-lt"/>
              </a:rPr>
              <a:t>Robotics Engineering</a:t>
            </a:r>
            <a:endParaRPr lang="en-CA" sz="2100" b="1" dirty="0">
              <a:latin typeface="+mj-lt"/>
              <a:cs typeface="Calibri Light" panose="020F0302020204030204"/>
            </a:endParaRPr>
          </a:p>
          <a:p>
            <a:pPr marL="0" indent="0">
              <a:buNone/>
            </a:pPr>
            <a:r>
              <a:rPr lang="en-CA" sz="2100" b="1" dirty="0">
                <a:latin typeface="+mj-lt"/>
                <a:cs typeface="Calibri Light" panose="020F0302020204030204"/>
              </a:rPr>
              <a:t>(Mr. Wright) </a:t>
            </a:r>
          </a:p>
          <a:p>
            <a:endParaRPr lang="en-US" sz="2100">
              <a:latin typeface="Papyrus" panose="03070502060502030205" pitchFamily="66" charset="0"/>
            </a:endParaRPr>
          </a:p>
        </p:txBody>
      </p:sp>
      <p:sp>
        <p:nvSpPr>
          <p:cNvPr id="8" name="TextBox 7"/>
          <p:cNvSpPr txBox="1"/>
          <p:nvPr/>
        </p:nvSpPr>
        <p:spPr>
          <a:xfrm>
            <a:off x="5924929" y="2133600"/>
            <a:ext cx="3064874" cy="738664"/>
          </a:xfrm>
          <a:prstGeom prst="rect">
            <a:avLst/>
          </a:prstGeom>
          <a:noFill/>
        </p:spPr>
        <p:txBody>
          <a:bodyPr wrap="square" rtlCol="0">
            <a:spAutoFit/>
          </a:bodyPr>
          <a:lstStyle/>
          <a:p>
            <a:r>
              <a:rPr lang="en-CA" sz="2100" b="1"/>
              <a:t>Half Day (2 Periods)</a:t>
            </a:r>
          </a:p>
          <a:p>
            <a:r>
              <a:rPr lang="en-CA" sz="2100" b="1"/>
              <a:t>12 Credits</a:t>
            </a:r>
          </a:p>
        </p:txBody>
      </p:sp>
      <p:pic>
        <p:nvPicPr>
          <p:cNvPr id="9" name="Picture 2" descr="Grade 11 - SSD36 - Queen Elizabeth Secondary School | Appl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324" y="396930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6E76E897-382E-3982-C8E9-F69B752801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7098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382"/>
            <a:ext cx="7543800" cy="945781"/>
          </a:xfrm>
        </p:spPr>
        <p:txBody>
          <a:bodyPr>
            <a:normAutofit fontScale="90000"/>
          </a:bodyPr>
          <a:lstStyle/>
          <a:p>
            <a:br>
              <a:rPr lang="en-US" dirty="0"/>
            </a:br>
            <a:r>
              <a:rPr lang="en-US" sz="4500" dirty="0"/>
              <a:t>Career Life Connections (CLC)</a:t>
            </a:r>
          </a:p>
        </p:txBody>
      </p:sp>
      <p:sp>
        <p:nvSpPr>
          <p:cNvPr id="3" name="Content Placeholder 2"/>
          <p:cNvSpPr>
            <a:spLocks noGrp="1"/>
          </p:cNvSpPr>
          <p:nvPr>
            <p:ph idx="1"/>
          </p:nvPr>
        </p:nvSpPr>
        <p:spPr/>
        <p:txBody>
          <a:bodyPr>
            <a:normAutofit/>
          </a:bodyPr>
          <a:lstStyle/>
          <a:p>
            <a:r>
              <a:rPr lang="en-US" sz="2800" dirty="0"/>
              <a:t>Stand alone ‘enrolled’ course taken in grade 11 or 12</a:t>
            </a:r>
          </a:p>
          <a:p>
            <a:r>
              <a:rPr lang="en-US" sz="2800" dirty="0"/>
              <a:t>Post-secondary applications, post-secondary visits, grant/scholarship applications</a:t>
            </a:r>
          </a:p>
          <a:p>
            <a:r>
              <a:rPr lang="en-US" sz="2800" dirty="0"/>
              <a:t>CLC 12 is offered in all of QE’s Co-ops </a:t>
            </a:r>
            <a:r>
              <a:rPr lang="en-US" sz="1800" dirty="0"/>
              <a:t>(gr. 11)</a:t>
            </a:r>
          </a:p>
        </p:txBody>
      </p:sp>
      <p:pic>
        <p:nvPicPr>
          <p:cNvPr id="4" name="Picture 3" descr="Experience - Highway im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4105688"/>
            <a:ext cx="2710079" cy="2142711"/>
          </a:xfrm>
          <a:prstGeom prst="rect">
            <a:avLst/>
          </a:prstGeom>
        </p:spPr>
      </p:pic>
      <p:pic>
        <p:nvPicPr>
          <p:cNvPr id="5" name="Recorded Sound">
            <a:hlinkClick r:id="" action="ppaction://media"/>
            <a:extLst>
              <a:ext uri="{FF2B5EF4-FFF2-40B4-BE49-F238E27FC236}">
                <a16:creationId xmlns:a16="http://schemas.microsoft.com/office/drawing/2014/main" id="{4A214E35-0740-6D20-1FE0-CBB84E00F2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170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3600" dirty="0"/>
              <a:t>DISTRICT PARTNERSHIP PROGRAMS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468791359"/>
              </p:ext>
            </p:extLst>
          </p:nvPr>
        </p:nvGraphicFramePr>
        <p:xfrm>
          <a:off x="1435100" y="1447800"/>
          <a:ext cx="7499350" cy="5029200"/>
        </p:xfrm>
        <a:graphic>
          <a:graphicData uri="http://schemas.openxmlformats.org/drawingml/2006/table">
            <a:tbl>
              <a:tblPr firstRow="1" bandRow="1">
                <a:tableStyleId>{5C22544A-7EE6-4342-B048-85BDC9FD1C3A}</a:tableStyleId>
              </a:tblPr>
              <a:tblGrid>
                <a:gridCol w="1499870">
                  <a:extLst>
                    <a:ext uri="{9D8B030D-6E8A-4147-A177-3AD203B41FA5}">
                      <a16:colId xmlns:a16="http://schemas.microsoft.com/office/drawing/2014/main" val="631677557"/>
                    </a:ext>
                  </a:extLst>
                </a:gridCol>
                <a:gridCol w="1499870">
                  <a:extLst>
                    <a:ext uri="{9D8B030D-6E8A-4147-A177-3AD203B41FA5}">
                      <a16:colId xmlns:a16="http://schemas.microsoft.com/office/drawing/2014/main" val="1936334644"/>
                    </a:ext>
                  </a:extLst>
                </a:gridCol>
                <a:gridCol w="1499870">
                  <a:extLst>
                    <a:ext uri="{9D8B030D-6E8A-4147-A177-3AD203B41FA5}">
                      <a16:colId xmlns:a16="http://schemas.microsoft.com/office/drawing/2014/main" val="1831742876"/>
                    </a:ext>
                  </a:extLst>
                </a:gridCol>
                <a:gridCol w="1499870">
                  <a:extLst>
                    <a:ext uri="{9D8B030D-6E8A-4147-A177-3AD203B41FA5}">
                      <a16:colId xmlns:a16="http://schemas.microsoft.com/office/drawing/2014/main" val="3171596807"/>
                    </a:ext>
                  </a:extLst>
                </a:gridCol>
                <a:gridCol w="1499870">
                  <a:extLst>
                    <a:ext uri="{9D8B030D-6E8A-4147-A177-3AD203B41FA5}">
                      <a16:colId xmlns:a16="http://schemas.microsoft.com/office/drawing/2014/main" val="235774097"/>
                    </a:ext>
                  </a:extLst>
                </a:gridCol>
              </a:tblGrid>
              <a:tr h="1005840">
                <a:tc>
                  <a:txBody>
                    <a:bodyPr/>
                    <a:lstStyle/>
                    <a:p>
                      <a:pPr algn="ctr"/>
                      <a:r>
                        <a:rPr lang="en-CA" sz="1400" dirty="0">
                          <a:solidFill>
                            <a:schemeClr val="tx1"/>
                          </a:solidFill>
                        </a:rPr>
                        <a:t>AUTOMOTIVE SERVICE</a:t>
                      </a:r>
                    </a:p>
                    <a:p>
                      <a:pPr algn="ctr"/>
                      <a:r>
                        <a:rPr lang="en-CA" sz="1400" dirty="0">
                          <a:solidFill>
                            <a:schemeClr val="tx1"/>
                          </a:solidFill>
                        </a:rPr>
                        <a:t> TECHNICIAN</a:t>
                      </a:r>
                    </a:p>
                  </a:txBody>
                  <a:tcPr>
                    <a:solidFill>
                      <a:schemeClr val="bg1"/>
                    </a:solidFill>
                  </a:tcPr>
                </a:tc>
                <a:tc>
                  <a:txBody>
                    <a:bodyPr/>
                    <a:lstStyle/>
                    <a:p>
                      <a:pPr algn="ctr"/>
                      <a:r>
                        <a:rPr lang="en-CA" sz="1400" dirty="0">
                          <a:solidFill>
                            <a:schemeClr val="tx1"/>
                          </a:solidFill>
                        </a:rPr>
                        <a:t>AUTOMOTIVE COLLISION</a:t>
                      </a:r>
                    </a:p>
                  </a:txBody>
                  <a:tcPr>
                    <a:solidFill>
                      <a:schemeClr val="bg1"/>
                    </a:solidFill>
                  </a:tcPr>
                </a:tc>
                <a:tc>
                  <a:txBody>
                    <a:bodyPr/>
                    <a:lstStyle/>
                    <a:p>
                      <a:pPr algn="ctr"/>
                      <a:r>
                        <a:rPr lang="en-CA" sz="1400" dirty="0">
                          <a:solidFill>
                            <a:schemeClr val="tx1"/>
                          </a:solidFill>
                        </a:rPr>
                        <a:t>AUTOMOTIVE PREP/PAINT</a:t>
                      </a:r>
                    </a:p>
                  </a:txBody>
                  <a:tcPr>
                    <a:solidFill>
                      <a:schemeClr val="bg1"/>
                    </a:solidFill>
                  </a:tcPr>
                </a:tc>
                <a:tc>
                  <a:txBody>
                    <a:bodyPr/>
                    <a:lstStyle/>
                    <a:p>
                      <a:pPr algn="ctr"/>
                      <a:r>
                        <a:rPr lang="en-CA" sz="1400" dirty="0">
                          <a:solidFill>
                            <a:schemeClr val="tx1"/>
                          </a:solidFill>
                        </a:rPr>
                        <a:t>HEAVY </a:t>
                      </a:r>
                    </a:p>
                    <a:p>
                      <a:pPr algn="ctr"/>
                      <a:r>
                        <a:rPr lang="en-CA" sz="1400" dirty="0">
                          <a:solidFill>
                            <a:schemeClr val="tx1"/>
                          </a:solidFill>
                        </a:rPr>
                        <a:t>DUTY MECHANIC</a:t>
                      </a:r>
                    </a:p>
                  </a:txBody>
                  <a:tcPr>
                    <a:solidFill>
                      <a:schemeClr val="bg1"/>
                    </a:solidFill>
                  </a:tcPr>
                </a:tc>
                <a:tc>
                  <a:txBody>
                    <a:bodyPr/>
                    <a:lstStyle/>
                    <a:p>
                      <a:pPr algn="ctr"/>
                      <a:r>
                        <a:rPr lang="en-CA" sz="1400" dirty="0">
                          <a:solidFill>
                            <a:schemeClr val="tx1"/>
                          </a:solidFill>
                        </a:rPr>
                        <a:t>TRADES SAMPLER</a:t>
                      </a:r>
                    </a:p>
                  </a:txBody>
                  <a:tcPr>
                    <a:solidFill>
                      <a:schemeClr val="bg1"/>
                    </a:solidFill>
                  </a:tcPr>
                </a:tc>
                <a:extLst>
                  <a:ext uri="{0D108BD9-81ED-4DB2-BD59-A6C34878D82A}">
                    <a16:rowId xmlns:a16="http://schemas.microsoft.com/office/drawing/2014/main" val="1796721333"/>
                  </a:ext>
                </a:extLst>
              </a:tr>
              <a:tr h="1005840">
                <a:tc>
                  <a:txBody>
                    <a:bodyPr/>
                    <a:lstStyle/>
                    <a:p>
                      <a:pPr algn="ctr"/>
                      <a:r>
                        <a:rPr lang="en-CA" sz="1400" b="1" dirty="0"/>
                        <a:t>CARPENTRY</a:t>
                      </a:r>
                    </a:p>
                  </a:txBody>
                  <a:tcPr/>
                </a:tc>
                <a:tc>
                  <a:txBody>
                    <a:bodyPr/>
                    <a:lstStyle/>
                    <a:p>
                      <a:pPr algn="ctr"/>
                      <a:r>
                        <a:rPr lang="en-CA" sz="1400" b="1" dirty="0"/>
                        <a:t>ELECTRICAL</a:t>
                      </a:r>
                    </a:p>
                  </a:txBody>
                  <a:tcPr/>
                </a:tc>
                <a:tc>
                  <a:txBody>
                    <a:bodyPr/>
                    <a:lstStyle/>
                    <a:p>
                      <a:pPr algn="ctr"/>
                      <a:r>
                        <a:rPr lang="en-CA" sz="1400" b="1" dirty="0"/>
                        <a:t>WELDING</a:t>
                      </a:r>
                    </a:p>
                  </a:txBody>
                  <a:tcPr/>
                </a:tc>
                <a:tc>
                  <a:txBody>
                    <a:bodyPr/>
                    <a:lstStyle/>
                    <a:p>
                      <a:pPr algn="ctr"/>
                      <a:r>
                        <a:rPr lang="en-CA" sz="1400" b="1" dirty="0"/>
                        <a:t>METAL FABRICATION</a:t>
                      </a:r>
                    </a:p>
                  </a:txBody>
                  <a:tcPr/>
                </a:tc>
                <a:tc>
                  <a:txBody>
                    <a:bodyPr/>
                    <a:lstStyle/>
                    <a:p>
                      <a:pPr algn="ctr"/>
                      <a:r>
                        <a:rPr lang="en-CA" sz="1400" b="1" dirty="0"/>
                        <a:t>PAINTER</a:t>
                      </a:r>
                    </a:p>
                  </a:txBody>
                  <a:tcPr/>
                </a:tc>
                <a:extLst>
                  <a:ext uri="{0D108BD9-81ED-4DB2-BD59-A6C34878D82A}">
                    <a16:rowId xmlns:a16="http://schemas.microsoft.com/office/drawing/2014/main" val="697026359"/>
                  </a:ext>
                </a:extLst>
              </a:tr>
              <a:tr h="1005840">
                <a:tc>
                  <a:txBody>
                    <a:bodyPr/>
                    <a:lstStyle/>
                    <a:p>
                      <a:pPr algn="ctr"/>
                      <a:r>
                        <a:rPr lang="en-CA" sz="1400" b="1" dirty="0"/>
                        <a:t>CULINARY ARTS</a:t>
                      </a:r>
                    </a:p>
                  </a:txBody>
                  <a:tcPr/>
                </a:tc>
                <a:tc>
                  <a:txBody>
                    <a:bodyPr/>
                    <a:lstStyle/>
                    <a:p>
                      <a:pPr algn="ctr"/>
                      <a:r>
                        <a:rPr lang="en-CA" sz="1400" b="1" dirty="0"/>
                        <a:t>BAKING AND</a:t>
                      </a:r>
                    </a:p>
                    <a:p>
                      <a:pPr algn="ctr"/>
                      <a:r>
                        <a:rPr lang="en-CA" sz="1400" b="1" dirty="0"/>
                        <a:t>PASTRY ARTS</a:t>
                      </a:r>
                    </a:p>
                  </a:txBody>
                  <a:tcPr/>
                </a:tc>
                <a:tc>
                  <a:txBody>
                    <a:bodyPr/>
                    <a:lstStyle/>
                    <a:p>
                      <a:pPr algn="ctr"/>
                      <a:r>
                        <a:rPr lang="en-CA" sz="1400" b="1" dirty="0"/>
                        <a:t>HAIRSTYLIST</a:t>
                      </a:r>
                    </a:p>
                  </a:txBody>
                  <a:tcPr/>
                </a:tc>
                <a:tc>
                  <a:txBody>
                    <a:bodyPr/>
                    <a:lstStyle/>
                    <a:p>
                      <a:pPr algn="ctr"/>
                      <a:r>
                        <a:rPr lang="en-CA" sz="1400" b="1" dirty="0"/>
                        <a:t>MILLWRIGHT</a:t>
                      </a:r>
                    </a:p>
                  </a:txBody>
                  <a:tcPr/>
                </a:tc>
                <a:tc>
                  <a:txBody>
                    <a:bodyPr/>
                    <a:lstStyle/>
                    <a:p>
                      <a:pPr algn="ctr"/>
                      <a:r>
                        <a:rPr lang="en-CA" sz="1400" b="1" dirty="0"/>
                        <a:t>DRAFTING</a:t>
                      </a:r>
                    </a:p>
                    <a:p>
                      <a:pPr algn="ctr"/>
                      <a:r>
                        <a:rPr lang="en-CA" sz="1400" b="1" dirty="0"/>
                        <a:t>CADD</a:t>
                      </a:r>
                    </a:p>
                  </a:txBody>
                  <a:tcPr/>
                </a:tc>
                <a:extLst>
                  <a:ext uri="{0D108BD9-81ED-4DB2-BD59-A6C34878D82A}">
                    <a16:rowId xmlns:a16="http://schemas.microsoft.com/office/drawing/2014/main" val="561452589"/>
                  </a:ext>
                </a:extLst>
              </a:tr>
              <a:tr h="1005840">
                <a:tc>
                  <a:txBody>
                    <a:bodyPr/>
                    <a:lstStyle/>
                    <a:p>
                      <a:pPr algn="ctr"/>
                      <a:r>
                        <a:rPr lang="en-CA" sz="1400" b="1" dirty="0"/>
                        <a:t>PIPING</a:t>
                      </a:r>
                    </a:p>
                    <a:p>
                      <a:pPr algn="ctr"/>
                      <a:r>
                        <a:rPr lang="en-CA" sz="1400" b="1" dirty="0"/>
                        <a:t>(PLUMBING)</a:t>
                      </a:r>
                    </a:p>
                  </a:txBody>
                  <a:tcPr/>
                </a:tc>
                <a:tc>
                  <a:txBody>
                    <a:bodyPr/>
                    <a:lstStyle/>
                    <a:p>
                      <a:pPr algn="ctr"/>
                      <a:r>
                        <a:rPr lang="en-CA" sz="1400" b="1" dirty="0"/>
                        <a:t>AVIATION</a:t>
                      </a:r>
                    </a:p>
                    <a:p>
                      <a:pPr algn="ctr"/>
                      <a:r>
                        <a:rPr lang="en-CA" sz="1400" b="1" dirty="0"/>
                        <a:t>GROUND</a:t>
                      </a:r>
                    </a:p>
                    <a:p>
                      <a:pPr algn="ctr"/>
                      <a:r>
                        <a:rPr lang="en-CA" sz="1400" b="1" dirty="0"/>
                        <a:t>SCHOOL</a:t>
                      </a:r>
                    </a:p>
                  </a:txBody>
                  <a:tcPr/>
                </a:tc>
                <a:tc>
                  <a:txBody>
                    <a:bodyPr/>
                    <a:lstStyle/>
                    <a:p>
                      <a:pPr algn="ctr"/>
                      <a:r>
                        <a:rPr lang="en-CA" sz="1400" b="1" dirty="0"/>
                        <a:t>EDUCATION ASSISTANT</a:t>
                      </a:r>
                    </a:p>
                    <a:p>
                      <a:pPr algn="ctr"/>
                      <a:r>
                        <a:rPr lang="en-CA" sz="1400" b="1" dirty="0"/>
                        <a:t>(EA)</a:t>
                      </a:r>
                    </a:p>
                  </a:txBody>
                  <a:tcPr/>
                </a:tc>
                <a:tc>
                  <a:txBody>
                    <a:bodyPr/>
                    <a:lstStyle/>
                    <a:p>
                      <a:pPr algn="ctr"/>
                      <a:r>
                        <a:rPr lang="en-CA" sz="1400" b="1" dirty="0"/>
                        <a:t>CHILD</a:t>
                      </a:r>
                    </a:p>
                    <a:p>
                      <a:pPr algn="ctr"/>
                      <a:r>
                        <a:rPr lang="en-CA" sz="1400" b="1" dirty="0"/>
                        <a:t> AND </a:t>
                      </a:r>
                    </a:p>
                    <a:p>
                      <a:pPr algn="ctr"/>
                      <a:r>
                        <a:rPr lang="en-CA" sz="1400" b="1" dirty="0"/>
                        <a:t>YOUTH CARE</a:t>
                      </a:r>
                    </a:p>
                  </a:txBody>
                  <a:tcPr/>
                </a:tc>
                <a:tc>
                  <a:txBody>
                    <a:bodyPr/>
                    <a:lstStyle/>
                    <a:p>
                      <a:pPr algn="ctr"/>
                      <a:r>
                        <a:rPr lang="en-CA" sz="1400" b="1" dirty="0"/>
                        <a:t>TAH-TUL-UT INDIGENOUS EDUCATION PATHWAY</a:t>
                      </a:r>
                    </a:p>
                  </a:txBody>
                  <a:tcPr/>
                </a:tc>
                <a:extLst>
                  <a:ext uri="{0D108BD9-81ED-4DB2-BD59-A6C34878D82A}">
                    <a16:rowId xmlns:a16="http://schemas.microsoft.com/office/drawing/2014/main" val="2838551498"/>
                  </a:ext>
                </a:extLst>
              </a:tr>
              <a:tr h="1005840">
                <a:tc>
                  <a:txBody>
                    <a:bodyPr/>
                    <a:lstStyle/>
                    <a:p>
                      <a:pPr algn="ctr"/>
                      <a:r>
                        <a:rPr lang="en-CA" sz="1400" b="1" dirty="0"/>
                        <a:t>HEAD START IN ART</a:t>
                      </a:r>
                    </a:p>
                    <a:p>
                      <a:pPr algn="ctr"/>
                      <a:r>
                        <a:rPr lang="en-CA" sz="1400" b="1" dirty="0"/>
                        <a:t>(EMILY CARR)</a:t>
                      </a:r>
                    </a:p>
                  </a:txBody>
                  <a:tcPr/>
                </a:tc>
                <a:tc>
                  <a:txBody>
                    <a:bodyPr/>
                    <a:lstStyle/>
                    <a:p>
                      <a:pPr algn="ctr"/>
                      <a:r>
                        <a:rPr lang="en-CA" sz="1400" b="1" dirty="0"/>
                        <a:t>INTRO TO HEALTH SCIENCE</a:t>
                      </a:r>
                    </a:p>
                  </a:txBody>
                  <a:tcPr/>
                </a:tc>
                <a:tc>
                  <a:txBody>
                    <a:bodyPr/>
                    <a:lstStyle/>
                    <a:p>
                      <a:pPr algn="ctr"/>
                      <a:r>
                        <a:rPr lang="en-CA" sz="1220" b="1" dirty="0"/>
                        <a:t>HORTICULTURE</a:t>
                      </a:r>
                    </a:p>
                  </a:txBody>
                  <a:tcPr/>
                </a:tc>
                <a:tc>
                  <a:txBody>
                    <a:bodyPr/>
                    <a:lstStyle/>
                    <a:p>
                      <a:pPr algn="ctr"/>
                      <a:r>
                        <a:rPr lang="en-CA" sz="1400" b="1" dirty="0"/>
                        <a:t>CANADIAN CRIMINAL JUSTICE</a:t>
                      </a:r>
                    </a:p>
                  </a:txBody>
                  <a:tcPr/>
                </a:tc>
                <a:tc>
                  <a:txBody>
                    <a:bodyPr/>
                    <a:lstStyle/>
                    <a:p>
                      <a:pPr algn="ctr"/>
                      <a:r>
                        <a:rPr lang="en-CA" sz="1400" b="1" dirty="0"/>
                        <a:t>ROOFING</a:t>
                      </a:r>
                    </a:p>
                  </a:txBody>
                  <a:tcPr/>
                </a:tc>
                <a:extLst>
                  <a:ext uri="{0D108BD9-81ED-4DB2-BD59-A6C34878D82A}">
                    <a16:rowId xmlns:a16="http://schemas.microsoft.com/office/drawing/2014/main" val="619005801"/>
                  </a:ext>
                </a:extLst>
              </a:tr>
            </a:tbl>
          </a:graphicData>
        </a:graphic>
      </p:graphicFrame>
      <p:pic>
        <p:nvPicPr>
          <p:cNvPr id="3" name="Recorded Sound">
            <a:hlinkClick r:id="" action="ppaction://media"/>
            <a:extLst>
              <a:ext uri="{FF2B5EF4-FFF2-40B4-BE49-F238E27FC236}">
                <a16:creationId xmlns:a16="http://schemas.microsoft.com/office/drawing/2014/main" id="{4EC9BF58-20AF-FE98-992C-0E3E695082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892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bwMode="auto"/>
        <p:txBody>
          <a:bodyPr vert="horz" wrap="square" lIns="68580" tIns="34290" rIns="68580" bIns="34290" numCol="1" rtlCol="0" anchor="ctr" anchorCtr="0" compatLnSpc="1">
            <a:prstTxWarp prst="textNoShape">
              <a:avLst/>
            </a:prstTxWarp>
            <a:normAutofit/>
          </a:bodyPr>
          <a:lstStyle/>
          <a:p>
            <a:pPr algn="ctr" eaLnBrk="1" hangingPunct="1">
              <a:defRPr/>
            </a:pPr>
            <a:r>
              <a:rPr lang="en-CA" sz="2400" b="1" dirty="0"/>
              <a:t>WHAT IF I HAVEN’T COMPLETED A REQUIRED GRADE 11/12 GRADUATION COURSE? </a:t>
            </a:r>
          </a:p>
        </p:txBody>
      </p:sp>
      <p:sp>
        <p:nvSpPr>
          <p:cNvPr id="21506" name="Rectangle 3"/>
          <p:cNvSpPr>
            <a:spLocks noGrp="1"/>
          </p:cNvSpPr>
          <p:nvPr>
            <p:ph type="body" idx="1"/>
          </p:nvPr>
        </p:nvSpPr>
        <p:spPr/>
        <p:txBody>
          <a:bodyPr vert="horz" lIns="68580" tIns="34290" rIns="68580" bIns="34290" rtlCol="0" anchor="t">
            <a:normAutofit fontScale="77500" lnSpcReduction="20000"/>
          </a:bodyPr>
          <a:lstStyle/>
          <a:p>
            <a:pPr marL="81915" indent="0">
              <a:buNone/>
            </a:pPr>
            <a:endParaRPr lang="en-CA" b="1" dirty="0">
              <a:cs typeface="Calibri" panose="020F0502020204030204"/>
            </a:endParaRPr>
          </a:p>
          <a:p>
            <a:pPr marL="81915" indent="0">
              <a:buNone/>
            </a:pPr>
            <a:r>
              <a:rPr lang="en-CA" b="1" dirty="0"/>
              <a:t>You may: </a:t>
            </a:r>
            <a:endParaRPr lang="en-CA" b="1" dirty="0">
              <a:cs typeface="Calibri"/>
            </a:endParaRPr>
          </a:p>
          <a:p>
            <a:pPr marL="81915" indent="0">
              <a:buNone/>
            </a:pPr>
            <a:endParaRPr lang="en-CA" b="1" dirty="0">
              <a:cs typeface="Calibri"/>
            </a:endParaRPr>
          </a:p>
          <a:p>
            <a:pPr marL="467678" indent="-385763">
              <a:buFont typeface="+mj-lt"/>
              <a:buAutoNum type="alphaUcPeriod"/>
            </a:pPr>
            <a:r>
              <a:rPr lang="en-CA" dirty="0"/>
              <a:t>Register for summer Learning 2024  (End April)</a:t>
            </a:r>
            <a:endParaRPr lang="en-CA" dirty="0">
              <a:cs typeface="Calibri"/>
            </a:endParaRPr>
          </a:p>
          <a:p>
            <a:pPr marL="81915" indent="0">
              <a:buNone/>
            </a:pPr>
            <a:endParaRPr lang="en-CA" dirty="0">
              <a:cs typeface="Calibri"/>
            </a:endParaRPr>
          </a:p>
          <a:p>
            <a:pPr marL="81915" indent="0">
              <a:buNone/>
            </a:pPr>
            <a:r>
              <a:rPr lang="en-CA" dirty="0"/>
              <a:t>B. Retake Grade 11 class first semester of next year in place of elective</a:t>
            </a:r>
            <a:endParaRPr lang="en-CA" dirty="0">
              <a:cs typeface="Calibri"/>
            </a:endParaRPr>
          </a:p>
          <a:p>
            <a:pPr marL="81915" indent="0">
              <a:buNone/>
            </a:pPr>
            <a:endParaRPr lang="en-CA" dirty="0">
              <a:cs typeface="Calibri"/>
            </a:endParaRPr>
          </a:p>
          <a:p>
            <a:pPr marL="81915" indent="0">
              <a:buNone/>
            </a:pPr>
            <a:r>
              <a:rPr lang="en-CA" dirty="0"/>
              <a:t>C. Investigate whether the course is offered at QE Night School (2024 fall)</a:t>
            </a:r>
          </a:p>
          <a:p>
            <a:pPr marL="81915" indent="0">
              <a:buNone/>
            </a:pPr>
            <a:endParaRPr lang="en-CA" dirty="0">
              <a:cs typeface="Calibri"/>
            </a:endParaRPr>
          </a:p>
          <a:p>
            <a:pPr marL="81915" indent="0">
              <a:buNone/>
            </a:pPr>
            <a:r>
              <a:rPr lang="en-CA" dirty="0">
                <a:cs typeface="Calibri"/>
              </a:rPr>
              <a:t>D. Complete course on SAIL Online ** Not Recommended**</a:t>
            </a:r>
          </a:p>
          <a:p>
            <a:pPr marL="81915" indent="0">
              <a:buNone/>
            </a:pPr>
            <a:endParaRPr lang="en-CA" dirty="0">
              <a:cs typeface="Calibri"/>
            </a:endParaRPr>
          </a:p>
        </p:txBody>
      </p:sp>
      <p:pic>
        <p:nvPicPr>
          <p:cNvPr id="4" name="Picture 2" descr="Grade 11 - SSD36 - Queen Elizabeth Secondary School | Appl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809" y="1450848"/>
            <a:ext cx="1080407" cy="108040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617A63BB-6131-78DF-F27B-7ACD7FFFE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562600"/>
            <a:ext cx="487363" cy="487363"/>
          </a:xfrm>
          <a:prstGeom prst="rect">
            <a:avLst/>
          </a:prstGeom>
        </p:spPr>
      </p:pic>
    </p:spTree>
    <p:extLst>
      <p:ext uri="{BB962C8B-B14F-4D97-AF65-F5344CB8AC3E}">
        <p14:creationId xmlns:p14="http://schemas.microsoft.com/office/powerpoint/2010/main" val="31449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5258" y="1565537"/>
            <a:ext cx="7548430" cy="5017825"/>
          </a:xfrm>
        </p:spPr>
        <p:txBody>
          <a:bodyPr lIns="91440" tIns="45720" rIns="91440" bIns="45720" anchor="t">
            <a:normAutofit/>
          </a:bodyPr>
          <a:lstStyle/>
          <a:p>
            <a:pPr indent="-283210"/>
            <a:endParaRPr lang="en-CA" sz="1200" dirty="0"/>
          </a:p>
          <a:p>
            <a:pPr indent="-283210"/>
            <a:r>
              <a:rPr lang="en-CA" sz="2800" b="1" dirty="0"/>
              <a:t>Today:  </a:t>
            </a:r>
            <a:r>
              <a:rPr lang="en-CA" sz="2800" dirty="0"/>
              <a:t>You and your child should familiarize yourselves with the courses using the Course Selection Handbook</a:t>
            </a:r>
          </a:p>
          <a:p>
            <a:pPr indent="-283210"/>
            <a:r>
              <a:rPr lang="en-CA" sz="2800" b="1" u="sng" dirty="0"/>
              <a:t>Grade 8-9: </a:t>
            </a:r>
            <a:r>
              <a:rPr lang="en-CA" sz="2800" dirty="0"/>
              <a:t>Login to MYEDBC portal between Feb 16-29</a:t>
            </a:r>
            <a:r>
              <a:rPr lang="en-CA" sz="2800" baseline="30000" dirty="0"/>
              <a:t>th</a:t>
            </a:r>
            <a:r>
              <a:rPr lang="en-CA" sz="2800" dirty="0"/>
              <a:t> to select courses</a:t>
            </a:r>
            <a:endParaRPr lang="en-CA" sz="1200" dirty="0"/>
          </a:p>
          <a:p>
            <a:pPr indent="-283210"/>
            <a:r>
              <a:rPr lang="en-CA" sz="2800" b="1" u="sng" dirty="0"/>
              <a:t>Grade 10-11’s: </a:t>
            </a:r>
            <a:r>
              <a:rPr lang="en-CA" sz="2800" dirty="0"/>
              <a:t>Selecting courses in the </a:t>
            </a:r>
            <a:r>
              <a:rPr lang="en-CA" sz="2800" dirty="0" err="1"/>
              <a:t>cpu</a:t>
            </a:r>
            <a:r>
              <a:rPr lang="en-CA" sz="2800" dirty="0"/>
              <a:t> labs with their counsellors Feb 20-29</a:t>
            </a:r>
            <a:r>
              <a:rPr lang="en-CA" sz="2800" baseline="30000" dirty="0"/>
              <a:t>th</a:t>
            </a:r>
            <a:endParaRPr lang="en-CA" sz="2800" dirty="0"/>
          </a:p>
          <a:p>
            <a:pPr indent="-283210"/>
            <a:endParaRPr lang="en-CA" sz="2800" dirty="0"/>
          </a:p>
          <a:p>
            <a:pPr marL="82550" indent="0" algn="ctr">
              <a:buNone/>
            </a:pPr>
            <a:r>
              <a:rPr lang="en-CA" sz="2800" dirty="0"/>
              <a:t>*All Course Selection Paper forms submitted to Assembly Teachers*</a:t>
            </a:r>
          </a:p>
        </p:txBody>
      </p:sp>
      <p:sp>
        <p:nvSpPr>
          <p:cNvPr id="3" name="Title 2"/>
          <p:cNvSpPr>
            <a:spLocks noGrp="1"/>
          </p:cNvSpPr>
          <p:nvPr>
            <p:ph type="title"/>
          </p:nvPr>
        </p:nvSpPr>
        <p:spPr/>
        <p:txBody>
          <a:bodyPr lIns="91440" tIns="45720" rIns="91440" bIns="45720" anchor="ctr">
            <a:normAutofit/>
          </a:bodyPr>
          <a:lstStyle/>
          <a:p>
            <a:pPr algn="ctr"/>
            <a:r>
              <a:rPr lang="en-CA" sz="3200" dirty="0"/>
              <a:t>QE Course Selection Timeline </a:t>
            </a:r>
          </a:p>
        </p:txBody>
      </p:sp>
      <p:pic>
        <p:nvPicPr>
          <p:cNvPr id="4" name="Picture 2" descr="Grade 11 - SSD36 - Queen Elizabeth Secondary School | Appl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91380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7EA45703-F2C4-6DA4-0D1E-7F7AA9D62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592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5803392" cy="1706880"/>
          </a:xfrm>
        </p:spPr>
        <p:txBody>
          <a:bodyPr>
            <a:normAutofit/>
          </a:bodyPr>
          <a:lstStyle/>
          <a:p>
            <a:pPr algn="ctr"/>
            <a:r>
              <a:rPr lang="en-CA" dirty="0"/>
              <a:t>FINAL REMINDERS &amp; LINKS</a:t>
            </a:r>
          </a:p>
        </p:txBody>
      </p:sp>
      <p:sp>
        <p:nvSpPr>
          <p:cNvPr id="3" name="Title 1"/>
          <p:cNvSpPr txBox="1">
            <a:spLocks/>
          </p:cNvSpPr>
          <p:nvPr/>
        </p:nvSpPr>
        <p:spPr>
          <a:xfrm>
            <a:off x="1408290" y="2514600"/>
            <a:ext cx="7278509" cy="38862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endParaRPr lang="en-CA" dirty="0"/>
          </a:p>
        </p:txBody>
      </p:sp>
      <p:sp>
        <p:nvSpPr>
          <p:cNvPr id="4" name="TextBox 3"/>
          <p:cNvSpPr txBox="1"/>
          <p:nvPr/>
        </p:nvSpPr>
        <p:spPr>
          <a:xfrm>
            <a:off x="979098" y="2342072"/>
            <a:ext cx="8022566" cy="3724096"/>
          </a:xfrm>
          <a:prstGeom prst="rect">
            <a:avLst/>
          </a:prstGeom>
          <a:noFill/>
        </p:spPr>
        <p:txBody>
          <a:bodyPr wrap="square" lIns="91440" tIns="45720" rIns="91440" bIns="45720" rtlCol="0" anchor="t">
            <a:spAutoFit/>
          </a:bodyPr>
          <a:lstStyle/>
          <a:p>
            <a:pPr marL="342900" indent="-342900">
              <a:buAutoNum type="arabicPeriod"/>
            </a:pPr>
            <a:r>
              <a:rPr lang="en-CA" sz="2000" b="1" dirty="0"/>
              <a:t>QUESTIONS: </a:t>
            </a:r>
            <a:r>
              <a:rPr lang="en-CA" sz="2000" dirty="0"/>
              <a:t>Any additional questions have your child Microsoft teams message their alpha counsellor </a:t>
            </a:r>
            <a:r>
              <a:rPr lang="en-CA" sz="2000" u="sng" dirty="0"/>
              <a:t>or </a:t>
            </a:r>
            <a:r>
              <a:rPr lang="en-CA" sz="2000" dirty="0"/>
              <a:t>email Counselling Dept Leader </a:t>
            </a:r>
            <a:r>
              <a:rPr lang="en-CA" sz="2000" dirty="0" err="1"/>
              <a:t>Mr</a:t>
            </a:r>
            <a:r>
              <a:rPr lang="en-CA" sz="2000" dirty="0"/>
              <a:t> Lendvoy: </a:t>
            </a:r>
            <a:r>
              <a:rPr lang="en-CA" sz="2000" dirty="0">
                <a:hlinkClick r:id="rId4"/>
              </a:rPr>
              <a:t>Lendvoy_j@surreyschools.ca</a:t>
            </a:r>
            <a:r>
              <a:rPr lang="en-CA" sz="2000" dirty="0"/>
              <a:t> </a:t>
            </a:r>
            <a:endParaRPr lang="en-CA" sz="2000" u="sng" dirty="0"/>
          </a:p>
          <a:p>
            <a:pPr marL="342900" indent="-342900">
              <a:buAutoNum type="arabicPeriod"/>
            </a:pPr>
            <a:endParaRPr lang="en-CA" sz="2000" dirty="0"/>
          </a:p>
          <a:p>
            <a:pPr marL="342900" indent="-342900">
              <a:buAutoNum type="arabicPeriod"/>
            </a:pPr>
            <a:r>
              <a:rPr lang="en-CA" sz="2000" b="1" dirty="0"/>
              <a:t>COURSE SELECTION CATALOGUE</a:t>
            </a:r>
            <a:r>
              <a:rPr lang="en-CA" sz="2000" dirty="0"/>
              <a:t>: Find more detailed information about the courses offered through our course catalogue available for download and reading on our school website or as an attachment on Teams</a:t>
            </a:r>
          </a:p>
          <a:p>
            <a:endParaRPr lang="en-US" sz="2000" dirty="0"/>
          </a:p>
          <a:p>
            <a:r>
              <a:rPr lang="en-US" sz="2000" dirty="0"/>
              <a:t>3. Coops , District Programs AND Scholarships: QE Career Department</a:t>
            </a:r>
          </a:p>
          <a:p>
            <a:endParaRPr lang="en-US" b="1" u="sng" dirty="0"/>
          </a:p>
          <a:p>
            <a:endParaRPr lang="en-CA" dirty="0"/>
          </a:p>
        </p:txBody>
      </p:sp>
      <p:pic>
        <p:nvPicPr>
          <p:cNvPr id="5" name="Picture 2" descr="Grade 11 - SSD36 - Queen Elizabeth Secondary School | Appl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650" y="55245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89C8A730-BC50-8D35-3EE5-F35379721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5822486"/>
            <a:ext cx="487363" cy="487363"/>
          </a:xfrm>
          <a:prstGeom prst="rect">
            <a:avLst/>
          </a:prstGeom>
        </p:spPr>
      </p:pic>
    </p:spTree>
    <p:extLst>
      <p:ext uri="{BB962C8B-B14F-4D97-AF65-F5344CB8AC3E}">
        <p14:creationId xmlns:p14="http://schemas.microsoft.com/office/powerpoint/2010/main" val="24976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1"/>
          <p:cNvSpPr>
            <a:spLocks noGrp="1"/>
          </p:cNvSpPr>
          <p:nvPr>
            <p:ph idx="1"/>
          </p:nvPr>
        </p:nvSpPr>
        <p:spPr>
          <a:xfrm>
            <a:off x="5181600" y="1433423"/>
            <a:ext cx="3962400" cy="3258313"/>
          </a:xfrm>
        </p:spPr>
        <p:txBody>
          <a:bodyPr lIns="91440" tIns="45720" rIns="91440" bIns="45720" anchor="t">
            <a:noAutofit/>
          </a:bodyPr>
          <a:lstStyle/>
          <a:p>
            <a:pPr indent="-283210"/>
            <a:r>
              <a:rPr lang="en-US" sz="3600" b="1" dirty="0"/>
              <a:t>L to Q</a:t>
            </a:r>
          </a:p>
          <a:p>
            <a:pPr marL="82550" indent="0">
              <a:buNone/>
            </a:pPr>
            <a:r>
              <a:rPr lang="en-US" sz="3000" dirty="0"/>
              <a:t>Ms. Melissa Sira</a:t>
            </a:r>
          </a:p>
          <a:p>
            <a:pPr marL="82550" indent="0">
              <a:buNone/>
            </a:pPr>
            <a:r>
              <a:rPr lang="en-US" sz="2000" dirty="0"/>
              <a:t>sira_m@surreyschools.ca</a:t>
            </a:r>
          </a:p>
          <a:p>
            <a:pPr indent="-283210"/>
            <a:r>
              <a:rPr lang="en-US" sz="3600" b="1" dirty="0"/>
              <a:t>R to Z</a:t>
            </a:r>
          </a:p>
          <a:p>
            <a:pPr marL="82550" indent="0">
              <a:buNone/>
            </a:pPr>
            <a:r>
              <a:rPr lang="en-US" sz="3000" dirty="0"/>
              <a:t>Mrs. Sandra Kelly</a:t>
            </a:r>
          </a:p>
          <a:p>
            <a:pPr marL="81915" indent="0">
              <a:buNone/>
            </a:pPr>
            <a:r>
              <a:rPr lang="en-US" sz="2000" dirty="0"/>
              <a:t>kelly_s@surreyschools.ca </a:t>
            </a:r>
          </a:p>
        </p:txBody>
      </p:sp>
      <p:sp>
        <p:nvSpPr>
          <p:cNvPr id="3" name="Title 2"/>
          <p:cNvSpPr>
            <a:spLocks noGrp="1"/>
          </p:cNvSpPr>
          <p:nvPr>
            <p:ph type="title"/>
          </p:nvPr>
        </p:nvSpPr>
        <p:spPr/>
        <p:txBody>
          <a:bodyPr>
            <a:normAutofit/>
          </a:bodyPr>
          <a:lstStyle/>
          <a:p>
            <a:pPr algn="ctr">
              <a:defRPr/>
            </a:pPr>
            <a:r>
              <a:rPr lang="en-US" u="sng" dirty="0"/>
              <a:t>Questions about Scheduling</a:t>
            </a:r>
          </a:p>
        </p:txBody>
      </p:sp>
      <p:sp>
        <p:nvSpPr>
          <p:cNvPr id="2" name="Content Placeholder 1">
            <a:extLst>
              <a:ext uri="{FF2B5EF4-FFF2-40B4-BE49-F238E27FC236}">
                <a16:creationId xmlns:a16="http://schemas.microsoft.com/office/drawing/2014/main" id="{E1C34C17-557E-2E55-0D1F-B2B44990A7D0}"/>
              </a:ext>
            </a:extLst>
          </p:cNvPr>
          <p:cNvSpPr txBox="1">
            <a:spLocks/>
          </p:cNvSpPr>
          <p:nvPr/>
        </p:nvSpPr>
        <p:spPr>
          <a:xfrm>
            <a:off x="979715" y="4888674"/>
            <a:ext cx="8153399" cy="1432016"/>
          </a:xfrm>
          <a:prstGeom prst="rect">
            <a:avLst/>
          </a:prstGeom>
        </p:spPr>
        <p:txBody>
          <a:bodyPr lIns="91440" tIns="45720" rIns="91440" bIns="45720" anchor="t">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83210"/>
            <a:r>
              <a:rPr lang="en-US" sz="3600" b="1" dirty="0"/>
              <a:t>Careers/ Post Secondary</a:t>
            </a:r>
          </a:p>
          <a:p>
            <a:pPr marL="82550" indent="0">
              <a:buNone/>
            </a:pPr>
            <a:r>
              <a:rPr lang="en-US" sz="3000" dirty="0"/>
              <a:t>Ms. Leesha Nikkanen</a:t>
            </a:r>
          </a:p>
          <a:p>
            <a:pPr marL="82550" indent="0">
              <a:buNone/>
            </a:pPr>
            <a:r>
              <a:rPr lang="en-US" sz="2000" dirty="0"/>
              <a:t>nikkanen_l@surreyschools.ca</a:t>
            </a:r>
          </a:p>
        </p:txBody>
      </p:sp>
      <p:sp>
        <p:nvSpPr>
          <p:cNvPr id="5" name="Content Placeholder 1">
            <a:extLst>
              <a:ext uri="{FF2B5EF4-FFF2-40B4-BE49-F238E27FC236}">
                <a16:creationId xmlns:a16="http://schemas.microsoft.com/office/drawing/2014/main" id="{B1FB9614-05BC-0CFE-CA3B-1BB62E8DF7B9}"/>
              </a:ext>
            </a:extLst>
          </p:cNvPr>
          <p:cNvSpPr txBox="1">
            <a:spLocks/>
          </p:cNvSpPr>
          <p:nvPr/>
        </p:nvSpPr>
        <p:spPr>
          <a:xfrm>
            <a:off x="990601" y="1433423"/>
            <a:ext cx="3962400" cy="3258313"/>
          </a:xfrm>
          <a:prstGeom prst="rect">
            <a:avLst/>
          </a:prstGeom>
        </p:spPr>
        <p:txBody>
          <a:bodyPr lIns="91440" tIns="45720" rIns="91440" bIns="45720" anchor="t">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83210"/>
            <a:r>
              <a:rPr lang="en-US" sz="3600" b="1" dirty="0"/>
              <a:t>A to D</a:t>
            </a:r>
          </a:p>
          <a:p>
            <a:pPr marL="82550" indent="0">
              <a:buNone/>
            </a:pPr>
            <a:r>
              <a:rPr lang="en-US" sz="3000" dirty="0"/>
              <a:t>Mr. Jeremy Lendvoy</a:t>
            </a:r>
          </a:p>
          <a:p>
            <a:pPr marL="81915" indent="0">
              <a:buFont typeface="Wingdings 2"/>
              <a:buNone/>
            </a:pPr>
            <a:r>
              <a:rPr lang="en-US" sz="2000" dirty="0"/>
              <a:t>lendvoy_j@surreyschools.ca </a:t>
            </a:r>
          </a:p>
          <a:p>
            <a:pPr indent="-283210"/>
            <a:r>
              <a:rPr lang="en-US" sz="3600" b="1" dirty="0"/>
              <a:t>E to K</a:t>
            </a:r>
          </a:p>
          <a:p>
            <a:pPr marL="82550" indent="0">
              <a:buNone/>
            </a:pPr>
            <a:r>
              <a:rPr lang="en-US" sz="3000" dirty="0"/>
              <a:t>Ms. Jenny Hundal</a:t>
            </a:r>
          </a:p>
          <a:p>
            <a:pPr marL="81915" indent="0">
              <a:buFont typeface="Wingdings 2"/>
              <a:buNone/>
            </a:pPr>
            <a:r>
              <a:rPr lang="en-US" sz="2000" dirty="0"/>
              <a:t>hundal_jenny@surreyschools.ca</a:t>
            </a:r>
          </a:p>
        </p:txBody>
      </p:sp>
      <p:pic>
        <p:nvPicPr>
          <p:cNvPr id="6" name="Picture 2" descr="Grade 11 - SSD36 - Queen Elizabeth Secondary School | ApplyBoard">
            <a:extLst>
              <a:ext uri="{FF2B5EF4-FFF2-40B4-BE49-F238E27FC236}">
                <a16:creationId xmlns:a16="http://schemas.microsoft.com/office/drawing/2014/main" id="{44D100D6-F5DA-3C97-3CAC-36204570A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826" y="4553712"/>
            <a:ext cx="2304288" cy="230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949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066800"/>
            <a:ext cx="6978770" cy="2540852"/>
          </a:xfrm>
        </p:spPr>
        <p:txBody>
          <a:bodyPr>
            <a:noAutofit/>
          </a:bodyPr>
          <a:lstStyle/>
          <a:p>
            <a:pPr algn="ctr"/>
            <a:r>
              <a:rPr lang="en-US" sz="8000" i="1" dirty="0">
                <a:solidFill>
                  <a:srgbClr val="002060"/>
                </a:solidFill>
              </a:rPr>
              <a:t>Questions about Course Selection?</a:t>
            </a:r>
          </a:p>
        </p:txBody>
      </p:sp>
      <p:sp>
        <p:nvSpPr>
          <p:cNvPr id="5" name="TextBox 4">
            <a:extLst>
              <a:ext uri="{FF2B5EF4-FFF2-40B4-BE49-F238E27FC236}">
                <a16:creationId xmlns:a16="http://schemas.microsoft.com/office/drawing/2014/main" id="{AA1DCED3-81D6-B48B-0E28-B52061C2AD3C}"/>
              </a:ext>
            </a:extLst>
          </p:cNvPr>
          <p:cNvSpPr txBox="1"/>
          <p:nvPr/>
        </p:nvSpPr>
        <p:spPr>
          <a:xfrm>
            <a:off x="1828800" y="3886200"/>
            <a:ext cx="5867400" cy="2585323"/>
          </a:xfrm>
          <a:prstGeom prst="rect">
            <a:avLst/>
          </a:prstGeom>
          <a:noFill/>
        </p:spPr>
        <p:txBody>
          <a:bodyPr wrap="square" rtlCol="0">
            <a:spAutoFit/>
          </a:bodyPr>
          <a:lstStyle/>
          <a:p>
            <a:pPr marL="342900" indent="-342900">
              <a:buAutoNum type="arabicPeriod"/>
            </a:pPr>
            <a:r>
              <a:rPr lang="en-CA" dirty="0"/>
              <a:t>Ask your child </a:t>
            </a:r>
            <a:r>
              <a:rPr lang="en-CA" dirty="0">
                <a:sym typeface="Wingdings" panose="05000000000000000000" pitchFamily="2" charset="2"/>
              </a:rPr>
              <a:t> </a:t>
            </a:r>
          </a:p>
          <a:p>
            <a:pPr marL="342900" indent="-342900">
              <a:buAutoNum type="arabicPeriod"/>
            </a:pPr>
            <a:endParaRPr lang="en-CA" dirty="0">
              <a:sym typeface="Wingdings" panose="05000000000000000000" pitchFamily="2" charset="2"/>
            </a:endParaRPr>
          </a:p>
          <a:p>
            <a:pPr marL="342900" indent="-342900">
              <a:buAutoNum type="arabicPeriod" startAt="2"/>
            </a:pPr>
            <a:r>
              <a:rPr lang="en-CA" dirty="0">
                <a:sym typeface="Wingdings" panose="05000000000000000000" pitchFamily="2" charset="2"/>
              </a:rPr>
              <a:t>Consult the Course Selection Catalogue Book </a:t>
            </a:r>
          </a:p>
          <a:p>
            <a:pPr marL="342900" indent="-342900">
              <a:buAutoNum type="arabicPeriod" startAt="2"/>
            </a:pPr>
            <a:endParaRPr lang="en-CA" dirty="0">
              <a:sym typeface="Wingdings" panose="05000000000000000000" pitchFamily="2" charset="2"/>
            </a:endParaRPr>
          </a:p>
          <a:p>
            <a:pPr marL="342900" indent="-342900">
              <a:buAutoNum type="arabicPeriod" startAt="2"/>
            </a:pPr>
            <a:r>
              <a:rPr lang="en-CA" dirty="0">
                <a:sym typeface="Wingdings" panose="05000000000000000000" pitchFamily="2" charset="2"/>
              </a:rPr>
              <a:t>Email Counsellor Mr. Lendvoy: </a:t>
            </a:r>
            <a:r>
              <a:rPr lang="en-CA" dirty="0">
                <a:sym typeface="Wingdings" panose="05000000000000000000" pitchFamily="2" charset="2"/>
                <a:hlinkClick r:id="rId5"/>
              </a:rPr>
              <a:t>Lendvoy_j@surreyschools.ca</a:t>
            </a:r>
            <a:endParaRPr lang="en-CA" dirty="0">
              <a:sym typeface="Wingdings" panose="05000000000000000000" pitchFamily="2" charset="2"/>
            </a:endParaRPr>
          </a:p>
          <a:p>
            <a:pPr marL="342900" indent="-342900">
              <a:buAutoNum type="arabicPeriod" startAt="2"/>
            </a:pPr>
            <a:endParaRPr lang="en-CA" dirty="0">
              <a:sym typeface="Wingdings" panose="05000000000000000000" pitchFamily="2" charset="2"/>
            </a:endParaRPr>
          </a:p>
          <a:p>
            <a:pPr marL="342900" indent="-342900">
              <a:buAutoNum type="arabicPeriod" startAt="2"/>
            </a:pPr>
            <a:r>
              <a:rPr lang="en-CA" dirty="0">
                <a:sym typeface="Wingdings" panose="05000000000000000000" pitchFamily="2" charset="2"/>
              </a:rPr>
              <a:t>Connect for an appointment with your child’s alpha counsellor</a:t>
            </a:r>
            <a:endParaRPr lang="en-CA" dirty="0"/>
          </a:p>
        </p:txBody>
      </p:sp>
      <p:pic>
        <p:nvPicPr>
          <p:cNvPr id="6" name="Recorded Sound">
            <a:hlinkClick r:id="" action="ppaction://media"/>
            <a:extLst>
              <a:ext uri="{FF2B5EF4-FFF2-40B4-BE49-F238E27FC236}">
                <a16:creationId xmlns:a16="http://schemas.microsoft.com/office/drawing/2014/main" id="{EC201BF7-3EBD-C83D-230D-3ED649348F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1253" y="5178861"/>
            <a:ext cx="487363" cy="487363"/>
          </a:xfrm>
          <a:prstGeom prst="rect">
            <a:avLst/>
          </a:prstGeom>
        </p:spPr>
      </p:pic>
    </p:spTree>
    <p:extLst>
      <p:ext uri="{BB962C8B-B14F-4D97-AF65-F5344CB8AC3E}">
        <p14:creationId xmlns:p14="http://schemas.microsoft.com/office/powerpoint/2010/main" val="188456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1"/>
          <p:cNvSpPr>
            <a:spLocks noGrp="1"/>
          </p:cNvSpPr>
          <p:nvPr>
            <p:ph idx="1"/>
          </p:nvPr>
        </p:nvSpPr>
        <p:spPr>
          <a:xfrm>
            <a:off x="5181600" y="1433423"/>
            <a:ext cx="3962400" cy="3258313"/>
          </a:xfrm>
        </p:spPr>
        <p:txBody>
          <a:bodyPr lIns="91440" tIns="45720" rIns="91440" bIns="45720" anchor="t">
            <a:noAutofit/>
          </a:bodyPr>
          <a:lstStyle/>
          <a:p>
            <a:pPr indent="-283210"/>
            <a:r>
              <a:rPr lang="en-US" sz="3600" b="1" dirty="0"/>
              <a:t>L to Q</a:t>
            </a:r>
          </a:p>
          <a:p>
            <a:pPr marL="82550" indent="0">
              <a:buNone/>
            </a:pPr>
            <a:r>
              <a:rPr lang="en-US" sz="3000" dirty="0"/>
              <a:t>Ms. Melissa Sira</a:t>
            </a:r>
          </a:p>
          <a:p>
            <a:pPr marL="82550" indent="0">
              <a:buNone/>
            </a:pPr>
            <a:r>
              <a:rPr lang="en-US" sz="2000" dirty="0"/>
              <a:t>sira_m@surreyschools.ca</a:t>
            </a:r>
          </a:p>
          <a:p>
            <a:pPr indent="-283210"/>
            <a:r>
              <a:rPr lang="en-US" sz="3600" b="1" dirty="0"/>
              <a:t>R to Z</a:t>
            </a:r>
          </a:p>
          <a:p>
            <a:pPr marL="82550" indent="0">
              <a:buNone/>
            </a:pPr>
            <a:r>
              <a:rPr lang="en-US" sz="3000" dirty="0"/>
              <a:t>Mrs. Sandra Kelly</a:t>
            </a:r>
          </a:p>
          <a:p>
            <a:pPr marL="81915" indent="0">
              <a:buNone/>
            </a:pPr>
            <a:r>
              <a:rPr lang="en-US" sz="2000" dirty="0"/>
              <a:t>kelly_s@surreyschools.ca </a:t>
            </a:r>
          </a:p>
        </p:txBody>
      </p:sp>
      <p:sp>
        <p:nvSpPr>
          <p:cNvPr id="3" name="Title 2"/>
          <p:cNvSpPr>
            <a:spLocks noGrp="1"/>
          </p:cNvSpPr>
          <p:nvPr>
            <p:ph type="title"/>
          </p:nvPr>
        </p:nvSpPr>
        <p:spPr>
          <a:xfrm>
            <a:off x="1432560" y="93485"/>
            <a:ext cx="7498080" cy="1143000"/>
          </a:xfrm>
        </p:spPr>
        <p:txBody>
          <a:bodyPr>
            <a:normAutofit/>
          </a:bodyPr>
          <a:lstStyle/>
          <a:p>
            <a:pPr algn="ctr">
              <a:defRPr/>
            </a:pPr>
            <a:r>
              <a:rPr lang="en-US" u="sng" dirty="0"/>
              <a:t>Questions about Scheduling</a:t>
            </a:r>
          </a:p>
        </p:txBody>
      </p:sp>
      <p:pic>
        <p:nvPicPr>
          <p:cNvPr id="4" name="Picture 2" descr="Grade 11 - SSD36 - Queen Elizabeth Secondary School | Appl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8826" y="4553712"/>
            <a:ext cx="2304288" cy="23042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1C34C17-557E-2E55-0D1F-B2B44990A7D0}"/>
              </a:ext>
            </a:extLst>
          </p:cNvPr>
          <p:cNvSpPr txBox="1">
            <a:spLocks/>
          </p:cNvSpPr>
          <p:nvPr/>
        </p:nvSpPr>
        <p:spPr>
          <a:xfrm>
            <a:off x="979715" y="4888674"/>
            <a:ext cx="8153399" cy="1432016"/>
          </a:xfrm>
          <a:prstGeom prst="rect">
            <a:avLst/>
          </a:prstGeom>
        </p:spPr>
        <p:txBody>
          <a:bodyPr lIns="91440" tIns="45720" rIns="91440" bIns="45720" anchor="t">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83210"/>
            <a:r>
              <a:rPr lang="en-US" sz="3600" b="1" dirty="0"/>
              <a:t>Careers/ Post Secondary</a:t>
            </a:r>
          </a:p>
          <a:p>
            <a:pPr marL="82550" indent="0">
              <a:buNone/>
            </a:pPr>
            <a:r>
              <a:rPr lang="en-US" sz="3000" dirty="0"/>
              <a:t>Ms. Leesha Nikkanen</a:t>
            </a:r>
          </a:p>
          <a:p>
            <a:pPr marL="82550" indent="0">
              <a:buNone/>
            </a:pPr>
            <a:r>
              <a:rPr lang="en-US" sz="2000" dirty="0"/>
              <a:t>nikkanen_l@surreyschools.ca</a:t>
            </a:r>
          </a:p>
        </p:txBody>
      </p:sp>
      <p:sp>
        <p:nvSpPr>
          <p:cNvPr id="5" name="Content Placeholder 1">
            <a:extLst>
              <a:ext uri="{FF2B5EF4-FFF2-40B4-BE49-F238E27FC236}">
                <a16:creationId xmlns:a16="http://schemas.microsoft.com/office/drawing/2014/main" id="{B1FB9614-05BC-0CFE-CA3B-1BB62E8DF7B9}"/>
              </a:ext>
            </a:extLst>
          </p:cNvPr>
          <p:cNvSpPr txBox="1">
            <a:spLocks/>
          </p:cNvSpPr>
          <p:nvPr/>
        </p:nvSpPr>
        <p:spPr>
          <a:xfrm>
            <a:off x="990601" y="1433423"/>
            <a:ext cx="3962400" cy="3258313"/>
          </a:xfrm>
          <a:prstGeom prst="rect">
            <a:avLst/>
          </a:prstGeom>
        </p:spPr>
        <p:txBody>
          <a:bodyPr lIns="91440" tIns="45720" rIns="91440" bIns="45720" anchor="t">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83210"/>
            <a:r>
              <a:rPr lang="en-US" sz="3600" b="1" dirty="0"/>
              <a:t>A to D</a:t>
            </a:r>
          </a:p>
          <a:p>
            <a:pPr marL="82550" indent="0">
              <a:buNone/>
            </a:pPr>
            <a:r>
              <a:rPr lang="en-US" sz="3000" dirty="0"/>
              <a:t>Mr. Jeremy Lendvoy</a:t>
            </a:r>
          </a:p>
          <a:p>
            <a:pPr marL="81915" indent="0">
              <a:buFont typeface="Wingdings 2"/>
              <a:buNone/>
            </a:pPr>
            <a:r>
              <a:rPr lang="en-US" sz="2000" dirty="0"/>
              <a:t>lendvoy_j@surreyschools.ca </a:t>
            </a:r>
          </a:p>
          <a:p>
            <a:pPr indent="-283210"/>
            <a:r>
              <a:rPr lang="en-US" sz="3600" b="1" dirty="0"/>
              <a:t>E to K</a:t>
            </a:r>
          </a:p>
          <a:p>
            <a:pPr marL="82550" indent="0">
              <a:buNone/>
            </a:pPr>
            <a:r>
              <a:rPr lang="en-US" sz="3000" dirty="0"/>
              <a:t>Ms. Jenny Hundal</a:t>
            </a:r>
          </a:p>
          <a:p>
            <a:pPr marL="81915" indent="0">
              <a:buFont typeface="Wingdings 2"/>
              <a:buNone/>
            </a:pPr>
            <a:r>
              <a:rPr lang="en-US" sz="2000" dirty="0"/>
              <a:t>hundal_jenny@surreyschools.ca</a:t>
            </a:r>
          </a:p>
        </p:txBody>
      </p:sp>
      <p:pic>
        <p:nvPicPr>
          <p:cNvPr id="6" name="Recorded Sound">
            <a:hlinkClick r:id="" action="ppaction://media"/>
            <a:extLst>
              <a:ext uri="{FF2B5EF4-FFF2-40B4-BE49-F238E27FC236}">
                <a16:creationId xmlns:a16="http://schemas.microsoft.com/office/drawing/2014/main" id="{22054167-2D15-183E-3012-07DD309225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0577" y="6030265"/>
            <a:ext cx="487363" cy="487363"/>
          </a:xfrm>
          <a:prstGeom prst="rect">
            <a:avLst/>
          </a:prstGeom>
        </p:spPr>
      </p:pic>
    </p:spTree>
    <p:extLst>
      <p:ext uri="{BB962C8B-B14F-4D97-AF65-F5344CB8AC3E}">
        <p14:creationId xmlns:p14="http://schemas.microsoft.com/office/powerpoint/2010/main" val="22449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0"/>
            <a:ext cx="7406640" cy="1143000"/>
          </a:xfrm>
        </p:spPr>
        <p:txBody>
          <a:bodyPr>
            <a:normAutofit/>
          </a:bodyPr>
          <a:lstStyle/>
          <a:p>
            <a:pPr algn="ctr"/>
            <a:r>
              <a:rPr lang="en-US" sz="5400" b="1" dirty="0">
                <a:solidFill>
                  <a:srgbClr val="002060"/>
                </a:solidFill>
              </a:rPr>
              <a:t>Introductions</a:t>
            </a:r>
          </a:p>
        </p:txBody>
      </p:sp>
      <p:sp>
        <p:nvSpPr>
          <p:cNvPr id="3" name="Subtitle 2"/>
          <p:cNvSpPr>
            <a:spLocks noGrp="1"/>
          </p:cNvSpPr>
          <p:nvPr>
            <p:ph type="subTitle" idx="1"/>
          </p:nvPr>
        </p:nvSpPr>
        <p:spPr>
          <a:xfrm>
            <a:off x="1143000" y="1371600"/>
            <a:ext cx="7856220" cy="5486400"/>
          </a:xfrm>
        </p:spPr>
        <p:txBody>
          <a:bodyPr lIns="91440" tIns="0" rIns="91440" bIns="45720" anchor="t">
            <a:noAutofit/>
          </a:bodyPr>
          <a:lstStyle/>
          <a:p>
            <a:pPr marL="27305"/>
            <a:r>
              <a:rPr lang="en-US" sz="4400" b="1" u="sng" dirty="0">
                <a:solidFill>
                  <a:srgbClr val="002060"/>
                </a:solidFill>
              </a:rPr>
              <a:t>Vice Principals: </a:t>
            </a:r>
            <a:endParaRPr lang="en-US" sz="4400" b="1" u="sng" dirty="0"/>
          </a:p>
          <a:p>
            <a:pPr marL="27305"/>
            <a:r>
              <a:rPr lang="en-US" sz="4400" b="1" dirty="0">
                <a:solidFill>
                  <a:srgbClr val="002060"/>
                </a:solidFill>
              </a:rPr>
              <a:t>A-</a:t>
            </a:r>
            <a:r>
              <a:rPr lang="en-US" sz="4400" b="1" dirty="0" err="1">
                <a:solidFill>
                  <a:srgbClr val="002060"/>
                </a:solidFill>
              </a:rPr>
              <a:t>Gh</a:t>
            </a:r>
            <a:r>
              <a:rPr lang="en-US" sz="3600" dirty="0">
                <a:solidFill>
                  <a:srgbClr val="002060"/>
                </a:solidFill>
              </a:rPr>
              <a:t>	Mr. Sukh Rai</a:t>
            </a:r>
          </a:p>
          <a:p>
            <a:pPr marL="27305"/>
            <a:r>
              <a:rPr lang="en-US" sz="4400" b="1" dirty="0">
                <a:solidFill>
                  <a:srgbClr val="002060"/>
                </a:solidFill>
              </a:rPr>
              <a:t>Gi-N</a:t>
            </a:r>
            <a:r>
              <a:rPr lang="en-US" sz="3600" dirty="0">
                <a:solidFill>
                  <a:srgbClr val="002060"/>
                </a:solidFill>
              </a:rPr>
              <a:t>	Mr. Anthony Sabarre</a:t>
            </a:r>
          </a:p>
          <a:p>
            <a:pPr marL="27305"/>
            <a:r>
              <a:rPr lang="en-US" sz="4400" b="1" dirty="0">
                <a:solidFill>
                  <a:srgbClr val="002060"/>
                </a:solidFill>
              </a:rPr>
              <a:t>O-Z	</a:t>
            </a:r>
            <a:r>
              <a:rPr lang="en-US" sz="3600" dirty="0">
                <a:solidFill>
                  <a:srgbClr val="002060"/>
                </a:solidFill>
              </a:rPr>
              <a:t>Ms. Geralie Oba-Underwood</a:t>
            </a:r>
          </a:p>
          <a:p>
            <a:pPr marL="27305"/>
            <a:endParaRPr lang="en-US" sz="3600" dirty="0">
              <a:solidFill>
                <a:srgbClr val="002060"/>
              </a:solidFill>
            </a:endParaRPr>
          </a:p>
          <a:p>
            <a:pPr marL="27305"/>
            <a:r>
              <a:rPr lang="en-US" sz="4400" b="1" u="sng" dirty="0">
                <a:solidFill>
                  <a:srgbClr val="002060"/>
                </a:solidFill>
                <a:latin typeface="+mj-lt"/>
              </a:rPr>
              <a:t>Principal</a:t>
            </a:r>
            <a:r>
              <a:rPr lang="en-US" sz="4400" b="1" u="sng" dirty="0">
                <a:solidFill>
                  <a:srgbClr val="002060"/>
                </a:solidFill>
              </a:rPr>
              <a:t>: </a:t>
            </a:r>
          </a:p>
          <a:p>
            <a:pPr marL="27305"/>
            <a:r>
              <a:rPr lang="en-US" sz="4400" b="1" dirty="0">
                <a:solidFill>
                  <a:srgbClr val="002060"/>
                </a:solidFill>
              </a:rPr>
              <a:t>		</a:t>
            </a:r>
            <a:r>
              <a:rPr lang="en-US" sz="3600" dirty="0">
                <a:solidFill>
                  <a:srgbClr val="002060"/>
                </a:solidFill>
              </a:rPr>
              <a:t>Mr. Bal Ranu</a:t>
            </a:r>
          </a:p>
        </p:txBody>
      </p:sp>
      <p:pic>
        <p:nvPicPr>
          <p:cNvPr id="4" name="Picture 2" descr="Support Us ‹ Surrey Hospita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026" y="4185249"/>
            <a:ext cx="2052788" cy="226543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334B042E-BEB6-FAC0-5B83-7A384D94B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7318" y="202909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0"/>
            <a:ext cx="7406640" cy="990600"/>
          </a:xfrm>
        </p:spPr>
        <p:txBody>
          <a:bodyPr>
            <a:normAutofit/>
          </a:bodyPr>
          <a:lstStyle/>
          <a:p>
            <a:pPr algn="ctr"/>
            <a:r>
              <a:rPr lang="en-US" sz="3200" dirty="0">
                <a:solidFill>
                  <a:srgbClr val="002060"/>
                </a:solidFill>
              </a:rPr>
              <a:t>What Has My Child Received? </a:t>
            </a:r>
          </a:p>
        </p:txBody>
      </p:sp>
      <p:sp>
        <p:nvSpPr>
          <p:cNvPr id="3" name="Subtitle 2"/>
          <p:cNvSpPr>
            <a:spLocks noGrp="1"/>
          </p:cNvSpPr>
          <p:nvPr>
            <p:ph type="subTitle" idx="1"/>
          </p:nvPr>
        </p:nvSpPr>
        <p:spPr>
          <a:xfrm>
            <a:off x="1066800" y="1252921"/>
            <a:ext cx="7907913" cy="6276719"/>
          </a:xfrm>
        </p:spPr>
        <p:txBody>
          <a:bodyPr lIns="91440" tIns="0" rIns="91440" bIns="45720" anchor="t">
            <a:noAutofit/>
          </a:bodyPr>
          <a:lstStyle/>
          <a:p>
            <a:pPr marL="27305" algn="ctr"/>
            <a:r>
              <a:rPr lang="en-US" sz="3200" b="1" dirty="0">
                <a:solidFill>
                  <a:srgbClr val="002060"/>
                </a:solidFill>
              </a:rPr>
              <a:t>1</a:t>
            </a:r>
            <a:r>
              <a:rPr lang="en-US" sz="3200" b="1" u="sng" dirty="0">
                <a:solidFill>
                  <a:srgbClr val="002060"/>
                </a:solidFill>
              </a:rPr>
              <a:t>. Course Selection Presentation Assembly</a:t>
            </a:r>
            <a:endParaRPr lang="en-US" dirty="0"/>
          </a:p>
          <a:p>
            <a:pPr marL="27305"/>
            <a:r>
              <a:rPr lang="en-US" sz="3200" dirty="0">
                <a:solidFill>
                  <a:srgbClr val="002060"/>
                </a:solidFill>
              </a:rPr>
              <a:t>*Ask your child to show you the presentation on their Microsoft Teams Account*</a:t>
            </a:r>
          </a:p>
          <a:p>
            <a:pPr marL="27305"/>
            <a:endParaRPr lang="en-US" sz="3200" b="1" dirty="0">
              <a:solidFill>
                <a:srgbClr val="002060"/>
              </a:solidFill>
            </a:endParaRPr>
          </a:p>
          <a:p>
            <a:pPr marL="27305"/>
            <a:r>
              <a:rPr lang="en-US" sz="3200" b="1" dirty="0">
                <a:solidFill>
                  <a:srgbClr val="002060"/>
                </a:solidFill>
              </a:rPr>
              <a:t>2. </a:t>
            </a:r>
            <a:r>
              <a:rPr lang="en-US" sz="3200" b="1" u="sng" dirty="0">
                <a:solidFill>
                  <a:srgbClr val="002060"/>
                </a:solidFill>
              </a:rPr>
              <a:t>Course Selection Form </a:t>
            </a:r>
          </a:p>
          <a:p>
            <a:pPr marL="27305"/>
            <a:r>
              <a:rPr lang="en-US" sz="3200" b="1" dirty="0">
                <a:solidFill>
                  <a:srgbClr val="002060"/>
                </a:solidFill>
              </a:rPr>
              <a:t>*</a:t>
            </a:r>
            <a:r>
              <a:rPr lang="en-US" sz="3200" dirty="0">
                <a:solidFill>
                  <a:srgbClr val="002060"/>
                </a:solidFill>
              </a:rPr>
              <a:t>This form has instructions on how to register for courses stapled to it*</a:t>
            </a:r>
          </a:p>
        </p:txBody>
      </p:sp>
      <p:pic>
        <p:nvPicPr>
          <p:cNvPr id="4" name="Picture 2" descr="Support Us ‹ Surrey Hospital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895600"/>
            <a:ext cx="1507113" cy="1628519"/>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0CBC2E34-F818-86AB-9856-4B64D7A32F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0369" y="5725286"/>
            <a:ext cx="487363" cy="487363"/>
          </a:xfrm>
          <a:prstGeom prst="rect">
            <a:avLst/>
          </a:prstGeom>
        </p:spPr>
      </p:pic>
    </p:spTree>
    <p:extLst>
      <p:ext uri="{BB962C8B-B14F-4D97-AF65-F5344CB8AC3E}">
        <p14:creationId xmlns:p14="http://schemas.microsoft.com/office/powerpoint/2010/main" val="4969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4"/>
            <a:ext cx="7886700" cy="994172"/>
          </a:xfrm>
        </p:spPr>
        <p:txBody>
          <a:bodyPr vert="horz" lIns="68580" tIns="34290" rIns="68580" bIns="34290" rtlCol="0" anchor="ctr">
            <a:normAutofit fontScale="90000"/>
            <a:scene3d>
              <a:camera prst="orthographicFront"/>
              <a:lightRig rig="soft" dir="t"/>
            </a:scene3d>
            <a:sp3d prstMaterial="softEdge">
              <a:bevelT w="25400" h="25400"/>
            </a:sp3d>
          </a:bodyPr>
          <a:lstStyle/>
          <a:p>
            <a:pPr algn="ctr"/>
            <a:r>
              <a:rPr lang="en-CA" dirty="0"/>
              <a:t>Where Can Parents Find the Course Handbook Catalogue?</a:t>
            </a:r>
          </a:p>
        </p:txBody>
      </p:sp>
      <p:pic>
        <p:nvPicPr>
          <p:cNvPr id="3" name="Picture 2">
            <a:extLst>
              <a:ext uri="{FF2B5EF4-FFF2-40B4-BE49-F238E27FC236}">
                <a16:creationId xmlns:a16="http://schemas.microsoft.com/office/drawing/2014/main" id="{0C1C4FCA-64F2-00FB-787F-C7F5C5DD8C20}"/>
              </a:ext>
            </a:extLst>
          </p:cNvPr>
          <p:cNvPicPr>
            <a:picLocks noChangeAspect="1"/>
          </p:cNvPicPr>
          <p:nvPr/>
        </p:nvPicPr>
        <p:blipFill>
          <a:blip r:embed="rId4"/>
          <a:stretch>
            <a:fillRect/>
          </a:stretch>
        </p:blipFill>
        <p:spPr>
          <a:xfrm>
            <a:off x="1485901" y="1920480"/>
            <a:ext cx="5393531" cy="2688866"/>
          </a:xfrm>
          <a:prstGeom prst="rect">
            <a:avLst/>
          </a:prstGeom>
        </p:spPr>
      </p:pic>
      <p:sp>
        <p:nvSpPr>
          <p:cNvPr id="4" name="TextBox 3">
            <a:extLst>
              <a:ext uri="{FF2B5EF4-FFF2-40B4-BE49-F238E27FC236}">
                <a16:creationId xmlns:a16="http://schemas.microsoft.com/office/drawing/2014/main" id="{C58C0AF0-FE9A-43DB-D77C-644A6A06168C}"/>
              </a:ext>
            </a:extLst>
          </p:cNvPr>
          <p:cNvSpPr txBox="1"/>
          <p:nvPr/>
        </p:nvSpPr>
        <p:spPr>
          <a:xfrm>
            <a:off x="4743450" y="2924269"/>
            <a:ext cx="2914650" cy="1685077"/>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dirty="0">
                <a:latin typeface="Arial"/>
                <a:cs typeface="Arial"/>
              </a:rPr>
              <a:t>Option 1: </a:t>
            </a:r>
            <a:br>
              <a:rPr lang="en-US" sz="2100" dirty="0">
                <a:latin typeface="Arial"/>
                <a:cs typeface="Arial"/>
              </a:rPr>
            </a:br>
            <a:r>
              <a:rPr lang="en-US" sz="2100" dirty="0">
                <a:latin typeface="Arial"/>
                <a:cs typeface="Arial"/>
              </a:rPr>
              <a:t>On the school Website as a downloadable PDF under Resources &gt; Courses</a:t>
            </a:r>
            <a:endParaRPr lang="en-US" sz="2100" dirty="0"/>
          </a:p>
        </p:txBody>
      </p:sp>
      <p:sp>
        <p:nvSpPr>
          <p:cNvPr id="5" name="TextBox 4">
            <a:extLst>
              <a:ext uri="{FF2B5EF4-FFF2-40B4-BE49-F238E27FC236}">
                <a16:creationId xmlns:a16="http://schemas.microsoft.com/office/drawing/2014/main" id="{E5C190E1-46A0-C33A-67AA-78427271A476}"/>
              </a:ext>
            </a:extLst>
          </p:cNvPr>
          <p:cNvSpPr txBox="1"/>
          <p:nvPr/>
        </p:nvSpPr>
        <p:spPr>
          <a:xfrm>
            <a:off x="2486593" y="4738359"/>
            <a:ext cx="5393531" cy="1361911"/>
          </a:xfrm>
          <a:prstGeom prst="rect">
            <a:avLst/>
          </a:prstGeom>
          <a:solidFill>
            <a:schemeClr val="bg1"/>
          </a:solidFill>
        </p:spPr>
        <p:txBody>
          <a:bodyPr wrap="square" lIns="68580" tIns="34290" rIns="68580" bIns="34290" rtlCol="0" anchor="t">
            <a:spAutoFit/>
          </a:bodyPr>
          <a:lstStyle/>
          <a:p>
            <a:r>
              <a:rPr lang="en-CA" sz="2100" dirty="0">
                <a:latin typeface="Arial"/>
                <a:cs typeface="Arial"/>
              </a:rPr>
              <a:t>Option 2: On your child’s Grade Microsoft Teams Channel, along with a copy of your course selection sheet, in case you have lost it</a:t>
            </a:r>
            <a:endParaRPr lang="en-CA" sz="2100" dirty="0"/>
          </a:p>
        </p:txBody>
      </p:sp>
      <p:pic>
        <p:nvPicPr>
          <p:cNvPr id="8" name="Picture 2" descr="Microsoft&amp;#39;s Jeff Teper: Teams &amp;#39;will be even bigger than Windows&amp;#39; |  VentureBeat">
            <a:extLst>
              <a:ext uri="{FF2B5EF4-FFF2-40B4-BE49-F238E27FC236}">
                <a16:creationId xmlns:a16="http://schemas.microsoft.com/office/drawing/2014/main" id="{5F78285E-CAE1-89E1-33FA-AE1F791EA7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50" r="18984"/>
          <a:stretch/>
        </p:blipFill>
        <p:spPr bwMode="auto">
          <a:xfrm>
            <a:off x="1485901" y="4929270"/>
            <a:ext cx="1028701" cy="84783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FC384908-BE38-BEC9-B57C-BEE784FBE9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2360998"/>
            <a:ext cx="487363" cy="487363"/>
          </a:xfrm>
          <a:prstGeom prst="rect">
            <a:avLst/>
          </a:prstGeom>
        </p:spPr>
      </p:pic>
    </p:spTree>
    <p:extLst>
      <p:ext uri="{BB962C8B-B14F-4D97-AF65-F5344CB8AC3E}">
        <p14:creationId xmlns:p14="http://schemas.microsoft.com/office/powerpoint/2010/main" val="14904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The Grade 9 Program</a:t>
            </a:r>
          </a:p>
        </p:txBody>
      </p:sp>
      <p:sp>
        <p:nvSpPr>
          <p:cNvPr id="3" name="Content Placeholder 2"/>
          <p:cNvSpPr>
            <a:spLocks noGrp="1"/>
          </p:cNvSpPr>
          <p:nvPr>
            <p:ph idx="1"/>
          </p:nvPr>
        </p:nvSpPr>
        <p:spPr>
          <a:xfrm>
            <a:off x="1256293" y="1334280"/>
            <a:ext cx="7677395" cy="5257800"/>
          </a:xfrm>
        </p:spPr>
        <p:txBody>
          <a:bodyPr lIns="91440" tIns="45720" rIns="91440" bIns="45720" anchor="t">
            <a:normAutofit lnSpcReduction="10000"/>
          </a:bodyPr>
          <a:lstStyle/>
          <a:p>
            <a:pPr indent="-283210"/>
            <a:r>
              <a:rPr lang="en-US" dirty="0"/>
              <a:t>English 9</a:t>
            </a:r>
          </a:p>
          <a:p>
            <a:pPr indent="-283210"/>
            <a:r>
              <a:rPr lang="en-US" dirty="0"/>
              <a:t>Mathematics 9</a:t>
            </a:r>
          </a:p>
          <a:p>
            <a:pPr indent="-283210"/>
            <a:r>
              <a:rPr lang="en-US" dirty="0"/>
              <a:t>Physical Health Education 9 </a:t>
            </a:r>
          </a:p>
          <a:p>
            <a:pPr indent="-283210"/>
            <a:r>
              <a:rPr lang="en-US" dirty="0"/>
              <a:t>Science 9</a:t>
            </a:r>
          </a:p>
          <a:p>
            <a:pPr indent="-283210"/>
            <a:r>
              <a:rPr lang="en-US" dirty="0"/>
              <a:t>Social Studies 9</a:t>
            </a:r>
          </a:p>
          <a:p>
            <a:pPr indent="-283210"/>
            <a:r>
              <a:rPr lang="en-US" dirty="0"/>
              <a:t>One Fine Art Education 9 elective </a:t>
            </a:r>
          </a:p>
          <a:p>
            <a:pPr indent="-283210"/>
            <a:r>
              <a:rPr lang="en-US" sz="2800" dirty="0"/>
              <a:t>One Applied Skills and Technology 9 </a:t>
            </a:r>
            <a:r>
              <a:rPr lang="en-US" dirty="0"/>
              <a:t>elective</a:t>
            </a:r>
          </a:p>
          <a:p>
            <a:pPr indent="-283210"/>
            <a:r>
              <a:rPr lang="en-US" dirty="0"/>
              <a:t>One additional elective</a:t>
            </a:r>
          </a:p>
          <a:p>
            <a:pPr marL="81915" indent="0">
              <a:buNone/>
            </a:pPr>
            <a:r>
              <a:rPr lang="en-US" dirty="0"/>
              <a:t> </a:t>
            </a:r>
            <a:r>
              <a:rPr lang="en-US" sz="2400" dirty="0"/>
              <a:t>(Encouraged French 9 or Spanish 9, unless planning to take Punjabi 10)</a:t>
            </a:r>
          </a:p>
          <a:p>
            <a:pPr indent="-283210"/>
            <a:endParaRPr lang="en-US" dirty="0"/>
          </a:p>
        </p:txBody>
      </p:sp>
      <p:pic>
        <p:nvPicPr>
          <p:cNvPr id="4" name="Recorded Sound">
            <a:hlinkClick r:id="" action="ppaction://media"/>
            <a:extLst>
              <a:ext uri="{FF2B5EF4-FFF2-40B4-BE49-F238E27FC236}">
                <a16:creationId xmlns:a16="http://schemas.microsoft.com/office/drawing/2014/main" id="{5A19ACDB-A2EC-7479-545B-0C90F1158F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4025" y="243156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929F-5E02-8CB9-F082-0490D34403BB}"/>
              </a:ext>
            </a:extLst>
          </p:cNvPr>
          <p:cNvSpPr>
            <a:spLocks noGrp="1"/>
          </p:cNvSpPr>
          <p:nvPr>
            <p:ph type="title"/>
          </p:nvPr>
        </p:nvSpPr>
        <p:spPr/>
        <p:txBody>
          <a:bodyPr/>
          <a:lstStyle/>
          <a:p>
            <a:r>
              <a:rPr lang="en-CA" dirty="0"/>
              <a:t>GRADE 9 Courses Example</a:t>
            </a:r>
          </a:p>
        </p:txBody>
      </p:sp>
      <p:pic>
        <p:nvPicPr>
          <p:cNvPr id="5" name="Picture 4">
            <a:extLst>
              <a:ext uri="{FF2B5EF4-FFF2-40B4-BE49-F238E27FC236}">
                <a16:creationId xmlns:a16="http://schemas.microsoft.com/office/drawing/2014/main" id="{9A33A674-71CF-E968-9126-ED58CFC35468}"/>
              </a:ext>
            </a:extLst>
          </p:cNvPr>
          <p:cNvPicPr>
            <a:picLocks noChangeAspect="1"/>
          </p:cNvPicPr>
          <p:nvPr/>
        </p:nvPicPr>
        <p:blipFill>
          <a:blip r:embed="rId2"/>
          <a:stretch>
            <a:fillRect/>
          </a:stretch>
        </p:blipFill>
        <p:spPr>
          <a:xfrm>
            <a:off x="2895600" y="1417638"/>
            <a:ext cx="4069607" cy="5300663"/>
          </a:xfrm>
          <a:prstGeom prst="rect">
            <a:avLst/>
          </a:prstGeom>
        </p:spPr>
      </p:pic>
    </p:spTree>
    <p:extLst>
      <p:ext uri="{BB962C8B-B14F-4D97-AF65-F5344CB8AC3E}">
        <p14:creationId xmlns:p14="http://schemas.microsoft.com/office/powerpoint/2010/main" val="16966432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Solstice</Template>
  <TotalTime>6234</TotalTime>
  <Words>2008</Words>
  <Application>Microsoft Office PowerPoint</Application>
  <PresentationFormat>On-screen Show (4:3)</PresentationFormat>
  <Paragraphs>389</Paragraphs>
  <Slides>29</Slides>
  <Notes>17</Notes>
  <HiddenSlides>0</HiddenSlides>
  <MMClips>24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Calibri</vt:lpstr>
      <vt:lpstr>Calibri Light</vt:lpstr>
      <vt:lpstr>Gill Sans MT</vt:lpstr>
      <vt:lpstr>Lucida Sans Unicode</vt:lpstr>
      <vt:lpstr>Papyrus</vt:lpstr>
      <vt:lpstr>Verdana</vt:lpstr>
      <vt:lpstr>Wingdings</vt:lpstr>
      <vt:lpstr>Wingdings 2</vt:lpstr>
      <vt:lpstr>Wingdings 3</vt:lpstr>
      <vt:lpstr>Solstice</vt:lpstr>
      <vt:lpstr>Concourse</vt:lpstr>
      <vt:lpstr>Office Theme</vt:lpstr>
      <vt:lpstr>Course Selection Parent Information Virtual Session</vt:lpstr>
      <vt:lpstr>Land Acknowledgement </vt:lpstr>
      <vt:lpstr>Questions about Course Selection?</vt:lpstr>
      <vt:lpstr>Questions about Scheduling</vt:lpstr>
      <vt:lpstr>Introductions</vt:lpstr>
      <vt:lpstr>What Has My Child Received? </vt:lpstr>
      <vt:lpstr>Where Can Parents Find the Course Handbook Catalogue?</vt:lpstr>
      <vt:lpstr>The Grade 9 Program</vt:lpstr>
      <vt:lpstr>GRADE 9 Courses Example</vt:lpstr>
      <vt:lpstr>What If I my Child is Emerging or Can’t Complete a Gr 8 Class</vt:lpstr>
      <vt:lpstr>2023/24 B C GRADUATION PLAN (Gr. 10-12)</vt:lpstr>
      <vt:lpstr>WHY GRADE 10 Is a Big Year?</vt:lpstr>
      <vt:lpstr>Typical Grade 10 Schedule</vt:lpstr>
      <vt:lpstr>Mathematics 10</vt:lpstr>
      <vt:lpstr>Indigenous-Focused Graduation Requirement</vt:lpstr>
      <vt:lpstr>Indigenous-Focused Graduation Requirement</vt:lpstr>
      <vt:lpstr>Typical Senior Schedule- Sciences Focused </vt:lpstr>
      <vt:lpstr>Typical Senior Schedule- Arts/Humanities Focused </vt:lpstr>
      <vt:lpstr>Typical Senior Schedule- Business Focused</vt:lpstr>
      <vt:lpstr>Typical Senior Schedule- Trades Focused</vt:lpstr>
      <vt:lpstr>Choosing Electives in Grades 10-12</vt:lpstr>
      <vt:lpstr>Co-Op Programs @ QE Gr 11</vt:lpstr>
      <vt:lpstr>2024/25 Co-Op Programs @ QE</vt:lpstr>
      <vt:lpstr> Career Life Connections (CLC)</vt:lpstr>
      <vt:lpstr>DISTRICT PARTNERSHIP PROGRAMS</vt:lpstr>
      <vt:lpstr>WHAT IF I HAVEN’T COMPLETED A REQUIRED GRADE 11/12 GRADUATION COURSE? </vt:lpstr>
      <vt:lpstr>QE Course Selection Timeline </vt:lpstr>
      <vt:lpstr>FINAL REMINDERS &amp; LINKS</vt:lpstr>
      <vt:lpstr>Questions about Scheduling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Selection Parent Information Night</dc:title>
  <dc:creator>HP Authorized Customer</dc:creator>
  <cp:lastModifiedBy>Jeremy Lendvoy</cp:lastModifiedBy>
  <cp:revision>250</cp:revision>
  <cp:lastPrinted>2020-11-26T23:12:58Z</cp:lastPrinted>
  <dcterms:created xsi:type="dcterms:W3CDTF">2013-02-18T08:08:56Z</dcterms:created>
  <dcterms:modified xsi:type="dcterms:W3CDTF">2024-02-11T00:08:32Z</dcterms:modified>
</cp:coreProperties>
</file>