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8" r:id="rId1"/>
  </p:sldMasterIdLst>
  <p:sldIdLst>
    <p:sldId id="275" r:id="rId2"/>
    <p:sldId id="257" r:id="rId3"/>
    <p:sldId id="258" r:id="rId4"/>
    <p:sldId id="259" r:id="rId5"/>
    <p:sldId id="264" r:id="rId6"/>
    <p:sldId id="265" r:id="rId7"/>
    <p:sldId id="267" r:id="rId8"/>
    <p:sldId id="271" r:id="rId9"/>
    <p:sldId id="272" r:id="rId10"/>
    <p:sldId id="273" r:id="rId11"/>
    <p:sldId id="263" r:id="rId12"/>
    <p:sldId id="270" r:id="rId13"/>
    <p:sldId id="260" r:id="rId14"/>
    <p:sldId id="266" r:id="rId15"/>
    <p:sldId id="274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C44F4A0-E635-4FEC-B791-0C38A750CA83}" v="165" dt="2023-09-21T15:29:17.018"/>
    <p1510:client id="{E8DC7CCD-68BA-43CF-9E3E-04E7A5FB2A97}" v="325" dt="2023-09-21T15:23:12.556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972" autoAdjust="0"/>
    <p:restoredTop sz="94660"/>
  </p:normalViewPr>
  <p:slideViewPr>
    <p:cSldViewPr snapToGrid="0">
      <p:cViewPr varScale="1">
        <p:scale>
          <a:sx n="67" d="100"/>
          <a:sy n="67" d="100"/>
        </p:scale>
        <p:origin x="452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5/10/relationships/revisionInfo" Target="revisionInfo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C20850C-4381-49EB-BE34-ECB2CC21C148}" type="doc">
      <dgm:prSet loTypeId="urn:microsoft.com/office/officeart/2005/8/layout/vList2" loCatId="list" qsTypeId="urn:microsoft.com/office/officeart/2005/8/quickstyle/simple1" qsCatId="simple" csTypeId="urn:microsoft.com/office/officeart/2005/8/colors/accent1_1" csCatId="accent1"/>
      <dgm:spPr/>
      <dgm:t>
        <a:bodyPr/>
        <a:lstStyle/>
        <a:p>
          <a:endParaRPr lang="en-US"/>
        </a:p>
      </dgm:t>
    </dgm:pt>
    <dgm:pt modelId="{2056F0A2-60F4-450F-8918-5BE624989C1A}">
      <dgm:prSet/>
      <dgm:spPr/>
      <dgm:t>
        <a:bodyPr/>
        <a:lstStyle/>
        <a:p>
          <a:r>
            <a:rPr lang="en-CA" b="0" i="0"/>
            <a:t>Outlines the requirements for communicating student learning</a:t>
          </a:r>
          <a:endParaRPr lang="en-US"/>
        </a:p>
      </dgm:t>
    </dgm:pt>
    <dgm:pt modelId="{8E9E8FD2-F250-4CD9-B19F-A0AD6C472ED3}" type="parTrans" cxnId="{EF9C2A5F-3DFC-4595-ACB0-18B65FC0018F}">
      <dgm:prSet/>
      <dgm:spPr/>
      <dgm:t>
        <a:bodyPr/>
        <a:lstStyle/>
        <a:p>
          <a:endParaRPr lang="en-US"/>
        </a:p>
      </dgm:t>
    </dgm:pt>
    <dgm:pt modelId="{1A8986D1-5A9E-4F46-AED5-E0D34308B6EB}" type="sibTrans" cxnId="{EF9C2A5F-3DFC-4595-ACB0-18B65FC0018F}">
      <dgm:prSet/>
      <dgm:spPr/>
      <dgm:t>
        <a:bodyPr/>
        <a:lstStyle/>
        <a:p>
          <a:endParaRPr lang="en-US"/>
        </a:p>
      </dgm:t>
    </dgm:pt>
    <dgm:pt modelId="{FDED9D68-0EED-4E6B-8382-F190B5AE4D01}">
      <dgm:prSet/>
      <dgm:spPr/>
      <dgm:t>
        <a:bodyPr/>
        <a:lstStyle/>
        <a:p>
          <a:r>
            <a:rPr lang="en-CA"/>
            <a:t>Determines what report cards look like and how student learning is communicated</a:t>
          </a:r>
          <a:endParaRPr lang="en-US"/>
        </a:p>
      </dgm:t>
    </dgm:pt>
    <dgm:pt modelId="{88130CD9-21EE-47E9-B551-BFD2DB914A88}" type="parTrans" cxnId="{E157DAFF-566F-414C-8090-AA3E252BBBA6}">
      <dgm:prSet/>
      <dgm:spPr/>
      <dgm:t>
        <a:bodyPr/>
        <a:lstStyle/>
        <a:p>
          <a:endParaRPr lang="en-US"/>
        </a:p>
      </dgm:t>
    </dgm:pt>
    <dgm:pt modelId="{5D8DA7F6-663F-4D5A-97D6-9324516CC7AB}" type="sibTrans" cxnId="{E157DAFF-566F-414C-8090-AA3E252BBBA6}">
      <dgm:prSet/>
      <dgm:spPr/>
      <dgm:t>
        <a:bodyPr/>
        <a:lstStyle/>
        <a:p>
          <a:endParaRPr lang="en-US"/>
        </a:p>
      </dgm:t>
    </dgm:pt>
    <dgm:pt modelId="{6B21C38C-6957-44C8-BC2E-2CFA5C74A647}" type="pres">
      <dgm:prSet presAssocID="{9C20850C-4381-49EB-BE34-ECB2CC21C148}" presName="linear" presStyleCnt="0">
        <dgm:presLayoutVars>
          <dgm:animLvl val="lvl"/>
          <dgm:resizeHandles val="exact"/>
        </dgm:presLayoutVars>
      </dgm:prSet>
      <dgm:spPr/>
    </dgm:pt>
    <dgm:pt modelId="{077E5604-C64D-4B47-BCF2-B37A77CA8A48}" type="pres">
      <dgm:prSet presAssocID="{2056F0A2-60F4-450F-8918-5BE624989C1A}" presName="parentText" presStyleLbl="node1" presStyleIdx="0" presStyleCnt="2">
        <dgm:presLayoutVars>
          <dgm:chMax val="0"/>
          <dgm:bulletEnabled val="1"/>
        </dgm:presLayoutVars>
      </dgm:prSet>
      <dgm:spPr/>
    </dgm:pt>
    <dgm:pt modelId="{ECFDB295-E479-4A57-90BD-CAC3B3C5EF33}" type="pres">
      <dgm:prSet presAssocID="{1A8986D1-5A9E-4F46-AED5-E0D34308B6EB}" presName="spacer" presStyleCnt="0"/>
      <dgm:spPr/>
    </dgm:pt>
    <dgm:pt modelId="{D5EEDCC4-9993-46B4-A248-39D51E4FC9A1}" type="pres">
      <dgm:prSet presAssocID="{FDED9D68-0EED-4E6B-8382-F190B5AE4D01}" presName="parentText" presStyleLbl="node1" presStyleIdx="1" presStyleCnt="2">
        <dgm:presLayoutVars>
          <dgm:chMax val="0"/>
          <dgm:bulletEnabled val="1"/>
        </dgm:presLayoutVars>
      </dgm:prSet>
      <dgm:spPr/>
    </dgm:pt>
  </dgm:ptLst>
  <dgm:cxnLst>
    <dgm:cxn modelId="{9525E01F-783F-42D0-A4F0-ADCA1C1058BD}" type="presOf" srcId="{FDED9D68-0EED-4E6B-8382-F190B5AE4D01}" destId="{D5EEDCC4-9993-46B4-A248-39D51E4FC9A1}" srcOrd="0" destOrd="0" presId="urn:microsoft.com/office/officeart/2005/8/layout/vList2"/>
    <dgm:cxn modelId="{CE2AA021-42F8-46B9-9574-E215EA5B05EF}" type="presOf" srcId="{9C20850C-4381-49EB-BE34-ECB2CC21C148}" destId="{6B21C38C-6957-44C8-BC2E-2CFA5C74A647}" srcOrd="0" destOrd="0" presId="urn:microsoft.com/office/officeart/2005/8/layout/vList2"/>
    <dgm:cxn modelId="{EF9C2A5F-3DFC-4595-ACB0-18B65FC0018F}" srcId="{9C20850C-4381-49EB-BE34-ECB2CC21C148}" destId="{2056F0A2-60F4-450F-8918-5BE624989C1A}" srcOrd="0" destOrd="0" parTransId="{8E9E8FD2-F250-4CD9-B19F-A0AD6C472ED3}" sibTransId="{1A8986D1-5A9E-4F46-AED5-E0D34308B6EB}"/>
    <dgm:cxn modelId="{2C8B41AA-E37E-4E9F-AE12-5BF6CF4DDE95}" type="presOf" srcId="{2056F0A2-60F4-450F-8918-5BE624989C1A}" destId="{077E5604-C64D-4B47-BCF2-B37A77CA8A48}" srcOrd="0" destOrd="0" presId="urn:microsoft.com/office/officeart/2005/8/layout/vList2"/>
    <dgm:cxn modelId="{E157DAFF-566F-414C-8090-AA3E252BBBA6}" srcId="{9C20850C-4381-49EB-BE34-ECB2CC21C148}" destId="{FDED9D68-0EED-4E6B-8382-F190B5AE4D01}" srcOrd="1" destOrd="0" parTransId="{88130CD9-21EE-47E9-B551-BFD2DB914A88}" sibTransId="{5D8DA7F6-663F-4D5A-97D6-9324516CC7AB}"/>
    <dgm:cxn modelId="{C2D777F1-1F8D-422C-A92D-8E211C4BC920}" type="presParOf" srcId="{6B21C38C-6957-44C8-BC2E-2CFA5C74A647}" destId="{077E5604-C64D-4B47-BCF2-B37A77CA8A48}" srcOrd="0" destOrd="0" presId="urn:microsoft.com/office/officeart/2005/8/layout/vList2"/>
    <dgm:cxn modelId="{608557E6-794E-4FA4-8975-02E38BF73249}" type="presParOf" srcId="{6B21C38C-6957-44C8-BC2E-2CFA5C74A647}" destId="{ECFDB295-E479-4A57-90BD-CAC3B3C5EF33}" srcOrd="1" destOrd="0" presId="urn:microsoft.com/office/officeart/2005/8/layout/vList2"/>
    <dgm:cxn modelId="{2EC849F6-4A42-4318-932E-56903C99A646}" type="presParOf" srcId="{6B21C38C-6957-44C8-BC2E-2CFA5C74A647}" destId="{D5EEDCC4-9993-46B4-A248-39D51E4FC9A1}" srcOrd="2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77E5604-C64D-4B47-BCF2-B37A77CA8A48}">
      <dsp:nvSpPr>
        <dsp:cNvPr id="0" name=""/>
        <dsp:cNvSpPr/>
      </dsp:nvSpPr>
      <dsp:spPr>
        <a:xfrm>
          <a:off x="0" y="559213"/>
          <a:ext cx="6833175" cy="2178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800" b="0" i="0" kern="1200"/>
            <a:t>Outlines the requirements for communicating student learning</a:t>
          </a:r>
          <a:endParaRPr lang="en-US" sz="3800" kern="1200"/>
        </a:p>
      </dsp:txBody>
      <dsp:txXfrm>
        <a:off x="106348" y="665561"/>
        <a:ext cx="6620479" cy="1965844"/>
      </dsp:txXfrm>
    </dsp:sp>
    <dsp:sp modelId="{D5EEDCC4-9993-46B4-A248-39D51E4FC9A1}">
      <dsp:nvSpPr>
        <dsp:cNvPr id="0" name=""/>
        <dsp:cNvSpPr/>
      </dsp:nvSpPr>
      <dsp:spPr>
        <a:xfrm>
          <a:off x="0" y="2847193"/>
          <a:ext cx="6833175" cy="2178540"/>
        </a:xfrm>
        <a:prstGeom prst="round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4780" tIns="144780" rIns="144780" bIns="144780" numCol="1" spcCol="1270" anchor="ctr" anchorCtr="0">
          <a:noAutofit/>
        </a:bodyPr>
        <a:lstStyle/>
        <a:p>
          <a:pPr marL="0" lvl="0" indent="0" algn="l" defTabSz="1689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CA" sz="3800" kern="1200"/>
            <a:t>Determines what report cards look like and how student learning is communicated</a:t>
          </a:r>
          <a:endParaRPr lang="en-US" sz="3800" kern="1200"/>
        </a:p>
      </dsp:txBody>
      <dsp:txXfrm>
        <a:off x="106348" y="2953541"/>
        <a:ext cx="6620479" cy="196584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3:30:35.208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1 477,'0'-1,"0"0,0 0,0 0,0 0,1 0,-1 0,0 0,1 0,-1 0,1 0,-1 0,1 0,-1 1,1-1,0 0,-1 0,1 1,0-1,-1 0,1 1,1-1,21-10,-20 10,26-9,0 3,1 0,0 2,60-3,-49 4,789-31,-717 31,169-28,-248 27,122-21,-78 10,0 5,98-3,131 17,-268-6,-1-1,0-2,-1-2,49-16,-2 1,254-47,-250 59,168-2,-250 14,88 0,105-10,243-50,-305 40,-52 8,0 4,149 8,-190 4,66 16,-74-12,1-2,70 5,302-14,-379 4,59 10,8 1,-85-12,1 0,-1 0,0 2,0-1,0 2,-1-1,1 2,-1-1,0 2,0 0,0 0,18 15,74 70,-96-85,1 1,0-1,0-1,12 6,-12-6,1 0,-1 0,10 9,-15-11,-1 0,1 0,-1 0,1 0,-1 1,0-1,0 1,0-1,-1 1,1-1,1 9,0 3,0 1,0 30,-2-38,-2 1,1-1,-1 1,0-1,-1 1,-5 15,7-22,-1-1,1 0,-1 1,0-1,1 0,-1 1,0-1,0 0,0 0,0 1,0-1,0 0,0 0,-1 0,1-1,0 1,0 0,-3 1,2-2,1 0,0 0,-1 0,1 0,0 0,-1 0,1 0,0 0,0-1,-1 1,1 0,0-1,0 1,0-1,-1 0,1 1,-1-2,-5-4,0 0,1 0,0 0,0-1,-5-8,8 11,-47-72,16 23,-5-4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3:30:37.712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0 295,'70'-4,"109"-18,11-2,-67 20,-67 3,0-2,0-2,90-21,-110 19,0 1,0 2,0 2,42 1,-27 1,56-7,161-7,-123 10,-38-8,2 1,11-3,-79 7,59-1,360 9,-439-2,0-1,0 0,41-12,60-26,-81 26,-22 7,61-17,-74 22,1 1,0 0,0 0,0 1,-1 0,1 0,0 0,0 1,9 2,0 3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3:30:40.52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1 180,'151'1,"171"-3,-105-24,-102 8,-114 18,71-9,-2-2,103-31,-124 28,76-11,2 0,-113 22,0 1,0 0,0 1,1 0,-1 1,0 1,19 3,7 4,47 17,5 1,-70-22,0 0,1-2,0 0,32-3,-50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3:30:46.016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24 295,'0'-5,"0"0,0 0,0 0,1 0,-1 0,1 1,1-1,-1 0,1 1,-1-1,1 1,1 0,-1-1,1 1,-1 0,1 0,0 1,1-1,-1 0,1 1,-1 0,1 0,0 0,0 0,0 1,0 0,1 0,6-3,1 1,0-1,0 2,1 0,0 0,-1 1,15 0,81 3,-75 0,64-4,305-61,-392 63,22-7,-1 0,44-19,-51 17,1 1,0 1,1 1,52-6,190 12,-115 4,657-3,-800 0,1 2,-1 0,0 0,0 1,0 0,0 1,18 9,17 6,-25-11,1 2,-1 1,-1 0,21 16,-32-20,1 0,-1 0,0 1,-1 0,0 1,11 17,-6-5,0 1,7 23,-17-42,0 1,0-1,1 1,-1-1,6 5,-6-6,0 0,0 0,0 0,0 1,-1-1,1 0,-1 1,1-1,-1 1,1 4,-2-7,0 1,0 0,0-1,0 1,-1 0,1 0,0-1,-1 1,1-1,-1 1,1 0,0-1,-1 1,1-1,-1 1,0-1,1 1,-1-1,1 1,-1-1,0 0,1 1,-1-1,0 0,1 1,-1-1,0 0,0 0,1 0,-1 0,0 0,0 0,0 0,-32 3,29-3,-382 0,157-2,-1408 1,1616 3,1 1,-1 0,1 1,0 2,1 0,-1 1,-23 11,-19 7,45-18,-1-1,0-1,0 0,0-2,-1 0,-26 1,-33-4,54-1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3-09-21T13:30:50.387"/>
    </inkml:context>
    <inkml:brush xml:id="br0">
      <inkml:brushProperty name="width" value="0.3" units="cm"/>
      <inkml:brushProperty name="height" value="0.6" units="cm"/>
      <inkml:brushProperty name="color" value="#FFFC00"/>
      <inkml:brushProperty name="tip" value="rectangle"/>
      <inkml:brushProperty name="rasterOp" value="maskPen"/>
      <inkml:brushProperty name="ignorePressure" value="1"/>
    </inkml:brush>
  </inkml:definitions>
  <inkml:trace contextRef="#ctx0" brushRef="#br0">5406 29,'-93'1,"11"1,-138-16,92 2,-227 6,198 8,118-3,-47 2,76 0,1 0,-1 1,1 0,-1 1,1 0,-15 6,4-1,0 0,-1-2,1-1,-1 0,-41 3,29-4,-44 11,23-2,22-5,0 1,-48 20,57-19,-1-1,-1-1,0-2,0 0,0-2,-32 2,-157-5,99-4,-542 3,643 1,-1 1,1 0,0 1,0 1,-26 10,24-8,-1 0,1-2,-30 5,-197-5,127-7,-603 3,673-2,-50-9,-34-2,-199 14,294 1,-56 9,53-5,-39 1,-219-8,283 1,0 0,-19-4,10-2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3342FE-E00B-4FAF-8F73-F722060EBA1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82600" y="978408"/>
            <a:ext cx="10506991" cy="2531555"/>
          </a:xfrm>
          <a:prstGeom prst="rect">
            <a:avLst/>
          </a:prstGeom>
        </p:spPr>
        <p:txBody>
          <a:bodyPr anchor="b"/>
          <a:lstStyle>
            <a:lvl1pPr algn="l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7C1CCE2-4461-473E-B23C-34C8CCF04B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82600" y="3602038"/>
            <a:ext cx="10506991" cy="2277554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AA551A-CE2F-4E35-A714-B1F04D4B4E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B5C907-6594-4DFF-A32B-449C3BA968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376D75-E9DA-4660-AC52-51BA63FCB9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0808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1999A10-4355-4A13-B008-196B21ABE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2600" y="483576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F36D448-AFEA-4483-B0E4-002840525C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F216234-4516-4303-8F60-A8127D89A5E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192" y="3103131"/>
            <a:ext cx="10506991" cy="309294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6B5D50-A474-462B-A807-DF186B1C2F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BF1DAF-2E2D-46ED-AA3E-3D2FE40399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E2FC771-EB13-4EB5-A0A2-3968C6ABBD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B3B596B8-8230-4695-8D76-F06AFA815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53EBF93-5FD9-4F4E-8485-7B937145CD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770787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66B4D06-C7C6-4949-8EB2-F03ED999A2B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041710" y="978408"/>
            <a:ext cx="2947881" cy="512477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921B9D-8C11-4176-AF22-89F972E212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484632" y="978408"/>
            <a:ext cx="7256453" cy="512477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FA9E1C-8E18-4A35-9BD8-427B1D14BB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116CDB-7BB6-4DD2-A626-6DA8E569F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D0403B-439E-449F-83B1-799EEC239A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850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943735-A77F-440D-9448-6AE7C204D3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15798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76C6EE-D55E-454B-B28C-EC73D1DB4A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2A2905-6D2E-4319-9521-61452AB8F9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AC7550-84E8-49D3-B419-6F5F327DAD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AD2C6B-EA5D-4D97-BC84-6C860D5363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5128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61B299E6-11CC-4181-86C3-528A13F1F5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22232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E803473-0A64-4F9F-833B-8D64E39019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9"/>
            <a:ext cx="10515600" cy="2716769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873736-B424-40F2-B562-6DC10E5ED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4171445"/>
            <a:ext cx="10515600" cy="1918205"/>
          </a:xfrm>
        </p:spPr>
        <p:txBody>
          <a:bodyPr>
            <a:normAutofit/>
          </a:bodyPr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348851-37C0-478D-B722-D76C817DC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63E063E-66CE-4C18-91FA-D14AE052D7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A66D3D-FD62-470C-BC3C-A03771A32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DDFF0049-0231-4557-A707-569556F0CA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3922232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457A0DB1-87C8-4BF4-B2A2-F9CA6ED05A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6C29209-8A8F-48A7-8BA2-AFADA37CBD4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24072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6166BE9C-AE7C-4C39-9694-C32D6939B9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483577"/>
            <a:ext cx="11147071" cy="2434824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8ACC42C-303A-4BDF-990A-2B07967BC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599" y="978408"/>
            <a:ext cx="11147071" cy="17552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C55CEF-353E-4E14-83AD-ACADDC08D9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8260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E55ECEF-9654-4AC1-BF77-7BC602BBD43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11120" y="3103131"/>
            <a:ext cx="5418551" cy="307383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922FC8-BC06-407B-A82B-DA62B33A1C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915B701-4E1F-48AA-8A3C-ED5DD9151E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6BCA31-8AC7-46F5-BCAB-41D54DF83D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21BA86D8-2A29-4A0E-AEA0-39B41C4187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291840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F085E13E-918A-4D04-9E84-94148D7C87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55565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35E892-D975-4DD6-8583-A14DDBE85F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1" y="978407"/>
            <a:ext cx="11145039" cy="1339584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F1F7700-CECC-4881-BE5C-A13CD825B7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4632" y="2500921"/>
            <a:ext cx="5346222" cy="823912"/>
          </a:xfrm>
        </p:spPr>
        <p:txBody>
          <a:bodyPr anchor="b">
            <a:normAutofit/>
          </a:bodyPr>
          <a:lstStyle>
            <a:lvl1pPr marL="0" indent="0">
              <a:buNone/>
              <a:defRPr lang="en-US" sz="2400" b="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CA50766-520A-44C5-943E-569222B741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4632" y="3428999"/>
            <a:ext cx="5346222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F7E42-976A-4239-8006-D68538D4B71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257120" y="2500921"/>
            <a:ext cx="5372551" cy="823912"/>
          </a:xfrm>
        </p:spPr>
        <p:txBody>
          <a:bodyPr anchor="b"/>
          <a:lstStyle>
            <a:lvl1pPr marL="0" indent="0">
              <a:buNone/>
              <a:defRPr lang="en-US" sz="2400" b="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F8CA329-951F-4391-ADC5-7EA320B778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57120" y="3428999"/>
            <a:ext cx="5372551" cy="27606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FBEC22A-DA46-460C-B865-D928C20AE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EB2D647-42C5-4AB7-BB71-3A4406571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84632" y="6419088"/>
            <a:ext cx="4114800" cy="365125"/>
          </a:xfr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90B2B67-714C-46DA-85E5-598B4244D3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989591" y="-7190"/>
            <a:ext cx="640080" cy="365125"/>
          </a:xfrm>
        </p:spPr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9905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4B6724-AB30-4E7C-BE2B-ECD94FF1B46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481007" y="3933311"/>
            <a:ext cx="11147071" cy="2434825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1D4BAB-2678-4A19-A575-C47CAF1446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634472" cy="2591509"/>
          </a:xfrm>
          <a:prstGeom prst="rect">
            <a:avLst/>
          </a:prstGeom>
        </p:spPr>
        <p:txBody>
          <a:bodyPr anchor="b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47C89E-0ABD-4FD2-924C-894345ADFE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53026CE-9CC8-403B-88B1-184D16532A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3B3D616-3C18-401B-A792-E75149FDFC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04EC6F70-D800-4067-A36A-5BBFC8018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3933311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42B66CB6-8988-4FBA-8524-726765A5F2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1007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658419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5C73F84-0C6B-4EF4-9405-C389824999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CCEC807-744E-4C5C-8B15-09AED3E570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FBCB19-9F4B-474C-85C1-4A645A9718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703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A88B0-DD6B-449B-AE32-D3192081E7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8"/>
            <a:ext cx="4287393" cy="2450592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F22ED6-5B69-4B3B-BF96-3A75F2107F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5"/>
            <a:ext cx="644648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7704043-D45F-440A-A15D-2718A913E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0072DC-7326-43E7-806C-B690C439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3F89A0F-B8C6-4AA6-A9C4-4A454F4224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E57A616-A4F2-4FC5-88DE-B4E6BA5428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46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B773D-D007-4687-BA9C-9F229829B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4632" y="978407"/>
            <a:ext cx="4287393" cy="2450593"/>
          </a:xfrm>
          <a:prstGeom prst="rect">
            <a:avLst/>
          </a:prstGeom>
        </p:spPr>
        <p:txBody>
          <a:bodyPr anchor="b"/>
          <a:lstStyle>
            <a:lvl1pPr>
              <a:defRPr lang="en-US" sz="5400" kern="120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A3A75FC-78D2-4EF5-884F-11B7BACF799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5"/>
            <a:ext cx="6446483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7CE0BB-D335-4391-A23F-194C575CAF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84632" y="3645074"/>
            <a:ext cx="4287393" cy="2223914"/>
          </a:xfrm>
        </p:spPr>
        <p:txBody>
          <a:bodyPr/>
          <a:lstStyle>
            <a:lvl1pPr marL="0" indent="0">
              <a:buNone/>
              <a:defRPr lang="en-US" sz="2400" i="1" kern="1200" smtClean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7701E1-B97B-4DA5-B9AD-07B7C12476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B8F32D-D8B6-4B9E-9CBF-DCAC30B7B93D}" type="datetimeFigureOut">
              <a:rPr lang="en-US" smtClean="0"/>
              <a:t>9/21/2023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6D9CF8-F42F-4618-9F26-8BFE56487A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9CA2023-1ECA-4A96-BDC7-F7FA4368B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553ECD-7F6D-420D-93CA-D8D15EB427A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4577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87A535-3CAC-46BC-B2B2-3AE83EC3A5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978408"/>
            <a:ext cx="10506991" cy="2153099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8EBDBD-59EC-46ED-BE79-6D37B531D69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82600" y="3306870"/>
            <a:ext cx="10506991" cy="257272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921F5C-FD3D-42C7-90F4-5ECE6FFCFE7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84632" y="10058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fld id="{81B8F32D-D8B6-4B9E-9CBF-DCAC30B7B93D}" type="datetimeFigureOut">
              <a:rPr lang="en-US" smtClean="0"/>
              <a:pPr/>
              <a:t>9/21/2023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FE63D50-6D0B-4963-97B9-A32AE63235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84632" y="6419088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26B5E08-CAC3-4C87-B143-5F8956AE90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989591" y="1005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/>
                </a:solidFill>
              </a:defRPr>
            </a:lvl1pPr>
          </a:lstStyle>
          <a:p>
            <a:fld id="{60553ECD-7F6D-420D-93CA-D8D15EB427AC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/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064179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1" r:id="rId6"/>
    <p:sldLayoutId id="2147483737" r:id="rId7"/>
    <p:sldLayoutId id="2147483738" r:id="rId8"/>
    <p:sldLayoutId id="2147483739" r:id="rId9"/>
    <p:sldLayoutId id="2147483740" r:id="rId10"/>
    <p:sldLayoutId id="2147483742" r:id="rId11"/>
  </p:sldLayoutIdLst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12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customXml" Target="../ink/ink5.xml"/><Relationship Id="rId5" Type="http://schemas.openxmlformats.org/officeDocument/2006/relationships/customXml" Target="../ink/ink2.xml"/><Relationship Id="rId10" Type="http://schemas.openxmlformats.org/officeDocument/2006/relationships/image" Target="../media/image11.png"/><Relationship Id="rId4" Type="http://schemas.openxmlformats.org/officeDocument/2006/relationships/image" Target="../media/image80.png"/><Relationship Id="rId9" Type="http://schemas.openxmlformats.org/officeDocument/2006/relationships/customXml" Target="../ink/ink4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48" name="Rectangle 47">
            <a:extLst>
              <a:ext uri="{FF2B5EF4-FFF2-40B4-BE49-F238E27FC236}">
                <a16:creationId xmlns:a16="http://schemas.microsoft.com/office/drawing/2014/main" id="{35F60170-91B4-45F0-B88B-9C07AEC464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8B25885-18B0-11F0-4D49-CB35FBF8B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8717" y="1096160"/>
            <a:ext cx="5590413" cy="1544888"/>
          </a:xfrm>
          <a:ln>
            <a:solidFill>
              <a:srgbClr val="002060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8000" b="1" dirty="0">
                <a:solidFill>
                  <a:srgbClr val="002060"/>
                </a:solidFill>
              </a:rPr>
              <a:t>Welcome!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D07D37-FA3E-3A1C-B2D2-A4470BD3F8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716" y="3268876"/>
            <a:ext cx="5897669" cy="297457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600" b="1" dirty="0">
                <a:solidFill>
                  <a:srgbClr val="002060"/>
                </a:solidFill>
              </a:rPr>
              <a:t>Reporting Changes Information Session: Grades 8 and 9</a:t>
            </a:r>
          </a:p>
        </p:txBody>
      </p: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82A1AB15-495E-4EE0-98F0-89DD89CD14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Content Placeholder 8" descr="A logo with a bird head and text&#10;&#10;Description automatically generated">
            <a:extLst>
              <a:ext uri="{FF2B5EF4-FFF2-40B4-BE49-F238E27FC236}">
                <a16:creationId xmlns:a16="http://schemas.microsoft.com/office/drawing/2014/main" id="{A3CAC051-31F9-DB6E-5B3D-2FF8C9E13B6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4090" y="1452443"/>
            <a:ext cx="5019817" cy="3953107"/>
          </a:xfrm>
          <a:prstGeom prst="rect">
            <a:avLst/>
          </a:prstGeom>
        </p:spPr>
      </p:pic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74EEBF2A-B7AF-4EC9-B6F7-BF425E70A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82026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A6AE9A-1E9A-0E60-5A27-B59CBA64C3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5925" y="121176"/>
            <a:ext cx="10634472" cy="2157984"/>
          </a:xfrm>
        </p:spPr>
        <p:txBody>
          <a:bodyPr/>
          <a:lstStyle/>
          <a:p>
            <a:r>
              <a:rPr lang="en-CA" sz="6000" b="1" dirty="0"/>
              <a:t>Math 8: Example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D320576-8AB8-09ED-F81A-6554F8BBD53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37098985"/>
                  </p:ext>
                </p:extLst>
              </p:nvPr>
            </p:nvGraphicFramePr>
            <p:xfrm>
              <a:off x="415925" y="1828800"/>
              <a:ext cx="11099801" cy="459166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53603">
                      <a:extLst>
                        <a:ext uri="{9D8B030D-6E8A-4147-A177-3AD203B41FA5}">
                          <a16:colId xmlns:a16="http://schemas.microsoft.com/office/drawing/2014/main" val="278581286"/>
                        </a:ext>
                      </a:extLst>
                    </a:gridCol>
                    <a:gridCol w="2482219">
                      <a:extLst>
                        <a:ext uri="{9D8B030D-6E8A-4147-A177-3AD203B41FA5}">
                          <a16:colId xmlns:a16="http://schemas.microsoft.com/office/drawing/2014/main" val="1988998180"/>
                        </a:ext>
                      </a:extLst>
                    </a:gridCol>
                    <a:gridCol w="2696371">
                      <a:extLst>
                        <a:ext uri="{9D8B030D-6E8A-4147-A177-3AD203B41FA5}">
                          <a16:colId xmlns:a16="http://schemas.microsoft.com/office/drawing/2014/main" val="1295365400"/>
                        </a:ext>
                      </a:extLst>
                    </a:gridCol>
                    <a:gridCol w="3367608">
                      <a:extLst>
                        <a:ext uri="{9D8B030D-6E8A-4147-A177-3AD203B41FA5}">
                          <a16:colId xmlns:a16="http://schemas.microsoft.com/office/drawing/2014/main" val="1835902227"/>
                        </a:ext>
                      </a:extLst>
                    </a:gridCol>
                  </a:tblGrid>
                  <a:tr h="546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Emerging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Developing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Proficient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Extending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9419678"/>
                      </a:ext>
                    </a:extLst>
                  </a:tr>
                  <a:tr h="4044722"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CA" sz="1800" b="0" i="0" u="none" strike="noStrike" dirty="0">
                              <a:effectLst/>
                              <a:latin typeface="Gadugi" panose="020B0502040204020203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I can solve problems with proper fractions.</a:t>
                          </a:r>
                        </a:p>
                        <a:p>
                          <a:pPr lvl="0"/>
                          <a:endParaRPr lang="en-CA" sz="1800" i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lvl="0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CA" sz="1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  <a:p>
                          <a:pPr lvl="0"/>
                          <a:endParaRPr lang="en-CA" sz="1800" i="1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lvl="0"/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CA" sz="1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×</m:t>
                              </m:r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</m:oMath>
                          </a14:m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  <a:p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en-US" sz="1800" b="0" i="0" u="none" strike="noStrike" dirty="0">
                              <a:effectLst/>
                              <a:latin typeface="Gadugi" panose="020B0502040204020203" pitchFamily="34" charset="0"/>
                              <a:ea typeface="Calibri" panose="020F0502020204030204" pitchFamily="34" charset="0"/>
                              <a:cs typeface="Aharoni" panose="02010803020104030203" pitchFamily="2" charset="-79"/>
                            </a:rPr>
                            <a:t>I can </a:t>
                          </a:r>
                          <a:r>
                            <a:rPr lang="en-US" sz="1800" b="0" i="0" u="none" strike="noStrike" dirty="0">
                              <a:effectLst/>
                              <a:highlight>
                                <a:srgbClr val="FFFF00"/>
                              </a:highlight>
                              <a:latin typeface="Gadugi" panose="020B0502040204020203" pitchFamily="34" charset="0"/>
                              <a:ea typeface="Calibri" panose="020F0502020204030204" pitchFamily="34" charset="0"/>
                              <a:cs typeface="Aharoni" panose="02010803020104030203" pitchFamily="2" charset="-79"/>
                            </a:rPr>
                            <a:t>represent and solve </a:t>
                          </a:r>
                          <a:r>
                            <a:rPr lang="en-US" sz="1800" b="0" i="0" u="none" strike="noStrike" dirty="0">
                              <a:effectLst/>
                              <a:latin typeface="Gadugi" panose="020B0502040204020203" pitchFamily="34" charset="0"/>
                              <a:ea typeface="Calibri" panose="020F0502020204030204" pitchFamily="34" charset="0"/>
                              <a:cs typeface="Aharoni" panose="02010803020104030203" pitchFamily="2" charset="-79"/>
                            </a:rPr>
                            <a:t>problems involving mixed number and improper fractions using a method of my choosing. </a:t>
                          </a:r>
                          <a:endParaRPr lang="en-US" sz="1800" b="0" i="0" u="none" strike="noStrike" dirty="0">
                            <a:effectLst/>
                            <a:latin typeface="Arial" panose="020B0604020202020204" pitchFamily="34" charset="0"/>
                            <a:ea typeface="+mn-ea"/>
                            <a:cs typeface="+mn-cs"/>
                          </a:endParaRPr>
                        </a:p>
                        <a:p>
                          <a:pPr marL="0" marR="0" lvl="0" indent="0" algn="l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 xmlns:m="http://schemas.openxmlformats.org/officeDocument/2006/math">
                              <m:r>
                                <a:rPr lang="en-CA" sz="1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1</m:t>
                              </m:r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3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4</m:t>
                                  </m:r>
                                </m:den>
                              </m:f>
                              <m:r>
                                <a:rPr lang="en-CA" sz="1800" b="0" i="1" kern="1200" smtClean="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1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2</m:t>
                                  </m:r>
                                </m:den>
                              </m:f>
                            </m:oMath>
                          </a14:m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</a:t>
                          </a:r>
                        </a:p>
                        <a:p>
                          <a:pPr lvl="0"/>
                          <a:endParaRPr lang="en-CA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CA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2</m:t>
                                </m:r>
                                <m:f>
                                  <m:fPr>
                                    <m:ctrlP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CA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÷</m:t>
                                </m:r>
                                <m:f>
                                  <m:fPr>
                                    <m:ctrlP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/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Is it possible to add a set of brackets to the left side of the equation to make it true? </a:t>
                          </a:r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highlight>
                                <a:srgbClr val="FFFF00"/>
                              </a:highlight>
                              <a:latin typeface="+mn-lt"/>
                              <a:ea typeface="+mn-ea"/>
                              <a:cs typeface="+mn-cs"/>
                            </a:rPr>
                            <a:t>Justify</a:t>
                          </a:r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your answer</a:t>
                          </a:r>
                        </a:p>
                        <a:p>
                          <a:pPr lvl="0"/>
                          <a:endParaRPr lang="en-CA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CA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1</m:t>
                                </m:r>
                                <m:f>
                                  <m:fPr>
                                    <m:ctrlP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CA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+2</m:t>
                                </m:r>
                                <m:f>
                                  <m:fPr>
                                    <m:ctrlP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en-CA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 ÷</m:t>
                                </m:r>
                                <m:f>
                                  <m:fPr>
                                    <m:ctrlP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4</m:t>
                                    </m:r>
                                  </m:den>
                                </m:f>
                                <m:r>
                                  <a:rPr lang="en-CA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−</m:t>
                                </m:r>
                                <m:f>
                                  <m:fPr>
                                    <m:ctrlP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8</m:t>
                                    </m:r>
                                  </m:den>
                                </m:f>
                                <m:r>
                                  <a:rPr lang="en-CA" sz="1800" i="1" kern="1200">
                                    <a:solidFill>
                                      <a:schemeClr val="tx1"/>
                                    </a:solidFill>
                                    <a:effectLst/>
                                    <a:latin typeface="Cambria Math" panose="02040503050406030204" pitchFamily="18" charset="0"/>
                                    <a:ea typeface="+mn-ea"/>
                                    <a:cs typeface="+mn-cs"/>
                                  </a:rPr>
                                  <m:t>=5</m:t>
                                </m:r>
                                <m:f>
                                  <m:fPr>
                                    <m:ctrlP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CA" sz="1800" i="1" kern="1200">
                                        <a:solidFill>
                                          <a:schemeClr val="tx1"/>
                                        </a:solidFill>
                                        <a:effectLst/>
                                        <a:latin typeface="Cambria Math" panose="02040503050406030204" pitchFamily="18" charset="0"/>
                                        <a:ea typeface="+mn-ea"/>
                                        <a:cs typeface="+mn-cs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CA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endParaRPr lang="en-CA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lvl="0"/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Use all of the digits from 1 to 8 in place of a to h in the expression </a:t>
                          </a:r>
                          <a14:m>
                            <m:oMath xmlns:m="http://schemas.openxmlformats.org/officeDocument/2006/math"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𝑎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𝑏</m:t>
                                  </m:r>
                                </m:den>
                              </m:f>
                              <m:r>
                                <a:rPr lang="en-CA" sz="1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+</m:t>
                              </m:r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𝑐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𝑑</m:t>
                                  </m:r>
                                </m:den>
                              </m:f>
                              <m:r>
                                <a:rPr lang="en-CA" sz="1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𝑒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𝑓</m:t>
                                  </m:r>
                                </m:den>
                              </m:f>
                              <m:r>
                                <a:rPr lang="en-CA" sz="1800" i="1" kern="1200">
                                  <a:solidFill>
                                    <a:schemeClr val="tx1"/>
                                  </a:solidFill>
                                  <a:effectLst/>
                                  <a:latin typeface="Cambria Math" panose="02040503050406030204" pitchFamily="18" charset="0"/>
                                  <a:ea typeface="+mn-ea"/>
                                  <a:cs typeface="+mn-cs"/>
                                </a:rPr>
                                <m:t>−</m:t>
                              </m:r>
                              <m:f>
                                <m:fPr>
                                  <m:ctrlP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</m:ctrlPr>
                                </m:fPr>
                                <m:num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𝑔</m:t>
                                  </m:r>
                                </m:num>
                                <m:den>
                                  <m:r>
                                    <a:rPr lang="en-CA" sz="1800" i="1" kern="1200">
                                      <a:solidFill>
                                        <a:schemeClr val="tx1"/>
                                      </a:solidFill>
                                      <a:effectLst/>
                                      <a:latin typeface="Cambria Math" panose="02040503050406030204" pitchFamily="18" charset="0"/>
                                      <a:ea typeface="+mn-ea"/>
                                      <a:cs typeface="+mn-cs"/>
                                    </a:rPr>
                                    <m:t>h</m:t>
                                  </m:r>
                                </m:den>
                              </m:f>
                            </m:oMath>
                          </a14:m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   to make…</a:t>
                          </a:r>
                        </a:p>
                        <a:p>
                          <a:pPr lvl="0"/>
                          <a:endParaRPr lang="en-CA" sz="1800" kern="1200" dirty="0">
                            <a:solidFill>
                              <a:schemeClr val="tx1"/>
                            </a:solidFill>
                            <a:effectLst/>
                            <a:latin typeface="+mn-lt"/>
                            <a:ea typeface="+mn-ea"/>
                            <a:cs typeface="+mn-cs"/>
                          </a:endParaRPr>
                        </a:p>
                        <a:p>
                          <a:pPr lvl="0"/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-The greatest result</a:t>
                          </a:r>
                        </a:p>
                        <a:p>
                          <a:pPr lvl="0"/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-A result between ½ and ¾</a:t>
                          </a:r>
                        </a:p>
                        <a:p>
                          <a:pPr lvl="0"/>
                          <a:r>
                            <a:rPr lang="en-CA" sz="1800" kern="1200" dirty="0">
                              <a:solidFill>
                                <a:schemeClr val="tx1"/>
                              </a:solidFill>
                              <a:effectLst/>
                              <a:latin typeface="+mn-lt"/>
                              <a:ea typeface="+mn-ea"/>
                              <a:cs typeface="+mn-cs"/>
                            </a:rPr>
                            <a:t>-Discuss your problem-solving strategy using relevant vocabulary</a:t>
                          </a:r>
                        </a:p>
                        <a:p>
                          <a:endParaRPr lang="en-CA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3754428710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" name="Table 5">
                <a:extLst>
                  <a:ext uri="{FF2B5EF4-FFF2-40B4-BE49-F238E27FC236}">
                    <a16:creationId xmlns:a16="http://schemas.microsoft.com/office/drawing/2014/main" id="{1D320576-8AB8-09ED-F81A-6554F8BBD53D}"/>
                  </a:ext>
                </a:extLst>
              </p:cNvPr>
              <p:cNvGraphicFramePr>
                <a:graphicFrameLocks/>
              </p:cNvGraphicFramePr>
              <p:nvPr>
                <p:extLst>
                  <p:ext uri="{D42A27DB-BD31-4B8C-83A1-F6EECF244321}">
                    <p14:modId xmlns:p14="http://schemas.microsoft.com/office/powerpoint/2010/main" val="4037098985"/>
                  </p:ext>
                </p:extLst>
              </p:nvPr>
            </p:nvGraphicFramePr>
            <p:xfrm>
              <a:off x="415925" y="1828800"/>
              <a:ext cx="11099801" cy="4591668"/>
            </p:xfrm>
            <a:graphic>
              <a:graphicData uri="http://schemas.openxmlformats.org/drawingml/2006/table">
                <a:tbl>
                  <a:tblPr firstRow="1" bandRow="1">
                    <a:tableStyleId>{5940675A-B579-460E-94D1-54222C63F5DA}</a:tableStyleId>
                  </a:tblPr>
                  <a:tblGrid>
                    <a:gridCol w="2553603">
                      <a:extLst>
                        <a:ext uri="{9D8B030D-6E8A-4147-A177-3AD203B41FA5}">
                          <a16:colId xmlns:a16="http://schemas.microsoft.com/office/drawing/2014/main" val="278581286"/>
                        </a:ext>
                      </a:extLst>
                    </a:gridCol>
                    <a:gridCol w="2482219">
                      <a:extLst>
                        <a:ext uri="{9D8B030D-6E8A-4147-A177-3AD203B41FA5}">
                          <a16:colId xmlns:a16="http://schemas.microsoft.com/office/drawing/2014/main" val="1988998180"/>
                        </a:ext>
                      </a:extLst>
                    </a:gridCol>
                    <a:gridCol w="2696371">
                      <a:extLst>
                        <a:ext uri="{9D8B030D-6E8A-4147-A177-3AD203B41FA5}">
                          <a16:colId xmlns:a16="http://schemas.microsoft.com/office/drawing/2014/main" val="1295365400"/>
                        </a:ext>
                      </a:extLst>
                    </a:gridCol>
                    <a:gridCol w="3367608">
                      <a:extLst>
                        <a:ext uri="{9D8B030D-6E8A-4147-A177-3AD203B41FA5}">
                          <a16:colId xmlns:a16="http://schemas.microsoft.com/office/drawing/2014/main" val="1835902227"/>
                        </a:ext>
                      </a:extLst>
                    </a:gridCol>
                  </a:tblGrid>
                  <a:tr h="5469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Emerging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Developing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Proficient</a:t>
                          </a:r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CA" sz="2800" b="1" dirty="0"/>
                            <a:t>Extending</a:t>
                          </a:r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529419678"/>
                      </a:ext>
                    </a:extLst>
                  </a:tr>
                  <a:tr h="404472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39" t="-15060" r="-335322" b="-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02941" t="-15060" r="-244363" b="-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187330" t="-15060" r="-125566" b="-30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blipFill>
                          <a:blip r:embed="rId2"/>
                          <a:stretch>
                            <a:fillRect l="-229656" t="-15060" r="-362" b="-30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54428710"/>
                      </a:ext>
                    </a:extLst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40160282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83E2D6-2817-4EF2-88E6-C1F03C6061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21946"/>
            <a:ext cx="10813250" cy="1971976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sz="5400" b="1" dirty="0"/>
              <a:t>Self Assessment of Core Competencies and Goal Setting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41F56-AFE2-6DC2-95EB-5D324A7154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3287968"/>
            <a:ext cx="11247078" cy="2960432"/>
          </a:xfrm>
        </p:spPr>
        <p:txBody>
          <a:bodyPr anchor="ctr">
            <a:normAutofit lnSpcReduction="10000"/>
          </a:bodyPr>
          <a:lstStyle/>
          <a:p>
            <a:r>
              <a:rPr lang="en-US" sz="3100" dirty="0"/>
              <a:t>All students at Semiahmoo Secondary (Grades 8-12) will complete a </a:t>
            </a:r>
            <a:r>
              <a:rPr lang="en-US" sz="3100" b="1" dirty="0"/>
              <a:t>Self Assessment of the Core Competencies</a:t>
            </a:r>
            <a:r>
              <a:rPr lang="en-US" sz="3100" dirty="0"/>
              <a:t> at 3 points during the school year (October, January, May)</a:t>
            </a:r>
          </a:p>
          <a:p>
            <a:endParaRPr lang="en-US" sz="3100" dirty="0"/>
          </a:p>
          <a:p>
            <a:r>
              <a:rPr lang="en-US" sz="3100" dirty="0"/>
              <a:t>Instructions with how to access these student self-assessments will be included on report cards.</a:t>
            </a:r>
          </a:p>
          <a:p>
            <a:endParaRPr lang="en-CA" sz="2000" dirty="0"/>
          </a:p>
          <a:p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6242976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5E5CBF-3D2F-2156-FD39-2681CFFEED7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222224" y="586052"/>
            <a:ext cx="7632075" cy="568589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01A6AE8-DC02-3F2A-AEEF-14F356FB8F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73865" y="1990486"/>
            <a:ext cx="4775411" cy="2336247"/>
          </a:xfrm>
        </p:spPr>
        <p:txBody>
          <a:bodyPr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CA" sz="5400" b="1" dirty="0"/>
              <a:t>Core Competencies</a:t>
            </a:r>
          </a:p>
        </p:txBody>
      </p:sp>
    </p:spTree>
    <p:extLst>
      <p:ext uri="{BB962C8B-B14F-4D97-AF65-F5344CB8AC3E}">
        <p14:creationId xmlns:p14="http://schemas.microsoft.com/office/powerpoint/2010/main" val="25769031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8F449C-8809-67F7-862B-C8A2A600BC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664083"/>
            <a:ext cx="10634472" cy="2157984"/>
          </a:xfrm>
        </p:spPr>
        <p:txBody>
          <a:bodyPr/>
          <a:lstStyle/>
          <a:p>
            <a:r>
              <a:rPr lang="en-US" sz="5400" b="1" dirty="0"/>
              <a:t>How will you know how your child is doing?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8B8085-BCEE-6948-6D99-2285FD0C72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2599" y="2638425"/>
            <a:ext cx="11414125" cy="3733800"/>
          </a:xfrm>
        </p:spPr>
        <p:txBody>
          <a:bodyPr vert="horz" lIns="91440" tIns="45720" rIns="91440" bIns="45720" rtlCol="0" anchor="t">
            <a:normAutofit lnSpcReduction="10000"/>
          </a:bodyPr>
          <a:lstStyle/>
          <a:p>
            <a:r>
              <a:rPr lang="en-US" sz="2800" dirty="0"/>
              <a:t>In grades 8 and 9:</a:t>
            </a:r>
          </a:p>
          <a:p>
            <a:pPr marL="457200" indent="-457200">
              <a:buChar char="•"/>
            </a:pPr>
            <a:r>
              <a:rPr lang="en-US" sz="3200" b="1" dirty="0"/>
              <a:t>Proficiency Scale </a:t>
            </a:r>
            <a:r>
              <a:rPr lang="en-US" sz="3200" dirty="0"/>
              <a:t>with reference to key learning standards up to that point in learning.</a:t>
            </a:r>
          </a:p>
          <a:p>
            <a:pPr marL="457200" indent="-457200">
              <a:buChar char="•"/>
            </a:pPr>
            <a:endParaRPr lang="en-US" sz="3200" dirty="0"/>
          </a:p>
          <a:p>
            <a:pPr marL="457200" indent="-457200">
              <a:buChar char="•"/>
            </a:pPr>
            <a:r>
              <a:rPr lang="en-US" sz="3200" b="1" dirty="0">
                <a:highlight>
                  <a:srgbClr val="FFFF00"/>
                </a:highlight>
              </a:rPr>
              <a:t>Descriptive Feedback- </a:t>
            </a:r>
            <a:r>
              <a:rPr lang="en-US" sz="3200" dirty="0">
                <a:highlight>
                  <a:srgbClr val="FFFF00"/>
                </a:highlight>
              </a:rPr>
              <a:t>Areas of strength, areas for improvement, ways to support improvement, student engagement</a:t>
            </a:r>
          </a:p>
        </p:txBody>
      </p:sp>
    </p:spTree>
    <p:extLst>
      <p:ext uri="{BB962C8B-B14F-4D97-AF65-F5344CB8AC3E}">
        <p14:creationId xmlns:p14="http://schemas.microsoft.com/office/powerpoint/2010/main" val="421512513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85BC99-804B-1385-0D12-F82E6C8B9F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0" y="2223935"/>
            <a:ext cx="3964251" cy="223792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100" b="1" dirty="0"/>
              <a:t>New Report Card Example</a:t>
            </a:r>
            <a:br>
              <a:rPr lang="en-US" sz="5100" b="1" dirty="0"/>
            </a:br>
            <a:r>
              <a:rPr lang="en-US" sz="5100" b="1" dirty="0"/>
              <a:t>Grade 8 &amp; 9</a:t>
            </a:r>
          </a:p>
        </p:txBody>
      </p:sp>
      <p:pic>
        <p:nvPicPr>
          <p:cNvPr id="2050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EB40AE1E-E6C4-B071-45F6-A3DF5CA802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9" r="4978" b="2"/>
          <a:stretch/>
        </p:blipFill>
        <p:spPr bwMode="auto">
          <a:xfrm>
            <a:off x="5120423" y="489859"/>
            <a:ext cx="6588977" cy="5878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75404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Graphical user interface, text, application, email&#10;&#10;Description automatically generated">
            <a:extLst>
              <a:ext uri="{FF2B5EF4-FFF2-40B4-BE49-F238E27FC236}">
                <a16:creationId xmlns:a16="http://schemas.microsoft.com/office/drawing/2014/main" id="{C2D65DCC-2FEB-EEBD-2D75-00C947CAC5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1885" y="547687"/>
            <a:ext cx="6715125" cy="5762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C4B55168-9E98-92F2-DD50-D34BC05D97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7825" y="2310036"/>
            <a:ext cx="3964251" cy="2237925"/>
          </a:xfrm>
        </p:spPr>
        <p:txBody>
          <a:bodyPr>
            <a:normAutofit fontScale="90000"/>
          </a:bodyPr>
          <a:lstStyle/>
          <a:p>
            <a:pPr>
              <a:lnSpc>
                <a:spcPct val="90000"/>
              </a:lnSpc>
            </a:pPr>
            <a:r>
              <a:rPr lang="en-US" sz="5100" b="1" dirty="0"/>
              <a:t>New Report Card Example</a:t>
            </a:r>
            <a:br>
              <a:rPr lang="en-US" sz="5100" b="1" dirty="0"/>
            </a:br>
            <a:r>
              <a:rPr lang="en-US" sz="5100" b="1" dirty="0"/>
              <a:t>Grade 10-12</a:t>
            </a:r>
          </a:p>
        </p:txBody>
      </p:sp>
    </p:spTree>
    <p:extLst>
      <p:ext uri="{BB962C8B-B14F-4D97-AF65-F5344CB8AC3E}">
        <p14:creationId xmlns:p14="http://schemas.microsoft.com/office/powerpoint/2010/main" val="18689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108D74AC-B125-4E11-BA53-E9E383966D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9DC76EBE-FB9D-4054-B5D8-19E3EAFE40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A2EFA84C-D756-4DC7-AA46-68D776F37F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 useBgFill="1">
        <p:nvSpPr>
          <p:cNvPr id="51" name="Rectangle 50">
            <a:extLst>
              <a:ext uri="{FF2B5EF4-FFF2-40B4-BE49-F238E27FC236}">
                <a16:creationId xmlns:a16="http://schemas.microsoft.com/office/drawing/2014/main" id="{C7FE5201-BB98-480C-BADB-207C8F8938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6758E63-8443-39D3-C910-FA0FA90D01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7" y="696037"/>
            <a:ext cx="5481579" cy="2006220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b="1" dirty="0"/>
              <a:t>Questions? </a:t>
            </a:r>
          </a:p>
        </p:txBody>
      </p: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16C116DA-899F-423B-A82A-01DAF67C14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A7A030CB-D662-4E87-B668-9DE9163E90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2940693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5" name="Picture 4" descr="3D black question marks with one yellow question mark">
            <a:extLst>
              <a:ext uri="{FF2B5EF4-FFF2-40B4-BE49-F238E27FC236}">
                <a16:creationId xmlns:a16="http://schemas.microsoft.com/office/drawing/2014/main" id="{F1F59741-DC28-AE65-741F-4509D44D95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9903" r="5179" b="-5"/>
          <a:stretch/>
        </p:blipFill>
        <p:spPr>
          <a:xfrm>
            <a:off x="3308266" y="3109356"/>
            <a:ext cx="5495738" cy="3090120"/>
          </a:xfrm>
          <a:prstGeom prst="rect">
            <a:avLst/>
          </a:prstGeom>
        </p:spPr>
      </p:pic>
      <p:cxnSp>
        <p:nvCxnSpPr>
          <p:cNvPr id="54" name="Straight Connector 53">
            <a:extLst>
              <a:ext uri="{FF2B5EF4-FFF2-40B4-BE49-F238E27FC236}">
                <a16:creationId xmlns:a16="http://schemas.microsoft.com/office/drawing/2014/main" id="{7F947FE2-C7ED-40F6-BF61-8642A1E95A7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80583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4B9DE3-1715-4EE3-99FA-C9BC12F5DB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Picture 1" descr="Sun peeking through forest trees">
            <a:extLst>
              <a:ext uri="{FF2B5EF4-FFF2-40B4-BE49-F238E27FC236}">
                <a16:creationId xmlns:a16="http://schemas.microsoft.com/office/drawing/2014/main" id="{7816EB6C-5D6E-27E1-84B8-202E2278A9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</a:blip>
          <a:srcRect l="14567" r="9008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6108BD3D-CFD0-4A15-ACF6-EBC254CD7C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83182F-5346-9620-84C8-6C639599B8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354" y="3679614"/>
            <a:ext cx="11064316" cy="2348842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buNone/>
            </a:pPr>
            <a:r>
              <a:rPr lang="en-US" sz="3600" i="1" dirty="0">
                <a:solidFill>
                  <a:srgbClr val="FFFFFF"/>
                </a:solidFill>
                <a:latin typeface="Calibri"/>
                <a:cs typeface="Calibri"/>
              </a:rPr>
              <a:t>We would like to acknowledge that the lands on which we work, play and learn, are on the shared traditional territory of the Katzie, Kwantlen, Semiahmoo and other Coast Salish Peoples.</a:t>
            </a:r>
            <a:endParaRPr lang="en-US" sz="2800" b="1" dirty="0">
              <a:solidFill>
                <a:srgbClr val="FFFFFF"/>
              </a:solidFill>
            </a:endParaRPr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B2019E5-6C31-4640-A135-6BBA7FFCF6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rgbClr val="FFFFFF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81820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6" name="Rectangle 5">
            <a:extLst>
              <a:ext uri="{FF2B5EF4-FFF2-40B4-BE49-F238E27FC236}">
                <a16:creationId xmlns:a16="http://schemas.microsoft.com/office/drawing/2014/main" id="{612EE356-A629-4F1A-9BAD-E21B3B10D5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8B7ED41-F3D7-4286-AD0B-B4A216D7E1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3410" y="489853"/>
            <a:ext cx="3990149" cy="585810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EC07823-0934-16B6-3C01-024381C703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6052" y="976152"/>
            <a:ext cx="3813307" cy="5024920"/>
          </a:xfrm>
        </p:spPr>
        <p:txBody>
          <a:bodyPr anchor="ctr">
            <a:normAutofit/>
          </a:bodyPr>
          <a:lstStyle/>
          <a:p>
            <a:r>
              <a:rPr lang="en-US" sz="6100" b="1" dirty="0"/>
              <a:t>What is a Reporting Policy?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0317483B-E60B-4F41-9448-D757B9FCD2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2EB44B66-1945-4638-8E9A-4F49493D7F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graphicFrame>
        <p:nvGraphicFramePr>
          <p:cNvPr id="20" name="Content Placeholder 2">
            <a:extLst>
              <a:ext uri="{FF2B5EF4-FFF2-40B4-BE49-F238E27FC236}">
                <a16:creationId xmlns:a16="http://schemas.microsoft.com/office/drawing/2014/main" id="{7FCE2668-BDE5-DE8D-F49D-6CE9DE040A1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6443639"/>
              </p:ext>
            </p:extLst>
          </p:nvPr>
        </p:nvGraphicFramePr>
        <p:xfrm>
          <a:off x="4796496" y="636527"/>
          <a:ext cx="6833175" cy="55849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8101521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" name="Rectangle 6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C74AC68-7AE8-F72B-C8CF-4E7F69244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t="293" r="-3" b="302"/>
          <a:stretch/>
        </p:blipFill>
        <p:spPr>
          <a:xfrm>
            <a:off x="5311081" y="551308"/>
            <a:ext cx="6588977" cy="5878282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6A9FE31-8E40-4AAC-8B90-1AD6D75205C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52CE755F-6139-4A64-8874-30A9A3EFB8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477EECB3-578A-F7F8-D19E-FF64899DB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246" y="718063"/>
            <a:ext cx="6323992" cy="1697151"/>
          </a:xfrm>
        </p:spPr>
        <p:txBody>
          <a:bodyPr>
            <a:normAutofit/>
          </a:bodyPr>
          <a:lstStyle/>
          <a:p>
            <a:r>
              <a:rPr lang="en-US" sz="6000" b="1" dirty="0"/>
              <a:t>Why the change?</a:t>
            </a:r>
            <a:endParaRPr lang="en-US" sz="60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3F5FF7-0413-9A68-2ED2-BFFAFD84DB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98245" y="2179223"/>
            <a:ext cx="5439086" cy="4190673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342900" indent="-342900">
              <a:lnSpc>
                <a:spcPct val="90000"/>
              </a:lnSpc>
              <a:buFont typeface="Calibri" panose="020B0604020202020204" pitchFamily="34" charset="0"/>
              <a:buChar char="-"/>
            </a:pPr>
            <a:r>
              <a:rPr lang="en-US" sz="2800" dirty="0"/>
              <a:t>The BC curriculum changed in 2016 to become more competency (skill) based</a:t>
            </a:r>
          </a:p>
          <a:p>
            <a:pPr marL="342900" indent="-342900">
              <a:lnSpc>
                <a:spcPct val="90000"/>
              </a:lnSpc>
              <a:buFont typeface="Calibri" panose="020B0604020202020204" pitchFamily="34" charset="0"/>
              <a:buChar char="-"/>
            </a:pPr>
            <a:r>
              <a:rPr lang="en-CA" sz="2800" b="1" dirty="0"/>
              <a:t>Focuses on all three components of the curriculum model – know, do, understand</a:t>
            </a:r>
            <a:endParaRPr lang="en-US" sz="2800" b="1"/>
          </a:p>
          <a:p>
            <a:pPr marL="342900" indent="-342900">
              <a:lnSpc>
                <a:spcPct val="90000"/>
              </a:lnSpc>
              <a:buFont typeface="Calibri" panose="020B0604020202020204" pitchFamily="34" charset="0"/>
              <a:buChar char="-"/>
            </a:pPr>
            <a:r>
              <a:rPr lang="en-US" sz="2800" dirty="0"/>
              <a:t>How we communicated student learning, did not change. </a:t>
            </a:r>
          </a:p>
        </p:txBody>
      </p:sp>
    </p:spTree>
    <p:extLst>
      <p:ext uri="{BB962C8B-B14F-4D97-AF65-F5344CB8AC3E}">
        <p14:creationId xmlns:p14="http://schemas.microsoft.com/office/powerpoint/2010/main" val="3298817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3" name="Rectangle 82">
            <a:extLst>
              <a:ext uri="{FF2B5EF4-FFF2-40B4-BE49-F238E27FC236}">
                <a16:creationId xmlns:a16="http://schemas.microsoft.com/office/drawing/2014/main" id="{92B0CFF1-78D7-4A83-A95E-71F9E383162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1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C12927E5-081D-440D-A775-C0AE9DA1E3E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07" y="489856"/>
            <a:ext cx="11147071" cy="1476642"/>
          </a:xfrm>
          <a:prstGeom prst="rect">
            <a:avLst/>
          </a:prstGeom>
          <a:solidFill>
            <a:schemeClr val="accent1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E1D07DF-6366-326E-8B47-F18800F1E7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721946"/>
            <a:ext cx="10813250" cy="10221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b="1" dirty="0"/>
              <a:t>Learning over Letter Grades</a:t>
            </a:r>
            <a:endParaRPr lang="en-US" b="1"/>
          </a:p>
        </p:txBody>
      </p: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22CDD0E7-BDD6-41F4-8AAB-088A2E8D0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48985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30" name="Picture 29" descr="Light bulb on yellow background with sketched light beams and cord">
            <a:extLst>
              <a:ext uri="{FF2B5EF4-FFF2-40B4-BE49-F238E27FC236}">
                <a16:creationId xmlns:a16="http://schemas.microsoft.com/office/drawing/2014/main" id="{3EA86D9E-276B-AAF0-566B-1799A02D1B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l="22516"/>
          <a:stretch/>
        </p:blipFill>
        <p:spPr>
          <a:xfrm>
            <a:off x="8482006" y="2866128"/>
            <a:ext cx="2930662" cy="2334431"/>
          </a:xfrm>
          <a:prstGeom prst="rect">
            <a:avLst/>
          </a:prstGeom>
        </p:spPr>
      </p:pic>
      <p:sp>
        <p:nvSpPr>
          <p:cNvPr id="27" name="Content Placeholder 2">
            <a:extLst>
              <a:ext uri="{FF2B5EF4-FFF2-40B4-BE49-F238E27FC236}">
                <a16:creationId xmlns:a16="http://schemas.microsoft.com/office/drawing/2014/main" id="{F7A30BE1-601F-77E9-75D8-9C15D35AAF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09" y="2112301"/>
            <a:ext cx="11293492" cy="3839397"/>
          </a:xfrm>
        </p:spPr>
        <p:txBody>
          <a:bodyPr vert="horz" lIns="91440" tIns="45720" rIns="91440" bIns="45720" rtlCol="0" anchor="ctr">
            <a:noAutofit/>
          </a:bodyPr>
          <a:lstStyle/>
          <a:p>
            <a:pPr>
              <a:lnSpc>
                <a:spcPct val="90000"/>
              </a:lnSpc>
            </a:pPr>
            <a:r>
              <a:rPr lang="en-US" sz="2800" dirty="0"/>
              <a:t>The change in reporting allows for a </a:t>
            </a:r>
            <a:r>
              <a:rPr lang="en-US" sz="2800" b="1" dirty="0"/>
              <a:t>more accurate picture </a:t>
            </a:r>
            <a:r>
              <a:rPr lang="en-US" sz="2800" dirty="0"/>
              <a:t>of where students are at in their learning journey</a:t>
            </a:r>
          </a:p>
          <a:p>
            <a:pPr>
              <a:lnSpc>
                <a:spcPct val="90000"/>
              </a:lnSpc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n-US" sz="2800" dirty="0"/>
              <a:t>Where students are excelling </a:t>
            </a:r>
            <a:r>
              <a:rPr lang="en-US" sz="2800" b="1" dirty="0"/>
              <a:t>(Strengths)</a:t>
            </a:r>
          </a:p>
          <a:p>
            <a:pPr marL="457200" indent="-457200">
              <a:lnSpc>
                <a:spcPct val="90000"/>
              </a:lnSpc>
              <a:buFontTx/>
              <a:buChar char="-"/>
            </a:pPr>
            <a:endParaRPr lang="en-US" sz="2800" dirty="0"/>
          </a:p>
          <a:p>
            <a:pPr marL="457200" indent="-457200">
              <a:lnSpc>
                <a:spcPct val="90000"/>
              </a:lnSpc>
              <a:buFontTx/>
              <a:buChar char="-"/>
            </a:pPr>
            <a:r>
              <a:rPr lang="en-US" sz="2800" dirty="0"/>
              <a:t>Areas for improvement </a:t>
            </a:r>
            <a:r>
              <a:rPr lang="en-US" sz="2800" b="1" dirty="0"/>
              <a:t>(Next Steps)</a:t>
            </a:r>
          </a:p>
          <a:p>
            <a:pPr marL="457200" indent="-457200">
              <a:lnSpc>
                <a:spcPct val="90000"/>
              </a:lnSpc>
              <a:buFontTx/>
              <a:buChar char="-"/>
            </a:pPr>
            <a:endParaRPr lang="en-US" sz="2800" dirty="0"/>
          </a:p>
          <a:p>
            <a:pPr>
              <a:lnSpc>
                <a:spcPct val="90000"/>
              </a:lnSpc>
            </a:pPr>
            <a:r>
              <a:rPr lang="en-US" sz="2800" dirty="0"/>
              <a:t>-  Personalized feedback for continued growth </a:t>
            </a:r>
            <a:r>
              <a:rPr lang="en-US" sz="2800" b="1" dirty="0"/>
              <a:t>(Descriptive Feedback)</a:t>
            </a:r>
            <a:endParaRPr lang="en-US" sz="2800" dirty="0"/>
          </a:p>
        </p:txBody>
      </p: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C4558310-C928-4426-BFAC-68450D291D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1993515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B58B45F5-E162-4AF7-9E46-A4290969B47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82600" y="6368138"/>
            <a:ext cx="11147071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3430194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91A3FB-E35F-A1E2-DA43-9ADCA5FF57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1008" y="696036"/>
            <a:ext cx="3224218" cy="2044979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400" b="1" dirty="0"/>
              <a:t>Proficiency Scale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222B49F-9AD8-4F34-C9C8-06BB5B08077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3466523" y="583371"/>
            <a:ext cx="8244469" cy="2329063"/>
          </a:xfrm>
          <a:prstGeom prst="rect">
            <a:avLst/>
          </a:prstGeom>
        </p:spPr>
      </p:pic>
      <p:graphicFrame>
        <p:nvGraphicFramePr>
          <p:cNvPr id="7" name="Table 7">
            <a:extLst>
              <a:ext uri="{FF2B5EF4-FFF2-40B4-BE49-F238E27FC236}">
                <a16:creationId xmlns:a16="http://schemas.microsoft.com/office/drawing/2014/main" id="{507E7BAA-10A5-88BA-CD2B-2E8729754FF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354239"/>
              </p:ext>
            </p:extLst>
          </p:nvPr>
        </p:nvGraphicFramePr>
        <p:xfrm>
          <a:off x="356419" y="2974258"/>
          <a:ext cx="11572569" cy="366866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48788">
                  <a:extLst>
                    <a:ext uri="{9D8B030D-6E8A-4147-A177-3AD203B41FA5}">
                      <a16:colId xmlns:a16="http://schemas.microsoft.com/office/drawing/2014/main" val="2669534701"/>
                    </a:ext>
                  </a:extLst>
                </a:gridCol>
                <a:gridCol w="2834498">
                  <a:extLst>
                    <a:ext uri="{9D8B030D-6E8A-4147-A177-3AD203B41FA5}">
                      <a16:colId xmlns:a16="http://schemas.microsoft.com/office/drawing/2014/main" val="3287922812"/>
                    </a:ext>
                  </a:extLst>
                </a:gridCol>
                <a:gridCol w="2942013">
                  <a:extLst>
                    <a:ext uri="{9D8B030D-6E8A-4147-A177-3AD203B41FA5}">
                      <a16:colId xmlns:a16="http://schemas.microsoft.com/office/drawing/2014/main" val="2630007055"/>
                    </a:ext>
                  </a:extLst>
                </a:gridCol>
                <a:gridCol w="3147270">
                  <a:extLst>
                    <a:ext uri="{9D8B030D-6E8A-4147-A177-3AD203B41FA5}">
                      <a16:colId xmlns:a16="http://schemas.microsoft.com/office/drawing/2014/main" val="4215922771"/>
                    </a:ext>
                  </a:extLst>
                </a:gridCol>
              </a:tblGrid>
              <a:tr h="521525">
                <a:tc>
                  <a:txBody>
                    <a:bodyPr/>
                    <a:lstStyle/>
                    <a:p>
                      <a:pPr algn="ctr"/>
                      <a:r>
                        <a:rPr lang="en-CA" sz="2800" dirty="0"/>
                        <a:t>Emerging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/>
                        <a:t>Developing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/>
                        <a:t>Proficient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dirty="0"/>
                        <a:t>Extending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49589485"/>
                  </a:ext>
                </a:extLst>
              </a:tr>
              <a:tr h="3147139">
                <a:tc>
                  <a:txBody>
                    <a:bodyPr/>
                    <a:lstStyle/>
                    <a:p>
                      <a:r>
                        <a:rPr lang="en-CA"/>
                        <a:t>Emerging means your child is beginning to understand something in the area they are learning. They are still learning and may need more support to move ahead. </a:t>
                      </a:r>
                      <a:r>
                        <a:rPr lang="en-CA" b="1"/>
                        <a:t>Emerging does not mean your child is unsuccessful in this area.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/>
                        <a:t>Developing means your child understands some things in an area of learning but still has others to work on. </a:t>
                      </a:r>
                      <a:r>
                        <a:rPr lang="en-CA" b="1"/>
                        <a:t>Like emerging, it doesn’t mean your child is unsuccessful in this area.</a:t>
                      </a:r>
                      <a:endParaRPr lang="en-CA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b="1" dirty="0">
                          <a:solidFill>
                            <a:srgbClr val="FF0000"/>
                          </a:solidFill>
                        </a:rPr>
                        <a:t>Proficient is the goal for your child. </a:t>
                      </a:r>
                      <a:r>
                        <a:rPr lang="en-CA" dirty="0"/>
                        <a:t>It’s also the goal for all students. When your child is proficient, it means they fully understand the required learning. But it doesn’t mean their learning stops.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CA" dirty="0"/>
                        <a:t>Extending is when students show a deeper understanding. It’s when your child is able to apply their learning in new and different ways. Extending is not the goal for all students in every area of learning.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04689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0293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17D5307-158C-3884-159F-46AEACC602C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49" r="2167" b="2"/>
          <a:stretch/>
        </p:blipFill>
        <p:spPr>
          <a:xfrm>
            <a:off x="1060246" y="1718887"/>
            <a:ext cx="9647650" cy="5091702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F0A8E2F-056A-17EB-7DC3-5E449BADB3E9}"/>
              </a:ext>
            </a:extLst>
          </p:cNvPr>
          <p:cNvSpPr txBox="1"/>
          <p:nvPr/>
        </p:nvSpPr>
        <p:spPr>
          <a:xfrm>
            <a:off x="387145" y="473178"/>
            <a:ext cx="11368547" cy="2739211"/>
          </a:xfrm>
          <a:prstGeom prst="rect">
            <a:avLst/>
          </a:prstGeom>
          <a:noFill/>
          <a:ln>
            <a:solidFill>
              <a:schemeClr val="accent3">
                <a:lumMod val="50000"/>
              </a:schemeClr>
            </a:solidFill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200" b="1" dirty="0">
                <a:solidFill>
                  <a:srgbClr val="374151"/>
                </a:solidFill>
                <a:ea typeface="+mn-lt"/>
                <a:cs typeface="+mn-lt"/>
              </a:rPr>
              <a:t>Learning Goal: I can drive a motor vehicle in a safe, responsible, and skilled way. </a:t>
            </a:r>
            <a:endParaRPr lang="en-US" sz="2800" b="1" dirty="0">
              <a:solidFill>
                <a:srgbClr val="374151"/>
              </a:solidFill>
            </a:endParaRPr>
          </a:p>
          <a:p>
            <a:br>
              <a:rPr lang="en-US" sz="3600" dirty="0"/>
            </a:br>
            <a:endParaRPr lang="en-US" sz="3600" dirty="0"/>
          </a:p>
          <a:p>
            <a:pPr algn="l"/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3580002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046865-B7F4-3B77-5D29-A92B8AF3AC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82601" y="976160"/>
            <a:ext cx="3089411" cy="421003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CA" sz="5000" b="1" dirty="0"/>
              <a:t>Science 8 </a:t>
            </a:r>
            <a:br>
              <a:rPr lang="en-CA" sz="5000" b="1" dirty="0"/>
            </a:br>
            <a:r>
              <a:rPr lang="en-CA" sz="5000" b="1" dirty="0"/>
              <a:t>Example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177F09-A0E4-1845-E284-D4E96A3009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75019" y="659549"/>
            <a:ext cx="8134380" cy="553890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5EFDD8BE-7FC8-C036-9B97-904248D28D74}"/>
                  </a:ext>
                </a:extLst>
              </p14:cNvPr>
              <p14:cNvContentPartPr/>
              <p14:nvPr/>
            </p14:nvContentPartPr>
            <p14:xfrm>
              <a:off x="3695115" y="3828585"/>
              <a:ext cx="2156040" cy="18792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5EFDD8BE-7FC8-C036-9B97-904248D28D74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641475" y="3720585"/>
                <a:ext cx="2263680" cy="40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AC5D54F4-57F5-6AB9-E498-AC65DA4B4B43}"/>
                  </a:ext>
                </a:extLst>
              </p14:cNvPr>
              <p14:cNvContentPartPr/>
              <p14:nvPr/>
            </p14:nvContentPartPr>
            <p14:xfrm>
              <a:off x="3733635" y="4046385"/>
              <a:ext cx="1110960" cy="10620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AC5D54F4-57F5-6AB9-E498-AC65DA4B4B4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679635" y="3938745"/>
                <a:ext cx="1218600" cy="321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F90FE75B-214B-429D-B78A-BCBDC0442527}"/>
                  </a:ext>
                </a:extLst>
              </p14:cNvPr>
              <p14:cNvContentPartPr/>
              <p14:nvPr/>
            </p14:nvContentPartPr>
            <p14:xfrm>
              <a:off x="8457915" y="3811665"/>
              <a:ext cx="692640" cy="6552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F90FE75B-214B-429D-B78A-BCBDC0442527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8404275" y="3703665"/>
                <a:ext cx="800280" cy="281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AEDF18E4-8B36-88D4-4148-2264CD1EBE87}"/>
                  </a:ext>
                </a:extLst>
              </p14:cNvPr>
              <p14:cNvContentPartPr/>
              <p14:nvPr/>
            </p14:nvContentPartPr>
            <p14:xfrm>
              <a:off x="8402115" y="3998865"/>
              <a:ext cx="1011240" cy="163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AEDF18E4-8B36-88D4-4148-2264CD1EBE8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8348115" y="3891225"/>
                <a:ext cx="1118880" cy="379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24A45062-6304-7EAD-86AA-C0F5943D682E}"/>
                  </a:ext>
                </a:extLst>
              </p14:cNvPr>
              <p14:cNvContentPartPr/>
              <p14:nvPr/>
            </p14:nvContentPartPr>
            <p14:xfrm>
              <a:off x="3768915" y="4018305"/>
              <a:ext cx="1946160" cy="87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24A45062-6304-7EAD-86AA-C0F5943D682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15275" y="3910305"/>
                <a:ext cx="2053800" cy="3031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1542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011D12-A5CE-17C5-10FE-98356BD976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sz="5400" b="1" dirty="0"/>
              <a:t>Learning Standards – Proficiency Scale</a:t>
            </a:r>
            <a:br>
              <a:rPr lang="en-CA" sz="5400" b="1" dirty="0"/>
            </a:br>
            <a:endParaRPr lang="en-CA" sz="5400" b="1" dirty="0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818CBEEE-30A3-0202-53C5-E1DD8DE098B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21601147"/>
              </p:ext>
            </p:extLst>
          </p:nvPr>
        </p:nvGraphicFramePr>
        <p:xfrm>
          <a:off x="482600" y="2936385"/>
          <a:ext cx="10861262" cy="2776728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2498725">
                  <a:extLst>
                    <a:ext uri="{9D8B030D-6E8A-4147-A177-3AD203B41FA5}">
                      <a16:colId xmlns:a16="http://schemas.microsoft.com/office/drawing/2014/main" val="278581286"/>
                    </a:ext>
                  </a:extLst>
                </a:gridCol>
                <a:gridCol w="2428875">
                  <a:extLst>
                    <a:ext uri="{9D8B030D-6E8A-4147-A177-3AD203B41FA5}">
                      <a16:colId xmlns:a16="http://schemas.microsoft.com/office/drawing/2014/main" val="1988998180"/>
                    </a:ext>
                  </a:extLst>
                </a:gridCol>
                <a:gridCol w="2638425">
                  <a:extLst>
                    <a:ext uri="{9D8B030D-6E8A-4147-A177-3AD203B41FA5}">
                      <a16:colId xmlns:a16="http://schemas.microsoft.com/office/drawing/2014/main" val="1295365400"/>
                    </a:ext>
                  </a:extLst>
                </a:gridCol>
                <a:gridCol w="3295237">
                  <a:extLst>
                    <a:ext uri="{9D8B030D-6E8A-4147-A177-3AD203B41FA5}">
                      <a16:colId xmlns:a16="http://schemas.microsoft.com/office/drawing/2014/main" val="183590222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CA" sz="2800" b="1" dirty="0"/>
                        <a:t>Emerging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b="1" dirty="0"/>
                        <a:t>Developing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b="1" dirty="0"/>
                        <a:t>Proficient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2800" b="1" dirty="0"/>
                        <a:t>Extending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294196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CA" sz="1800" b="0" i="0" u="none" strike="noStrike" dirty="0">
                          <a:effectLst/>
                          <a:latin typeface="Gadug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 can </a:t>
                      </a:r>
                      <a:r>
                        <a:rPr lang="en-CA" sz="1800" b="0" i="0" u="none" strike="noStrike" dirty="0">
                          <a:effectLst/>
                          <a:highlight>
                            <a:srgbClr val="FFFF00"/>
                          </a:highlight>
                          <a:latin typeface="Gadug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list the characteristics </a:t>
                      </a:r>
                      <a:r>
                        <a:rPr lang="en-CA" sz="1800" b="0" i="0" u="none" strike="noStrike" dirty="0">
                          <a:effectLst/>
                          <a:latin typeface="Gadugi" panose="020B0502040204020203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of living things of a familiar example. </a:t>
                      </a:r>
                      <a:endParaRPr lang="en-CA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0" i="0" u="none" strike="noStrike" dirty="0">
                          <a:effectLst/>
                          <a:latin typeface="Gadugi" panose="020B0502040204020203" pitchFamily="34" charset="0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I can </a:t>
                      </a:r>
                      <a:r>
                        <a:rPr lang="en-US" sz="1800" b="0" i="0" u="none" strike="noStrike" dirty="0">
                          <a:effectLst/>
                          <a:highlight>
                            <a:srgbClr val="FFFF00"/>
                          </a:highlight>
                          <a:latin typeface="Gadugi" panose="020B0502040204020203" pitchFamily="34" charset="0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describe the characteristics </a:t>
                      </a:r>
                      <a:r>
                        <a:rPr lang="en-US" sz="1800" b="0" i="0" u="none" strike="noStrike" dirty="0">
                          <a:effectLst/>
                          <a:latin typeface="Gadugi" panose="020B0502040204020203" pitchFamily="34" charset="0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of living things that I observe in situations I am familiar with. </a:t>
                      </a:r>
                      <a:endParaRPr lang="en-US" sz="1800" b="0" i="0" u="none" strike="noStrike" dirty="0">
                        <a:effectLst/>
                        <a:latin typeface="Arial" panose="020B0604020202020204" pitchFamily="34" charset="0"/>
                      </a:endParaRPr>
                    </a:p>
                    <a:p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I can transfer and apply my learning of the </a:t>
                      </a:r>
                      <a:r>
                        <a:rPr lang="en-US" sz="1800" b="1" kern="1200" dirty="0">
                          <a:solidFill>
                            <a:schemeClr val="dk1"/>
                          </a:solidFill>
                          <a:effectLst/>
                        </a:rPr>
                        <a:t>characteristics of life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to 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</a:rPr>
                        <a:t>justify</a:t>
                      </a:r>
                      <a:r>
                        <a:rPr lang="en-US" sz="1800" kern="1200" dirty="0">
                          <a:solidFill>
                            <a:schemeClr val="dk1"/>
                          </a:solidFill>
                          <a:effectLst/>
                        </a:rPr>
                        <a:t> whether something is alive.</a:t>
                      </a:r>
                      <a:endParaRPr lang="en-CA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 algn="l" font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Pts val="900"/>
                        <a:buFont typeface="Wingdings" panose="05000000000000000000" pitchFamily="2" charset="2"/>
                        <a:buNone/>
                      </a:pPr>
                      <a:r>
                        <a:rPr lang="en-US" sz="1800" b="0" i="0" u="none" strike="noStrike" dirty="0">
                          <a:effectLst/>
                          <a:latin typeface="Gadugi" panose="020B0502040204020203" pitchFamily="34" charset="0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I can research to improve my investigation, create something new, or solve a novel problem that </a:t>
                      </a:r>
                      <a:r>
                        <a:rPr lang="en-US" sz="1800" b="0" i="0" u="none" strike="noStrike" dirty="0">
                          <a:effectLst/>
                          <a:highlight>
                            <a:srgbClr val="FFFF00"/>
                          </a:highlight>
                          <a:latin typeface="Gadugi" panose="020B0502040204020203" pitchFamily="34" charset="0"/>
                          <a:ea typeface="Calibri" panose="020F0502020204030204" pitchFamily="34" charset="0"/>
                          <a:cs typeface="Aharoni" panose="02010803020104030203" pitchFamily="2" charset="-79"/>
                        </a:rPr>
                        <a:t>demonstrates sophisticated understanding.</a:t>
                      </a:r>
                      <a:endParaRPr lang="en-US" sz="1800" b="0" i="0" u="none" strike="noStrike" dirty="0">
                        <a:effectLst/>
                        <a:highlight>
                          <a:srgbClr val="FFFF00"/>
                        </a:highlight>
                        <a:latin typeface="Arial" panose="020B0604020202020204" pitchFamily="34" charset="0"/>
                      </a:endParaRPr>
                    </a:p>
                    <a:p>
                      <a:endParaRPr lang="en-CA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5442871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80454904"/>
      </p:ext>
    </p:extLst>
  </p:cSld>
  <p:clrMapOvr>
    <a:masterClrMapping/>
  </p:clrMapOvr>
</p:sld>
</file>

<file path=ppt/theme/theme1.xml><?xml version="1.0" encoding="utf-8"?>
<a:theme xmlns:a="http://schemas.openxmlformats.org/drawingml/2006/main" name="LevelVTI">
  <a:themeElements>
    <a:clrScheme name="Custom 88">
      <a:dk1>
        <a:sysClr val="windowText" lastClr="000000"/>
      </a:dk1>
      <a:lt1>
        <a:sysClr val="window" lastClr="FFFFFF"/>
      </a:lt1>
      <a:dk2>
        <a:srgbClr val="182230"/>
      </a:dk2>
      <a:lt2>
        <a:srgbClr val="F2F2F2"/>
      </a:lt2>
      <a:accent1>
        <a:srgbClr val="00BAC8"/>
      </a:accent1>
      <a:accent2>
        <a:srgbClr val="794DFF"/>
      </a:accent2>
      <a:accent3>
        <a:srgbClr val="00D17D"/>
      </a:accent3>
      <a:accent4>
        <a:srgbClr val="E69500"/>
      </a:accent4>
      <a:accent5>
        <a:srgbClr val="FE5D21"/>
      </a:accent5>
      <a:accent6>
        <a:srgbClr val="939393"/>
      </a:accent6>
      <a:hlink>
        <a:srgbClr val="3E8FF1"/>
      </a:hlink>
      <a:folHlink>
        <a:srgbClr val="939393"/>
      </a:folHlink>
    </a:clrScheme>
    <a:fontScheme name="Seaford">
      <a:majorFont>
        <a:latin typeface="Seaford"/>
        <a:ea typeface=""/>
        <a:cs typeface=""/>
      </a:majorFont>
      <a:minorFont>
        <a:latin typeface="Seaford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LevelVTI" id="{64F43929-0387-4D33-907F-72B939BCAF99}" vid="{D804DF84-3298-4A39-BA0E-21F83D68BC2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159</TotalTime>
  <Words>682</Words>
  <Application>Microsoft Office PowerPoint</Application>
  <PresentationFormat>Widescreen</PresentationFormat>
  <Paragraphs>74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3" baseType="lpstr">
      <vt:lpstr>Arial</vt:lpstr>
      <vt:lpstr>Calibri</vt:lpstr>
      <vt:lpstr>Cambria Math</vt:lpstr>
      <vt:lpstr>Gadugi</vt:lpstr>
      <vt:lpstr>Seaford</vt:lpstr>
      <vt:lpstr>Wingdings</vt:lpstr>
      <vt:lpstr>LevelVTI</vt:lpstr>
      <vt:lpstr>Welcome!</vt:lpstr>
      <vt:lpstr>PowerPoint Presentation</vt:lpstr>
      <vt:lpstr>What is a Reporting Policy?</vt:lpstr>
      <vt:lpstr>Why the change?</vt:lpstr>
      <vt:lpstr>Learning over Letter Grades</vt:lpstr>
      <vt:lpstr>Proficiency Scale</vt:lpstr>
      <vt:lpstr>PowerPoint Presentation</vt:lpstr>
      <vt:lpstr>Science 8  Example</vt:lpstr>
      <vt:lpstr>Learning Standards – Proficiency Scale </vt:lpstr>
      <vt:lpstr>Math 8: Example</vt:lpstr>
      <vt:lpstr>Self Assessment of Core Competencies and Goal Setting</vt:lpstr>
      <vt:lpstr>Core Competencies</vt:lpstr>
      <vt:lpstr>How will you know how your child is doing? </vt:lpstr>
      <vt:lpstr>New Report Card Example Grade 8 &amp; 9</vt:lpstr>
      <vt:lpstr>New Report Card Example Grade 10-12</vt:lpstr>
      <vt:lpstr>Questions? 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Alana Slater</cp:lastModifiedBy>
  <cp:revision>78</cp:revision>
  <dcterms:created xsi:type="dcterms:W3CDTF">2023-09-12T02:11:39Z</dcterms:created>
  <dcterms:modified xsi:type="dcterms:W3CDTF">2023-09-21T15:29:39Z</dcterms:modified>
</cp:coreProperties>
</file>