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84" r:id="rId5"/>
    <p:sldMasterId id="2147483660" r:id="rId6"/>
  </p:sldMasterIdLst>
  <p:notesMasterIdLst>
    <p:notesMasterId r:id="rId53"/>
  </p:notesMasterIdLst>
  <p:sldIdLst>
    <p:sldId id="302" r:id="rId7"/>
    <p:sldId id="350" r:id="rId8"/>
    <p:sldId id="258" r:id="rId9"/>
    <p:sldId id="260" r:id="rId10"/>
    <p:sldId id="262" r:id="rId11"/>
    <p:sldId id="263" r:id="rId12"/>
    <p:sldId id="266" r:id="rId13"/>
    <p:sldId id="315" r:id="rId14"/>
    <p:sldId id="325" r:id="rId15"/>
    <p:sldId id="326" r:id="rId16"/>
    <p:sldId id="319" r:id="rId17"/>
    <p:sldId id="304" r:id="rId18"/>
    <p:sldId id="316" r:id="rId19"/>
    <p:sldId id="317" r:id="rId20"/>
    <p:sldId id="318" r:id="rId21"/>
    <p:sldId id="330" r:id="rId22"/>
    <p:sldId id="332" r:id="rId23"/>
    <p:sldId id="333" r:id="rId24"/>
    <p:sldId id="334" r:id="rId25"/>
    <p:sldId id="335" r:id="rId26"/>
    <p:sldId id="336" r:id="rId27"/>
    <p:sldId id="337" r:id="rId28"/>
    <p:sldId id="338" r:id="rId29"/>
    <p:sldId id="339" r:id="rId30"/>
    <p:sldId id="340" r:id="rId31"/>
    <p:sldId id="341" r:id="rId32"/>
    <p:sldId id="342" r:id="rId33"/>
    <p:sldId id="344" r:id="rId34"/>
    <p:sldId id="345" r:id="rId35"/>
    <p:sldId id="346" r:id="rId36"/>
    <p:sldId id="292" r:id="rId37"/>
    <p:sldId id="323" r:id="rId38"/>
    <p:sldId id="296" r:id="rId39"/>
    <p:sldId id="348" r:id="rId40"/>
    <p:sldId id="324" r:id="rId41"/>
    <p:sldId id="327" r:id="rId42"/>
    <p:sldId id="322" r:id="rId43"/>
    <p:sldId id="351" r:id="rId44"/>
    <p:sldId id="321" r:id="rId45"/>
    <p:sldId id="311" r:id="rId46"/>
    <p:sldId id="328" r:id="rId47"/>
    <p:sldId id="347" r:id="rId48"/>
    <p:sldId id="312" r:id="rId49"/>
    <p:sldId id="299" r:id="rId50"/>
    <p:sldId id="313" r:id="rId51"/>
    <p:sldId id="314" r:id="rId52"/>
  </p:sldIdLst>
  <p:sldSz cx="12192000" cy="6858000"/>
  <p:notesSz cx="12192000" cy="6858000"/>
  <p:defaultTextStyle>
    <a:defPPr>
      <a:defRPr kern="0"/>
    </a:defPPr>
  </p:defaultTextStyle>
  <p:extLst>
    <p:ext uri="{521415D9-36F7-43E2-AB2F-B90AF26B5E84}">
      <p14:sectionLst xmlns:p14="http://schemas.microsoft.com/office/powerpoint/2010/main">
        <p14:section name="Default Section" id="{1E2CE9A0-9391-4985-A9F2-068D26CD7FC4}">
          <p14:sldIdLst>
            <p14:sldId id="302"/>
            <p14:sldId id="350"/>
            <p14:sldId id="258"/>
            <p14:sldId id="260"/>
          </p14:sldIdLst>
        </p14:section>
        <p14:section name="Untitled Section" id="{E3FB785F-E9BB-4B76-A151-3BA09FDA071D}">
          <p14:sldIdLst>
            <p14:sldId id="262"/>
            <p14:sldId id="263"/>
            <p14:sldId id="266"/>
            <p14:sldId id="315"/>
            <p14:sldId id="325"/>
            <p14:sldId id="326"/>
            <p14:sldId id="319"/>
            <p14:sldId id="304"/>
            <p14:sldId id="316"/>
            <p14:sldId id="317"/>
            <p14:sldId id="318"/>
            <p14:sldId id="330"/>
            <p14:sldId id="332"/>
            <p14:sldId id="333"/>
            <p14:sldId id="334"/>
            <p14:sldId id="335"/>
            <p14:sldId id="336"/>
            <p14:sldId id="337"/>
            <p14:sldId id="338"/>
            <p14:sldId id="339"/>
            <p14:sldId id="340"/>
            <p14:sldId id="341"/>
            <p14:sldId id="342"/>
            <p14:sldId id="344"/>
            <p14:sldId id="345"/>
            <p14:sldId id="346"/>
            <p14:sldId id="292"/>
            <p14:sldId id="323"/>
            <p14:sldId id="296"/>
            <p14:sldId id="348"/>
            <p14:sldId id="324"/>
            <p14:sldId id="327"/>
            <p14:sldId id="322"/>
            <p14:sldId id="351"/>
            <p14:sldId id="321"/>
            <p14:sldId id="311"/>
            <p14:sldId id="328"/>
            <p14:sldId id="347"/>
            <p14:sldId id="312"/>
            <p14:sldId id="299"/>
            <p14:sldId id="313"/>
            <p14:sldId id="31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ECB51-97E3-4B89-A145-39565A97EBED}" v="339" dt="2023-09-28T03:42:27.163"/>
    <p1510:client id="{61F4321D-2654-47F7-88DF-A2C905B7BFC5}" v="24" dt="2023-09-27T15:37:05.690"/>
    <p1510:client id="{7776C35F-440E-4258-863A-AC96EDB051E5}" v="124" dt="2023-09-27T18:43:26.127"/>
    <p1510:client id="{88431858-9EE9-4A9D-9032-7417633BDED6}" v="1377" dt="2023-09-27T06:48:12.106"/>
    <p1510:client id="{AB4EF1EE-0B6F-4D5C-9798-82C855ED49DA}" v="2007" dt="2023-09-27T21:13:26.186"/>
    <p1510:client id="{BC69DE3B-4E69-4EDB-B8A6-A48AC0209ED2}" v="29" dt="2023-09-28T15:01:16.926"/>
    <p1510:client id="{BD331FD5-3C33-4AC4-8D4B-89EE50EEAA82}" v="2349" dt="2023-09-26T21:28:40.450"/>
    <p1510:client id="{CB95FFFF-76A2-4B09-B17A-169F4D83DD8D}" v="50" dt="2023-09-27T20:10:03.680"/>
    <p1510:client id="{DA38FDA9-7CAC-496B-B8F5-42DBF9AF4656}" v="424" dt="2023-09-28T03:54:24.455"/>
    <p1510:client id="{E680955B-60BB-4316-92EA-5767C3539D93}" v="3385" vWet="3387" dt="2023-09-27T15:37:02.176"/>
    <p1510:client id="{E7ABFABB-F7D7-4CB0-AD5A-ADB687737592}" v="3889" dt="2023-09-28T02:36:42.9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5E31BD-6BB1-4244-8002-8DFCE998C191}"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9DAE6BA0-71FA-444E-9D7A-85D42EA569E3}">
      <dgm:prSet/>
      <dgm:spPr/>
      <dgm:t>
        <a:bodyPr/>
        <a:lstStyle/>
        <a:p>
          <a:r>
            <a:rPr lang="en-US"/>
            <a:t>October 3rd</a:t>
          </a:r>
        </a:p>
      </dgm:t>
    </dgm:pt>
    <dgm:pt modelId="{99BF94C8-117A-480A-BEF4-2C5009CB8256}" type="parTrans" cxnId="{8C76BDF9-D270-4626-8893-B0F06A339477}">
      <dgm:prSet/>
      <dgm:spPr/>
      <dgm:t>
        <a:bodyPr/>
        <a:lstStyle/>
        <a:p>
          <a:endParaRPr lang="en-US"/>
        </a:p>
      </dgm:t>
    </dgm:pt>
    <dgm:pt modelId="{B7658451-564E-4E50-9992-FBE57A932342}" type="sibTrans" cxnId="{8C76BDF9-D270-4626-8893-B0F06A339477}">
      <dgm:prSet/>
      <dgm:spPr/>
      <dgm:t>
        <a:bodyPr/>
        <a:lstStyle/>
        <a:p>
          <a:endParaRPr lang="en-US"/>
        </a:p>
      </dgm:t>
    </dgm:pt>
    <dgm:pt modelId="{AAAF58A4-63E3-48BC-8E17-20B2CC837A90}">
      <dgm:prSet/>
      <dgm:spPr/>
      <dgm:t>
        <a:bodyPr/>
        <a:lstStyle/>
        <a:p>
          <a:r>
            <a:rPr lang="en-US"/>
            <a:t>Lunch in B110</a:t>
          </a:r>
        </a:p>
      </dgm:t>
    </dgm:pt>
    <dgm:pt modelId="{5E4E7F42-528A-4914-AB05-AB4F54E6DCC7}" type="parTrans" cxnId="{4EE6A63D-C0B6-4892-B5BD-D96BDBBC6187}">
      <dgm:prSet/>
      <dgm:spPr/>
      <dgm:t>
        <a:bodyPr/>
        <a:lstStyle/>
        <a:p>
          <a:endParaRPr lang="en-US"/>
        </a:p>
      </dgm:t>
    </dgm:pt>
    <dgm:pt modelId="{8830111F-6B8B-42BD-AE55-9A7DD275B567}" type="sibTrans" cxnId="{4EE6A63D-C0B6-4892-B5BD-D96BDBBC6187}">
      <dgm:prSet/>
      <dgm:spPr/>
      <dgm:t>
        <a:bodyPr/>
        <a:lstStyle/>
        <a:p>
          <a:endParaRPr lang="en-US"/>
        </a:p>
      </dgm:t>
    </dgm:pt>
    <dgm:pt modelId="{705A80D5-957D-493D-BAA6-74D3D6ED0AEC}">
      <dgm:prSet/>
      <dgm:spPr/>
      <dgm:t>
        <a:bodyPr/>
        <a:lstStyle/>
        <a:p>
          <a:r>
            <a:rPr lang="en-US"/>
            <a:t>Overview of Scholarship Process</a:t>
          </a:r>
        </a:p>
      </dgm:t>
    </dgm:pt>
    <dgm:pt modelId="{E9A6BC94-55E6-40CD-89EF-231AE975A23E}" type="parTrans" cxnId="{1014A14D-D59B-48F3-A3C9-39C14AD078AE}">
      <dgm:prSet/>
      <dgm:spPr/>
      <dgm:t>
        <a:bodyPr/>
        <a:lstStyle/>
        <a:p>
          <a:endParaRPr lang="en-US"/>
        </a:p>
      </dgm:t>
    </dgm:pt>
    <dgm:pt modelId="{A6E925AA-27F6-435B-AAC1-A10688A27963}" type="sibTrans" cxnId="{1014A14D-D59B-48F3-A3C9-39C14AD078AE}">
      <dgm:prSet/>
      <dgm:spPr/>
      <dgm:t>
        <a:bodyPr/>
        <a:lstStyle/>
        <a:p>
          <a:endParaRPr lang="en-US"/>
        </a:p>
      </dgm:t>
    </dgm:pt>
    <dgm:pt modelId="{20ECF198-E93F-425A-B209-549283A7D017}">
      <dgm:prSet/>
      <dgm:spPr/>
      <dgm:t>
        <a:bodyPr/>
        <a:lstStyle/>
        <a:p>
          <a:r>
            <a:rPr lang="en-US"/>
            <a:t>How to get nominated for Nomination awards</a:t>
          </a:r>
        </a:p>
      </dgm:t>
    </dgm:pt>
    <dgm:pt modelId="{5CDE90C0-3486-4752-98F8-85982EF69D98}" type="parTrans" cxnId="{8DEAB7A3-42D2-4438-9388-83F74DDDF807}">
      <dgm:prSet/>
      <dgm:spPr/>
      <dgm:t>
        <a:bodyPr/>
        <a:lstStyle/>
        <a:p>
          <a:endParaRPr lang="en-US"/>
        </a:p>
      </dgm:t>
    </dgm:pt>
    <dgm:pt modelId="{502CEBD3-1693-49BF-8269-93D01C391748}" type="sibTrans" cxnId="{8DEAB7A3-42D2-4438-9388-83F74DDDF807}">
      <dgm:prSet/>
      <dgm:spPr/>
      <dgm:t>
        <a:bodyPr/>
        <a:lstStyle/>
        <a:p>
          <a:endParaRPr lang="en-US"/>
        </a:p>
      </dgm:t>
    </dgm:pt>
    <dgm:pt modelId="{9DB1D8EE-3AB7-4781-BE38-9FFF978DCA85}">
      <dgm:prSet/>
      <dgm:spPr/>
      <dgm:t>
        <a:bodyPr/>
        <a:lstStyle/>
        <a:p>
          <a:r>
            <a:rPr lang="en-US"/>
            <a:t>Overview of District Authority, Partners36 and Internal Scholarships</a:t>
          </a:r>
        </a:p>
      </dgm:t>
    </dgm:pt>
    <dgm:pt modelId="{E59897B7-2A2D-4FB8-B2BE-6B27F5F38E2B}" type="parTrans" cxnId="{39344CF3-6FCB-4BA8-AB68-09CB1F42F126}">
      <dgm:prSet/>
      <dgm:spPr/>
      <dgm:t>
        <a:bodyPr/>
        <a:lstStyle/>
        <a:p>
          <a:endParaRPr lang="en-US"/>
        </a:p>
      </dgm:t>
    </dgm:pt>
    <dgm:pt modelId="{0C073529-983F-4A9C-97E7-606C290B9A0C}" type="sibTrans" cxnId="{39344CF3-6FCB-4BA8-AB68-09CB1F42F126}">
      <dgm:prSet/>
      <dgm:spPr/>
      <dgm:t>
        <a:bodyPr/>
        <a:lstStyle/>
        <a:p>
          <a:endParaRPr lang="en-US"/>
        </a:p>
      </dgm:t>
    </dgm:pt>
    <dgm:pt modelId="{B34C0765-0B05-4341-AA85-08BE24BD644C}">
      <dgm:prSet/>
      <dgm:spPr/>
      <dgm:t>
        <a:bodyPr/>
        <a:lstStyle/>
        <a:p>
          <a:r>
            <a:rPr lang="en-US"/>
            <a:t>REFERENCE LETTERS – how and when to ask for reference letters</a:t>
          </a:r>
        </a:p>
      </dgm:t>
    </dgm:pt>
    <dgm:pt modelId="{975A746B-AB87-4D82-BA8D-0005E612680A}" type="parTrans" cxnId="{F478A19E-785C-426A-A5E5-F1042A8A7A40}">
      <dgm:prSet/>
      <dgm:spPr/>
      <dgm:t>
        <a:bodyPr/>
        <a:lstStyle/>
        <a:p>
          <a:endParaRPr lang="en-US"/>
        </a:p>
      </dgm:t>
    </dgm:pt>
    <dgm:pt modelId="{324B3C8B-E413-4DDA-85CA-4BBB02211C60}" type="sibTrans" cxnId="{F478A19E-785C-426A-A5E5-F1042A8A7A40}">
      <dgm:prSet/>
      <dgm:spPr/>
      <dgm:t>
        <a:bodyPr/>
        <a:lstStyle/>
        <a:p>
          <a:endParaRPr lang="en-US"/>
        </a:p>
      </dgm:t>
    </dgm:pt>
    <dgm:pt modelId="{513F48DA-2B9A-47E0-906F-B553BBD55CFA}" type="pres">
      <dgm:prSet presAssocID="{5C5E31BD-6BB1-4244-8002-8DFCE998C191}" presName="Name0" presStyleCnt="0">
        <dgm:presLayoutVars>
          <dgm:dir/>
          <dgm:resizeHandles val="exact"/>
        </dgm:presLayoutVars>
      </dgm:prSet>
      <dgm:spPr/>
    </dgm:pt>
    <dgm:pt modelId="{525D7A13-0CFE-4218-81AC-87356E3AFEC3}" type="pres">
      <dgm:prSet presAssocID="{9DAE6BA0-71FA-444E-9D7A-85D42EA569E3}" presName="node" presStyleLbl="node1" presStyleIdx="0" presStyleCnt="6">
        <dgm:presLayoutVars>
          <dgm:bulletEnabled val="1"/>
        </dgm:presLayoutVars>
      </dgm:prSet>
      <dgm:spPr/>
    </dgm:pt>
    <dgm:pt modelId="{9DF7555D-F2BE-4DD0-A1E1-EE94EF56DC08}" type="pres">
      <dgm:prSet presAssocID="{B7658451-564E-4E50-9992-FBE57A932342}" presName="sibTrans" presStyleLbl="sibTrans1D1" presStyleIdx="0" presStyleCnt="5"/>
      <dgm:spPr/>
    </dgm:pt>
    <dgm:pt modelId="{0173E2CE-8FEB-4B8F-8B05-93CCBF77A959}" type="pres">
      <dgm:prSet presAssocID="{B7658451-564E-4E50-9992-FBE57A932342}" presName="connectorText" presStyleLbl="sibTrans1D1" presStyleIdx="0" presStyleCnt="5"/>
      <dgm:spPr/>
    </dgm:pt>
    <dgm:pt modelId="{72B52231-FC6A-4CB5-A1D1-9B6589E729A6}" type="pres">
      <dgm:prSet presAssocID="{AAAF58A4-63E3-48BC-8E17-20B2CC837A90}" presName="node" presStyleLbl="node1" presStyleIdx="1" presStyleCnt="6">
        <dgm:presLayoutVars>
          <dgm:bulletEnabled val="1"/>
        </dgm:presLayoutVars>
      </dgm:prSet>
      <dgm:spPr/>
    </dgm:pt>
    <dgm:pt modelId="{0D105E92-662B-44A7-BF8B-C6752D4627A5}" type="pres">
      <dgm:prSet presAssocID="{8830111F-6B8B-42BD-AE55-9A7DD275B567}" presName="sibTrans" presStyleLbl="sibTrans1D1" presStyleIdx="1" presStyleCnt="5"/>
      <dgm:spPr/>
    </dgm:pt>
    <dgm:pt modelId="{CECEDB7D-B2D4-4042-ADDF-F8F507E4236D}" type="pres">
      <dgm:prSet presAssocID="{8830111F-6B8B-42BD-AE55-9A7DD275B567}" presName="connectorText" presStyleLbl="sibTrans1D1" presStyleIdx="1" presStyleCnt="5"/>
      <dgm:spPr/>
    </dgm:pt>
    <dgm:pt modelId="{B8EA2E91-4C53-463C-B7F2-8548D93FC521}" type="pres">
      <dgm:prSet presAssocID="{705A80D5-957D-493D-BAA6-74D3D6ED0AEC}" presName="node" presStyleLbl="node1" presStyleIdx="2" presStyleCnt="6">
        <dgm:presLayoutVars>
          <dgm:bulletEnabled val="1"/>
        </dgm:presLayoutVars>
      </dgm:prSet>
      <dgm:spPr/>
    </dgm:pt>
    <dgm:pt modelId="{DEAF1EE4-E6D6-4C07-8265-E7929B6DAB45}" type="pres">
      <dgm:prSet presAssocID="{A6E925AA-27F6-435B-AAC1-A10688A27963}" presName="sibTrans" presStyleLbl="sibTrans1D1" presStyleIdx="2" presStyleCnt="5"/>
      <dgm:spPr/>
    </dgm:pt>
    <dgm:pt modelId="{CE172935-4FFB-4F70-AEE7-14E680D273CA}" type="pres">
      <dgm:prSet presAssocID="{A6E925AA-27F6-435B-AAC1-A10688A27963}" presName="connectorText" presStyleLbl="sibTrans1D1" presStyleIdx="2" presStyleCnt="5"/>
      <dgm:spPr/>
    </dgm:pt>
    <dgm:pt modelId="{E9D60482-6324-4351-A711-C7F566E78C0F}" type="pres">
      <dgm:prSet presAssocID="{20ECF198-E93F-425A-B209-549283A7D017}" presName="node" presStyleLbl="node1" presStyleIdx="3" presStyleCnt="6">
        <dgm:presLayoutVars>
          <dgm:bulletEnabled val="1"/>
        </dgm:presLayoutVars>
      </dgm:prSet>
      <dgm:spPr/>
    </dgm:pt>
    <dgm:pt modelId="{D68FF6E0-802F-40B1-A370-DE0739DEA64A}" type="pres">
      <dgm:prSet presAssocID="{502CEBD3-1693-49BF-8269-93D01C391748}" presName="sibTrans" presStyleLbl="sibTrans1D1" presStyleIdx="3" presStyleCnt="5"/>
      <dgm:spPr/>
    </dgm:pt>
    <dgm:pt modelId="{8A3640BE-7286-4CF5-8561-60E6CEA023A9}" type="pres">
      <dgm:prSet presAssocID="{502CEBD3-1693-49BF-8269-93D01C391748}" presName="connectorText" presStyleLbl="sibTrans1D1" presStyleIdx="3" presStyleCnt="5"/>
      <dgm:spPr/>
    </dgm:pt>
    <dgm:pt modelId="{8763166A-7177-447B-8F41-D068A9C8E400}" type="pres">
      <dgm:prSet presAssocID="{9DB1D8EE-3AB7-4781-BE38-9FFF978DCA85}" presName="node" presStyleLbl="node1" presStyleIdx="4" presStyleCnt="6">
        <dgm:presLayoutVars>
          <dgm:bulletEnabled val="1"/>
        </dgm:presLayoutVars>
      </dgm:prSet>
      <dgm:spPr/>
    </dgm:pt>
    <dgm:pt modelId="{6D097932-3CBB-4472-B615-9C0FAAB8814A}" type="pres">
      <dgm:prSet presAssocID="{0C073529-983F-4A9C-97E7-606C290B9A0C}" presName="sibTrans" presStyleLbl="sibTrans1D1" presStyleIdx="4" presStyleCnt="5"/>
      <dgm:spPr/>
    </dgm:pt>
    <dgm:pt modelId="{426FFEB0-6469-43AE-AE0E-9868BC950936}" type="pres">
      <dgm:prSet presAssocID="{0C073529-983F-4A9C-97E7-606C290B9A0C}" presName="connectorText" presStyleLbl="sibTrans1D1" presStyleIdx="4" presStyleCnt="5"/>
      <dgm:spPr/>
    </dgm:pt>
    <dgm:pt modelId="{5EBD45EE-4273-4112-858F-A2017BCDE32B}" type="pres">
      <dgm:prSet presAssocID="{B34C0765-0B05-4341-AA85-08BE24BD644C}" presName="node" presStyleLbl="node1" presStyleIdx="5" presStyleCnt="6">
        <dgm:presLayoutVars>
          <dgm:bulletEnabled val="1"/>
        </dgm:presLayoutVars>
      </dgm:prSet>
      <dgm:spPr/>
    </dgm:pt>
  </dgm:ptLst>
  <dgm:cxnLst>
    <dgm:cxn modelId="{D1D07105-431D-427D-86A3-FD80043D06BE}" type="presOf" srcId="{0C073529-983F-4A9C-97E7-606C290B9A0C}" destId="{426FFEB0-6469-43AE-AE0E-9868BC950936}" srcOrd="1" destOrd="0" presId="urn:microsoft.com/office/officeart/2016/7/layout/RepeatingBendingProcessNew"/>
    <dgm:cxn modelId="{D43F7F0B-82BD-4D46-BFBC-71FE5633E8A5}" type="presOf" srcId="{502CEBD3-1693-49BF-8269-93D01C391748}" destId="{8A3640BE-7286-4CF5-8561-60E6CEA023A9}" srcOrd="1" destOrd="0" presId="urn:microsoft.com/office/officeart/2016/7/layout/RepeatingBendingProcessNew"/>
    <dgm:cxn modelId="{FD7E7432-E6ED-4468-B447-2AB93AD15475}" type="presOf" srcId="{20ECF198-E93F-425A-B209-549283A7D017}" destId="{E9D60482-6324-4351-A711-C7F566E78C0F}" srcOrd="0" destOrd="0" presId="urn:microsoft.com/office/officeart/2016/7/layout/RepeatingBendingProcessNew"/>
    <dgm:cxn modelId="{5634C832-AA5E-429D-A386-C064715220A6}" type="presOf" srcId="{B34C0765-0B05-4341-AA85-08BE24BD644C}" destId="{5EBD45EE-4273-4112-858F-A2017BCDE32B}" srcOrd="0" destOrd="0" presId="urn:microsoft.com/office/officeart/2016/7/layout/RepeatingBendingProcessNew"/>
    <dgm:cxn modelId="{4EE6A63D-C0B6-4892-B5BD-D96BDBBC6187}" srcId="{5C5E31BD-6BB1-4244-8002-8DFCE998C191}" destId="{AAAF58A4-63E3-48BC-8E17-20B2CC837A90}" srcOrd="1" destOrd="0" parTransId="{5E4E7F42-528A-4914-AB05-AB4F54E6DCC7}" sibTransId="{8830111F-6B8B-42BD-AE55-9A7DD275B567}"/>
    <dgm:cxn modelId="{2B62125F-6E99-49D9-89A4-90B2A0B4C7E0}" type="presOf" srcId="{A6E925AA-27F6-435B-AAC1-A10688A27963}" destId="{CE172935-4FFB-4F70-AEE7-14E680D273CA}" srcOrd="1" destOrd="0" presId="urn:microsoft.com/office/officeart/2016/7/layout/RepeatingBendingProcessNew"/>
    <dgm:cxn modelId="{1014A14D-D59B-48F3-A3C9-39C14AD078AE}" srcId="{5C5E31BD-6BB1-4244-8002-8DFCE998C191}" destId="{705A80D5-957D-493D-BAA6-74D3D6ED0AEC}" srcOrd="2" destOrd="0" parTransId="{E9A6BC94-55E6-40CD-89EF-231AE975A23E}" sibTransId="{A6E925AA-27F6-435B-AAC1-A10688A27963}"/>
    <dgm:cxn modelId="{6625A252-6E27-4BCF-835E-CE7A3CEA5B29}" type="presOf" srcId="{8830111F-6B8B-42BD-AE55-9A7DD275B567}" destId="{CECEDB7D-B2D4-4042-ADDF-F8F507E4236D}" srcOrd="1" destOrd="0" presId="urn:microsoft.com/office/officeart/2016/7/layout/RepeatingBendingProcessNew"/>
    <dgm:cxn modelId="{B0A2D876-DED3-4CE4-89A7-4089FE6B4809}" type="presOf" srcId="{5C5E31BD-6BB1-4244-8002-8DFCE998C191}" destId="{513F48DA-2B9A-47E0-906F-B553BBD55CFA}" srcOrd="0" destOrd="0" presId="urn:microsoft.com/office/officeart/2016/7/layout/RepeatingBendingProcessNew"/>
    <dgm:cxn modelId="{3DA5B757-C22E-44E3-81F6-DA9DF04A68CF}" type="presOf" srcId="{705A80D5-957D-493D-BAA6-74D3D6ED0AEC}" destId="{B8EA2E91-4C53-463C-B7F2-8548D93FC521}" srcOrd="0" destOrd="0" presId="urn:microsoft.com/office/officeart/2016/7/layout/RepeatingBendingProcessNew"/>
    <dgm:cxn modelId="{12C92087-8998-4954-AC12-6A5EA98598E3}" type="presOf" srcId="{8830111F-6B8B-42BD-AE55-9A7DD275B567}" destId="{0D105E92-662B-44A7-BF8B-C6752D4627A5}" srcOrd="0" destOrd="0" presId="urn:microsoft.com/office/officeart/2016/7/layout/RepeatingBendingProcessNew"/>
    <dgm:cxn modelId="{D397A297-25E7-4F28-8807-4C8AA3A6D1BA}" type="presOf" srcId="{9DAE6BA0-71FA-444E-9D7A-85D42EA569E3}" destId="{525D7A13-0CFE-4218-81AC-87356E3AFEC3}" srcOrd="0" destOrd="0" presId="urn:microsoft.com/office/officeart/2016/7/layout/RepeatingBendingProcessNew"/>
    <dgm:cxn modelId="{F478A19E-785C-426A-A5E5-F1042A8A7A40}" srcId="{5C5E31BD-6BB1-4244-8002-8DFCE998C191}" destId="{B34C0765-0B05-4341-AA85-08BE24BD644C}" srcOrd="5" destOrd="0" parTransId="{975A746B-AB87-4D82-BA8D-0005E612680A}" sibTransId="{324B3C8B-E413-4DDA-85CA-4BBB02211C60}"/>
    <dgm:cxn modelId="{8DEAB7A3-42D2-4438-9388-83F74DDDF807}" srcId="{5C5E31BD-6BB1-4244-8002-8DFCE998C191}" destId="{20ECF198-E93F-425A-B209-549283A7D017}" srcOrd="3" destOrd="0" parTransId="{5CDE90C0-3486-4752-98F8-85982EF69D98}" sibTransId="{502CEBD3-1693-49BF-8269-93D01C391748}"/>
    <dgm:cxn modelId="{874649A9-7375-4DE6-AAF3-422A214E4C9F}" type="presOf" srcId="{502CEBD3-1693-49BF-8269-93D01C391748}" destId="{D68FF6E0-802F-40B1-A370-DE0739DEA64A}" srcOrd="0" destOrd="0" presId="urn:microsoft.com/office/officeart/2016/7/layout/RepeatingBendingProcessNew"/>
    <dgm:cxn modelId="{3D27B1AC-73EA-457B-BBDA-E288BB05FC7A}" type="presOf" srcId="{B7658451-564E-4E50-9992-FBE57A932342}" destId="{0173E2CE-8FEB-4B8F-8B05-93CCBF77A959}" srcOrd="1" destOrd="0" presId="urn:microsoft.com/office/officeart/2016/7/layout/RepeatingBendingProcessNew"/>
    <dgm:cxn modelId="{2FB87CCD-FE79-49E3-B5A1-21AF1D53514C}" type="presOf" srcId="{A6E925AA-27F6-435B-AAC1-A10688A27963}" destId="{DEAF1EE4-E6D6-4C07-8265-E7929B6DAB45}" srcOrd="0" destOrd="0" presId="urn:microsoft.com/office/officeart/2016/7/layout/RepeatingBendingProcessNew"/>
    <dgm:cxn modelId="{6CF24FD3-4691-4295-972A-EE8D8093AC68}" type="presOf" srcId="{B7658451-564E-4E50-9992-FBE57A932342}" destId="{9DF7555D-F2BE-4DD0-A1E1-EE94EF56DC08}" srcOrd="0" destOrd="0" presId="urn:microsoft.com/office/officeart/2016/7/layout/RepeatingBendingProcessNew"/>
    <dgm:cxn modelId="{0C0439E3-9F03-4501-97E2-B279AEEB7C08}" type="presOf" srcId="{0C073529-983F-4A9C-97E7-606C290B9A0C}" destId="{6D097932-3CBB-4472-B615-9C0FAAB8814A}" srcOrd="0" destOrd="0" presId="urn:microsoft.com/office/officeart/2016/7/layout/RepeatingBendingProcessNew"/>
    <dgm:cxn modelId="{E45D5BE8-7442-4760-9D6E-435BD703568D}" type="presOf" srcId="{9DB1D8EE-3AB7-4781-BE38-9FFF978DCA85}" destId="{8763166A-7177-447B-8F41-D068A9C8E400}" srcOrd="0" destOrd="0" presId="urn:microsoft.com/office/officeart/2016/7/layout/RepeatingBendingProcessNew"/>
    <dgm:cxn modelId="{39344CF3-6FCB-4BA8-AB68-09CB1F42F126}" srcId="{5C5E31BD-6BB1-4244-8002-8DFCE998C191}" destId="{9DB1D8EE-3AB7-4781-BE38-9FFF978DCA85}" srcOrd="4" destOrd="0" parTransId="{E59897B7-2A2D-4FB8-B2BE-6B27F5F38E2B}" sibTransId="{0C073529-983F-4A9C-97E7-606C290B9A0C}"/>
    <dgm:cxn modelId="{8C76BDF9-D270-4626-8893-B0F06A339477}" srcId="{5C5E31BD-6BB1-4244-8002-8DFCE998C191}" destId="{9DAE6BA0-71FA-444E-9D7A-85D42EA569E3}" srcOrd="0" destOrd="0" parTransId="{99BF94C8-117A-480A-BEF4-2C5009CB8256}" sibTransId="{B7658451-564E-4E50-9992-FBE57A932342}"/>
    <dgm:cxn modelId="{425AECFB-9C54-4857-8035-81E34FC7FE21}" type="presOf" srcId="{AAAF58A4-63E3-48BC-8E17-20B2CC837A90}" destId="{72B52231-FC6A-4CB5-A1D1-9B6589E729A6}" srcOrd="0" destOrd="0" presId="urn:microsoft.com/office/officeart/2016/7/layout/RepeatingBendingProcessNew"/>
    <dgm:cxn modelId="{4D841629-C6FB-45BA-AE05-9A60FCA62AE5}" type="presParOf" srcId="{513F48DA-2B9A-47E0-906F-B553BBD55CFA}" destId="{525D7A13-0CFE-4218-81AC-87356E3AFEC3}" srcOrd="0" destOrd="0" presId="urn:microsoft.com/office/officeart/2016/7/layout/RepeatingBendingProcessNew"/>
    <dgm:cxn modelId="{15FAB43C-9F8C-4566-8145-64C948CC308C}" type="presParOf" srcId="{513F48DA-2B9A-47E0-906F-B553BBD55CFA}" destId="{9DF7555D-F2BE-4DD0-A1E1-EE94EF56DC08}" srcOrd="1" destOrd="0" presId="urn:microsoft.com/office/officeart/2016/7/layout/RepeatingBendingProcessNew"/>
    <dgm:cxn modelId="{7A79ADFB-780B-4AA6-835A-E07D6B8D09BC}" type="presParOf" srcId="{9DF7555D-F2BE-4DD0-A1E1-EE94EF56DC08}" destId="{0173E2CE-8FEB-4B8F-8B05-93CCBF77A959}" srcOrd="0" destOrd="0" presId="urn:microsoft.com/office/officeart/2016/7/layout/RepeatingBendingProcessNew"/>
    <dgm:cxn modelId="{EBEBB751-CA14-4973-BE61-051BB9FECA6D}" type="presParOf" srcId="{513F48DA-2B9A-47E0-906F-B553BBD55CFA}" destId="{72B52231-FC6A-4CB5-A1D1-9B6589E729A6}" srcOrd="2" destOrd="0" presId="urn:microsoft.com/office/officeart/2016/7/layout/RepeatingBendingProcessNew"/>
    <dgm:cxn modelId="{64D8C46E-8285-44F9-9A60-BC3D483C884D}" type="presParOf" srcId="{513F48DA-2B9A-47E0-906F-B553BBD55CFA}" destId="{0D105E92-662B-44A7-BF8B-C6752D4627A5}" srcOrd="3" destOrd="0" presId="urn:microsoft.com/office/officeart/2016/7/layout/RepeatingBendingProcessNew"/>
    <dgm:cxn modelId="{EFD39903-B944-4478-87F8-A28170EF7E8B}" type="presParOf" srcId="{0D105E92-662B-44A7-BF8B-C6752D4627A5}" destId="{CECEDB7D-B2D4-4042-ADDF-F8F507E4236D}" srcOrd="0" destOrd="0" presId="urn:microsoft.com/office/officeart/2016/7/layout/RepeatingBendingProcessNew"/>
    <dgm:cxn modelId="{109694BA-374C-41AA-ADE6-F83A2E6ED435}" type="presParOf" srcId="{513F48DA-2B9A-47E0-906F-B553BBD55CFA}" destId="{B8EA2E91-4C53-463C-B7F2-8548D93FC521}" srcOrd="4" destOrd="0" presId="urn:microsoft.com/office/officeart/2016/7/layout/RepeatingBendingProcessNew"/>
    <dgm:cxn modelId="{51C9888D-0A49-42E5-880C-6F984DB1406A}" type="presParOf" srcId="{513F48DA-2B9A-47E0-906F-B553BBD55CFA}" destId="{DEAF1EE4-E6D6-4C07-8265-E7929B6DAB45}" srcOrd="5" destOrd="0" presId="urn:microsoft.com/office/officeart/2016/7/layout/RepeatingBendingProcessNew"/>
    <dgm:cxn modelId="{A147300B-E53B-41E7-9F40-3E20D91271D0}" type="presParOf" srcId="{DEAF1EE4-E6D6-4C07-8265-E7929B6DAB45}" destId="{CE172935-4FFB-4F70-AEE7-14E680D273CA}" srcOrd="0" destOrd="0" presId="urn:microsoft.com/office/officeart/2016/7/layout/RepeatingBendingProcessNew"/>
    <dgm:cxn modelId="{90462599-69A5-4809-8F1B-20C4E1F28CD9}" type="presParOf" srcId="{513F48DA-2B9A-47E0-906F-B553BBD55CFA}" destId="{E9D60482-6324-4351-A711-C7F566E78C0F}" srcOrd="6" destOrd="0" presId="urn:microsoft.com/office/officeart/2016/7/layout/RepeatingBendingProcessNew"/>
    <dgm:cxn modelId="{C1D5999D-6391-4117-9D76-7C7A0D433460}" type="presParOf" srcId="{513F48DA-2B9A-47E0-906F-B553BBD55CFA}" destId="{D68FF6E0-802F-40B1-A370-DE0739DEA64A}" srcOrd="7" destOrd="0" presId="urn:microsoft.com/office/officeart/2016/7/layout/RepeatingBendingProcessNew"/>
    <dgm:cxn modelId="{6A54F995-E127-4BFD-9AAE-E1B2A674BCC2}" type="presParOf" srcId="{D68FF6E0-802F-40B1-A370-DE0739DEA64A}" destId="{8A3640BE-7286-4CF5-8561-60E6CEA023A9}" srcOrd="0" destOrd="0" presId="urn:microsoft.com/office/officeart/2016/7/layout/RepeatingBendingProcessNew"/>
    <dgm:cxn modelId="{B4F3837C-059A-4802-8ED8-B19595886B2E}" type="presParOf" srcId="{513F48DA-2B9A-47E0-906F-B553BBD55CFA}" destId="{8763166A-7177-447B-8F41-D068A9C8E400}" srcOrd="8" destOrd="0" presId="urn:microsoft.com/office/officeart/2016/7/layout/RepeatingBendingProcessNew"/>
    <dgm:cxn modelId="{59CB6FD0-011C-4F14-A097-C8F3E0A20712}" type="presParOf" srcId="{513F48DA-2B9A-47E0-906F-B553BBD55CFA}" destId="{6D097932-3CBB-4472-B615-9C0FAAB8814A}" srcOrd="9" destOrd="0" presId="urn:microsoft.com/office/officeart/2016/7/layout/RepeatingBendingProcessNew"/>
    <dgm:cxn modelId="{9D8AC8B8-FBED-4E87-AB98-41DBD23478F3}" type="presParOf" srcId="{6D097932-3CBB-4472-B615-9C0FAAB8814A}" destId="{426FFEB0-6469-43AE-AE0E-9868BC950936}" srcOrd="0" destOrd="0" presId="urn:microsoft.com/office/officeart/2016/7/layout/RepeatingBendingProcessNew"/>
    <dgm:cxn modelId="{BBA081C9-90AA-480C-9C86-53E0A4FF63FB}" type="presParOf" srcId="{513F48DA-2B9A-47E0-906F-B553BBD55CFA}" destId="{5EBD45EE-4273-4112-858F-A2017BCDE32B}"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7555D-F2BE-4DD0-A1E1-EE94EF56DC08}">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525D7A13-0CFE-4218-81AC-87356E3AFEC3}">
      <dsp:nvSpPr>
        <dsp:cNvPr id="0" name=""/>
        <dsp:cNvSpPr/>
      </dsp:nvSpPr>
      <dsp:spPr>
        <a:xfrm>
          <a:off x="8061" y="5979"/>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October 3rd</a:t>
          </a:r>
        </a:p>
      </dsp:txBody>
      <dsp:txXfrm>
        <a:off x="8061" y="5979"/>
        <a:ext cx="3034531" cy="1820718"/>
      </dsp:txXfrm>
    </dsp:sp>
    <dsp:sp modelId="{0D105E92-662B-44A7-BF8B-C6752D4627A5}">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363841"/>
              <a:satOff val="-20982"/>
              <a:lumOff val="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72B52231-FC6A-4CB5-A1D1-9B6589E729A6}">
      <dsp:nvSpPr>
        <dsp:cNvPr id="0" name=""/>
        <dsp:cNvSpPr/>
      </dsp:nvSpPr>
      <dsp:spPr>
        <a:xfrm>
          <a:off x="3740534" y="5979"/>
          <a:ext cx="3034531" cy="1820718"/>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Lunch in B110</a:t>
          </a:r>
        </a:p>
      </dsp:txBody>
      <dsp:txXfrm>
        <a:off x="3740534" y="5979"/>
        <a:ext cx="3034531" cy="1820718"/>
      </dsp:txXfrm>
    </dsp:sp>
    <dsp:sp modelId="{DEAF1EE4-E6D6-4C07-8265-E7929B6DAB45}">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B8EA2E91-4C53-463C-B7F2-8548D93FC521}">
      <dsp:nvSpPr>
        <dsp:cNvPr id="0" name=""/>
        <dsp:cNvSpPr/>
      </dsp:nvSpPr>
      <dsp:spPr>
        <a:xfrm>
          <a:off x="7473007" y="5979"/>
          <a:ext cx="3034531" cy="1820718"/>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Overview of Scholarship Process</a:t>
          </a:r>
        </a:p>
      </dsp:txBody>
      <dsp:txXfrm>
        <a:off x="7473007" y="5979"/>
        <a:ext cx="3034531" cy="1820718"/>
      </dsp:txXfrm>
    </dsp:sp>
    <dsp:sp modelId="{D68FF6E0-802F-40B1-A370-DE0739DEA64A}">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1091522"/>
              <a:satOff val="-62946"/>
              <a:lumOff val="6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E9D60482-6324-4351-A711-C7F566E78C0F}">
      <dsp:nvSpPr>
        <dsp:cNvPr id="0" name=""/>
        <dsp:cNvSpPr/>
      </dsp:nvSpPr>
      <dsp:spPr>
        <a:xfrm>
          <a:off x="8061" y="2524640"/>
          <a:ext cx="3034531" cy="1820718"/>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How to get nominated for Nomination awards</a:t>
          </a:r>
        </a:p>
      </dsp:txBody>
      <dsp:txXfrm>
        <a:off x="8061" y="2524640"/>
        <a:ext cx="3034531" cy="1820718"/>
      </dsp:txXfrm>
    </dsp:sp>
    <dsp:sp modelId="{6D097932-3CBB-4472-B615-9C0FAAB8814A}">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8763166A-7177-447B-8F41-D068A9C8E400}">
      <dsp:nvSpPr>
        <dsp:cNvPr id="0" name=""/>
        <dsp:cNvSpPr/>
      </dsp:nvSpPr>
      <dsp:spPr>
        <a:xfrm>
          <a:off x="3740534" y="2524640"/>
          <a:ext cx="3034531" cy="1820718"/>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Overview of District Authority, Partners36 and Internal Scholarships</a:t>
          </a:r>
        </a:p>
      </dsp:txBody>
      <dsp:txXfrm>
        <a:off x="3740534" y="2524640"/>
        <a:ext cx="3034531" cy="1820718"/>
      </dsp:txXfrm>
    </dsp:sp>
    <dsp:sp modelId="{5EBD45EE-4273-4112-858F-A2017BCDE32B}">
      <dsp:nvSpPr>
        <dsp:cNvPr id="0" name=""/>
        <dsp:cNvSpPr/>
      </dsp:nvSpPr>
      <dsp:spPr>
        <a:xfrm>
          <a:off x="7473007" y="2524640"/>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111250">
            <a:lnSpc>
              <a:spcPct val="90000"/>
            </a:lnSpc>
            <a:spcBef>
              <a:spcPct val="0"/>
            </a:spcBef>
            <a:spcAft>
              <a:spcPct val="35000"/>
            </a:spcAft>
            <a:buNone/>
          </a:pPr>
          <a:r>
            <a:rPr lang="en-US" sz="2500" kern="1200"/>
            <a:t>REFERENCE LETTERS – how and when to ask for reference letters</a:t>
          </a:r>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AA122AE-E002-4405-9607-77EA15620E48}" type="datetimeFigureOut">
              <a:rPr lang="en-CA" smtClean="0"/>
              <a:t>2023-09-28</a:t>
            </a:fld>
            <a:endParaRPr lang="en-CA"/>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344B5BE-5310-4FC4-A5E1-4E516C51F5D5}" type="slidenum">
              <a:rPr lang="en-CA" smtClean="0"/>
              <a:t>‹#›</a:t>
            </a:fld>
            <a:endParaRPr lang="en-CA"/>
          </a:p>
        </p:txBody>
      </p:sp>
    </p:spTree>
    <p:extLst>
      <p:ext uri="{BB962C8B-B14F-4D97-AF65-F5344CB8AC3E}">
        <p14:creationId xmlns:p14="http://schemas.microsoft.com/office/powerpoint/2010/main" val="236024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Here to discuss options for what you might considering looking into for after high school </a:t>
            </a:r>
          </a:p>
          <a:p>
            <a:endParaRPr lang="en-CA"/>
          </a:p>
          <a:p>
            <a:endParaRPr lang="en-CA"/>
          </a:p>
          <a:p>
            <a:endParaRPr lang="en-CA"/>
          </a:p>
          <a:p>
            <a:r>
              <a:rPr lang="en-CA"/>
              <a:t>To begin our presentation, I will start off by just discussing what you need to meet the graduation requirements. </a:t>
            </a:r>
          </a:p>
        </p:txBody>
      </p:sp>
      <p:sp>
        <p:nvSpPr>
          <p:cNvPr id="4" name="Slide Number Placeholder 3"/>
          <p:cNvSpPr>
            <a:spLocks noGrp="1"/>
          </p:cNvSpPr>
          <p:nvPr>
            <p:ph type="sldNum" sz="quarter" idx="5"/>
          </p:nvPr>
        </p:nvSpPr>
        <p:spPr/>
        <p:txBody>
          <a:bodyPr/>
          <a:lstStyle/>
          <a:p>
            <a:fld id="{1344B5BE-5310-4FC4-A5E1-4E516C51F5D5}" type="slidenum">
              <a:rPr lang="en-CA" smtClean="0"/>
              <a:t>1</a:t>
            </a:fld>
            <a:endParaRPr lang="en-CA"/>
          </a:p>
        </p:txBody>
      </p:sp>
    </p:spTree>
    <p:extLst>
      <p:ext uri="{BB962C8B-B14F-4D97-AF65-F5344CB8AC3E}">
        <p14:creationId xmlns:p14="http://schemas.microsoft.com/office/powerpoint/2010/main" val="156343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Transcript</a:t>
            </a:r>
            <a:r>
              <a:rPr lang="en-CA"/>
              <a:t> – does the repeated classes show up on transcript? </a:t>
            </a:r>
            <a:endParaRPr lang="en-US"/>
          </a:p>
        </p:txBody>
      </p:sp>
      <p:sp>
        <p:nvSpPr>
          <p:cNvPr id="4" name="Slide Number Placeholder 3"/>
          <p:cNvSpPr>
            <a:spLocks noGrp="1"/>
          </p:cNvSpPr>
          <p:nvPr>
            <p:ph type="sldNum" sz="quarter" idx="5"/>
          </p:nvPr>
        </p:nvSpPr>
        <p:spPr/>
        <p:txBody>
          <a:bodyPr/>
          <a:lstStyle/>
          <a:p>
            <a:fld id="{1344B5BE-5310-4FC4-A5E1-4E516C51F5D5}" type="slidenum">
              <a:rPr lang="en-CA" smtClean="0"/>
              <a:t>31</a:t>
            </a:fld>
            <a:endParaRPr lang="en-CA"/>
          </a:p>
        </p:txBody>
      </p:sp>
    </p:spTree>
    <p:extLst>
      <p:ext uri="{BB962C8B-B14F-4D97-AF65-F5344CB8AC3E}">
        <p14:creationId xmlns:p14="http://schemas.microsoft.com/office/powerpoint/2010/main" val="28913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32</a:t>
            </a:fld>
            <a:endParaRPr lang="en-CA"/>
          </a:p>
        </p:txBody>
      </p:sp>
    </p:spTree>
    <p:extLst>
      <p:ext uri="{BB962C8B-B14F-4D97-AF65-F5344CB8AC3E}">
        <p14:creationId xmlns:p14="http://schemas.microsoft.com/office/powerpoint/2010/main" val="28604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33</a:t>
            </a:fld>
            <a:endParaRPr lang="en-CA"/>
          </a:p>
        </p:txBody>
      </p:sp>
    </p:spTree>
    <p:extLst>
      <p:ext uri="{BB962C8B-B14F-4D97-AF65-F5344CB8AC3E}">
        <p14:creationId xmlns:p14="http://schemas.microsoft.com/office/powerpoint/2010/main" val="359425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begin, just to review with you all the </a:t>
            </a:r>
            <a:r>
              <a:rPr lang="en-CA" err="1"/>
              <a:t>bc</a:t>
            </a:r>
            <a:r>
              <a:rPr lang="en-CA"/>
              <a:t> grad requirements. </a:t>
            </a:r>
          </a:p>
        </p:txBody>
      </p:sp>
      <p:sp>
        <p:nvSpPr>
          <p:cNvPr id="4" name="Slide Number Placeholder 3"/>
          <p:cNvSpPr>
            <a:spLocks noGrp="1"/>
          </p:cNvSpPr>
          <p:nvPr>
            <p:ph type="sldNum" sz="quarter" idx="5"/>
          </p:nvPr>
        </p:nvSpPr>
        <p:spPr/>
        <p:txBody>
          <a:bodyPr/>
          <a:lstStyle/>
          <a:p>
            <a:fld id="{1344B5BE-5310-4FC4-A5E1-4E516C51F5D5}" type="slidenum">
              <a:rPr lang="en-CA" smtClean="0"/>
              <a:t>3</a:t>
            </a:fld>
            <a:endParaRPr lang="en-CA"/>
          </a:p>
        </p:txBody>
      </p:sp>
    </p:spTree>
    <p:extLst>
      <p:ext uri="{BB962C8B-B14F-4D97-AF65-F5344CB8AC3E}">
        <p14:creationId xmlns:p14="http://schemas.microsoft.com/office/powerpoint/2010/main" val="327445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grade 10 and grade 12, there are required provincial assessments. If you completed a course during summer, and didn’t do the assessment please see </a:t>
            </a:r>
            <a:r>
              <a:rPr lang="en-CA" err="1"/>
              <a:t>mr.</a:t>
            </a:r>
            <a:r>
              <a:rPr lang="en-CA"/>
              <a:t> T</a:t>
            </a:r>
          </a:p>
        </p:txBody>
      </p:sp>
      <p:sp>
        <p:nvSpPr>
          <p:cNvPr id="4" name="Slide Number Placeholder 3"/>
          <p:cNvSpPr>
            <a:spLocks noGrp="1"/>
          </p:cNvSpPr>
          <p:nvPr>
            <p:ph type="sldNum" sz="quarter" idx="5"/>
          </p:nvPr>
        </p:nvSpPr>
        <p:spPr/>
        <p:txBody>
          <a:bodyPr/>
          <a:lstStyle/>
          <a:p>
            <a:fld id="{1344B5BE-5310-4FC4-A5E1-4E516C51F5D5}" type="slidenum">
              <a:rPr lang="en-CA" smtClean="0"/>
              <a:t>4</a:t>
            </a:fld>
            <a:endParaRPr lang="en-CA"/>
          </a:p>
        </p:txBody>
      </p:sp>
    </p:spTree>
    <p:extLst>
      <p:ext uri="{BB962C8B-B14F-4D97-AF65-F5344CB8AC3E}">
        <p14:creationId xmlns:p14="http://schemas.microsoft.com/office/powerpoint/2010/main" val="278048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During our presentation today, we are going to go over the following options that you can consider for after high school.</a:t>
            </a:r>
          </a:p>
        </p:txBody>
      </p:sp>
      <p:sp>
        <p:nvSpPr>
          <p:cNvPr id="4" name="Slide Number Placeholder 3"/>
          <p:cNvSpPr>
            <a:spLocks noGrp="1"/>
          </p:cNvSpPr>
          <p:nvPr>
            <p:ph type="sldNum" sz="quarter" idx="5"/>
          </p:nvPr>
        </p:nvSpPr>
        <p:spPr/>
        <p:txBody>
          <a:bodyPr/>
          <a:lstStyle/>
          <a:p>
            <a:fld id="{1344B5BE-5310-4FC4-A5E1-4E516C51F5D5}" type="slidenum">
              <a:rPr lang="en-CA" smtClean="0"/>
              <a:t>5</a:t>
            </a:fld>
            <a:endParaRPr lang="en-CA"/>
          </a:p>
        </p:txBody>
      </p:sp>
    </p:spTree>
    <p:extLst>
      <p:ext uri="{BB962C8B-B14F-4D97-AF65-F5344CB8AC3E}">
        <p14:creationId xmlns:p14="http://schemas.microsoft.com/office/powerpoint/2010/main" val="139408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It’s not easy to make a decision on your own and its also ok if you are still unsure on what you want to do after high school. But there are things you can consider to help make a decision. </a:t>
            </a:r>
          </a:p>
          <a:p>
            <a:r>
              <a:rPr lang="en-CA"/>
              <a:t>If your plan is to attend post-secondary – then you want to start early and look at diff opportunities</a:t>
            </a:r>
          </a:p>
        </p:txBody>
      </p:sp>
      <p:sp>
        <p:nvSpPr>
          <p:cNvPr id="4" name="Slide Number Placeholder 3"/>
          <p:cNvSpPr>
            <a:spLocks noGrp="1"/>
          </p:cNvSpPr>
          <p:nvPr>
            <p:ph type="sldNum" sz="quarter" idx="5"/>
          </p:nvPr>
        </p:nvSpPr>
        <p:spPr/>
        <p:txBody>
          <a:bodyPr/>
          <a:lstStyle/>
          <a:p>
            <a:fld id="{1344B5BE-5310-4FC4-A5E1-4E516C51F5D5}" type="slidenum">
              <a:rPr lang="en-CA" smtClean="0"/>
              <a:t>6</a:t>
            </a:fld>
            <a:endParaRPr lang="en-CA"/>
          </a:p>
        </p:txBody>
      </p:sp>
    </p:spTree>
    <p:extLst>
      <p:ext uri="{BB962C8B-B14F-4D97-AF65-F5344CB8AC3E}">
        <p14:creationId xmlns:p14="http://schemas.microsoft.com/office/powerpoint/2010/main" val="116668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9085" marR="5080" indent="-287020">
              <a:lnSpc>
                <a:spcPct val="90000"/>
              </a:lnSpc>
              <a:buClr>
                <a:srgbClr val="CE7142"/>
              </a:buClr>
              <a:buSzPct val="91666"/>
              <a:buFont typeface="Arial"/>
              <a:buChar char="•"/>
              <a:tabLst>
                <a:tab pos="299085" algn="l"/>
              </a:tabLst>
            </a:pPr>
            <a:r>
              <a:rPr lang="en-CA" sz="1200" spc="-85">
                <a:solidFill>
                  <a:srgbClr val="404040"/>
                </a:solidFill>
                <a:latin typeface="+mn-lt"/>
                <a:cs typeface="Trebuchet MS"/>
              </a:rPr>
              <a:t>Institutions</a:t>
            </a:r>
            <a:r>
              <a:rPr lang="en-CA" sz="1200" spc="-35">
                <a:solidFill>
                  <a:srgbClr val="404040"/>
                </a:solidFill>
                <a:latin typeface="+mn-lt"/>
                <a:cs typeface="Trebuchet MS"/>
              </a:rPr>
              <a:t> </a:t>
            </a:r>
            <a:r>
              <a:rPr lang="en-CA" sz="1200" spc="-114">
                <a:solidFill>
                  <a:srgbClr val="404040"/>
                </a:solidFill>
                <a:latin typeface="+mn-lt"/>
                <a:cs typeface="Trebuchet MS"/>
              </a:rPr>
              <a:t>often</a:t>
            </a:r>
            <a:r>
              <a:rPr lang="en-CA" sz="1200" spc="-30">
                <a:solidFill>
                  <a:srgbClr val="404040"/>
                </a:solidFill>
                <a:latin typeface="+mn-lt"/>
                <a:cs typeface="Trebuchet MS"/>
              </a:rPr>
              <a:t> </a:t>
            </a:r>
            <a:r>
              <a:rPr lang="en-CA" sz="1200" spc="-160">
                <a:solidFill>
                  <a:srgbClr val="404040"/>
                </a:solidFill>
                <a:latin typeface="+mn-lt"/>
                <a:cs typeface="Trebuchet MS"/>
              </a:rPr>
              <a:t>have</a:t>
            </a:r>
            <a:r>
              <a:rPr lang="en-CA" sz="1200" spc="-35">
                <a:solidFill>
                  <a:srgbClr val="404040"/>
                </a:solidFill>
                <a:latin typeface="+mn-lt"/>
                <a:cs typeface="Trebuchet MS"/>
              </a:rPr>
              <a:t> </a:t>
            </a:r>
            <a:r>
              <a:rPr lang="en-CA" sz="1200" spc="-190">
                <a:solidFill>
                  <a:srgbClr val="404040"/>
                </a:solidFill>
                <a:latin typeface="+mn-lt"/>
                <a:cs typeface="Trebuchet MS"/>
              </a:rPr>
              <a:t>a</a:t>
            </a:r>
            <a:r>
              <a:rPr lang="en-CA" sz="1200" spc="-15">
                <a:solidFill>
                  <a:srgbClr val="404040"/>
                </a:solidFill>
                <a:latin typeface="+mn-lt"/>
                <a:cs typeface="Trebuchet MS"/>
              </a:rPr>
              <a:t> </a:t>
            </a:r>
            <a:r>
              <a:rPr lang="en-CA" sz="1200" b="1" spc="-125">
                <a:solidFill>
                  <a:srgbClr val="404040"/>
                </a:solidFill>
                <a:latin typeface="+mn-lt"/>
                <a:cs typeface="Trebuchet MS"/>
              </a:rPr>
              <a:t>specific</a:t>
            </a:r>
            <a:r>
              <a:rPr lang="en-CA" sz="1200" b="1" spc="-30">
                <a:solidFill>
                  <a:srgbClr val="404040"/>
                </a:solidFill>
                <a:latin typeface="+mn-lt"/>
                <a:cs typeface="Trebuchet MS"/>
              </a:rPr>
              <a:t> </a:t>
            </a:r>
            <a:r>
              <a:rPr lang="en-CA" sz="1200" b="1" spc="-100">
                <a:solidFill>
                  <a:srgbClr val="404040"/>
                </a:solidFill>
                <a:latin typeface="+mn-lt"/>
                <a:cs typeface="Trebuchet MS"/>
              </a:rPr>
              <a:t>number</a:t>
            </a:r>
            <a:r>
              <a:rPr lang="en-CA" sz="1200" b="1" spc="-30">
                <a:solidFill>
                  <a:srgbClr val="404040"/>
                </a:solidFill>
                <a:latin typeface="+mn-lt"/>
                <a:cs typeface="Trebuchet MS"/>
              </a:rPr>
              <a:t> </a:t>
            </a:r>
            <a:r>
              <a:rPr lang="en-CA" sz="1200" b="1" spc="-105">
                <a:solidFill>
                  <a:srgbClr val="404040"/>
                </a:solidFill>
                <a:latin typeface="+mn-lt"/>
                <a:cs typeface="Trebuchet MS"/>
              </a:rPr>
              <a:t>of</a:t>
            </a:r>
            <a:r>
              <a:rPr lang="en-CA" sz="1200" b="1" spc="-25">
                <a:solidFill>
                  <a:srgbClr val="404040"/>
                </a:solidFill>
                <a:latin typeface="+mn-lt"/>
                <a:cs typeface="Trebuchet MS"/>
              </a:rPr>
              <a:t> </a:t>
            </a:r>
            <a:r>
              <a:rPr lang="en-CA" sz="1200" b="1" spc="-55">
                <a:solidFill>
                  <a:srgbClr val="404040"/>
                </a:solidFill>
                <a:latin typeface="+mn-lt"/>
                <a:cs typeface="Trebuchet MS"/>
              </a:rPr>
              <a:t>Grade</a:t>
            </a:r>
            <a:r>
              <a:rPr lang="en-CA" sz="1200" b="1" spc="-10">
                <a:solidFill>
                  <a:srgbClr val="404040"/>
                </a:solidFill>
                <a:latin typeface="+mn-lt"/>
                <a:cs typeface="Trebuchet MS"/>
              </a:rPr>
              <a:t> </a:t>
            </a:r>
            <a:r>
              <a:rPr lang="en-CA" sz="1200" b="1" spc="-25">
                <a:solidFill>
                  <a:srgbClr val="404040"/>
                </a:solidFill>
                <a:latin typeface="+mn-lt"/>
                <a:cs typeface="Trebuchet MS"/>
              </a:rPr>
              <a:t>12 </a:t>
            </a:r>
            <a:r>
              <a:rPr lang="en-CA" sz="1200" b="1" spc="-60">
                <a:solidFill>
                  <a:srgbClr val="404040"/>
                </a:solidFill>
                <a:latin typeface="+mn-lt"/>
                <a:cs typeface="Trebuchet MS"/>
              </a:rPr>
              <a:t>courses </a:t>
            </a:r>
            <a:r>
              <a:rPr lang="en-CA" sz="1200" b="1" spc="-114">
                <a:solidFill>
                  <a:srgbClr val="404040"/>
                </a:solidFill>
                <a:latin typeface="+mn-lt"/>
                <a:cs typeface="Trebuchet MS"/>
              </a:rPr>
              <a:t>reviewed</a:t>
            </a:r>
            <a:r>
              <a:rPr lang="en-CA" sz="1200" b="1" spc="-20">
                <a:solidFill>
                  <a:srgbClr val="404040"/>
                </a:solidFill>
                <a:latin typeface="+mn-lt"/>
                <a:cs typeface="Trebuchet MS"/>
              </a:rPr>
              <a:t> </a:t>
            </a:r>
            <a:r>
              <a:rPr lang="en-CA" sz="1200" spc="-75">
                <a:solidFill>
                  <a:srgbClr val="404040"/>
                </a:solidFill>
                <a:latin typeface="+mn-lt"/>
                <a:cs typeface="Trebuchet MS"/>
              </a:rPr>
              <a:t>for</a:t>
            </a:r>
            <a:r>
              <a:rPr lang="en-CA" sz="1200" spc="-50">
                <a:solidFill>
                  <a:srgbClr val="404040"/>
                </a:solidFill>
                <a:latin typeface="+mn-lt"/>
                <a:cs typeface="Trebuchet MS"/>
              </a:rPr>
              <a:t> </a:t>
            </a:r>
            <a:r>
              <a:rPr lang="en-CA" sz="1200" spc="-95">
                <a:solidFill>
                  <a:srgbClr val="404040"/>
                </a:solidFill>
                <a:latin typeface="+mn-lt"/>
                <a:cs typeface="Trebuchet MS"/>
              </a:rPr>
              <a:t>admission</a:t>
            </a:r>
            <a:r>
              <a:rPr lang="en-CA" sz="1200" spc="-30">
                <a:solidFill>
                  <a:srgbClr val="404040"/>
                </a:solidFill>
                <a:latin typeface="+mn-lt"/>
                <a:cs typeface="Trebuchet MS"/>
              </a:rPr>
              <a:t> </a:t>
            </a:r>
            <a:r>
              <a:rPr lang="en-CA" sz="1200" spc="229">
                <a:solidFill>
                  <a:srgbClr val="404040"/>
                </a:solidFill>
                <a:latin typeface="+mn-lt"/>
                <a:cs typeface="Trebuchet MS"/>
              </a:rPr>
              <a:t>–</a:t>
            </a:r>
            <a:r>
              <a:rPr lang="en-CA" sz="1200" spc="-35">
                <a:solidFill>
                  <a:srgbClr val="404040"/>
                </a:solidFill>
                <a:latin typeface="+mn-lt"/>
                <a:cs typeface="Trebuchet MS"/>
              </a:rPr>
              <a:t> </a:t>
            </a:r>
            <a:r>
              <a:rPr lang="en-CA" sz="1200" spc="-204">
                <a:solidFill>
                  <a:srgbClr val="404040"/>
                </a:solidFill>
                <a:latin typeface="+mn-lt"/>
                <a:cs typeface="Trebuchet MS"/>
              </a:rPr>
              <a:t>e.g. </a:t>
            </a:r>
            <a:r>
              <a:rPr lang="en-CA" sz="1200" spc="-80">
                <a:solidFill>
                  <a:srgbClr val="404040"/>
                </a:solidFill>
                <a:latin typeface="+mn-lt"/>
                <a:cs typeface="Trebuchet MS"/>
              </a:rPr>
              <a:t>3-</a:t>
            </a:r>
            <a:r>
              <a:rPr lang="en-CA" sz="1200">
                <a:solidFill>
                  <a:srgbClr val="404040"/>
                </a:solidFill>
                <a:latin typeface="+mn-lt"/>
                <a:cs typeface="Trebuchet MS"/>
              </a:rPr>
              <a:t>6</a:t>
            </a:r>
            <a:r>
              <a:rPr lang="en-CA" sz="1200" spc="-10">
                <a:solidFill>
                  <a:srgbClr val="404040"/>
                </a:solidFill>
                <a:latin typeface="+mn-lt"/>
                <a:cs typeface="Trebuchet MS"/>
              </a:rPr>
              <a:t> </a:t>
            </a:r>
            <a:r>
              <a:rPr lang="en-CA" sz="1200" spc="-55">
                <a:solidFill>
                  <a:srgbClr val="404040"/>
                </a:solidFill>
                <a:latin typeface="+mn-lt"/>
                <a:cs typeface="Trebuchet MS"/>
              </a:rPr>
              <a:t>Grade</a:t>
            </a:r>
            <a:r>
              <a:rPr lang="en-CA" sz="1200" spc="-20">
                <a:solidFill>
                  <a:srgbClr val="404040"/>
                </a:solidFill>
                <a:latin typeface="+mn-lt"/>
                <a:cs typeface="Trebuchet MS"/>
              </a:rPr>
              <a:t> </a:t>
            </a:r>
            <a:r>
              <a:rPr lang="en-CA" sz="1200" spc="-25">
                <a:solidFill>
                  <a:srgbClr val="404040"/>
                </a:solidFill>
                <a:latin typeface="+mn-lt"/>
                <a:cs typeface="Trebuchet MS"/>
              </a:rPr>
              <a:t>12 </a:t>
            </a:r>
            <a:r>
              <a:rPr lang="en-CA" sz="1200" spc="-90">
                <a:solidFill>
                  <a:srgbClr val="404040"/>
                </a:solidFill>
                <a:latin typeface="+mn-lt"/>
                <a:cs typeface="Trebuchet MS"/>
              </a:rPr>
              <a:t>courses (depending on </a:t>
            </a:r>
            <a:r>
              <a:rPr lang="en-CA" sz="1200" spc="-90" err="1">
                <a:solidFill>
                  <a:srgbClr val="404040"/>
                </a:solidFill>
                <a:latin typeface="+mn-lt"/>
                <a:cs typeface="Trebuchet MS"/>
              </a:rPr>
              <a:t>th</a:t>
            </a:r>
            <a:r>
              <a:rPr lang="en-CA" sz="1200" spc="-90">
                <a:solidFill>
                  <a:srgbClr val="404040"/>
                </a:solidFill>
                <a:latin typeface="+mn-lt"/>
                <a:cs typeface="Trebuchet MS"/>
              </a:rPr>
              <a:t> institution),</a:t>
            </a:r>
            <a:r>
              <a:rPr lang="en-CA" sz="1200" spc="-229">
                <a:solidFill>
                  <a:srgbClr val="404040"/>
                </a:solidFill>
                <a:latin typeface="+mn-lt"/>
                <a:cs typeface="Trebuchet MS"/>
              </a:rPr>
              <a:t> </a:t>
            </a:r>
            <a:r>
              <a:rPr lang="en-CA" sz="1200" spc="-60">
                <a:solidFill>
                  <a:srgbClr val="404040"/>
                </a:solidFill>
                <a:latin typeface="+mn-lt"/>
                <a:cs typeface="Trebuchet MS"/>
              </a:rPr>
              <a:t>one</a:t>
            </a:r>
            <a:r>
              <a:rPr lang="en-CA" sz="1200" spc="-30">
                <a:solidFill>
                  <a:srgbClr val="404040"/>
                </a:solidFill>
                <a:latin typeface="+mn-lt"/>
                <a:cs typeface="Trebuchet MS"/>
              </a:rPr>
              <a:t> </a:t>
            </a:r>
            <a:r>
              <a:rPr lang="en-CA" sz="1200" spc="-100">
                <a:solidFill>
                  <a:srgbClr val="404040"/>
                </a:solidFill>
                <a:latin typeface="+mn-lt"/>
                <a:cs typeface="Trebuchet MS"/>
              </a:rPr>
              <a:t>of</a:t>
            </a:r>
            <a:r>
              <a:rPr lang="en-CA" sz="1200" spc="-45">
                <a:solidFill>
                  <a:srgbClr val="404040"/>
                </a:solidFill>
                <a:latin typeface="+mn-lt"/>
                <a:cs typeface="Trebuchet MS"/>
              </a:rPr>
              <a:t> </a:t>
            </a:r>
            <a:r>
              <a:rPr lang="en-CA" sz="1200" spc="-95">
                <a:solidFill>
                  <a:srgbClr val="404040"/>
                </a:solidFill>
                <a:latin typeface="+mn-lt"/>
                <a:cs typeface="Trebuchet MS"/>
              </a:rPr>
              <a:t>which</a:t>
            </a:r>
            <a:r>
              <a:rPr lang="en-CA" sz="1200" spc="-30">
                <a:solidFill>
                  <a:srgbClr val="404040"/>
                </a:solidFill>
                <a:latin typeface="+mn-lt"/>
                <a:cs typeface="Trebuchet MS"/>
              </a:rPr>
              <a:t> </a:t>
            </a:r>
            <a:r>
              <a:rPr lang="en-CA" sz="1200" spc="-75">
                <a:solidFill>
                  <a:srgbClr val="404040"/>
                </a:solidFill>
                <a:latin typeface="+mn-lt"/>
                <a:cs typeface="Trebuchet MS"/>
              </a:rPr>
              <a:t>is</a:t>
            </a:r>
            <a:r>
              <a:rPr lang="en-CA" sz="1200" spc="-30">
                <a:solidFill>
                  <a:srgbClr val="404040"/>
                </a:solidFill>
                <a:latin typeface="+mn-lt"/>
                <a:cs typeface="Trebuchet MS"/>
              </a:rPr>
              <a:t> </a:t>
            </a:r>
            <a:r>
              <a:rPr lang="en-CA" sz="1200" spc="-140">
                <a:solidFill>
                  <a:srgbClr val="404040"/>
                </a:solidFill>
                <a:latin typeface="+mn-lt"/>
                <a:cs typeface="Trebuchet MS"/>
              </a:rPr>
              <a:t>always</a:t>
            </a:r>
            <a:r>
              <a:rPr lang="en-CA" sz="1200" spc="-45">
                <a:solidFill>
                  <a:srgbClr val="404040"/>
                </a:solidFill>
                <a:latin typeface="+mn-lt"/>
                <a:cs typeface="Trebuchet MS"/>
              </a:rPr>
              <a:t> your</a:t>
            </a:r>
            <a:r>
              <a:rPr lang="en-CA" sz="1200" spc="-40">
                <a:solidFill>
                  <a:srgbClr val="404040"/>
                </a:solidFill>
                <a:latin typeface="+mn-lt"/>
                <a:cs typeface="Trebuchet MS"/>
              </a:rPr>
              <a:t> </a:t>
            </a:r>
            <a:r>
              <a:rPr lang="en-CA" sz="1200" spc="-105">
                <a:solidFill>
                  <a:srgbClr val="404040"/>
                </a:solidFill>
                <a:latin typeface="+mn-lt"/>
                <a:cs typeface="Trebuchet MS"/>
              </a:rPr>
              <a:t>English</a:t>
            </a:r>
            <a:r>
              <a:rPr lang="en-CA" sz="1200" spc="-40">
                <a:solidFill>
                  <a:srgbClr val="404040"/>
                </a:solidFill>
                <a:latin typeface="+mn-lt"/>
                <a:cs typeface="Trebuchet MS"/>
              </a:rPr>
              <a:t> </a:t>
            </a:r>
            <a:r>
              <a:rPr lang="en-CA" sz="1200" spc="-95">
                <a:solidFill>
                  <a:srgbClr val="404040"/>
                </a:solidFill>
                <a:latin typeface="+mn-lt"/>
                <a:cs typeface="Trebuchet MS"/>
              </a:rPr>
              <a:t>Language </a:t>
            </a:r>
            <a:r>
              <a:rPr lang="en-CA" sz="1200">
                <a:solidFill>
                  <a:srgbClr val="404040"/>
                </a:solidFill>
                <a:latin typeface="+mn-lt"/>
                <a:cs typeface="Trebuchet MS"/>
              </a:rPr>
              <a:t>Arts</a:t>
            </a:r>
            <a:r>
              <a:rPr lang="en-CA" sz="1200" spc="-70">
                <a:solidFill>
                  <a:srgbClr val="404040"/>
                </a:solidFill>
                <a:latin typeface="+mn-lt"/>
                <a:cs typeface="Trebuchet MS"/>
              </a:rPr>
              <a:t> </a:t>
            </a:r>
            <a:r>
              <a:rPr lang="en-CA" sz="1200" spc="-30">
                <a:solidFill>
                  <a:srgbClr val="404040"/>
                </a:solidFill>
                <a:latin typeface="+mn-lt"/>
                <a:cs typeface="Trebuchet MS"/>
              </a:rPr>
              <a:t>12</a:t>
            </a:r>
            <a:r>
              <a:rPr lang="en-CA" sz="1200" spc="-70">
                <a:solidFill>
                  <a:srgbClr val="404040"/>
                </a:solidFill>
                <a:latin typeface="+mn-lt"/>
                <a:cs typeface="Trebuchet MS"/>
              </a:rPr>
              <a:t> </a:t>
            </a:r>
            <a:r>
              <a:rPr lang="en-CA" sz="1200" spc="-20">
                <a:solidFill>
                  <a:srgbClr val="404040"/>
                </a:solidFill>
                <a:latin typeface="+mn-lt"/>
                <a:cs typeface="Trebuchet MS"/>
              </a:rPr>
              <a:t>mark</a:t>
            </a:r>
          </a:p>
          <a:p>
            <a:pPr marL="299085" marR="5080" indent="-287020">
              <a:lnSpc>
                <a:spcPct val="90000"/>
              </a:lnSpc>
              <a:buClr>
                <a:srgbClr val="CE7142"/>
              </a:buClr>
              <a:buSzPct val="91666"/>
              <a:buFont typeface="Arial"/>
              <a:buChar char="•"/>
              <a:tabLst>
                <a:tab pos="299085" algn="l"/>
              </a:tabLst>
            </a:pPr>
            <a:endParaRPr lang="en-CA" sz="1200">
              <a:latin typeface="+mn-lt"/>
              <a:cs typeface="Trebuchet MS"/>
            </a:endParaRPr>
          </a:p>
          <a:p>
            <a:pPr marL="299085" marR="339090" indent="-287020">
              <a:lnSpc>
                <a:spcPts val="1939"/>
              </a:lnSpc>
              <a:buClr>
                <a:srgbClr val="CE7142"/>
              </a:buClr>
              <a:buSzPct val="91666"/>
              <a:buFont typeface="Arial"/>
              <a:buChar char="•"/>
              <a:tabLst>
                <a:tab pos="299085" algn="l"/>
              </a:tabLst>
            </a:pPr>
            <a:r>
              <a:rPr lang="en-CA" sz="1200" spc="-80">
                <a:solidFill>
                  <a:srgbClr val="404040"/>
                </a:solidFill>
                <a:latin typeface="+mn-lt"/>
                <a:cs typeface="Trebuchet MS"/>
              </a:rPr>
              <a:t>Many</a:t>
            </a:r>
            <a:r>
              <a:rPr lang="en-CA" sz="1200" spc="-50">
                <a:solidFill>
                  <a:srgbClr val="404040"/>
                </a:solidFill>
                <a:latin typeface="+mn-lt"/>
                <a:cs typeface="Trebuchet MS"/>
              </a:rPr>
              <a:t> </a:t>
            </a:r>
            <a:r>
              <a:rPr lang="en-CA" sz="1200" spc="-105">
                <a:solidFill>
                  <a:srgbClr val="404040"/>
                </a:solidFill>
                <a:latin typeface="+mn-lt"/>
                <a:cs typeface="Trebuchet MS"/>
              </a:rPr>
              <a:t>universities</a:t>
            </a:r>
            <a:r>
              <a:rPr lang="en-CA" sz="1200" spc="-30">
                <a:solidFill>
                  <a:srgbClr val="404040"/>
                </a:solidFill>
                <a:latin typeface="+mn-lt"/>
                <a:cs typeface="Trebuchet MS"/>
              </a:rPr>
              <a:t> </a:t>
            </a:r>
            <a:r>
              <a:rPr lang="en-CA" sz="1200" spc="-85">
                <a:solidFill>
                  <a:srgbClr val="404040"/>
                </a:solidFill>
                <a:latin typeface="+mn-lt"/>
                <a:cs typeface="Trebuchet MS"/>
              </a:rPr>
              <a:t>outside</a:t>
            </a:r>
            <a:r>
              <a:rPr lang="en-CA" sz="1200" spc="-55">
                <a:solidFill>
                  <a:srgbClr val="404040"/>
                </a:solidFill>
                <a:latin typeface="+mn-lt"/>
                <a:cs typeface="Trebuchet MS"/>
              </a:rPr>
              <a:t> </a:t>
            </a:r>
            <a:r>
              <a:rPr lang="en-CA" sz="1200" spc="90">
                <a:solidFill>
                  <a:srgbClr val="404040"/>
                </a:solidFill>
                <a:latin typeface="+mn-lt"/>
                <a:cs typeface="Trebuchet MS"/>
              </a:rPr>
              <a:t>BC</a:t>
            </a:r>
            <a:r>
              <a:rPr lang="en-CA" sz="1200" spc="-35">
                <a:solidFill>
                  <a:srgbClr val="404040"/>
                </a:solidFill>
                <a:latin typeface="+mn-lt"/>
                <a:cs typeface="Trebuchet MS"/>
              </a:rPr>
              <a:t> </a:t>
            </a:r>
            <a:r>
              <a:rPr lang="en-CA" sz="1200" spc="-90">
                <a:solidFill>
                  <a:srgbClr val="404040"/>
                </a:solidFill>
                <a:latin typeface="+mn-lt"/>
                <a:cs typeface="Trebuchet MS"/>
              </a:rPr>
              <a:t>use</a:t>
            </a:r>
            <a:r>
              <a:rPr lang="en-CA" sz="1200" spc="-40">
                <a:solidFill>
                  <a:srgbClr val="404040"/>
                </a:solidFill>
                <a:latin typeface="+mn-lt"/>
                <a:cs typeface="Trebuchet MS"/>
              </a:rPr>
              <a:t> </a:t>
            </a:r>
            <a:r>
              <a:rPr lang="en-CA" sz="1200">
                <a:solidFill>
                  <a:srgbClr val="404040"/>
                </a:solidFill>
                <a:latin typeface="+mn-lt"/>
                <a:cs typeface="Trebuchet MS"/>
              </a:rPr>
              <a:t>5</a:t>
            </a:r>
            <a:r>
              <a:rPr lang="en-CA" sz="1200" spc="-30">
                <a:solidFill>
                  <a:srgbClr val="404040"/>
                </a:solidFill>
                <a:latin typeface="+mn-lt"/>
                <a:cs typeface="Trebuchet MS"/>
              </a:rPr>
              <a:t> </a:t>
            </a:r>
            <a:r>
              <a:rPr lang="en-CA" sz="1200">
                <a:solidFill>
                  <a:srgbClr val="404040"/>
                </a:solidFill>
                <a:latin typeface="+mn-lt"/>
                <a:cs typeface="Trebuchet MS"/>
              </a:rPr>
              <a:t>or</a:t>
            </a:r>
            <a:r>
              <a:rPr lang="en-CA" sz="1200" spc="-45">
                <a:solidFill>
                  <a:srgbClr val="404040"/>
                </a:solidFill>
                <a:latin typeface="+mn-lt"/>
                <a:cs typeface="Trebuchet MS"/>
              </a:rPr>
              <a:t> </a:t>
            </a:r>
            <a:r>
              <a:rPr lang="en-CA" sz="1200">
                <a:solidFill>
                  <a:srgbClr val="404040"/>
                </a:solidFill>
                <a:latin typeface="+mn-lt"/>
                <a:cs typeface="Trebuchet MS"/>
              </a:rPr>
              <a:t>6</a:t>
            </a:r>
            <a:r>
              <a:rPr lang="en-CA" sz="1200" spc="-30">
                <a:solidFill>
                  <a:srgbClr val="404040"/>
                </a:solidFill>
                <a:latin typeface="+mn-lt"/>
                <a:cs typeface="Trebuchet MS"/>
              </a:rPr>
              <a:t> </a:t>
            </a:r>
            <a:r>
              <a:rPr lang="en-CA" sz="1200" spc="-75">
                <a:solidFill>
                  <a:srgbClr val="404040"/>
                </a:solidFill>
                <a:latin typeface="+mn-lt"/>
                <a:cs typeface="Trebuchet MS"/>
              </a:rPr>
              <a:t>approved </a:t>
            </a:r>
            <a:r>
              <a:rPr lang="en-CA" sz="1200" spc="-55">
                <a:solidFill>
                  <a:srgbClr val="404040"/>
                </a:solidFill>
                <a:latin typeface="+mn-lt"/>
                <a:cs typeface="Trebuchet MS"/>
              </a:rPr>
              <a:t>Grade</a:t>
            </a:r>
            <a:r>
              <a:rPr lang="en-CA" sz="1200" spc="-75">
                <a:solidFill>
                  <a:srgbClr val="404040"/>
                </a:solidFill>
                <a:latin typeface="+mn-lt"/>
                <a:cs typeface="Trebuchet MS"/>
              </a:rPr>
              <a:t> </a:t>
            </a:r>
            <a:r>
              <a:rPr lang="en-CA" sz="1200" spc="-30">
                <a:solidFill>
                  <a:srgbClr val="404040"/>
                </a:solidFill>
                <a:latin typeface="+mn-lt"/>
                <a:cs typeface="Trebuchet MS"/>
              </a:rPr>
              <a:t>12</a:t>
            </a:r>
            <a:r>
              <a:rPr lang="en-CA" sz="1200" spc="-75">
                <a:solidFill>
                  <a:srgbClr val="404040"/>
                </a:solidFill>
                <a:latin typeface="+mn-lt"/>
                <a:cs typeface="Trebuchet MS"/>
              </a:rPr>
              <a:t> </a:t>
            </a:r>
            <a:r>
              <a:rPr lang="en-CA" sz="1200" spc="-10">
                <a:solidFill>
                  <a:srgbClr val="404040"/>
                </a:solidFill>
                <a:latin typeface="+mn-lt"/>
                <a:cs typeface="Trebuchet MS"/>
              </a:rPr>
              <a:t>courses</a:t>
            </a:r>
          </a:p>
          <a:p>
            <a:pPr marL="299085" marR="339090" indent="-287020">
              <a:lnSpc>
                <a:spcPts val="1939"/>
              </a:lnSpc>
              <a:buClr>
                <a:srgbClr val="CE7142"/>
              </a:buClr>
              <a:buSzPct val="91666"/>
              <a:buFont typeface="Arial"/>
              <a:buChar char="•"/>
              <a:tabLst>
                <a:tab pos="299085" algn="l"/>
              </a:tabLst>
            </a:pPr>
            <a:endParaRPr lang="en-CA" sz="1200">
              <a:latin typeface="+mn-lt"/>
              <a:cs typeface="Trebuchet MS"/>
            </a:endParaRPr>
          </a:p>
          <a:p>
            <a:pPr marL="299085" marR="95885" indent="-287020">
              <a:lnSpc>
                <a:spcPts val="1939"/>
              </a:lnSpc>
              <a:buClr>
                <a:srgbClr val="CE7142"/>
              </a:buClr>
              <a:buSzPct val="91666"/>
              <a:buFont typeface="Arial"/>
              <a:buChar char="•"/>
              <a:tabLst>
                <a:tab pos="299085" algn="l"/>
              </a:tabLst>
            </a:pPr>
            <a:r>
              <a:rPr lang="en-CA" sz="1200" spc="-95">
                <a:solidFill>
                  <a:srgbClr val="404040"/>
                </a:solidFill>
                <a:latin typeface="+mn-lt"/>
                <a:cs typeface="Trebuchet MS"/>
              </a:rPr>
              <a:t>Applicants</a:t>
            </a:r>
            <a:r>
              <a:rPr lang="en-CA" sz="1200" spc="-35">
                <a:solidFill>
                  <a:srgbClr val="404040"/>
                </a:solidFill>
                <a:latin typeface="+mn-lt"/>
                <a:cs typeface="Trebuchet MS"/>
              </a:rPr>
              <a:t> </a:t>
            </a:r>
            <a:r>
              <a:rPr lang="en-CA" sz="1200" spc="-114">
                <a:solidFill>
                  <a:srgbClr val="404040"/>
                </a:solidFill>
                <a:latin typeface="+mn-lt"/>
                <a:cs typeface="Trebuchet MS"/>
              </a:rPr>
              <a:t>need</a:t>
            </a:r>
            <a:r>
              <a:rPr lang="en-CA" sz="1200" spc="-35">
                <a:solidFill>
                  <a:srgbClr val="404040"/>
                </a:solidFill>
                <a:latin typeface="+mn-lt"/>
                <a:cs typeface="Trebuchet MS"/>
              </a:rPr>
              <a:t> </a:t>
            </a:r>
            <a:r>
              <a:rPr lang="en-CA" sz="1200">
                <a:solidFill>
                  <a:srgbClr val="404040"/>
                </a:solidFill>
                <a:latin typeface="+mn-lt"/>
                <a:cs typeface="Trebuchet MS"/>
              </a:rPr>
              <a:t>to</a:t>
            </a:r>
            <a:r>
              <a:rPr lang="en-CA" sz="1200" spc="-35">
                <a:solidFill>
                  <a:srgbClr val="404040"/>
                </a:solidFill>
                <a:latin typeface="+mn-lt"/>
                <a:cs typeface="Trebuchet MS"/>
              </a:rPr>
              <a:t> </a:t>
            </a:r>
            <a:r>
              <a:rPr lang="en-CA" sz="1200" spc="-100">
                <a:solidFill>
                  <a:srgbClr val="404040"/>
                </a:solidFill>
                <a:latin typeface="+mn-lt"/>
                <a:cs typeface="Trebuchet MS"/>
              </a:rPr>
              <a:t>check</a:t>
            </a:r>
            <a:r>
              <a:rPr lang="en-CA" sz="1200" spc="-25">
                <a:solidFill>
                  <a:srgbClr val="404040"/>
                </a:solidFill>
                <a:latin typeface="+mn-lt"/>
                <a:cs typeface="Trebuchet MS"/>
              </a:rPr>
              <a:t> </a:t>
            </a:r>
            <a:r>
              <a:rPr lang="en-CA" sz="1200" spc="-125">
                <a:solidFill>
                  <a:srgbClr val="404040"/>
                </a:solidFill>
                <a:latin typeface="+mn-lt"/>
                <a:cs typeface="Trebuchet MS"/>
              </a:rPr>
              <a:t>the</a:t>
            </a:r>
            <a:r>
              <a:rPr lang="en-CA" sz="1200" spc="-35">
                <a:solidFill>
                  <a:srgbClr val="404040"/>
                </a:solidFill>
                <a:latin typeface="+mn-lt"/>
                <a:cs typeface="Trebuchet MS"/>
              </a:rPr>
              <a:t> </a:t>
            </a:r>
            <a:r>
              <a:rPr lang="en-CA" sz="1200" spc="-110">
                <a:solidFill>
                  <a:srgbClr val="404040"/>
                </a:solidFill>
                <a:latin typeface="+mn-lt"/>
                <a:cs typeface="Trebuchet MS"/>
              </a:rPr>
              <a:t>institution’s</a:t>
            </a:r>
            <a:r>
              <a:rPr lang="en-CA" sz="1200" spc="-30">
                <a:solidFill>
                  <a:srgbClr val="404040"/>
                </a:solidFill>
                <a:latin typeface="+mn-lt"/>
                <a:cs typeface="Trebuchet MS"/>
              </a:rPr>
              <a:t> </a:t>
            </a:r>
            <a:r>
              <a:rPr lang="en-CA" sz="1200" spc="-114">
                <a:solidFill>
                  <a:srgbClr val="404040"/>
                </a:solidFill>
                <a:latin typeface="+mn-lt"/>
                <a:cs typeface="Trebuchet MS"/>
              </a:rPr>
              <a:t>website</a:t>
            </a:r>
            <a:r>
              <a:rPr lang="en-CA" sz="1200" spc="-25">
                <a:solidFill>
                  <a:srgbClr val="404040"/>
                </a:solidFill>
                <a:latin typeface="+mn-lt"/>
                <a:cs typeface="Trebuchet MS"/>
              </a:rPr>
              <a:t> to </a:t>
            </a:r>
            <a:r>
              <a:rPr lang="en-CA" sz="1200" spc="-100">
                <a:solidFill>
                  <a:srgbClr val="404040"/>
                </a:solidFill>
                <a:latin typeface="+mn-lt"/>
                <a:cs typeface="Trebuchet MS"/>
              </a:rPr>
              <a:t>see</a:t>
            </a:r>
            <a:r>
              <a:rPr lang="en-CA" sz="1200" spc="-50">
                <a:solidFill>
                  <a:srgbClr val="404040"/>
                </a:solidFill>
                <a:latin typeface="+mn-lt"/>
                <a:cs typeface="Trebuchet MS"/>
              </a:rPr>
              <a:t> </a:t>
            </a:r>
            <a:r>
              <a:rPr lang="en-CA" sz="1200" spc="-180">
                <a:solidFill>
                  <a:srgbClr val="404040"/>
                </a:solidFill>
                <a:latin typeface="+mn-lt"/>
                <a:cs typeface="Trebuchet MS"/>
              </a:rPr>
              <a:t>if</a:t>
            </a:r>
            <a:r>
              <a:rPr lang="en-CA" sz="1200" spc="-50">
                <a:solidFill>
                  <a:srgbClr val="404040"/>
                </a:solidFill>
                <a:latin typeface="+mn-lt"/>
                <a:cs typeface="Trebuchet MS"/>
              </a:rPr>
              <a:t> </a:t>
            </a:r>
            <a:r>
              <a:rPr lang="en-CA" sz="1200" spc="-105">
                <a:solidFill>
                  <a:srgbClr val="404040"/>
                </a:solidFill>
                <a:latin typeface="+mn-lt"/>
                <a:cs typeface="Trebuchet MS"/>
              </a:rPr>
              <a:t>there</a:t>
            </a:r>
            <a:r>
              <a:rPr lang="en-CA" sz="1200" spc="-40">
                <a:solidFill>
                  <a:srgbClr val="404040"/>
                </a:solidFill>
                <a:latin typeface="+mn-lt"/>
                <a:cs typeface="Trebuchet MS"/>
              </a:rPr>
              <a:t> </a:t>
            </a:r>
            <a:r>
              <a:rPr lang="en-CA" sz="1200" spc="-80">
                <a:solidFill>
                  <a:srgbClr val="404040"/>
                </a:solidFill>
                <a:latin typeface="+mn-lt"/>
                <a:cs typeface="Trebuchet MS"/>
              </a:rPr>
              <a:t>is</a:t>
            </a:r>
            <a:r>
              <a:rPr lang="en-CA" sz="1200" spc="-55">
                <a:solidFill>
                  <a:srgbClr val="404040"/>
                </a:solidFill>
                <a:latin typeface="+mn-lt"/>
                <a:cs typeface="Trebuchet MS"/>
              </a:rPr>
              <a:t> </a:t>
            </a:r>
            <a:r>
              <a:rPr lang="en-CA" sz="1200">
                <a:solidFill>
                  <a:srgbClr val="404040"/>
                </a:solidFill>
                <a:latin typeface="+mn-lt"/>
                <a:cs typeface="Trebuchet MS"/>
              </a:rPr>
              <a:t>an</a:t>
            </a:r>
            <a:r>
              <a:rPr lang="en-CA" sz="1200" spc="150">
                <a:solidFill>
                  <a:srgbClr val="404040"/>
                </a:solidFill>
                <a:latin typeface="+mn-lt"/>
                <a:cs typeface="Trebuchet MS"/>
              </a:rPr>
              <a:t> </a:t>
            </a:r>
            <a:r>
              <a:rPr lang="en-CA" sz="1200" spc="-80">
                <a:solidFill>
                  <a:srgbClr val="404040"/>
                </a:solidFill>
                <a:latin typeface="+mn-lt"/>
                <a:cs typeface="Trebuchet MS"/>
              </a:rPr>
              <a:t>“Approved</a:t>
            </a:r>
            <a:r>
              <a:rPr lang="en-CA" sz="1200" spc="-250">
                <a:solidFill>
                  <a:srgbClr val="404040"/>
                </a:solidFill>
                <a:latin typeface="+mn-lt"/>
                <a:cs typeface="Trebuchet MS"/>
              </a:rPr>
              <a:t> </a:t>
            </a:r>
            <a:r>
              <a:rPr lang="en-CA" sz="1200" spc="-95">
                <a:solidFill>
                  <a:srgbClr val="404040"/>
                </a:solidFill>
                <a:latin typeface="+mn-lt"/>
                <a:cs typeface="Trebuchet MS"/>
              </a:rPr>
              <a:t>Academic</a:t>
            </a:r>
            <a:r>
              <a:rPr lang="en-CA" sz="1200" spc="-50">
                <a:solidFill>
                  <a:srgbClr val="404040"/>
                </a:solidFill>
                <a:latin typeface="+mn-lt"/>
                <a:cs typeface="Trebuchet MS"/>
              </a:rPr>
              <a:t> </a:t>
            </a:r>
            <a:r>
              <a:rPr lang="en-CA" sz="1200">
                <a:solidFill>
                  <a:srgbClr val="404040"/>
                </a:solidFill>
                <a:latin typeface="+mn-lt"/>
                <a:cs typeface="Trebuchet MS"/>
              </a:rPr>
              <a:t>Course</a:t>
            </a:r>
            <a:r>
              <a:rPr lang="en-CA" sz="1200" spc="-80">
                <a:solidFill>
                  <a:srgbClr val="404040"/>
                </a:solidFill>
                <a:latin typeface="+mn-lt"/>
                <a:cs typeface="Trebuchet MS"/>
              </a:rPr>
              <a:t> </a:t>
            </a:r>
            <a:r>
              <a:rPr lang="en-CA" sz="1200" spc="-10">
                <a:solidFill>
                  <a:srgbClr val="404040"/>
                </a:solidFill>
                <a:latin typeface="+mn-lt"/>
                <a:cs typeface="Trebuchet MS"/>
              </a:rPr>
              <a:t>List”</a:t>
            </a:r>
          </a:p>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8</a:t>
            </a:fld>
            <a:endParaRPr lang="en-CA"/>
          </a:p>
        </p:txBody>
      </p:sp>
    </p:spTree>
    <p:extLst>
      <p:ext uri="{BB962C8B-B14F-4D97-AF65-F5344CB8AC3E}">
        <p14:creationId xmlns:p14="http://schemas.microsoft.com/office/powerpoint/2010/main" val="301973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13</a:t>
            </a:fld>
            <a:endParaRPr lang="en-CA"/>
          </a:p>
        </p:txBody>
      </p:sp>
    </p:spTree>
    <p:extLst>
      <p:ext uri="{BB962C8B-B14F-4D97-AF65-F5344CB8AC3E}">
        <p14:creationId xmlns:p14="http://schemas.microsoft.com/office/powerpoint/2010/main" val="375007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14</a:t>
            </a:fld>
            <a:endParaRPr lang="en-CA"/>
          </a:p>
        </p:txBody>
      </p:sp>
    </p:spTree>
    <p:extLst>
      <p:ext uri="{BB962C8B-B14F-4D97-AF65-F5344CB8AC3E}">
        <p14:creationId xmlns:p14="http://schemas.microsoft.com/office/powerpoint/2010/main" val="312842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344B5BE-5310-4FC4-A5E1-4E516C51F5D5}" type="slidenum">
              <a:rPr lang="en-CA" smtClean="0"/>
              <a:t>15</a:t>
            </a:fld>
            <a:endParaRPr lang="en-CA"/>
          </a:p>
        </p:txBody>
      </p:sp>
    </p:spTree>
    <p:extLst>
      <p:ext uri="{BB962C8B-B14F-4D97-AF65-F5344CB8AC3E}">
        <p14:creationId xmlns:p14="http://schemas.microsoft.com/office/powerpoint/2010/main" val="425236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0" i="0">
                <a:solidFill>
                  <a:srgbClr val="A1522A"/>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53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9524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6801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75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3975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7364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43473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310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A1522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A1522A"/>
                </a:solidFill>
                <a:latin typeface="Trebuchet MS"/>
                <a:cs typeface="Trebuchet MS"/>
              </a:defRPr>
            </a:lvl1pPr>
          </a:lstStyle>
          <a:p>
            <a:endParaRPr/>
          </a:p>
        </p:txBody>
      </p:sp>
      <p:sp>
        <p:nvSpPr>
          <p:cNvPr id="3" name="Holder 3"/>
          <p:cNvSpPr>
            <a:spLocks noGrp="1"/>
          </p:cNvSpPr>
          <p:nvPr>
            <p:ph sz="half" idx="2"/>
          </p:nvPr>
        </p:nvSpPr>
        <p:spPr>
          <a:xfrm>
            <a:off x="659993" y="2740050"/>
            <a:ext cx="5100320" cy="3470910"/>
          </a:xfrm>
          <a:prstGeom prst="rect">
            <a:avLst/>
          </a:prstGeom>
        </p:spPr>
        <p:txBody>
          <a:bodyPr wrap="square" lIns="0" tIns="0" rIns="0" bIns="0">
            <a:spAutoFit/>
          </a:bodyPr>
          <a:lstStyle>
            <a:lvl1pPr>
              <a:defRPr sz="1600" b="0" i="0">
                <a:solidFill>
                  <a:srgbClr val="404040"/>
                </a:solidFill>
                <a:latin typeface="Trebuchet MS"/>
                <a:cs typeface="Trebuchet MS"/>
              </a:defRPr>
            </a:lvl1pPr>
          </a:lstStyle>
          <a:p>
            <a:endParaRPr/>
          </a:p>
        </p:txBody>
      </p:sp>
      <p:sp>
        <p:nvSpPr>
          <p:cNvPr id="4" name="Holder 4"/>
          <p:cNvSpPr>
            <a:spLocks noGrp="1"/>
          </p:cNvSpPr>
          <p:nvPr>
            <p:ph sz="half" idx="3"/>
          </p:nvPr>
        </p:nvSpPr>
        <p:spPr>
          <a:xfrm>
            <a:off x="6297295" y="2819781"/>
            <a:ext cx="5323840" cy="3674745"/>
          </a:xfrm>
          <a:prstGeom prst="rect">
            <a:avLst/>
          </a:prstGeom>
        </p:spPr>
        <p:txBody>
          <a:bodyPr wrap="square" lIns="0" tIns="0" rIns="0" bIns="0">
            <a:spAutoFit/>
          </a:bodyPr>
          <a:lstStyle>
            <a:lvl1pPr>
              <a:defRPr sz="1800" b="0" i="0">
                <a:solidFill>
                  <a:srgbClr val="404040"/>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7" name="Holder 7"/>
          <p:cNvSpPr>
            <a:spLocks noGrp="1"/>
          </p:cNvSpPr>
          <p:nvPr>
            <p:ph type="sldNum" sz="quarter" idx="7"/>
          </p:nvPr>
        </p:nvSpPr>
        <p:spPr/>
        <p:txBody>
          <a:bodyPr lIns="0" tIns="0" rIns="0" bIns="0"/>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42147" y="454151"/>
            <a:ext cx="3528060" cy="97790"/>
          </a:xfrm>
          <a:custGeom>
            <a:avLst/>
            <a:gdLst/>
            <a:ahLst/>
            <a:cxnLst/>
            <a:rect l="l" t="t" r="r" b="b"/>
            <a:pathLst>
              <a:path w="3528059" h="97790">
                <a:moveTo>
                  <a:pt x="3528059" y="0"/>
                </a:moveTo>
                <a:lnTo>
                  <a:pt x="0" y="0"/>
                </a:lnTo>
                <a:lnTo>
                  <a:pt x="0" y="97536"/>
                </a:lnTo>
                <a:lnTo>
                  <a:pt x="3528059" y="97536"/>
                </a:lnTo>
                <a:lnTo>
                  <a:pt x="3528059" y="0"/>
                </a:lnTo>
                <a:close/>
              </a:path>
            </a:pathLst>
          </a:custGeom>
          <a:solidFill>
            <a:srgbClr val="CE714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A1522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5" name="Holder 5"/>
          <p:cNvSpPr>
            <a:spLocks noGrp="1"/>
          </p:cNvSpPr>
          <p:nvPr>
            <p:ph type="sldNum" sz="quarter" idx="7"/>
          </p:nvPr>
        </p:nvSpPr>
        <p:spPr/>
        <p:txBody>
          <a:bodyPr lIns="0" tIns="0" rIns="0" bIns="0"/>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4" name="Holder 4"/>
          <p:cNvSpPr>
            <a:spLocks noGrp="1"/>
          </p:cNvSpPr>
          <p:nvPr>
            <p:ph type="sldNum" sz="quarter" idx="7"/>
          </p:nvPr>
        </p:nvSpPr>
        <p:spPr/>
        <p:txBody>
          <a:bodyPr lIns="0" tIns="0" rIns="0" bIns="0"/>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9/28/2023</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71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59891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46262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2928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46531" y="455676"/>
            <a:ext cx="3703320" cy="94615"/>
          </a:xfrm>
          <a:custGeom>
            <a:avLst/>
            <a:gdLst/>
            <a:ahLst/>
            <a:cxnLst/>
            <a:rect l="l" t="t" r="r" b="b"/>
            <a:pathLst>
              <a:path w="3703320" h="94615">
                <a:moveTo>
                  <a:pt x="3703320" y="0"/>
                </a:moveTo>
                <a:lnTo>
                  <a:pt x="0" y="0"/>
                </a:lnTo>
                <a:lnTo>
                  <a:pt x="0" y="94487"/>
                </a:lnTo>
                <a:lnTo>
                  <a:pt x="3703320" y="94487"/>
                </a:lnTo>
                <a:lnTo>
                  <a:pt x="3703320" y="0"/>
                </a:lnTo>
                <a:close/>
              </a:path>
            </a:pathLst>
          </a:custGeom>
          <a:solidFill>
            <a:srgbClr val="465258"/>
          </a:solidFill>
        </p:spPr>
        <p:txBody>
          <a:bodyPr wrap="square" lIns="0" tIns="0" rIns="0" bIns="0" rtlCol="0"/>
          <a:lstStyle/>
          <a:p>
            <a:endParaRPr/>
          </a:p>
        </p:txBody>
      </p:sp>
      <p:sp>
        <p:nvSpPr>
          <p:cNvPr id="17" name="bg object 17"/>
          <p:cNvSpPr/>
          <p:nvPr/>
        </p:nvSpPr>
        <p:spPr>
          <a:xfrm>
            <a:off x="8042147" y="455676"/>
            <a:ext cx="3703320" cy="94615"/>
          </a:xfrm>
          <a:custGeom>
            <a:avLst/>
            <a:gdLst/>
            <a:ahLst/>
            <a:cxnLst/>
            <a:rect l="l" t="t" r="r" b="b"/>
            <a:pathLst>
              <a:path w="3703320" h="94615">
                <a:moveTo>
                  <a:pt x="3703320" y="0"/>
                </a:moveTo>
                <a:lnTo>
                  <a:pt x="0" y="0"/>
                </a:lnTo>
                <a:lnTo>
                  <a:pt x="0" y="94487"/>
                </a:lnTo>
                <a:lnTo>
                  <a:pt x="3703320" y="94487"/>
                </a:lnTo>
                <a:lnTo>
                  <a:pt x="3703320" y="0"/>
                </a:lnTo>
                <a:close/>
              </a:path>
            </a:pathLst>
          </a:custGeom>
          <a:solidFill>
            <a:srgbClr val="959FA7"/>
          </a:solidFill>
        </p:spPr>
        <p:txBody>
          <a:bodyPr wrap="square" lIns="0" tIns="0" rIns="0" bIns="0" rtlCol="0"/>
          <a:lstStyle/>
          <a:p>
            <a:endParaRPr/>
          </a:p>
        </p:txBody>
      </p:sp>
      <p:sp>
        <p:nvSpPr>
          <p:cNvPr id="18" name="bg object 18"/>
          <p:cNvSpPr/>
          <p:nvPr/>
        </p:nvSpPr>
        <p:spPr>
          <a:xfrm>
            <a:off x="4241291" y="455676"/>
            <a:ext cx="3703320" cy="94615"/>
          </a:xfrm>
          <a:custGeom>
            <a:avLst/>
            <a:gdLst/>
            <a:ahLst/>
            <a:cxnLst/>
            <a:rect l="l" t="t" r="r" b="b"/>
            <a:pathLst>
              <a:path w="3703320" h="94615">
                <a:moveTo>
                  <a:pt x="3703319" y="0"/>
                </a:moveTo>
                <a:lnTo>
                  <a:pt x="0" y="0"/>
                </a:lnTo>
                <a:lnTo>
                  <a:pt x="0" y="94487"/>
                </a:lnTo>
                <a:lnTo>
                  <a:pt x="3703319" y="94487"/>
                </a:lnTo>
                <a:lnTo>
                  <a:pt x="3703319" y="0"/>
                </a:lnTo>
                <a:close/>
              </a:path>
            </a:pathLst>
          </a:custGeom>
          <a:solidFill>
            <a:srgbClr val="CE7142"/>
          </a:solidFill>
        </p:spPr>
        <p:txBody>
          <a:bodyPr wrap="square" lIns="0" tIns="0" rIns="0" bIns="0" rtlCol="0"/>
          <a:lstStyle/>
          <a:p>
            <a:endParaRPr/>
          </a:p>
        </p:txBody>
      </p:sp>
      <p:sp>
        <p:nvSpPr>
          <p:cNvPr id="2" name="Holder 2"/>
          <p:cNvSpPr>
            <a:spLocks noGrp="1"/>
          </p:cNvSpPr>
          <p:nvPr>
            <p:ph type="title"/>
          </p:nvPr>
        </p:nvSpPr>
        <p:spPr>
          <a:xfrm>
            <a:off x="8035290" y="947166"/>
            <a:ext cx="2647315" cy="878839"/>
          </a:xfrm>
          <a:prstGeom prst="rect">
            <a:avLst/>
          </a:prstGeom>
        </p:spPr>
        <p:txBody>
          <a:bodyPr wrap="square" lIns="0" tIns="0" rIns="0" bIns="0">
            <a:spAutoFit/>
          </a:bodyPr>
          <a:lstStyle>
            <a:lvl1pPr>
              <a:defRPr sz="2800" b="0" i="0">
                <a:solidFill>
                  <a:srgbClr val="A1522A"/>
                </a:solidFill>
                <a:latin typeface="Trebuchet MS"/>
                <a:cs typeface="Trebuchet MS"/>
              </a:defRPr>
            </a:lvl1pPr>
          </a:lstStyle>
          <a:p>
            <a:endParaRPr/>
          </a:p>
        </p:txBody>
      </p:sp>
      <p:sp>
        <p:nvSpPr>
          <p:cNvPr id="3" name="Holder 3"/>
          <p:cNvSpPr>
            <a:spLocks noGrp="1"/>
          </p:cNvSpPr>
          <p:nvPr>
            <p:ph type="body" idx="1"/>
          </p:nvPr>
        </p:nvSpPr>
        <p:spPr>
          <a:xfrm>
            <a:off x="4401692" y="2582798"/>
            <a:ext cx="6763384" cy="258825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a:xfrm>
            <a:off x="11602846" y="6530304"/>
            <a:ext cx="205104" cy="158115"/>
          </a:xfrm>
          <a:prstGeom prst="rect">
            <a:avLst/>
          </a:prstGeom>
        </p:spPr>
        <p:txBody>
          <a:bodyPr wrap="square" lIns="0" tIns="0" rIns="0" bIns="0">
            <a:spAutoFit/>
          </a:bodyPr>
          <a:lstStyle>
            <a:lvl1pPr>
              <a:defRPr sz="900" b="0" i="0">
                <a:solidFill>
                  <a:srgbClr val="CE7142"/>
                </a:solidFill>
                <a:latin typeface="Trebuchet MS"/>
                <a:cs typeface="Trebuchet MS"/>
              </a:defRPr>
            </a:lvl1pPr>
          </a:lstStyle>
          <a:p>
            <a:pPr marL="38100">
              <a:lnSpc>
                <a:spcPct val="100000"/>
              </a:lnSpc>
              <a:spcBef>
                <a:spcPts val="35"/>
              </a:spcBef>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380265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gutenmorgenberlin.com/2018/01/the-field-guide-to-mansplaining-chapter-five-specimens-as-found-in-the-wild.html"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xml"/><Relationship Id="rId1" Type="http://schemas.openxmlformats.org/officeDocument/2006/relationships/video" Target="https://www.youtube.com/embed/XjPkxy2XUko?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www.tradestrainingbc.ca"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ducationplannerbc.ca/"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ouac.on.ca" TargetMode="External"/><Relationship Id="rId2" Type="http://schemas.openxmlformats.org/officeDocument/2006/relationships/hyperlink" Target="https://applyalberta.c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alis.alberta.ca/careerinsite/know-yourself/" TargetMode="External"/><Relationship Id="rId2" Type="http://schemas.openxmlformats.org/officeDocument/2006/relationships/hyperlink" Target="http://learningclicks.alberta.ca/"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43EC-0172-2C41-5831-AD3BF411FD8E}"/>
              </a:ext>
            </a:extLst>
          </p:cNvPr>
          <p:cNvSpPr>
            <a:spLocks noGrp="1"/>
          </p:cNvSpPr>
          <p:nvPr>
            <p:ph type="ctrTitle"/>
          </p:nvPr>
        </p:nvSpPr>
        <p:spPr>
          <a:xfrm>
            <a:off x="5683250" y="1892301"/>
            <a:ext cx="5918200" cy="1720850"/>
          </a:xfrm>
        </p:spPr>
        <p:txBody>
          <a:bodyPr>
            <a:noAutofit/>
          </a:bodyPr>
          <a:lstStyle/>
          <a:p>
            <a:pPr algn="ctr"/>
            <a:r>
              <a:rPr lang="en-US" sz="7200" b="1">
                <a:latin typeface="Avenir Next LT Pro"/>
                <a:ea typeface="Batang"/>
              </a:rPr>
              <a:t>Planning For Your Future</a:t>
            </a:r>
            <a:endParaRPr lang="en-US" sz="7200" b="1">
              <a:latin typeface="Avenir Next LT Pro"/>
            </a:endParaRPr>
          </a:p>
        </p:txBody>
      </p:sp>
      <p:pic>
        <p:nvPicPr>
          <p:cNvPr id="4" name="Picture 3" descr="White and one yellow paper aeroplane on a blackboard">
            <a:extLst>
              <a:ext uri="{FF2B5EF4-FFF2-40B4-BE49-F238E27FC236}">
                <a16:creationId xmlns:a16="http://schemas.microsoft.com/office/drawing/2014/main" id="{5B9411CB-48F4-DEA7-0E6A-C09515C62EF4}"/>
              </a:ext>
            </a:extLst>
          </p:cNvPr>
          <p:cNvPicPr>
            <a:picLocks noChangeAspect="1"/>
          </p:cNvPicPr>
          <p:nvPr/>
        </p:nvPicPr>
        <p:blipFill rotWithShape="1">
          <a:blip r:embed="rId3"/>
          <a:srcRect l="32996" r="16363" b="-3"/>
          <a:stretch/>
        </p:blipFill>
        <p:spPr>
          <a:xfrm>
            <a:off x="20" y="10"/>
            <a:ext cx="5210493" cy="6857990"/>
          </a:xfrm>
          <a:prstGeom prst="rect">
            <a:avLst/>
          </a:prstGeom>
        </p:spPr>
      </p:pic>
    </p:spTree>
    <p:extLst>
      <p:ext uri="{BB962C8B-B14F-4D97-AF65-F5344CB8AC3E}">
        <p14:creationId xmlns:p14="http://schemas.microsoft.com/office/powerpoint/2010/main" val="12546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849-2FB4-1838-120F-3C7ACD534F06}"/>
              </a:ext>
            </a:extLst>
          </p:cNvPr>
          <p:cNvSpPr>
            <a:spLocks noGrp="1"/>
          </p:cNvSpPr>
          <p:nvPr>
            <p:ph type="title"/>
          </p:nvPr>
        </p:nvSpPr>
        <p:spPr>
          <a:xfrm>
            <a:off x="906659" y="820166"/>
            <a:ext cx="10580279" cy="1107996"/>
          </a:xfrm>
        </p:spPr>
        <p:txBody>
          <a:bodyPr wrap="square" lIns="0" tIns="0" rIns="0" bIns="0" anchor="t">
            <a:spAutoFit/>
          </a:bodyPr>
          <a:lstStyle/>
          <a:p>
            <a:pPr algn="ctr"/>
            <a:r>
              <a:rPr lang="en-US" sz="4400" b="1">
                <a:latin typeface="Calibri"/>
                <a:ea typeface="Calibri"/>
                <a:cs typeface="Calibri"/>
              </a:rPr>
              <a:t>Example of Admission Averages (UFV) </a:t>
            </a:r>
            <a:endParaRPr lang="en-US" sz="4400">
              <a:latin typeface="Calibri"/>
              <a:ea typeface="Calibri"/>
              <a:cs typeface="Calibri"/>
            </a:endParaRPr>
          </a:p>
          <a:p>
            <a:endParaRPr lang="en-US"/>
          </a:p>
        </p:txBody>
      </p:sp>
      <p:sp>
        <p:nvSpPr>
          <p:cNvPr id="3" name="Text Placeholder 2">
            <a:extLst>
              <a:ext uri="{FF2B5EF4-FFF2-40B4-BE49-F238E27FC236}">
                <a16:creationId xmlns:a16="http://schemas.microsoft.com/office/drawing/2014/main" id="{166B2E34-80CA-2F8B-3EF2-E8C3E0502575}"/>
              </a:ext>
            </a:extLst>
          </p:cNvPr>
          <p:cNvSpPr>
            <a:spLocks noGrp="1"/>
          </p:cNvSpPr>
          <p:nvPr>
            <p:ph type="body" idx="1"/>
          </p:nvPr>
        </p:nvSpPr>
        <p:spPr>
          <a:xfrm>
            <a:off x="202809" y="1853120"/>
            <a:ext cx="7726467" cy="4372992"/>
          </a:xfrm>
        </p:spPr>
        <p:txBody>
          <a:bodyPr wrap="square" lIns="0" tIns="0" rIns="0" bIns="0" anchor="t">
            <a:spAutoFit/>
          </a:bodyPr>
          <a:lstStyle/>
          <a:p>
            <a:pPr marL="469900" indent="-457200" algn="l">
              <a:spcBef>
                <a:spcPts val="100"/>
              </a:spcBef>
              <a:buFont typeface="Calibri"/>
              <a:buChar char="-"/>
            </a:pPr>
            <a:r>
              <a:rPr lang="en-US" sz="4000" b="1" spc="-135">
                <a:solidFill>
                  <a:srgbClr val="404040"/>
                </a:solidFill>
              </a:rPr>
              <a:t>Applied and Technical Studies (Trades): 67%</a:t>
            </a:r>
          </a:p>
          <a:p>
            <a:pPr marL="469900" indent="-457200" algn="l">
              <a:spcBef>
                <a:spcPts val="100"/>
              </a:spcBef>
              <a:buFont typeface="Calibri"/>
              <a:buChar char="-"/>
            </a:pPr>
            <a:r>
              <a:rPr lang="en-US" sz="4000" b="1" spc="-135">
                <a:solidFill>
                  <a:srgbClr val="404040"/>
                </a:solidFill>
              </a:rPr>
              <a:t>Arts: 73%</a:t>
            </a:r>
            <a:endParaRPr lang="en-US"/>
          </a:p>
          <a:p>
            <a:pPr marL="469900" indent="-457200" algn="l">
              <a:spcBef>
                <a:spcPts val="100"/>
              </a:spcBef>
              <a:buFont typeface="Calibri,Sans-Serif"/>
              <a:buChar char="-"/>
            </a:pPr>
            <a:r>
              <a:rPr lang="en-US" sz="4000" b="1" spc="-135">
                <a:solidFill>
                  <a:srgbClr val="404040"/>
                </a:solidFill>
                <a:ea typeface="Calibri"/>
                <a:cs typeface="Calibri"/>
              </a:rPr>
              <a:t>Engineering Transfer Program: 73%</a:t>
            </a:r>
            <a:endParaRPr lang="en-US" sz="4000" spc="-135">
              <a:solidFill>
                <a:srgbClr val="404040"/>
              </a:solidFill>
              <a:ea typeface="Calibri"/>
              <a:cs typeface="Calibri"/>
            </a:endParaRPr>
          </a:p>
          <a:p>
            <a:pPr marL="469900" indent="-457200" algn="l">
              <a:spcBef>
                <a:spcPts val="100"/>
              </a:spcBef>
              <a:buFont typeface="Calibri"/>
              <a:buChar char="-"/>
            </a:pPr>
            <a:r>
              <a:rPr lang="en-US" sz="4000" b="1" spc="-135">
                <a:solidFill>
                  <a:srgbClr val="404040"/>
                </a:solidFill>
              </a:rPr>
              <a:t>Health Sciences: 67%</a:t>
            </a:r>
            <a:endParaRPr lang="en-US" sz="4000" b="1" spc="-135">
              <a:solidFill>
                <a:srgbClr val="404040"/>
              </a:solidFill>
              <a:ea typeface="Calibri"/>
              <a:cs typeface="Calibri"/>
            </a:endParaRPr>
          </a:p>
          <a:p>
            <a:pPr marL="469900" indent="-457200" algn="l">
              <a:spcBef>
                <a:spcPts val="100"/>
              </a:spcBef>
              <a:buFont typeface="Calibri"/>
              <a:buChar char="-"/>
            </a:pPr>
            <a:r>
              <a:rPr lang="en-US" sz="4000" b="1" spc="-135">
                <a:solidFill>
                  <a:srgbClr val="404040"/>
                </a:solidFill>
              </a:rPr>
              <a:t>Professional Studies (Business): 73%</a:t>
            </a:r>
            <a:endParaRPr lang="en-US" sz="4000" b="1" spc="-135">
              <a:solidFill>
                <a:srgbClr val="404040"/>
              </a:solidFill>
              <a:ea typeface="Calibri"/>
              <a:cs typeface="Calibri"/>
            </a:endParaRPr>
          </a:p>
          <a:p>
            <a:pPr marL="469900" indent="-457200" algn="l">
              <a:spcBef>
                <a:spcPts val="100"/>
              </a:spcBef>
              <a:buFont typeface="Calibri"/>
              <a:buChar char="-"/>
            </a:pPr>
            <a:r>
              <a:rPr lang="en-US" sz="4000" b="1" spc="-135">
                <a:solidFill>
                  <a:srgbClr val="404040"/>
                </a:solidFill>
              </a:rPr>
              <a:t>Sciences: 73%</a:t>
            </a:r>
            <a:endParaRPr lang="en-US" sz="4000" b="1" spc="-135">
              <a:solidFill>
                <a:srgbClr val="404040"/>
              </a:solidFill>
              <a:ea typeface="Calibri"/>
              <a:cs typeface="Calibri"/>
            </a:endParaRPr>
          </a:p>
        </p:txBody>
      </p:sp>
      <p:pic>
        <p:nvPicPr>
          <p:cNvPr id="4" name="Picture 3">
            <a:extLst>
              <a:ext uri="{FF2B5EF4-FFF2-40B4-BE49-F238E27FC236}">
                <a16:creationId xmlns:a16="http://schemas.microsoft.com/office/drawing/2014/main" id="{8F2EAEA1-68B9-5D85-85AC-486EF4E04721}"/>
              </a:ext>
            </a:extLst>
          </p:cNvPr>
          <p:cNvPicPr>
            <a:picLocks noChangeAspect="1"/>
          </p:cNvPicPr>
          <p:nvPr/>
        </p:nvPicPr>
        <p:blipFill>
          <a:blip r:embed="rId2"/>
          <a:stretch>
            <a:fillRect/>
          </a:stretch>
        </p:blipFill>
        <p:spPr>
          <a:xfrm>
            <a:off x="8068733" y="4275667"/>
            <a:ext cx="3547533" cy="2021416"/>
          </a:xfrm>
          <a:prstGeom prst="rect">
            <a:avLst/>
          </a:prstGeom>
        </p:spPr>
      </p:pic>
      <p:pic>
        <p:nvPicPr>
          <p:cNvPr id="5" name="Picture 4" descr="A green and white logo&#10;&#10;Description automatically generated">
            <a:extLst>
              <a:ext uri="{FF2B5EF4-FFF2-40B4-BE49-F238E27FC236}">
                <a16:creationId xmlns:a16="http://schemas.microsoft.com/office/drawing/2014/main" id="{A95032D8-F547-35AD-9786-3ED54811C13C}"/>
              </a:ext>
            </a:extLst>
          </p:cNvPr>
          <p:cNvPicPr>
            <a:picLocks noChangeAspect="1"/>
          </p:cNvPicPr>
          <p:nvPr/>
        </p:nvPicPr>
        <p:blipFill rotWithShape="1">
          <a:blip r:embed="rId3"/>
          <a:srcRect t="20000" r="-400" b="20800"/>
          <a:stretch/>
        </p:blipFill>
        <p:spPr>
          <a:xfrm>
            <a:off x="8068733" y="1856317"/>
            <a:ext cx="3547541" cy="2086169"/>
          </a:xfrm>
          <a:prstGeom prst="rect">
            <a:avLst/>
          </a:prstGeom>
        </p:spPr>
      </p:pic>
    </p:spTree>
    <p:extLst>
      <p:ext uri="{BB962C8B-B14F-4D97-AF65-F5344CB8AC3E}">
        <p14:creationId xmlns:p14="http://schemas.microsoft.com/office/powerpoint/2010/main" val="4721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813-0170-6410-2839-55AFA5A039F6}"/>
              </a:ext>
            </a:extLst>
          </p:cNvPr>
          <p:cNvSpPr>
            <a:spLocks noGrp="1"/>
          </p:cNvSpPr>
          <p:nvPr>
            <p:ph type="title"/>
          </p:nvPr>
        </p:nvSpPr>
        <p:spPr>
          <a:xfrm>
            <a:off x="483083" y="623316"/>
            <a:ext cx="11323228" cy="830997"/>
          </a:xfrm>
        </p:spPr>
        <p:txBody>
          <a:bodyPr wrap="square" lIns="0" tIns="0" rIns="0" bIns="0" anchor="t">
            <a:spAutoFit/>
          </a:bodyPr>
          <a:lstStyle/>
          <a:p>
            <a:pPr algn="ctr"/>
            <a:r>
              <a:rPr lang="en-US" sz="5400" b="1"/>
              <a:t>Second Language Requirements</a:t>
            </a:r>
          </a:p>
        </p:txBody>
      </p:sp>
      <p:sp>
        <p:nvSpPr>
          <p:cNvPr id="3" name="Text Placeholder 2">
            <a:extLst>
              <a:ext uri="{FF2B5EF4-FFF2-40B4-BE49-F238E27FC236}">
                <a16:creationId xmlns:a16="http://schemas.microsoft.com/office/drawing/2014/main" id="{D72CE408-4CD8-DA0A-E7D5-8DC0095644DF}"/>
              </a:ext>
            </a:extLst>
          </p:cNvPr>
          <p:cNvSpPr>
            <a:spLocks noGrp="1"/>
          </p:cNvSpPr>
          <p:nvPr>
            <p:ph type="body" idx="1"/>
          </p:nvPr>
        </p:nvSpPr>
        <p:spPr>
          <a:xfrm>
            <a:off x="355994" y="1450183"/>
            <a:ext cx="12077914" cy="5613845"/>
          </a:xfrm>
        </p:spPr>
        <p:txBody>
          <a:bodyPr wrap="square" lIns="0" tIns="0" rIns="0" bIns="0" anchor="t">
            <a:spAutoFit/>
          </a:bodyPr>
          <a:lstStyle/>
          <a:p>
            <a:pPr marL="305435" marR="0" lvl="0" indent="-305435" algn="l" defTabSz="457200" rtl="0" eaLnBrk="1" fontAlgn="auto" latinLnBrk="0" hangingPunct="1">
              <a:lnSpc>
                <a:spcPct val="100000"/>
              </a:lnSpc>
              <a:spcBef>
                <a:spcPct val="20000"/>
              </a:spcBef>
              <a:spcAft>
                <a:spcPts val="600"/>
              </a:spcAft>
              <a:buClr>
                <a:srgbClr val="83992A"/>
              </a:buClr>
              <a:buSzPct val="115000"/>
              <a:buFont typeface="Arial" panose="05020102010507070707" pitchFamily="18" charset="2"/>
              <a:buChar char="•"/>
              <a:tabLst/>
              <a:defRPr/>
            </a:pPr>
            <a:r>
              <a:rPr kumimoji="0"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mn-ea"/>
                <a:cs typeface="Calibri"/>
              </a:rPr>
              <a:t>UBC</a:t>
            </a:r>
            <a:r>
              <a:rPr kumimoji="0" lang="en-US" sz="2800" b="0"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mn-ea"/>
                <a:cs typeface="Calibri"/>
              </a:rPr>
              <a:t> </a:t>
            </a:r>
            <a:r>
              <a:rPr kumimoji="0" lang="en-US" sz="2800" b="0" i="0" u="none" strike="noStrike" kern="1200" cap="none" spc="0" normalizeH="0" baseline="0" noProof="0">
                <a:ln>
                  <a:noFill/>
                </a:ln>
                <a:solidFill>
                  <a:prstClr val="black">
                    <a:lumMod val="85000"/>
                    <a:lumOff val="15000"/>
                  </a:prstClr>
                </a:solidFill>
                <a:effectLst/>
                <a:uLnTx/>
                <a:uFillTx/>
                <a:latin typeface="Calibri"/>
                <a:ea typeface="+mn-ea"/>
                <a:cs typeface="Calibri"/>
              </a:rPr>
              <a:t> </a:t>
            </a:r>
            <a:endParaRPr lang="en-US" sz="2800" b="0" i="0" u="none" strike="noStrike" kern="1200" cap="none" spc="0" normalizeH="0" baseline="0" noProof="0">
              <a:ln>
                <a:noFill/>
              </a:ln>
              <a:solidFill>
                <a:prstClr val="black">
                  <a:lumMod val="85000"/>
                  <a:lumOff val="15000"/>
                </a:prstClr>
              </a:solidFill>
              <a:effectLst/>
              <a:uLnTx/>
              <a:uFillTx/>
              <a:latin typeface="Calibri"/>
              <a:cs typeface="Calibri"/>
            </a:endParaRPr>
          </a:p>
          <a:p>
            <a:pPr marL="667385" lvl="1" indent="-342900" algn="l" defTabSz="457200" rtl="0">
              <a:spcBef>
                <a:spcPct val="20000"/>
              </a:spcBef>
              <a:spcAft>
                <a:spcPts val="600"/>
              </a:spcAft>
              <a:buClr>
                <a:srgbClr val="83992A"/>
              </a:buClr>
              <a:buSzPct val="115000"/>
              <a:buFont typeface="Courier New" panose="05020102010507070707" pitchFamily="18" charset="2"/>
              <a:buChar char="o"/>
              <a:defRPr/>
            </a:pPr>
            <a:r>
              <a:rPr lang="en-US" sz="2400" kern="1200">
                <a:solidFill>
                  <a:prstClr val="black">
                    <a:lumMod val="85000"/>
                    <a:lumOff val="15000"/>
                  </a:prstClr>
                </a:solidFill>
                <a:latin typeface="Calibri"/>
                <a:cs typeface="Calibri"/>
              </a:rPr>
              <a:t>Second language</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 11 </a:t>
            </a:r>
            <a:r>
              <a:rPr lang="en-US" sz="2400" b="1" kern="1200">
                <a:solidFill>
                  <a:prstClr val="black">
                    <a:lumMod val="85000"/>
                    <a:lumOff val="15000"/>
                  </a:prstClr>
                </a:solidFill>
                <a:latin typeface="Calibri"/>
                <a:cs typeface="Calibri"/>
              </a:rPr>
              <a:t>needed </a:t>
            </a:r>
            <a:r>
              <a:rPr lang="en-US" sz="2400" kern="1200">
                <a:solidFill>
                  <a:prstClr val="black">
                    <a:lumMod val="85000"/>
                    <a:lumOff val="15000"/>
                  </a:prstClr>
                </a:solidFill>
                <a:latin typeface="Calibri"/>
                <a:cs typeface="Calibri"/>
              </a:rPr>
              <a:t>for</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 admissions</a:t>
            </a:r>
            <a:r>
              <a:rPr lang="en-US" sz="2400" kern="1200">
                <a:solidFill>
                  <a:prstClr val="black">
                    <a:lumMod val="85000"/>
                    <a:lumOff val="15000"/>
                  </a:prstClr>
                </a:solidFill>
                <a:latin typeface="Calibri"/>
                <a:cs typeface="Calibri"/>
              </a:rPr>
              <a:t> (Intro/ Beginner courses </a:t>
            </a:r>
            <a:r>
              <a:rPr lang="en-US" sz="2400" b="1" kern="1200">
                <a:solidFill>
                  <a:prstClr val="black">
                    <a:lumMod val="85000"/>
                    <a:lumOff val="15000"/>
                  </a:prstClr>
                </a:solidFill>
                <a:latin typeface="Calibri"/>
                <a:cs typeface="Calibri"/>
              </a:rPr>
              <a:t>not accepted</a:t>
            </a:r>
            <a:r>
              <a:rPr lang="en-US" sz="2400" kern="1200">
                <a:solidFill>
                  <a:prstClr val="black">
                    <a:lumMod val="85000"/>
                    <a:lumOff val="15000"/>
                  </a:prstClr>
                </a:solidFill>
                <a:latin typeface="Calibri"/>
                <a:cs typeface="Calibri"/>
              </a:rPr>
              <a:t>)</a:t>
            </a:r>
            <a:endParaRPr lang="en-US" sz="2400" b="0" i="0" u="none" strike="noStrike" kern="1200" cap="none" spc="0" normalizeH="0" baseline="0" noProof="0">
              <a:ln>
                <a:noFill/>
              </a:ln>
              <a:solidFill>
                <a:prstClr val="black">
                  <a:lumMod val="85000"/>
                  <a:lumOff val="15000"/>
                </a:prstClr>
              </a:solidFill>
              <a:effectLst/>
              <a:uLnTx/>
              <a:uFillTx/>
              <a:latin typeface="Calibri"/>
              <a:ea typeface="Calibri"/>
              <a:cs typeface="Calibri"/>
            </a:endParaRPr>
          </a:p>
          <a:p>
            <a:pPr marL="667385" lvl="1" indent="-342900" algn="l" defTabSz="457200" rtl="0">
              <a:spcBef>
                <a:spcPct val="20000"/>
              </a:spcBef>
              <a:spcAft>
                <a:spcPts val="600"/>
              </a:spcAft>
              <a:buClr>
                <a:srgbClr val="83992A"/>
              </a:buClr>
              <a:buSzPct val="115000"/>
              <a:buFont typeface="Courier New" panose="05020102010507070707" pitchFamily="18" charset="2"/>
              <a:buChar char="o"/>
              <a:defRPr/>
            </a:pP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Language 12 </a:t>
            </a:r>
            <a:r>
              <a:rPr lang="en-US" sz="2400" kern="1200">
                <a:solidFill>
                  <a:prstClr val="black">
                    <a:lumMod val="85000"/>
                    <a:lumOff val="15000"/>
                  </a:prstClr>
                </a:solidFill>
                <a:latin typeface="Calibri"/>
                <a:cs typeface="Calibri"/>
              </a:rPr>
              <a:t>or university second</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 </a:t>
            </a:r>
            <a:r>
              <a:rPr lang="en-US" sz="2400" kern="1200">
                <a:solidFill>
                  <a:prstClr val="black">
                    <a:lumMod val="85000"/>
                    <a:lumOff val="15000"/>
                  </a:prstClr>
                </a:solidFill>
                <a:latin typeface="Calibri"/>
                <a:cs typeface="Calibri"/>
              </a:rPr>
              <a:t>language</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 course (For BA </a:t>
            </a:r>
            <a:r>
              <a:rPr lang="en-US" sz="2400" kern="1200">
                <a:solidFill>
                  <a:prstClr val="black">
                    <a:lumMod val="85000"/>
                    <a:lumOff val="15000"/>
                  </a:prstClr>
                </a:solidFill>
                <a:latin typeface="Calibri"/>
                <a:cs typeface="Calibri"/>
              </a:rPr>
              <a:t>programs</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 only)</a:t>
            </a:r>
            <a:endParaRPr lang="en-US" sz="2400" b="0" i="0" u="none" strike="noStrike" kern="1200" cap="none" spc="0" normalizeH="0" baseline="0" noProof="0">
              <a:ln>
                <a:noFill/>
              </a:ln>
              <a:solidFill>
                <a:prstClr val="black">
                  <a:lumMod val="85000"/>
                  <a:lumOff val="15000"/>
                </a:prstClr>
              </a:solidFill>
              <a:effectLst/>
              <a:uLnTx/>
              <a:uFillTx/>
              <a:latin typeface="Calibri"/>
              <a:ea typeface="Calibri"/>
              <a:cs typeface="Calibri"/>
            </a:endParaRPr>
          </a:p>
          <a:p>
            <a:pPr marL="324485" lvl="1" algn="l" defTabSz="457200">
              <a:spcBef>
                <a:spcPct val="20000"/>
              </a:spcBef>
              <a:spcAft>
                <a:spcPts val="600"/>
              </a:spcAft>
              <a:buClr>
                <a:srgbClr val="83992A"/>
              </a:buClr>
              <a:buSzPct val="114999"/>
              <a:defRPr/>
            </a:pPr>
            <a:endParaRPr lang="en-US" sz="2400" kern="1200">
              <a:solidFill>
                <a:prstClr val="black">
                  <a:lumMod val="85000"/>
                  <a:lumOff val="15000"/>
                </a:prstClr>
              </a:solidFill>
              <a:latin typeface="Calibri"/>
              <a:ea typeface="Calibri"/>
              <a:cs typeface="Calibri"/>
            </a:endParaRPr>
          </a:p>
          <a:p>
            <a:pPr marL="305435" marR="0" lvl="0" indent="-305435" algn="l" defTabSz="457200" rtl="0" eaLnBrk="1" fontAlgn="auto" latinLnBrk="0" hangingPunct="1">
              <a:lnSpc>
                <a:spcPct val="100000"/>
              </a:lnSpc>
              <a:spcBef>
                <a:spcPct val="20000"/>
              </a:spcBef>
              <a:spcAft>
                <a:spcPts val="600"/>
              </a:spcAft>
              <a:buClr>
                <a:srgbClr val="83992A"/>
              </a:buClr>
              <a:buSzPct val="115000"/>
              <a:buFont typeface="Arial" panose="05020102010507070707" pitchFamily="18" charset="2"/>
              <a:buChar char="•"/>
              <a:tabLst/>
              <a:defRPr/>
            </a:pPr>
            <a:r>
              <a:rPr kumimoji="0"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mn-ea"/>
                <a:cs typeface="Calibri"/>
              </a:rPr>
              <a:t>SFU</a:t>
            </a:r>
            <a:endParaRPr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Calibri"/>
              <a:cs typeface="Calibri"/>
            </a:endParaRPr>
          </a:p>
          <a:p>
            <a:pPr marL="667385" lvl="1" indent="-342900" algn="l" defTabSz="457200" rtl="0">
              <a:spcBef>
                <a:spcPct val="20000"/>
              </a:spcBef>
              <a:spcAft>
                <a:spcPts val="600"/>
              </a:spcAft>
              <a:buClr>
                <a:srgbClr val="83992A"/>
              </a:buClr>
              <a:buSzPct val="115000"/>
              <a:buFont typeface="Courier New"/>
              <a:buChar char="o"/>
              <a:defRPr/>
            </a:pPr>
            <a:r>
              <a:rPr kumimoji="0" lang="en-US" sz="2400" b="0" i="0" u="none" strike="noStrike" kern="1200" cap="none" spc="0" normalizeH="0" baseline="0" noProof="0">
                <a:ln>
                  <a:noFill/>
                </a:ln>
                <a:solidFill>
                  <a:prstClr val="black">
                    <a:lumMod val="85000"/>
                    <a:lumOff val="15000"/>
                  </a:prstClr>
                </a:solidFill>
                <a:effectLst/>
                <a:uLnTx/>
                <a:uFillTx/>
                <a:latin typeface="Calibri"/>
                <a:ea typeface="+mn-ea"/>
                <a:cs typeface="Calibri"/>
              </a:rPr>
              <a:t>Second</a:t>
            </a:r>
            <a:r>
              <a:rPr lang="en-US" sz="2400" kern="1200">
                <a:solidFill>
                  <a:prstClr val="black">
                    <a:lumMod val="85000"/>
                    <a:lumOff val="15000"/>
                  </a:prstClr>
                </a:solidFill>
                <a:latin typeface="Calibri"/>
                <a:ea typeface="+mn-lt"/>
                <a:cs typeface="Calibri"/>
              </a:rPr>
              <a:t> language</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11 </a:t>
            </a:r>
            <a:r>
              <a:rPr lang="en-US" sz="2400" b="1" kern="1200">
                <a:solidFill>
                  <a:prstClr val="black">
                    <a:lumMod val="85000"/>
                    <a:lumOff val="15000"/>
                  </a:prstClr>
                </a:solidFill>
                <a:latin typeface="Calibri"/>
                <a:ea typeface="+mn-lt"/>
                <a:cs typeface="Calibri"/>
              </a:rPr>
              <a:t>needed </a:t>
            </a:r>
            <a:r>
              <a:rPr lang="en-US" sz="2400" kern="1200">
                <a:solidFill>
                  <a:prstClr val="black">
                    <a:lumMod val="85000"/>
                    <a:lumOff val="15000"/>
                  </a:prstClr>
                </a:solidFill>
                <a:latin typeface="Calibri"/>
                <a:ea typeface="+mn-lt"/>
                <a:cs typeface="Calibri"/>
              </a:rPr>
              <a:t>for</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a:t>
            </a:r>
            <a:r>
              <a:rPr lang="en-US" sz="2400" kern="1200">
                <a:solidFill>
                  <a:prstClr val="black">
                    <a:lumMod val="85000"/>
                    <a:lumOff val="15000"/>
                  </a:prstClr>
                </a:solidFill>
                <a:latin typeface="Calibri"/>
                <a:ea typeface="+mn-lt"/>
                <a:cs typeface="Calibri"/>
              </a:rPr>
              <a:t>admissions</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a:t>
            </a:r>
            <a:r>
              <a:rPr lang="en-US" sz="2400" kern="1200">
                <a:solidFill>
                  <a:prstClr val="black">
                    <a:lumMod val="85000"/>
                    <a:lumOff val="15000"/>
                  </a:prstClr>
                </a:solidFill>
                <a:latin typeface="Calibri"/>
                <a:ea typeface="+mn-lt"/>
                <a:cs typeface="Calibri"/>
              </a:rPr>
              <a:t>Intro/ Beginner courses </a:t>
            </a:r>
            <a:r>
              <a:rPr kumimoji="0" lang="en-US" sz="2400" b="1" i="0" u="none" strike="noStrike" kern="1200" cap="none" spc="0" normalizeH="0" baseline="0" noProof="0">
                <a:ln>
                  <a:noFill/>
                </a:ln>
                <a:solidFill>
                  <a:prstClr val="black">
                    <a:lumMod val="85000"/>
                    <a:lumOff val="15000"/>
                  </a:prstClr>
                </a:solidFill>
                <a:effectLst/>
                <a:uLnTx/>
                <a:uFillTx/>
                <a:latin typeface="Calibri"/>
                <a:ea typeface="+mn-lt"/>
                <a:cs typeface="Calibri"/>
              </a:rPr>
              <a:t>accepted</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a:t>
            </a:r>
            <a:endParaRPr lang="en-US" sz="2400" b="0" i="0" u="none" strike="noStrike" kern="1200" cap="none" spc="0" normalizeH="0" baseline="0" noProof="0">
              <a:ln>
                <a:noFill/>
              </a:ln>
              <a:solidFill>
                <a:prstClr val="black">
                  <a:lumMod val="85000"/>
                  <a:lumOff val="15000"/>
                </a:prstClr>
              </a:solidFill>
              <a:effectLst/>
              <a:uLnTx/>
              <a:uFillTx/>
              <a:latin typeface="Calibri"/>
              <a:ea typeface="Calibri"/>
              <a:cs typeface="Calibri"/>
            </a:endParaRPr>
          </a:p>
          <a:p>
            <a:pPr marL="667385" lvl="1" indent="-342900" algn="l" defTabSz="457200">
              <a:spcBef>
                <a:spcPct val="20000"/>
              </a:spcBef>
              <a:spcAft>
                <a:spcPts val="600"/>
              </a:spcAft>
              <a:buClr>
                <a:srgbClr val="83992A"/>
              </a:buClr>
              <a:buSzPct val="114999"/>
              <a:buFont typeface="Courier New"/>
              <a:buChar char="o"/>
              <a:defRPr/>
            </a:pPr>
            <a:endParaRPr lang="en-US" sz="2400" kern="1200">
              <a:solidFill>
                <a:prstClr val="black">
                  <a:lumMod val="85000"/>
                  <a:lumOff val="15000"/>
                </a:prstClr>
              </a:solidFill>
              <a:latin typeface="Calibri"/>
              <a:cs typeface="Calibri"/>
            </a:endParaRPr>
          </a:p>
          <a:p>
            <a:pPr marL="305435" marR="0" lvl="0" indent="-305435" algn="l" defTabSz="457200" rtl="0" eaLnBrk="1" fontAlgn="auto" latinLnBrk="0" hangingPunct="1">
              <a:lnSpc>
                <a:spcPct val="100000"/>
              </a:lnSpc>
              <a:spcBef>
                <a:spcPct val="20000"/>
              </a:spcBef>
              <a:spcAft>
                <a:spcPts val="600"/>
              </a:spcAft>
              <a:buClr>
                <a:srgbClr val="83992A"/>
              </a:buClr>
              <a:buSzPct val="115000"/>
              <a:buFont typeface="Arial" panose="05020102010507070707" pitchFamily="18" charset="2"/>
              <a:buChar char="•"/>
              <a:tabLst/>
              <a:defRPr/>
            </a:pPr>
            <a:r>
              <a:rPr kumimoji="0"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mn-ea"/>
                <a:cs typeface="Calibri"/>
              </a:rPr>
              <a:t>KPU</a:t>
            </a:r>
            <a:r>
              <a:rPr kumimoji="0" lang="en-US" sz="2800" b="1" i="0" u="none" strike="noStrike" kern="1200" cap="none" spc="0" normalizeH="0" baseline="0" noProof="0">
                <a:ln>
                  <a:noFill/>
                </a:ln>
                <a:solidFill>
                  <a:prstClr val="black">
                    <a:lumMod val="85000"/>
                    <a:lumOff val="15000"/>
                  </a:prstClr>
                </a:solidFill>
                <a:effectLst/>
                <a:uLnTx/>
                <a:uFillTx/>
                <a:latin typeface="Calibri"/>
                <a:ea typeface="+mn-ea"/>
                <a:cs typeface="Calibri"/>
              </a:rPr>
              <a:t> and </a:t>
            </a:r>
            <a:r>
              <a:rPr kumimoji="0"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mn-ea"/>
                <a:cs typeface="Calibri"/>
              </a:rPr>
              <a:t>UFV</a:t>
            </a:r>
            <a:endParaRPr lang="en-US" sz="2800" b="1" i="0" u="none" strike="noStrike" kern="1200" cap="none" spc="0" normalizeH="0" baseline="0" noProof="0">
              <a:ln>
                <a:noFill/>
              </a:ln>
              <a:solidFill>
                <a:prstClr val="black">
                  <a:lumMod val="85000"/>
                  <a:lumOff val="15000"/>
                </a:prstClr>
              </a:solidFill>
              <a:effectLst/>
              <a:highlight>
                <a:srgbClr val="FFFF00"/>
              </a:highlight>
              <a:uLnTx/>
              <a:uFillTx/>
              <a:latin typeface="Calibri"/>
              <a:ea typeface="Calibri"/>
              <a:cs typeface="Calibri"/>
            </a:endParaRPr>
          </a:p>
          <a:p>
            <a:pPr marL="667385" lvl="1" indent="-342900" algn="l" defTabSz="457200" rtl="0">
              <a:spcBef>
                <a:spcPct val="20000"/>
              </a:spcBef>
              <a:spcAft>
                <a:spcPts val="600"/>
              </a:spcAft>
              <a:buClr>
                <a:srgbClr val="83992A"/>
              </a:buClr>
              <a:buSzPct val="115000"/>
              <a:buFont typeface="Courier New"/>
              <a:buChar char="o"/>
              <a:defRPr/>
            </a:pPr>
            <a:r>
              <a:rPr lang="en-US" sz="2400" kern="1200">
                <a:solidFill>
                  <a:prstClr val="black">
                    <a:lumMod val="85000"/>
                    <a:lumOff val="15000"/>
                  </a:prstClr>
                </a:solidFill>
                <a:latin typeface="Calibri"/>
                <a:ea typeface="+mn-lt"/>
                <a:cs typeface="Calibri"/>
              </a:rPr>
              <a:t>Second</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language</a:t>
            </a:r>
            <a:r>
              <a:rPr lang="en-US" sz="2400" kern="1200">
                <a:solidFill>
                  <a:prstClr val="black">
                    <a:lumMod val="85000"/>
                    <a:lumOff val="15000"/>
                  </a:prstClr>
                </a:solidFill>
                <a:latin typeface="Calibri"/>
                <a:ea typeface="+mn-lt"/>
                <a:cs typeface="Calibri"/>
              </a:rPr>
              <a:t> 11 </a:t>
            </a:r>
            <a:r>
              <a:rPr lang="en-US" sz="2400" b="1" kern="1200">
                <a:solidFill>
                  <a:prstClr val="black">
                    <a:lumMod val="85000"/>
                    <a:lumOff val="15000"/>
                  </a:prstClr>
                </a:solidFill>
                <a:latin typeface="Calibri"/>
                <a:ea typeface="+mn-lt"/>
                <a:cs typeface="Calibri"/>
              </a:rPr>
              <a:t>not needed</a:t>
            </a:r>
            <a:r>
              <a:rPr kumimoji="0" lang="en-US" sz="2400" b="1" i="0" u="none" strike="noStrike" kern="1200" cap="none" spc="0" normalizeH="0" baseline="0" noProof="0">
                <a:ln>
                  <a:noFill/>
                </a:ln>
                <a:solidFill>
                  <a:prstClr val="black">
                    <a:lumMod val="85000"/>
                    <a:lumOff val="15000"/>
                  </a:prstClr>
                </a:solidFill>
                <a:effectLst/>
                <a:uLnTx/>
                <a:uFillTx/>
                <a:latin typeface="Calibri"/>
                <a:ea typeface="+mn-lt"/>
                <a:cs typeface="Calibri"/>
              </a:rPr>
              <a:t> </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for general admission</a:t>
            </a:r>
            <a:endParaRPr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endParaRPr>
          </a:p>
          <a:p>
            <a:pPr marL="667385" lvl="1" indent="-342900" algn="l" defTabSz="457200" rtl="0">
              <a:spcBef>
                <a:spcPct val="20000"/>
              </a:spcBef>
              <a:spcAft>
                <a:spcPts val="600"/>
              </a:spcAft>
              <a:buClr>
                <a:srgbClr val="83992A"/>
              </a:buClr>
              <a:buSzPct val="115000"/>
              <a:buFont typeface="Courier New"/>
              <a:buChar char="o"/>
              <a:defRPr/>
            </a:pPr>
            <a:r>
              <a:rPr kumimoji="0" lang="en-US" sz="2400" b="1" i="0" u="sng" strike="noStrike" kern="1200" cap="none" spc="0" normalizeH="0" baseline="0" noProof="0">
                <a:ln>
                  <a:noFill/>
                </a:ln>
                <a:solidFill>
                  <a:prstClr val="black">
                    <a:lumMod val="85000"/>
                    <a:lumOff val="15000"/>
                  </a:prstClr>
                </a:solidFill>
                <a:effectLst/>
                <a:uLnTx/>
                <a:uFillTx/>
                <a:latin typeface="Calibri"/>
                <a:ea typeface="+mn-lt"/>
                <a:cs typeface="Calibri"/>
              </a:rPr>
              <a:t>HOWEVER</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BA programs require </a:t>
            </a:r>
            <a:r>
              <a:rPr lang="en-US" sz="2400" kern="1200">
                <a:solidFill>
                  <a:prstClr val="black">
                    <a:lumMod val="85000"/>
                    <a:lumOff val="15000"/>
                  </a:prstClr>
                </a:solidFill>
                <a:latin typeface="Calibri"/>
                <a:ea typeface="+mn-lt"/>
                <a:cs typeface="Calibri"/>
              </a:rPr>
              <a:t>a second language</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11 </a:t>
            </a:r>
            <a:r>
              <a:rPr kumimoji="0" lang="en-US" sz="2400" b="1" i="0" u="sng" strike="noStrike" kern="1200" cap="none" spc="0" normalizeH="0" baseline="0" noProof="0">
                <a:ln>
                  <a:noFill/>
                </a:ln>
                <a:solidFill>
                  <a:prstClr val="black">
                    <a:lumMod val="85000"/>
                    <a:lumOff val="15000"/>
                  </a:prstClr>
                </a:solidFill>
                <a:effectLst/>
                <a:uLnTx/>
                <a:uFillTx/>
                <a:latin typeface="Calibri"/>
                <a:ea typeface="+mn-lt"/>
                <a:cs typeface="Calibri"/>
              </a:rPr>
              <a:t>OR</a:t>
            </a:r>
            <a:r>
              <a:rPr lang="en-US" sz="2400" b="1" kern="1200">
                <a:solidFill>
                  <a:prstClr val="black">
                    <a:lumMod val="85000"/>
                    <a:lumOff val="15000"/>
                  </a:prstClr>
                </a:solidFill>
                <a:latin typeface="Calibri"/>
                <a:ea typeface="+mn-lt"/>
                <a:cs typeface="Calibri"/>
              </a:rPr>
              <a:t> </a:t>
            </a:r>
            <a:r>
              <a:rPr lang="en-US" sz="2400" kern="1200">
                <a:solidFill>
                  <a:prstClr val="black">
                    <a:lumMod val="85000"/>
                    <a:lumOff val="15000"/>
                  </a:prstClr>
                </a:solidFill>
                <a:latin typeface="Calibri"/>
                <a:ea typeface="+mn-lt"/>
                <a:cs typeface="Calibri"/>
              </a:rPr>
              <a:t>a university</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a:t>
            </a:r>
            <a:r>
              <a:rPr lang="en-US" sz="2400" kern="1200">
                <a:solidFill>
                  <a:prstClr val="black">
                    <a:lumMod val="85000"/>
                    <a:lumOff val="15000"/>
                  </a:prstClr>
                </a:solidFill>
                <a:latin typeface="Calibri"/>
                <a:ea typeface="+mn-lt"/>
                <a:cs typeface="Calibri"/>
              </a:rPr>
              <a:t>second language</a:t>
            </a:r>
            <a:r>
              <a:rPr kumimoji="0" lang="en-US" sz="2400" b="0" i="0" u="none" strike="noStrike" kern="1200" cap="none" spc="0" normalizeH="0" baseline="0" noProof="0">
                <a:ln>
                  <a:noFill/>
                </a:ln>
                <a:solidFill>
                  <a:prstClr val="black">
                    <a:lumMod val="85000"/>
                    <a:lumOff val="15000"/>
                  </a:prstClr>
                </a:solidFill>
                <a:effectLst/>
                <a:uLnTx/>
                <a:uFillTx/>
                <a:latin typeface="Calibri"/>
                <a:ea typeface="+mn-lt"/>
                <a:cs typeface="Calibri"/>
              </a:rPr>
              <a:t> </a:t>
            </a:r>
            <a:endParaRPr lang="en-US" sz="2400" b="0" i="0" u="none" strike="noStrike" kern="1200" cap="none" spc="0" normalizeH="0" baseline="0" noProof="0">
              <a:ln>
                <a:noFill/>
              </a:ln>
              <a:solidFill>
                <a:prstClr val="black">
                  <a:lumMod val="85000"/>
                  <a:lumOff val="15000"/>
                </a:prstClr>
              </a:solidFill>
              <a:effectLst/>
              <a:uLnTx/>
              <a:uFillTx/>
              <a:latin typeface="Calibri"/>
              <a:ea typeface="Calibri"/>
              <a:cs typeface="Calibri"/>
            </a:endParaRPr>
          </a:p>
          <a:p>
            <a:endParaRPr lang="en-US"/>
          </a:p>
        </p:txBody>
      </p:sp>
    </p:spTree>
    <p:extLst>
      <p:ext uri="{BB962C8B-B14F-4D97-AF65-F5344CB8AC3E}">
        <p14:creationId xmlns:p14="http://schemas.microsoft.com/office/powerpoint/2010/main" val="255436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06E3-EE37-6CED-D68F-6953EB6DE21A}"/>
              </a:ext>
            </a:extLst>
          </p:cNvPr>
          <p:cNvSpPr>
            <a:spLocks noGrp="1"/>
          </p:cNvSpPr>
          <p:nvPr>
            <p:ph type="title"/>
          </p:nvPr>
        </p:nvSpPr>
        <p:spPr>
          <a:xfrm>
            <a:off x="4772342" y="838200"/>
            <a:ext cx="2647315" cy="1015663"/>
          </a:xfrm>
        </p:spPr>
        <p:txBody>
          <a:bodyPr/>
          <a:lstStyle/>
          <a:p>
            <a:r>
              <a:rPr lang="en-CA" sz="6600" b="1"/>
              <a:t>BCIT</a:t>
            </a:r>
          </a:p>
        </p:txBody>
      </p:sp>
      <p:sp>
        <p:nvSpPr>
          <p:cNvPr id="3" name="Content Placeholder 2">
            <a:extLst>
              <a:ext uri="{FF2B5EF4-FFF2-40B4-BE49-F238E27FC236}">
                <a16:creationId xmlns:a16="http://schemas.microsoft.com/office/drawing/2014/main" id="{EFA57AD6-BBCB-73F5-CBE4-6C59C251A915}"/>
              </a:ext>
            </a:extLst>
          </p:cNvPr>
          <p:cNvSpPr>
            <a:spLocks noGrp="1"/>
          </p:cNvSpPr>
          <p:nvPr>
            <p:ph sz="half" idx="2"/>
          </p:nvPr>
        </p:nvSpPr>
        <p:spPr>
          <a:xfrm>
            <a:off x="542423" y="1927326"/>
            <a:ext cx="11324548" cy="4903907"/>
          </a:xfrm>
        </p:spPr>
        <p:txBody>
          <a:bodyPr wrap="square" lIns="0" tIns="0" rIns="0" bIns="0" anchor="t">
            <a:spAutoFit/>
          </a:bodyPr>
          <a:lstStyle/>
          <a:p>
            <a:pPr marL="305435" indent="-305435" algn="l" defTabSz="457200" rtl="0">
              <a:spcBef>
                <a:spcPts val="800"/>
              </a:spcBef>
              <a:spcAft>
                <a:spcPts val="800"/>
              </a:spcAft>
              <a:buClr>
                <a:srgbClr val="83992A"/>
              </a:buClr>
              <a:buSzPct val="115000"/>
              <a:buFont typeface="Wingdings" panose="05020102010507070707" pitchFamily="18" charset="2"/>
              <a:buChar char="§"/>
              <a:defRPr/>
            </a:pPr>
            <a:r>
              <a:rPr kumimoji="0" lang="en-US" sz="3200" b="0" i="0" u="none" strike="noStrike" kern="1200" cap="none" spc="0" normalizeH="0" baseline="0" noProof="0">
                <a:ln>
                  <a:noFill/>
                </a:ln>
                <a:solidFill>
                  <a:srgbClr val="000000"/>
                </a:solidFill>
                <a:effectLst/>
                <a:uLnTx/>
                <a:uFillTx/>
                <a:latin typeface="Calibri"/>
                <a:ea typeface="Calibri"/>
                <a:cs typeface="Calibri"/>
              </a:rPr>
              <a:t>Can study a </a:t>
            </a:r>
            <a:r>
              <a:rPr kumimoji="0" lang="en-US" sz="3200" b="1" i="0" u="none" strike="noStrike" kern="1200" cap="none" spc="0" normalizeH="0" baseline="0" noProof="0">
                <a:ln>
                  <a:noFill/>
                </a:ln>
                <a:solidFill>
                  <a:srgbClr val="000000"/>
                </a:solidFill>
                <a:effectLst/>
                <a:uLnTx/>
                <a:uFillTx/>
                <a:latin typeface="Calibri"/>
                <a:ea typeface="Calibri"/>
                <a:cs typeface="Calibri"/>
              </a:rPr>
              <a:t>wide array</a:t>
            </a:r>
            <a:r>
              <a:rPr kumimoji="0" lang="en-US" sz="3200" b="0" i="0" u="none" strike="noStrike" kern="1200" cap="none" spc="0" normalizeH="0" baseline="0" noProof="0">
                <a:ln>
                  <a:noFill/>
                </a:ln>
                <a:solidFill>
                  <a:srgbClr val="000000"/>
                </a:solidFill>
                <a:effectLst/>
                <a:uLnTx/>
                <a:uFillTx/>
                <a:latin typeface="Calibri"/>
                <a:ea typeface="Calibri"/>
                <a:cs typeface="Calibri"/>
              </a:rPr>
              <a:t> of programs which all have </a:t>
            </a:r>
            <a:r>
              <a:rPr kumimoji="0" lang="en-US" sz="3200" b="1" i="0" u="none" strike="noStrike" kern="1200" cap="none" spc="0" normalizeH="0" baseline="0" noProof="0">
                <a:ln>
                  <a:noFill/>
                </a:ln>
                <a:solidFill>
                  <a:srgbClr val="000000"/>
                </a:solidFill>
                <a:effectLst/>
                <a:uLnTx/>
                <a:uFillTx/>
                <a:latin typeface="Calibri"/>
                <a:ea typeface="Calibri"/>
                <a:cs typeface="Calibri"/>
              </a:rPr>
              <a:t>individual requirements</a:t>
            </a:r>
            <a:endParaRPr kumimoji="0" lang="en-US" sz="3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305435" indent="-305435" algn="l" defTabSz="457200" rtl="0">
              <a:spcBef>
                <a:spcPts val="800"/>
              </a:spcBef>
              <a:spcAft>
                <a:spcPts val="800"/>
              </a:spcAft>
              <a:buClr>
                <a:srgbClr val="83992A"/>
              </a:buClr>
              <a:buSzPct val="115000"/>
              <a:buFont typeface="Wingdings" panose="05020102010507070707" pitchFamily="18" charset="2"/>
              <a:buChar char="§"/>
              <a:defRPr/>
            </a:pPr>
            <a:r>
              <a:rPr kumimoji="0" lang="en-US" sz="3200" b="1" i="0" u="none" strike="noStrike" kern="1200" cap="none" spc="0" normalizeH="0" baseline="0" noProof="0">
                <a:ln>
                  <a:noFill/>
                </a:ln>
                <a:solidFill>
                  <a:srgbClr val="000000"/>
                </a:solidFill>
                <a:effectLst/>
                <a:uLnTx/>
                <a:uFillTx/>
                <a:latin typeface="Calibri"/>
                <a:ea typeface="Calibri"/>
                <a:cs typeface="Calibri"/>
              </a:rPr>
              <a:t>Faculties</a:t>
            </a:r>
            <a:r>
              <a:rPr lang="en-US" sz="3200" kern="1200">
                <a:solidFill>
                  <a:srgbClr val="000000"/>
                </a:solidFill>
                <a:latin typeface="Calibri"/>
                <a:ea typeface="Calibri"/>
                <a:cs typeface="Calibri"/>
              </a:rPr>
              <a:t>:</a:t>
            </a:r>
            <a:r>
              <a:rPr kumimoji="0" lang="en-US" sz="3200" b="0" i="0" u="none" strike="noStrike" kern="1200" cap="none" spc="0" normalizeH="0" baseline="0" noProof="0">
                <a:ln>
                  <a:noFill/>
                </a:ln>
                <a:solidFill>
                  <a:srgbClr val="000000"/>
                </a:solidFill>
                <a:effectLst/>
                <a:uLnTx/>
                <a:uFillTx/>
                <a:latin typeface="Calibri"/>
                <a:ea typeface="Calibri"/>
                <a:cs typeface="Calibri"/>
              </a:rPr>
              <a:t> </a:t>
            </a:r>
            <a:r>
              <a:rPr lang="en-US" sz="3200" kern="1200">
                <a:solidFill>
                  <a:srgbClr val="000000"/>
                </a:solidFill>
                <a:latin typeface="Calibri"/>
                <a:ea typeface="Calibri"/>
                <a:cs typeface="Calibri"/>
              </a:rPr>
              <a:t>Applied and Natural Sciences, Business</a:t>
            </a:r>
            <a:r>
              <a:rPr kumimoji="0" lang="en-US" sz="3200" b="0" i="0" u="none" strike="noStrike" kern="1200" cap="none" spc="0" normalizeH="0" baseline="0" noProof="0">
                <a:ln>
                  <a:noFill/>
                </a:ln>
                <a:solidFill>
                  <a:srgbClr val="000000"/>
                </a:solidFill>
                <a:effectLst/>
                <a:uLnTx/>
                <a:uFillTx/>
                <a:latin typeface="Calibri"/>
                <a:ea typeface="Calibri"/>
                <a:cs typeface="Calibri"/>
              </a:rPr>
              <a:t>, Computers and IT, </a:t>
            </a:r>
            <a:r>
              <a:rPr lang="en-US" sz="3200" kern="1200">
                <a:solidFill>
                  <a:srgbClr val="000000"/>
                </a:solidFill>
                <a:latin typeface="Calibri"/>
                <a:ea typeface="Calibri"/>
                <a:cs typeface="Calibri"/>
              </a:rPr>
              <a:t>Technology, Aviation, Engineering</a:t>
            </a:r>
            <a:r>
              <a:rPr kumimoji="0" lang="en-US" sz="3200" b="0" i="0" u="none" strike="noStrike" kern="1200" cap="none" spc="0" normalizeH="0" baseline="0" noProof="0">
                <a:ln>
                  <a:noFill/>
                </a:ln>
                <a:solidFill>
                  <a:srgbClr val="000000"/>
                </a:solidFill>
                <a:effectLst/>
                <a:uLnTx/>
                <a:uFillTx/>
                <a:latin typeface="Calibri"/>
                <a:ea typeface="Calibri"/>
                <a:cs typeface="Calibri"/>
              </a:rPr>
              <a:t>, Health Sciences</a:t>
            </a:r>
            <a:r>
              <a:rPr lang="en-US" sz="3200" kern="1200">
                <a:solidFill>
                  <a:srgbClr val="000000"/>
                </a:solidFill>
                <a:latin typeface="Calibri"/>
                <a:ea typeface="Calibri"/>
                <a:cs typeface="Calibri"/>
              </a:rPr>
              <a:t> and</a:t>
            </a:r>
            <a:r>
              <a:rPr kumimoji="0" lang="en-US" sz="3200" b="0" i="0" u="none" strike="noStrike" kern="1200" cap="none" spc="0" normalizeH="0" baseline="0" noProof="0">
                <a:ln>
                  <a:noFill/>
                </a:ln>
                <a:solidFill>
                  <a:srgbClr val="000000"/>
                </a:solidFill>
                <a:effectLst/>
                <a:uLnTx/>
                <a:uFillTx/>
                <a:latin typeface="Calibri"/>
                <a:ea typeface="Calibri"/>
                <a:cs typeface="Calibri"/>
              </a:rPr>
              <a:t> Trades</a:t>
            </a:r>
            <a:r>
              <a:rPr lang="en-US" sz="3200" kern="1200">
                <a:solidFill>
                  <a:srgbClr val="000000"/>
                </a:solidFill>
                <a:latin typeface="Calibri"/>
                <a:ea typeface="Calibri"/>
                <a:cs typeface="Calibri"/>
              </a:rPr>
              <a:t> (Arts/ Humanities programs not offered)</a:t>
            </a:r>
            <a:endParaRPr lang="en-US" sz="3200" b="0" i="0" u="none" strike="noStrike" kern="1200" cap="none" spc="0" normalizeH="0" baseline="0" noProof="0">
              <a:ln>
                <a:noFill/>
              </a:ln>
              <a:solidFill>
                <a:srgbClr val="000000"/>
              </a:solidFill>
              <a:effectLst/>
              <a:uLnTx/>
              <a:uFillTx/>
              <a:latin typeface="Calibri"/>
              <a:ea typeface="Calibri"/>
              <a:cs typeface="Calibri"/>
            </a:endParaRPr>
          </a:p>
          <a:p>
            <a:pPr marL="305435" indent="-305435" algn="l" defTabSz="457200" rtl="0">
              <a:spcBef>
                <a:spcPts val="800"/>
              </a:spcBef>
              <a:spcAft>
                <a:spcPts val="800"/>
              </a:spcAft>
              <a:buClr>
                <a:srgbClr val="83992A"/>
              </a:buClr>
              <a:buSzPct val="115000"/>
              <a:buFont typeface="Wingdings" panose="05020102010507070707" pitchFamily="18" charset="2"/>
              <a:buChar char="§"/>
              <a:defRPr/>
            </a:pPr>
            <a:r>
              <a:rPr kumimoji="0" lang="en-US" sz="3200" b="0" i="0" u="none" strike="noStrike" kern="1200" cap="none" spc="0" normalizeH="0" baseline="0" noProof="0">
                <a:ln>
                  <a:noFill/>
                </a:ln>
                <a:solidFill>
                  <a:srgbClr val="000000"/>
                </a:solidFill>
                <a:effectLst/>
                <a:uLnTx/>
                <a:uFillTx/>
                <a:latin typeface="Calibri"/>
                <a:ea typeface="Calibri"/>
                <a:cs typeface="Calibri"/>
              </a:rPr>
              <a:t>Check the </a:t>
            </a:r>
            <a:r>
              <a:rPr kumimoji="0" lang="en-US" sz="3200" b="1" i="0" u="none" strike="noStrike" kern="1200" cap="none" spc="0" normalizeH="0" baseline="0" noProof="0">
                <a:ln>
                  <a:noFill/>
                </a:ln>
                <a:solidFill>
                  <a:srgbClr val="000000"/>
                </a:solidFill>
                <a:effectLst/>
                <a:uLnTx/>
                <a:uFillTx/>
                <a:latin typeface="Calibri"/>
                <a:ea typeface="Calibri"/>
                <a:cs typeface="Calibri"/>
              </a:rPr>
              <a:t>BCIT </a:t>
            </a:r>
            <a:r>
              <a:rPr lang="en-US" sz="3200" b="1" kern="1200">
                <a:solidFill>
                  <a:srgbClr val="000000"/>
                </a:solidFill>
                <a:latin typeface="Calibri"/>
                <a:ea typeface="Calibri"/>
                <a:cs typeface="Calibri"/>
              </a:rPr>
              <a:t>website for program specific requirements and deadlines/ start dates</a:t>
            </a:r>
            <a:endParaRPr lang="en-US" sz="3200" b="1" kern="1200">
              <a:solidFill>
                <a:srgbClr val="262626"/>
              </a:solidFill>
              <a:latin typeface="Gill Sans MT"/>
              <a:ea typeface="Calibri"/>
              <a:cs typeface="Calibri"/>
            </a:endParaRPr>
          </a:p>
          <a:p>
            <a:pPr marL="305435" marR="0" lvl="0" indent="-305435" algn="l" defTabSz="457200">
              <a:lnSpc>
                <a:spcPct val="100000"/>
              </a:lnSpc>
              <a:spcBef>
                <a:spcPts val="800"/>
              </a:spcBef>
              <a:spcAft>
                <a:spcPts val="800"/>
              </a:spcAft>
              <a:buClr>
                <a:srgbClr val="83992A"/>
              </a:buClr>
              <a:buSzPct val="114999"/>
              <a:buFont typeface="Wingdings" panose="05020102010507070707" pitchFamily="18" charset="2"/>
              <a:buChar char="§"/>
              <a:tabLst/>
              <a:defRPr/>
            </a:pPr>
            <a:r>
              <a:rPr kumimoji="0" lang="en-US" sz="3200" b="0" i="0" u="none" strike="noStrike" kern="1200" cap="none" spc="0" normalizeH="0" baseline="0" noProof="0">
                <a:ln>
                  <a:noFill/>
                </a:ln>
                <a:solidFill>
                  <a:srgbClr val="000000"/>
                </a:solidFill>
                <a:effectLst/>
                <a:uLnTx/>
                <a:uFillTx/>
                <a:latin typeface="Calibri"/>
                <a:ea typeface="Calibri"/>
                <a:cs typeface="Calibri"/>
              </a:rPr>
              <a:t>See your </a:t>
            </a:r>
            <a:r>
              <a:rPr kumimoji="0" lang="en-US" sz="3200" b="1" i="0" u="none" strike="noStrike" kern="1200" cap="none" spc="0" normalizeH="0" baseline="0" noProof="0">
                <a:ln>
                  <a:noFill/>
                </a:ln>
                <a:solidFill>
                  <a:srgbClr val="000000"/>
                </a:solidFill>
                <a:effectLst/>
                <a:uLnTx/>
                <a:uFillTx/>
                <a:latin typeface="Calibri"/>
                <a:ea typeface="Calibri"/>
                <a:cs typeface="Calibri"/>
              </a:rPr>
              <a:t>counsellor </a:t>
            </a:r>
            <a:r>
              <a:rPr kumimoji="0" lang="en-US" sz="3200" b="0" i="0" u="none" strike="noStrike" kern="1200" cap="none" spc="0" normalizeH="0" baseline="0" noProof="0">
                <a:ln>
                  <a:noFill/>
                </a:ln>
                <a:solidFill>
                  <a:srgbClr val="000000"/>
                </a:solidFill>
                <a:effectLst/>
                <a:uLnTx/>
                <a:uFillTx/>
                <a:latin typeface="Calibri"/>
                <a:ea typeface="Calibri"/>
                <a:cs typeface="Calibri"/>
              </a:rPr>
              <a:t>and </a:t>
            </a:r>
            <a:r>
              <a:rPr kumimoji="0" lang="en-US" sz="3200" b="1" i="0" u="none" strike="noStrike" kern="1200" cap="none" spc="0" normalizeH="0" baseline="0" noProof="0">
                <a:ln>
                  <a:noFill/>
                </a:ln>
                <a:solidFill>
                  <a:srgbClr val="000000"/>
                </a:solidFill>
                <a:effectLst/>
                <a:uLnTx/>
                <a:uFillTx/>
                <a:latin typeface="Calibri"/>
                <a:ea typeface="Calibri"/>
                <a:cs typeface="Calibri"/>
              </a:rPr>
              <a:t>career center</a:t>
            </a:r>
            <a:r>
              <a:rPr kumimoji="0" lang="en-US" sz="3200" b="0" i="0" u="none" strike="noStrike" kern="1200" cap="none" spc="0" normalizeH="0" baseline="0" noProof="0">
                <a:ln>
                  <a:noFill/>
                </a:ln>
                <a:solidFill>
                  <a:srgbClr val="000000"/>
                </a:solidFill>
                <a:effectLst/>
                <a:uLnTx/>
                <a:uFillTx/>
                <a:latin typeface="Calibri"/>
                <a:ea typeface="Calibri"/>
                <a:cs typeface="Calibri"/>
              </a:rPr>
              <a:t> for assistance</a:t>
            </a:r>
            <a:endParaRPr lang="en-US" sz="3200" b="0" i="0" u="none" strike="noStrike" kern="1200" cap="none" spc="0" normalizeH="0" baseline="0" noProof="0">
              <a:ln>
                <a:noFill/>
              </a:ln>
              <a:solidFill>
                <a:prstClr val="black">
                  <a:lumMod val="85000"/>
                  <a:lumOff val="15000"/>
                </a:prstClr>
              </a:solidFill>
              <a:effectLst/>
              <a:uLnTx/>
              <a:uFillTx/>
              <a:latin typeface="Gill Sans MT"/>
              <a:ea typeface="Calibri"/>
              <a:cs typeface="Calibri"/>
            </a:endParaRPr>
          </a:p>
          <a:p>
            <a:endParaRPr lang="en-CA"/>
          </a:p>
        </p:txBody>
      </p:sp>
      <p:pic>
        <p:nvPicPr>
          <p:cNvPr id="5" name="Picture 4">
            <a:extLst>
              <a:ext uri="{FF2B5EF4-FFF2-40B4-BE49-F238E27FC236}">
                <a16:creationId xmlns:a16="http://schemas.microsoft.com/office/drawing/2014/main" id="{8AAAB14D-C393-B18A-2182-3D2C691ABAAB}"/>
              </a:ext>
            </a:extLst>
          </p:cNvPr>
          <p:cNvPicPr>
            <a:picLocks noChangeAspect="1"/>
          </p:cNvPicPr>
          <p:nvPr/>
        </p:nvPicPr>
        <p:blipFill>
          <a:blip r:embed="rId2"/>
          <a:stretch>
            <a:fillRect/>
          </a:stretch>
        </p:blipFill>
        <p:spPr>
          <a:xfrm>
            <a:off x="10622371" y="5448042"/>
            <a:ext cx="1025271" cy="1019175"/>
          </a:xfrm>
          <a:prstGeom prst="rect">
            <a:avLst/>
          </a:prstGeom>
        </p:spPr>
      </p:pic>
    </p:spTree>
    <p:extLst>
      <p:ext uri="{BB962C8B-B14F-4D97-AF65-F5344CB8AC3E}">
        <p14:creationId xmlns:p14="http://schemas.microsoft.com/office/powerpoint/2010/main" val="162277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6E4B-3666-9DFA-6482-3C3ABCFDDE46}"/>
              </a:ext>
            </a:extLst>
          </p:cNvPr>
          <p:cNvSpPr>
            <a:spLocks noGrp="1"/>
          </p:cNvSpPr>
          <p:nvPr>
            <p:ph type="title"/>
          </p:nvPr>
        </p:nvSpPr>
        <p:spPr>
          <a:xfrm>
            <a:off x="475452" y="848608"/>
            <a:ext cx="11241096" cy="738664"/>
          </a:xfrm>
        </p:spPr>
        <p:txBody>
          <a:bodyPr wrap="square" lIns="0" tIns="0" rIns="0" bIns="0" anchor="t">
            <a:spAutoFit/>
          </a:bodyPr>
          <a:lstStyle/>
          <a:p>
            <a:pPr algn="ctr"/>
            <a:r>
              <a:rPr lang="en-US" sz="4800" b="1">
                <a:latin typeface="+mn-lt"/>
              </a:rPr>
              <a:t>Fine Arts and Music</a:t>
            </a:r>
            <a:endParaRPr lang="en-US" sz="4800" b="1">
              <a:latin typeface="+mn-lt"/>
              <a:ea typeface="Calibri"/>
            </a:endParaRPr>
          </a:p>
        </p:txBody>
      </p:sp>
      <p:sp>
        <p:nvSpPr>
          <p:cNvPr id="3" name="Content Placeholder 2">
            <a:extLst>
              <a:ext uri="{FF2B5EF4-FFF2-40B4-BE49-F238E27FC236}">
                <a16:creationId xmlns:a16="http://schemas.microsoft.com/office/drawing/2014/main" id="{6830B0E7-DBCB-D11B-4E8F-CA7AB0A12DEC}"/>
              </a:ext>
            </a:extLst>
          </p:cNvPr>
          <p:cNvSpPr>
            <a:spLocks noGrp="1"/>
          </p:cNvSpPr>
          <p:nvPr>
            <p:ph sz="half" idx="2"/>
          </p:nvPr>
        </p:nvSpPr>
        <p:spPr>
          <a:xfrm>
            <a:off x="638387" y="1768747"/>
            <a:ext cx="6054633" cy="5940088"/>
          </a:xfrm>
        </p:spPr>
        <p:txBody>
          <a:bodyPr wrap="square" lIns="0" tIns="0" rIns="0" bIns="0" anchor="t">
            <a:spAutoFit/>
          </a:bodyPr>
          <a:lstStyle/>
          <a:p>
            <a:r>
              <a:rPr lang="en-US" sz="2400" b="1" u="sng">
                <a:solidFill>
                  <a:schemeClr val="tx1"/>
                </a:solidFill>
                <a:latin typeface="+mn-lt"/>
              </a:rPr>
              <a:t>Art</a:t>
            </a:r>
            <a:r>
              <a:rPr lang="en-US" sz="2000">
                <a:solidFill>
                  <a:schemeClr val="tx1"/>
                </a:solidFill>
                <a:latin typeface="+mn-lt"/>
              </a:rPr>
              <a:t>: </a:t>
            </a:r>
            <a:endParaRPr lang="en-US" sz="2000">
              <a:solidFill>
                <a:schemeClr val="tx1"/>
              </a:solidFill>
            </a:endParaRPr>
          </a:p>
          <a:p>
            <a:pPr marL="285750" indent="-285750">
              <a:buFont typeface="Arial" panose="020B0604020202020204" pitchFamily="34" charset="0"/>
              <a:buChar char="•"/>
            </a:pPr>
            <a:r>
              <a:rPr lang="en-US" sz="2000">
                <a:solidFill>
                  <a:schemeClr val="tx1"/>
                </a:solidFill>
                <a:latin typeface="+mn-lt"/>
              </a:rPr>
              <a:t>Capilano University</a:t>
            </a:r>
            <a:endParaRPr lang="en-US" sz="2000">
              <a:solidFill>
                <a:schemeClr val="tx1"/>
              </a:solidFill>
              <a:latin typeface="+mn-lt"/>
              <a:ea typeface="Calibri"/>
            </a:endParaRPr>
          </a:p>
          <a:p>
            <a:pPr marL="285750" indent="-285750">
              <a:buFont typeface="Arial,Sans-Serif" panose="020B0604020202020204" pitchFamily="34" charset="0"/>
              <a:buChar char="•"/>
            </a:pPr>
            <a:r>
              <a:rPr lang="en-US" sz="2000">
                <a:solidFill>
                  <a:schemeClr val="tx1"/>
                </a:solidFill>
                <a:latin typeface="+mn-lt"/>
                <a:cs typeface="Calibri"/>
              </a:rPr>
              <a:t>Emily Carr University </a:t>
            </a:r>
            <a:endParaRPr lang="en-US" sz="2000">
              <a:solidFill>
                <a:schemeClr val="tx1"/>
              </a:solidFill>
              <a:latin typeface="+mn-lt"/>
              <a:ea typeface="Calibri"/>
              <a:cs typeface="Calibri"/>
            </a:endParaRPr>
          </a:p>
          <a:p>
            <a:pPr marL="285750" indent="-285750">
              <a:buFont typeface="Arial" panose="020B0604020202020204" pitchFamily="34" charset="0"/>
              <a:buChar char="•"/>
            </a:pPr>
            <a:r>
              <a:rPr lang="en-US" sz="2000">
                <a:solidFill>
                  <a:schemeClr val="tx1"/>
                </a:solidFill>
                <a:latin typeface="+mn-lt"/>
              </a:rPr>
              <a:t>KPU</a:t>
            </a:r>
            <a:endParaRPr lang="en-US" sz="2000">
              <a:solidFill>
                <a:schemeClr val="tx1"/>
              </a:solidFill>
              <a:latin typeface="+mn-lt"/>
              <a:ea typeface="Calibri"/>
            </a:endParaRPr>
          </a:p>
          <a:p>
            <a:pPr marL="285750" indent="-285750">
              <a:buFont typeface="Arial" panose="020B0604020202020204" pitchFamily="34" charset="0"/>
              <a:buChar char="•"/>
            </a:pPr>
            <a:r>
              <a:rPr lang="en-US" sz="2000" err="1">
                <a:solidFill>
                  <a:schemeClr val="tx1"/>
                </a:solidFill>
                <a:latin typeface="+mn-lt"/>
                <a:cs typeface="Calibri"/>
              </a:rPr>
              <a:t>Langara</a:t>
            </a:r>
            <a:r>
              <a:rPr lang="en-US" sz="2000">
                <a:solidFill>
                  <a:schemeClr val="tx1"/>
                </a:solidFill>
                <a:latin typeface="+mn-lt"/>
                <a:cs typeface="Calibri"/>
              </a:rPr>
              <a:t> College</a:t>
            </a:r>
            <a:endParaRPr lang="en-US" sz="2000">
              <a:solidFill>
                <a:schemeClr val="tx1"/>
              </a:solidFill>
              <a:latin typeface="+mn-lt"/>
              <a:ea typeface="Calibri"/>
            </a:endParaRPr>
          </a:p>
          <a:p>
            <a:pPr marL="285750" indent="-285750">
              <a:buFont typeface="Arial" panose="020B0604020202020204" pitchFamily="34" charset="0"/>
              <a:buChar char="•"/>
            </a:pPr>
            <a:r>
              <a:rPr lang="en-US" sz="2000">
                <a:solidFill>
                  <a:schemeClr val="tx1"/>
                </a:solidFill>
                <a:latin typeface="+mn-lt"/>
                <a:ea typeface="Calibri"/>
              </a:rPr>
              <a:t>SFU</a:t>
            </a:r>
          </a:p>
          <a:p>
            <a:pPr marL="285750" indent="-285750">
              <a:buFont typeface="Arial" panose="020B0604020202020204" pitchFamily="34" charset="0"/>
              <a:buChar char="•"/>
            </a:pPr>
            <a:r>
              <a:rPr lang="en-US" sz="2000">
                <a:solidFill>
                  <a:schemeClr val="tx1"/>
                </a:solidFill>
                <a:latin typeface="+mn-lt"/>
                <a:ea typeface="Calibri"/>
                <a:cs typeface="Calibri"/>
              </a:rPr>
              <a:t>TRU</a:t>
            </a:r>
            <a:endParaRPr lang="en-US" sz="2000">
              <a:solidFill>
                <a:schemeClr val="tx1"/>
              </a:solidFill>
              <a:latin typeface="+mn-lt"/>
              <a:ea typeface="Calibri"/>
            </a:endParaRPr>
          </a:p>
          <a:p>
            <a:pPr marL="285750" indent="-285750">
              <a:buFont typeface="Arial" panose="020B0604020202020204" pitchFamily="34" charset="0"/>
              <a:buChar char="•"/>
            </a:pPr>
            <a:r>
              <a:rPr lang="en-US" sz="2000">
                <a:solidFill>
                  <a:schemeClr val="tx1"/>
                </a:solidFill>
                <a:latin typeface="+mn-lt"/>
              </a:rPr>
              <a:t>UBC</a:t>
            </a:r>
            <a:endParaRPr lang="en-US" sz="2000">
              <a:solidFill>
                <a:schemeClr val="tx1"/>
              </a:solidFill>
              <a:latin typeface="+mn-lt"/>
              <a:ea typeface="Calibri"/>
            </a:endParaRPr>
          </a:p>
          <a:p>
            <a:pPr marL="285750" indent="-285750">
              <a:buFont typeface="Arial" panose="020B0604020202020204" pitchFamily="34" charset="0"/>
              <a:buChar char="•"/>
            </a:pPr>
            <a:r>
              <a:rPr lang="en-US" sz="2000">
                <a:solidFill>
                  <a:schemeClr val="tx1"/>
                </a:solidFill>
                <a:latin typeface="+mn-lt"/>
                <a:cs typeface="Calibri"/>
              </a:rPr>
              <a:t>UFV</a:t>
            </a:r>
            <a:endParaRPr lang="en-US" sz="2000">
              <a:solidFill>
                <a:schemeClr val="tx1"/>
              </a:solidFill>
              <a:latin typeface="+mn-lt"/>
              <a:ea typeface="Calibri"/>
            </a:endParaRPr>
          </a:p>
          <a:p>
            <a:pPr marL="285750" indent="-285750">
              <a:buFont typeface="Arial,Sans-Serif" panose="020B0604020202020204" pitchFamily="34" charset="0"/>
              <a:buChar char="•"/>
            </a:pPr>
            <a:r>
              <a:rPr lang="en-US" sz="2000">
                <a:solidFill>
                  <a:schemeClr val="tx1"/>
                </a:solidFill>
                <a:latin typeface="+mn-lt"/>
              </a:rPr>
              <a:t>UVIC</a:t>
            </a:r>
            <a:endParaRPr lang="en-US" sz="2000">
              <a:solidFill>
                <a:schemeClr val="tx1"/>
              </a:solidFill>
              <a:latin typeface="+mn-lt"/>
              <a:ea typeface="Calibri"/>
              <a:cs typeface="Calibri"/>
            </a:endParaRPr>
          </a:p>
          <a:p>
            <a:pPr marL="285750" indent="-285750">
              <a:buFont typeface="Arial,Sans-Serif" panose="020B0604020202020204" pitchFamily="34" charset="0"/>
              <a:buChar char="•"/>
            </a:pPr>
            <a:endParaRPr lang="en-US" sz="2000">
              <a:solidFill>
                <a:schemeClr val="tx1"/>
              </a:solidFill>
              <a:latin typeface="+mn-lt"/>
              <a:ea typeface="Calibri"/>
              <a:cs typeface="Calibri"/>
            </a:endParaRPr>
          </a:p>
          <a:p>
            <a:r>
              <a:rPr lang="en-US" sz="2000" b="1">
                <a:solidFill>
                  <a:schemeClr val="tx1"/>
                </a:solidFill>
                <a:highlight>
                  <a:srgbClr val="FFFF00"/>
                </a:highlight>
                <a:latin typeface="+mn-lt"/>
                <a:cs typeface="Calibri"/>
              </a:rPr>
              <a:t>Requirement</a:t>
            </a:r>
            <a:r>
              <a:rPr lang="en-US" sz="2000">
                <a:solidFill>
                  <a:schemeClr val="tx1"/>
                </a:solidFill>
                <a:latin typeface="+mn-lt"/>
                <a:cs typeface="Calibri"/>
              </a:rPr>
              <a:t>: </a:t>
            </a:r>
            <a:r>
              <a:rPr lang="en-US" sz="2000" b="1">
                <a:solidFill>
                  <a:schemeClr val="tx1"/>
                </a:solidFill>
                <a:latin typeface="+mn-lt"/>
                <a:cs typeface="Calibri"/>
              </a:rPr>
              <a:t>Portfolio </a:t>
            </a:r>
            <a:r>
              <a:rPr lang="en-US" sz="2000">
                <a:solidFill>
                  <a:schemeClr val="tx1"/>
                </a:solidFill>
                <a:latin typeface="+mn-lt"/>
                <a:cs typeface="Calibri"/>
              </a:rPr>
              <a:t>needs to be completed by Gr. 12.  </a:t>
            </a:r>
            <a:r>
              <a:rPr lang="en-US" sz="2000" b="1">
                <a:solidFill>
                  <a:schemeClr val="tx1"/>
                </a:solidFill>
                <a:latin typeface="+mn-lt"/>
                <a:cs typeface="Calibri"/>
              </a:rPr>
              <a:t>Check individual schools for specific requirements.</a:t>
            </a:r>
            <a:endParaRPr lang="en-US" sz="2000" b="1">
              <a:solidFill>
                <a:schemeClr val="tx1"/>
              </a:solidFill>
              <a:latin typeface="+mn-lt"/>
              <a:ea typeface="Calibri"/>
              <a:cs typeface="Calibri"/>
            </a:endParaRPr>
          </a:p>
          <a:p>
            <a:endParaRPr lang="en-US" sz="2000">
              <a:solidFill>
                <a:schemeClr val="tx1"/>
              </a:solidFill>
              <a:latin typeface="+mn-lt"/>
              <a:ea typeface="Calibri"/>
              <a:cs typeface="Calibri"/>
            </a:endParaRPr>
          </a:p>
          <a:p>
            <a:r>
              <a:rPr lang="en-US" sz="2000" b="1">
                <a:solidFill>
                  <a:schemeClr val="tx1"/>
                </a:solidFill>
                <a:latin typeface="+mn-lt"/>
                <a:cs typeface="Calibri"/>
              </a:rPr>
              <a:t>See </a:t>
            </a:r>
            <a:r>
              <a:rPr lang="en-US" sz="2000" b="1">
                <a:solidFill>
                  <a:schemeClr val="tx1"/>
                </a:solidFill>
                <a:highlight>
                  <a:srgbClr val="00FFFF"/>
                </a:highlight>
                <a:latin typeface="+mn-lt"/>
                <a:cs typeface="Calibri"/>
              </a:rPr>
              <a:t>Ms. Farrant</a:t>
            </a:r>
            <a:r>
              <a:rPr lang="en-US" sz="2000" b="1">
                <a:solidFill>
                  <a:schemeClr val="tx1"/>
                </a:solidFill>
                <a:latin typeface="+mn-lt"/>
                <a:cs typeface="Calibri"/>
              </a:rPr>
              <a:t> for more specific details, recommendations and help with portfolios.</a:t>
            </a:r>
            <a:endParaRPr lang="en-US" sz="2000" b="1">
              <a:solidFill>
                <a:schemeClr val="tx1"/>
              </a:solidFill>
              <a:latin typeface="+mn-lt"/>
              <a:ea typeface="Calibri"/>
              <a:cs typeface="Calibri"/>
            </a:endParaRPr>
          </a:p>
          <a:p>
            <a:pPr marL="285750" indent="-285750">
              <a:buFont typeface="Arial,Sans-Serif" panose="020B0604020202020204" pitchFamily="34" charset="0"/>
              <a:buChar char="•"/>
            </a:pPr>
            <a:endParaRPr lang="en-US" sz="2000">
              <a:solidFill>
                <a:schemeClr val="tx1"/>
              </a:solidFill>
              <a:latin typeface="+mn-lt"/>
              <a:ea typeface="Calibri"/>
              <a:cs typeface="Calibri"/>
            </a:endParaRPr>
          </a:p>
          <a:p>
            <a:endParaRPr lang="en-US" sz="2400" b="1">
              <a:solidFill>
                <a:schemeClr val="tx1"/>
              </a:solidFill>
              <a:latin typeface="+mn-lt"/>
              <a:ea typeface="Calibri"/>
            </a:endParaRPr>
          </a:p>
          <a:p>
            <a:pPr marL="285750" indent="-285750">
              <a:buFont typeface="Arial" panose="020B0604020202020204" pitchFamily="34" charset="0"/>
              <a:buChar char="•"/>
            </a:pPr>
            <a:endParaRPr lang="en-US" sz="1800">
              <a:solidFill>
                <a:schemeClr val="tx1"/>
              </a:solidFill>
            </a:endParaRPr>
          </a:p>
        </p:txBody>
      </p:sp>
      <p:sp>
        <p:nvSpPr>
          <p:cNvPr id="4" name="Content Placeholder 3">
            <a:extLst>
              <a:ext uri="{FF2B5EF4-FFF2-40B4-BE49-F238E27FC236}">
                <a16:creationId xmlns:a16="http://schemas.microsoft.com/office/drawing/2014/main" id="{2D2A0FD8-8E1E-2536-B33D-65854D879AEA}"/>
              </a:ext>
            </a:extLst>
          </p:cNvPr>
          <p:cNvSpPr>
            <a:spLocks noGrp="1"/>
          </p:cNvSpPr>
          <p:nvPr>
            <p:ph sz="half" idx="3"/>
          </p:nvPr>
        </p:nvSpPr>
        <p:spPr>
          <a:xfrm>
            <a:off x="6752800" y="1772376"/>
            <a:ext cx="5144225" cy="7755969"/>
          </a:xfrm>
        </p:spPr>
        <p:txBody>
          <a:bodyPr wrap="square" lIns="0" tIns="0" rIns="0" bIns="0" anchor="t">
            <a:spAutoFit/>
          </a:bodyPr>
          <a:lstStyle/>
          <a:p>
            <a:r>
              <a:rPr lang="en-CA" sz="2400" b="1" u="sng">
                <a:solidFill>
                  <a:schemeClr val="tx1"/>
                </a:solidFill>
                <a:latin typeface="+mn-lt"/>
              </a:rPr>
              <a:t>Music</a:t>
            </a:r>
            <a:r>
              <a:rPr lang="en-CA" sz="2000">
                <a:solidFill>
                  <a:schemeClr val="tx1"/>
                </a:solidFill>
                <a:latin typeface="+mn-lt"/>
              </a:rPr>
              <a:t>:</a:t>
            </a:r>
            <a:endParaRPr lang="en-CA" sz="2000">
              <a:solidFill>
                <a:schemeClr val="tx1"/>
              </a:solidFill>
              <a:latin typeface="+mn-lt"/>
              <a:ea typeface="Calibri"/>
            </a:endParaRPr>
          </a:p>
          <a:p>
            <a:pPr marL="285750" indent="-285750">
              <a:buFont typeface="Arial" panose="020B0604020202020204" pitchFamily="34" charset="0"/>
              <a:buChar char="•"/>
            </a:pPr>
            <a:r>
              <a:rPr lang="en-CA" sz="2000">
                <a:solidFill>
                  <a:schemeClr val="tx1"/>
                </a:solidFill>
                <a:latin typeface="+mn-lt"/>
                <a:ea typeface="Calibri"/>
                <a:cs typeface="Calibri"/>
              </a:rPr>
              <a:t>Camosun College</a:t>
            </a:r>
            <a:endParaRPr lang="en-CA" sz="2000">
              <a:solidFill>
                <a:schemeClr val="tx1"/>
              </a:solidFill>
              <a:latin typeface="+mn-lt"/>
              <a:ea typeface="Calibri"/>
            </a:endParaRPr>
          </a:p>
          <a:p>
            <a:pPr marL="285750" indent="-285750">
              <a:buFont typeface="Arial" panose="020B0604020202020204" pitchFamily="34" charset="0"/>
              <a:buChar char="•"/>
            </a:pPr>
            <a:r>
              <a:rPr lang="en-CA" sz="2000">
                <a:solidFill>
                  <a:schemeClr val="tx1"/>
                </a:solidFill>
                <a:latin typeface="+mn-lt"/>
              </a:rPr>
              <a:t>Capilano University</a:t>
            </a:r>
            <a:endParaRPr lang="en-CA" sz="2000">
              <a:solidFill>
                <a:schemeClr val="tx1"/>
              </a:solidFill>
              <a:latin typeface="+mn-lt"/>
              <a:ea typeface="Calibri"/>
            </a:endParaRPr>
          </a:p>
          <a:p>
            <a:pPr marL="285750" indent="-285750">
              <a:buFont typeface="Arial,Sans-Serif" panose="020B0604020202020204" pitchFamily="34" charset="0"/>
              <a:buChar char="•"/>
            </a:pPr>
            <a:r>
              <a:rPr lang="en-CA" sz="2000">
                <a:solidFill>
                  <a:schemeClr val="tx1"/>
                </a:solidFill>
                <a:latin typeface="+mn-lt"/>
                <a:cs typeface="Calibri"/>
              </a:rPr>
              <a:t>Douglas College</a:t>
            </a:r>
            <a:endParaRPr lang="en-CA" sz="2000">
              <a:solidFill>
                <a:schemeClr val="tx1"/>
              </a:solidFill>
              <a:latin typeface="+mn-lt"/>
              <a:ea typeface="Calibri"/>
              <a:cs typeface="Calibri"/>
            </a:endParaRPr>
          </a:p>
          <a:p>
            <a:pPr marL="285750" indent="-285750">
              <a:buFont typeface="Arial,Sans-Serif" panose="020B0604020202020204" pitchFamily="34" charset="0"/>
              <a:buChar char="•"/>
            </a:pPr>
            <a:r>
              <a:rPr lang="en-CA" sz="2000">
                <a:solidFill>
                  <a:schemeClr val="tx1"/>
                </a:solidFill>
                <a:latin typeface="+mn-lt"/>
                <a:ea typeface="Calibri"/>
                <a:cs typeface="Calibri"/>
              </a:rPr>
              <a:t>KPU</a:t>
            </a:r>
            <a:endParaRPr lang="en-US" sz="2000">
              <a:solidFill>
                <a:schemeClr val="tx1"/>
              </a:solidFill>
              <a:latin typeface="+mn-lt"/>
              <a:ea typeface="Calibri"/>
              <a:cs typeface="Calibri"/>
            </a:endParaRPr>
          </a:p>
          <a:p>
            <a:pPr marL="285750" indent="-285750">
              <a:buFont typeface="Arial,Sans-Serif" panose="020B0604020202020204" pitchFamily="34" charset="0"/>
              <a:buChar char="•"/>
            </a:pPr>
            <a:r>
              <a:rPr lang="en-CA" sz="2000">
                <a:solidFill>
                  <a:schemeClr val="tx1"/>
                </a:solidFill>
                <a:latin typeface="+mn-lt"/>
                <a:ea typeface="Calibri"/>
                <a:cs typeface="Calibri"/>
              </a:rPr>
              <a:t>Thomso</a:t>
            </a:r>
            <a:r>
              <a:rPr lang="en-CA" sz="2000">
                <a:solidFill>
                  <a:schemeClr val="tx1"/>
                </a:solidFill>
                <a:latin typeface="+mn-lt"/>
                <a:cs typeface="Calibri"/>
              </a:rPr>
              <a:t>n River University </a:t>
            </a:r>
            <a:endParaRPr lang="en-US" sz="2000">
              <a:solidFill>
                <a:schemeClr val="tx1"/>
              </a:solidFill>
              <a:latin typeface="+mn-lt"/>
              <a:ea typeface="Calibri"/>
              <a:cs typeface="Calibri"/>
            </a:endParaRPr>
          </a:p>
          <a:p>
            <a:pPr marL="285750" indent="-285750">
              <a:buFont typeface="Arial,Sans-Serif" panose="020B0604020202020204" pitchFamily="34" charset="0"/>
              <a:buChar char="•"/>
            </a:pPr>
            <a:r>
              <a:rPr lang="en-CA" sz="2000">
                <a:solidFill>
                  <a:schemeClr val="tx1"/>
                </a:solidFill>
                <a:latin typeface="+mn-lt"/>
                <a:cs typeface="Calibri"/>
              </a:rPr>
              <a:t>UBC</a:t>
            </a:r>
            <a:endParaRPr lang="en-CA" sz="2000">
              <a:solidFill>
                <a:schemeClr val="tx1"/>
              </a:solidFill>
              <a:latin typeface="+mn-lt"/>
              <a:ea typeface="Calibri"/>
              <a:cs typeface="Calibri"/>
            </a:endParaRPr>
          </a:p>
          <a:p>
            <a:pPr marL="285750" indent="-285750">
              <a:buFont typeface="Arial,Sans-Serif" panose="020B0604020202020204" pitchFamily="34" charset="0"/>
              <a:buChar char="•"/>
            </a:pPr>
            <a:r>
              <a:rPr lang="en-CA" sz="2000">
                <a:solidFill>
                  <a:schemeClr val="tx1"/>
                </a:solidFill>
                <a:latin typeface="+mn-lt"/>
                <a:cs typeface="Calibri"/>
              </a:rPr>
              <a:t>UVIC</a:t>
            </a:r>
            <a:endParaRPr lang="en-CA" sz="2000">
              <a:solidFill>
                <a:schemeClr val="tx1"/>
              </a:solidFill>
              <a:latin typeface="+mn-lt"/>
              <a:ea typeface="Calibri"/>
              <a:cs typeface="Calibri"/>
            </a:endParaRPr>
          </a:p>
          <a:p>
            <a:pPr marL="285750" indent="-285750">
              <a:buFont typeface="Arial,Sans-Serif" panose="020B0604020202020204" pitchFamily="34" charset="0"/>
              <a:buChar char="•"/>
            </a:pPr>
            <a:r>
              <a:rPr lang="en-CA" sz="2000">
                <a:solidFill>
                  <a:schemeClr val="tx1"/>
                </a:solidFill>
                <a:latin typeface="+mn-lt"/>
                <a:cs typeface="Calibri"/>
              </a:rPr>
              <a:t>Vancouver Community College (VCC)</a:t>
            </a:r>
            <a:endParaRPr lang="en-CA" sz="2000">
              <a:solidFill>
                <a:schemeClr val="tx1"/>
              </a:solidFill>
              <a:latin typeface="+mn-lt"/>
              <a:ea typeface="Calibri"/>
              <a:cs typeface="Calibri"/>
            </a:endParaRPr>
          </a:p>
          <a:p>
            <a:pPr marL="0" lvl="1"/>
            <a:endParaRPr lang="en-US" sz="2000">
              <a:solidFill>
                <a:schemeClr val="tx1"/>
              </a:solidFill>
              <a:ea typeface="Calibri"/>
              <a:cs typeface="Calibri"/>
            </a:endParaRPr>
          </a:p>
          <a:p>
            <a:pPr marL="0" lvl="1">
              <a:buFont typeface="Arial,Sans-Serif" panose="020B0604020202020204" pitchFamily="34" charset="0"/>
            </a:pPr>
            <a:r>
              <a:rPr lang="en-US" sz="2000" b="1">
                <a:solidFill>
                  <a:schemeClr val="tx1"/>
                </a:solidFill>
                <a:ea typeface="Calibri"/>
                <a:cs typeface="Calibri"/>
              </a:rPr>
              <a:t>Check individual schools for specific requirements.</a:t>
            </a:r>
            <a:endParaRPr lang="en-CA" sz="2000" b="1">
              <a:solidFill>
                <a:schemeClr val="tx1"/>
              </a:solidFill>
              <a:ea typeface="Calibri"/>
              <a:cs typeface="Calibri"/>
            </a:endParaRPr>
          </a:p>
          <a:p>
            <a:pPr marL="0" lvl="2"/>
            <a:endParaRPr lang="en-CA" sz="2000" b="1">
              <a:solidFill>
                <a:schemeClr val="tx1"/>
              </a:solidFill>
              <a:ea typeface="Calibri"/>
              <a:cs typeface="Calibri"/>
            </a:endParaRPr>
          </a:p>
          <a:p>
            <a:pPr marL="0" lvl="2"/>
            <a:r>
              <a:rPr lang="en-CA" sz="2000" b="1">
                <a:solidFill>
                  <a:schemeClr val="tx1"/>
                </a:solidFill>
                <a:cs typeface="Calibri"/>
              </a:rPr>
              <a:t>See </a:t>
            </a:r>
            <a:r>
              <a:rPr lang="en-CA" sz="2000" b="1">
                <a:solidFill>
                  <a:schemeClr val="tx1"/>
                </a:solidFill>
                <a:highlight>
                  <a:srgbClr val="00FFFF"/>
                </a:highlight>
                <a:cs typeface="Calibri"/>
              </a:rPr>
              <a:t>Ms. Kennedy</a:t>
            </a:r>
            <a:r>
              <a:rPr lang="en-CA" sz="2000" b="1">
                <a:solidFill>
                  <a:schemeClr val="tx1"/>
                </a:solidFill>
                <a:cs typeface="Calibri"/>
              </a:rPr>
              <a:t> for more information/ recommendations on programs locally and nationally. </a:t>
            </a:r>
            <a:endParaRPr lang="en-CA" sz="2000" b="1">
              <a:solidFill>
                <a:schemeClr val="tx1"/>
              </a:solidFill>
              <a:ea typeface="Calibri"/>
              <a:cs typeface="Calibri"/>
            </a:endParaRPr>
          </a:p>
          <a:p>
            <a:pPr marL="285750" indent="-285750">
              <a:buFont typeface="Arial,Sans-Serif" panose="020B0604020202020204" pitchFamily="34" charset="0"/>
              <a:buChar char="•"/>
            </a:pPr>
            <a:endParaRPr lang="en-US" sz="2000">
              <a:solidFill>
                <a:schemeClr val="tx1"/>
              </a:solidFill>
              <a:latin typeface="+mn-lt"/>
              <a:ea typeface="Calibri"/>
              <a:cs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a:p>
            <a:pPr marL="285750" indent="-285750">
              <a:buFont typeface="Arial" panose="020B0604020202020204" pitchFamily="34" charset="0"/>
              <a:buChar char="•"/>
            </a:pPr>
            <a:endParaRPr lang="en-US" sz="2000" b="1">
              <a:solidFill>
                <a:schemeClr val="tx1"/>
              </a:solidFill>
              <a:latin typeface="+mn-lt"/>
              <a:ea typeface="Calibri"/>
            </a:endParaRPr>
          </a:p>
        </p:txBody>
      </p:sp>
      <p:pic>
        <p:nvPicPr>
          <p:cNvPr id="6" name="Picture 5" descr="The Beauty of Art | Poets">
            <a:extLst>
              <a:ext uri="{FF2B5EF4-FFF2-40B4-BE49-F238E27FC236}">
                <a16:creationId xmlns:a16="http://schemas.microsoft.com/office/drawing/2014/main" id="{2B9A3653-97BE-4634-A0B1-6F24BF355B48}"/>
              </a:ext>
            </a:extLst>
          </p:cNvPr>
          <p:cNvPicPr>
            <a:picLocks noChangeAspect="1"/>
          </p:cNvPicPr>
          <p:nvPr/>
        </p:nvPicPr>
        <p:blipFill>
          <a:blip r:embed="rId3"/>
          <a:stretch>
            <a:fillRect/>
          </a:stretch>
        </p:blipFill>
        <p:spPr>
          <a:xfrm>
            <a:off x="3660707" y="1859231"/>
            <a:ext cx="2304610" cy="2880592"/>
          </a:xfrm>
          <a:prstGeom prst="rect">
            <a:avLst/>
          </a:prstGeom>
        </p:spPr>
      </p:pic>
      <p:pic>
        <p:nvPicPr>
          <p:cNvPr id="7" name="Picture 6" descr="Banff International Workshop in Jazz &amp; Creative Music | Banff Centre">
            <a:extLst>
              <a:ext uri="{FF2B5EF4-FFF2-40B4-BE49-F238E27FC236}">
                <a16:creationId xmlns:a16="http://schemas.microsoft.com/office/drawing/2014/main" id="{7FEF8A0A-CF5F-5FC0-E810-521378C8E1A6}"/>
              </a:ext>
            </a:extLst>
          </p:cNvPr>
          <p:cNvPicPr>
            <a:picLocks noChangeAspect="1"/>
          </p:cNvPicPr>
          <p:nvPr/>
        </p:nvPicPr>
        <p:blipFill>
          <a:blip r:embed="rId4"/>
          <a:stretch>
            <a:fillRect/>
          </a:stretch>
        </p:blipFill>
        <p:spPr>
          <a:xfrm>
            <a:off x="9361137" y="1771907"/>
            <a:ext cx="2431060" cy="1473513"/>
          </a:xfrm>
          <a:prstGeom prst="rect">
            <a:avLst/>
          </a:prstGeom>
        </p:spPr>
      </p:pic>
    </p:spTree>
    <p:extLst>
      <p:ext uri="{BB962C8B-B14F-4D97-AF65-F5344CB8AC3E}">
        <p14:creationId xmlns:p14="http://schemas.microsoft.com/office/powerpoint/2010/main" val="25546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0BBF-29F3-6417-76BC-17E09C3CB8C5}"/>
              </a:ext>
            </a:extLst>
          </p:cNvPr>
          <p:cNvSpPr>
            <a:spLocks noGrp="1"/>
          </p:cNvSpPr>
          <p:nvPr>
            <p:ph type="title"/>
          </p:nvPr>
        </p:nvSpPr>
        <p:spPr>
          <a:xfrm>
            <a:off x="562838" y="752712"/>
            <a:ext cx="11187476" cy="738664"/>
          </a:xfrm>
        </p:spPr>
        <p:txBody>
          <a:bodyPr wrap="square" lIns="0" tIns="0" rIns="0" bIns="0" anchor="t">
            <a:spAutoFit/>
          </a:bodyPr>
          <a:lstStyle/>
          <a:p>
            <a:pPr algn="ctr"/>
            <a:r>
              <a:rPr lang="en-US" sz="4800" b="1">
                <a:latin typeface="+mn-lt"/>
              </a:rPr>
              <a:t>Performing Arts</a:t>
            </a:r>
          </a:p>
        </p:txBody>
      </p:sp>
      <p:sp>
        <p:nvSpPr>
          <p:cNvPr id="3" name="Content Placeholder 2">
            <a:extLst>
              <a:ext uri="{FF2B5EF4-FFF2-40B4-BE49-F238E27FC236}">
                <a16:creationId xmlns:a16="http://schemas.microsoft.com/office/drawing/2014/main" id="{3D6D9CAB-B5F2-2F78-3C85-0F07B05F9774}"/>
              </a:ext>
            </a:extLst>
          </p:cNvPr>
          <p:cNvSpPr>
            <a:spLocks noGrp="1"/>
          </p:cNvSpPr>
          <p:nvPr>
            <p:ph sz="half" idx="2"/>
          </p:nvPr>
        </p:nvSpPr>
        <p:spPr>
          <a:xfrm>
            <a:off x="338452" y="1780137"/>
            <a:ext cx="5533454" cy="4062651"/>
          </a:xfrm>
        </p:spPr>
        <p:txBody>
          <a:bodyPr wrap="square" lIns="0" tIns="0" rIns="0" bIns="0" anchor="t">
            <a:spAutoFit/>
          </a:bodyPr>
          <a:lstStyle/>
          <a:p>
            <a:r>
              <a:rPr lang="en-US" sz="2400" b="1" u="sng">
                <a:solidFill>
                  <a:schemeClr val="tx1"/>
                </a:solidFill>
                <a:latin typeface="+mn-lt"/>
              </a:rPr>
              <a:t>Dance</a:t>
            </a:r>
            <a:r>
              <a:rPr lang="en-US" sz="2400">
                <a:solidFill>
                  <a:schemeClr val="tx1"/>
                </a:solidFill>
                <a:latin typeface="+mn-lt"/>
              </a:rPr>
              <a:t>:</a:t>
            </a:r>
            <a:endParaRPr lang="en-US" sz="2800">
              <a:solidFill>
                <a:schemeClr val="tx1"/>
              </a:solidFill>
              <a:latin typeface="+mn-lt"/>
              <a:ea typeface="Calibri"/>
            </a:endParaRPr>
          </a:p>
          <a:p>
            <a:pPr marL="285750" indent="-285750">
              <a:buFont typeface="Arial" panose="020B0604020202020204" pitchFamily="34" charset="0"/>
              <a:buChar char="•"/>
            </a:pPr>
            <a:r>
              <a:rPr lang="en-US" sz="2000">
                <a:solidFill>
                  <a:schemeClr val="tx1"/>
                </a:solidFill>
                <a:latin typeface="+mn-lt"/>
              </a:rPr>
              <a:t>SFU</a:t>
            </a:r>
            <a:endParaRPr lang="en-US" sz="2000">
              <a:solidFill>
                <a:schemeClr val="tx1"/>
              </a:solidFill>
              <a:latin typeface="+mn-lt"/>
              <a:ea typeface="Calibri"/>
            </a:endParaRPr>
          </a:p>
          <a:p>
            <a:pPr marL="285750" indent="-285750">
              <a:buFont typeface="Arial" panose="020B0604020202020204" pitchFamily="34" charset="0"/>
              <a:buChar char="•"/>
            </a:pPr>
            <a:r>
              <a:rPr lang="en-US" sz="2000">
                <a:solidFill>
                  <a:schemeClr val="tx1"/>
                </a:solidFill>
                <a:latin typeface="+mn-lt"/>
              </a:rPr>
              <a:t>Vancouver Community College</a:t>
            </a:r>
            <a:endParaRPr lang="en-US" sz="2000">
              <a:solidFill>
                <a:schemeClr val="tx1"/>
              </a:solidFill>
              <a:latin typeface="+mn-lt"/>
              <a:ea typeface="Calibri"/>
            </a:endParaRPr>
          </a:p>
          <a:p>
            <a:endParaRPr lang="en-US" sz="2000">
              <a:solidFill>
                <a:schemeClr val="tx1"/>
              </a:solidFill>
              <a:latin typeface="+mn-lt"/>
            </a:endParaRPr>
          </a:p>
          <a:p>
            <a:pPr algn="l"/>
            <a:r>
              <a:rPr lang="en-US" sz="2000" b="1">
                <a:solidFill>
                  <a:schemeClr val="tx1"/>
                </a:solidFill>
                <a:latin typeface="+mn-lt"/>
                <a:ea typeface="Calibri"/>
                <a:cs typeface="Calibri"/>
              </a:rPr>
              <a:t>There are </a:t>
            </a:r>
            <a:r>
              <a:rPr lang="en-US" sz="2000" b="1" u="sng">
                <a:solidFill>
                  <a:schemeClr val="tx1"/>
                </a:solidFill>
                <a:latin typeface="+mn-lt"/>
                <a:ea typeface="Calibri"/>
                <a:cs typeface="Calibri"/>
              </a:rPr>
              <a:t>many additional private institutions</a:t>
            </a:r>
            <a:r>
              <a:rPr lang="en-US" sz="2000" b="1">
                <a:solidFill>
                  <a:schemeClr val="tx1"/>
                </a:solidFill>
                <a:latin typeface="+mn-lt"/>
                <a:ea typeface="Calibri"/>
                <a:cs typeface="Calibri"/>
              </a:rPr>
              <a:t> that students may wish to explore in Dance.</a:t>
            </a:r>
          </a:p>
          <a:p>
            <a:pPr algn="l"/>
            <a:endParaRPr lang="en-US" sz="2000" b="1">
              <a:solidFill>
                <a:schemeClr val="tx1"/>
              </a:solidFill>
              <a:latin typeface="+mn-lt"/>
              <a:ea typeface="Calibri"/>
              <a:cs typeface="Calibri"/>
            </a:endParaRPr>
          </a:p>
          <a:p>
            <a:pPr algn="l"/>
            <a:r>
              <a:rPr lang="en-US" sz="2000" b="1">
                <a:solidFill>
                  <a:schemeClr val="tx1"/>
                </a:solidFill>
                <a:latin typeface="+mn-lt"/>
                <a:ea typeface="Calibri"/>
                <a:cs typeface="Calibri"/>
              </a:rPr>
              <a:t>Check individual schools for specific requirements.</a:t>
            </a:r>
            <a:endParaRPr lang="en-US">
              <a:solidFill>
                <a:schemeClr val="tx1"/>
              </a:solidFill>
            </a:endParaRPr>
          </a:p>
          <a:p>
            <a:endParaRPr lang="en-US" sz="2000">
              <a:solidFill>
                <a:schemeClr val="tx1"/>
              </a:solidFill>
              <a:latin typeface="+mn-lt"/>
              <a:ea typeface="Calibri"/>
            </a:endParaRPr>
          </a:p>
          <a:p>
            <a:pPr>
              <a:buFont typeface="Arial" panose="020B0604020202020204" pitchFamily="34" charset="0"/>
            </a:pPr>
            <a:r>
              <a:rPr lang="en-US" sz="2000" b="1">
                <a:solidFill>
                  <a:schemeClr val="tx1"/>
                </a:solidFill>
                <a:latin typeface="+mn-lt"/>
              </a:rPr>
              <a:t>See </a:t>
            </a:r>
            <a:r>
              <a:rPr lang="en-US" sz="2000" b="1">
                <a:solidFill>
                  <a:schemeClr val="tx1"/>
                </a:solidFill>
                <a:highlight>
                  <a:srgbClr val="00FFFF"/>
                </a:highlight>
                <a:latin typeface="+mn-lt"/>
              </a:rPr>
              <a:t>Ms. Law</a:t>
            </a:r>
            <a:r>
              <a:rPr lang="en-US" sz="2000" b="1">
                <a:solidFill>
                  <a:schemeClr val="tx1"/>
                </a:solidFill>
                <a:latin typeface="+mn-lt"/>
              </a:rPr>
              <a:t> for more information about more dance opportunities and schools locally, across Canada, and internationally after high school. </a:t>
            </a:r>
            <a:endParaRPr lang="en-US" sz="2000" b="1">
              <a:solidFill>
                <a:schemeClr val="tx1"/>
              </a:solidFill>
              <a:latin typeface="+mn-lt"/>
              <a:ea typeface="Calibri"/>
            </a:endParaRPr>
          </a:p>
        </p:txBody>
      </p:sp>
      <p:sp>
        <p:nvSpPr>
          <p:cNvPr id="4" name="Content Placeholder 3">
            <a:extLst>
              <a:ext uri="{FF2B5EF4-FFF2-40B4-BE49-F238E27FC236}">
                <a16:creationId xmlns:a16="http://schemas.microsoft.com/office/drawing/2014/main" id="{5A65AE8F-01C7-2DE2-E08E-557B2D936ECD}"/>
              </a:ext>
            </a:extLst>
          </p:cNvPr>
          <p:cNvSpPr>
            <a:spLocks noGrp="1"/>
          </p:cNvSpPr>
          <p:nvPr>
            <p:ph sz="half" idx="3"/>
          </p:nvPr>
        </p:nvSpPr>
        <p:spPr>
          <a:xfrm>
            <a:off x="6146680" y="1783381"/>
            <a:ext cx="5597608" cy="4678204"/>
          </a:xfrm>
        </p:spPr>
        <p:txBody>
          <a:bodyPr wrap="square" lIns="0" tIns="0" rIns="0" bIns="0" anchor="t">
            <a:spAutoFit/>
          </a:bodyPr>
          <a:lstStyle/>
          <a:p>
            <a:r>
              <a:rPr lang="en-US" sz="2400" b="1" u="sng">
                <a:solidFill>
                  <a:schemeClr val="tx1"/>
                </a:solidFill>
                <a:latin typeface="+mn-lt"/>
              </a:rPr>
              <a:t>Theatre</a:t>
            </a:r>
            <a:r>
              <a:rPr lang="en-US" sz="2400">
                <a:solidFill>
                  <a:schemeClr val="tx1"/>
                </a:solidFill>
                <a:latin typeface="+mn-lt"/>
              </a:rPr>
              <a:t>:</a:t>
            </a:r>
            <a:endParaRPr lang="en-US" sz="2400">
              <a:solidFill>
                <a:schemeClr val="tx1"/>
              </a:solidFill>
              <a:latin typeface="+mn-lt"/>
              <a:ea typeface="Calibri"/>
            </a:endParaRPr>
          </a:p>
          <a:p>
            <a:pPr marL="342900" indent="-342900">
              <a:buFont typeface="Arial" panose="020B0604020202020204" pitchFamily="34" charset="0"/>
              <a:buChar char="•"/>
            </a:pPr>
            <a:r>
              <a:rPr lang="en-US" sz="2000">
                <a:solidFill>
                  <a:schemeClr val="tx1"/>
                </a:solidFill>
                <a:latin typeface="+mn-lt"/>
              </a:rPr>
              <a:t>Capilano University</a:t>
            </a:r>
            <a:endParaRPr lang="en-US" sz="2000">
              <a:solidFill>
                <a:schemeClr val="tx1"/>
              </a:solidFill>
              <a:latin typeface="+mn-lt"/>
              <a:ea typeface="Calibri"/>
            </a:endParaRPr>
          </a:p>
          <a:p>
            <a:pPr marL="342900" indent="-342900">
              <a:buFont typeface="Arial" panose="020B0604020202020204" pitchFamily="34" charset="0"/>
              <a:buChar char="•"/>
            </a:pPr>
            <a:r>
              <a:rPr lang="en-US" sz="2000">
                <a:solidFill>
                  <a:schemeClr val="tx1"/>
                </a:solidFill>
                <a:latin typeface="+mn-lt"/>
              </a:rPr>
              <a:t>Douglas College</a:t>
            </a:r>
            <a:endParaRPr lang="en-US" sz="2000">
              <a:solidFill>
                <a:schemeClr val="tx1"/>
              </a:solidFill>
              <a:latin typeface="+mn-lt"/>
              <a:ea typeface="Calibri"/>
            </a:endParaRPr>
          </a:p>
          <a:p>
            <a:pPr marL="342900" indent="-342900">
              <a:buFont typeface="Arial,Sans-Serif" panose="020B0604020202020204" pitchFamily="34" charset="0"/>
              <a:buChar char="•"/>
            </a:pPr>
            <a:r>
              <a:rPr lang="en-US" sz="2000" err="1">
                <a:solidFill>
                  <a:schemeClr val="tx1"/>
                </a:solidFill>
                <a:latin typeface="+mn-lt"/>
                <a:ea typeface="Calibri"/>
                <a:cs typeface="Calibri"/>
              </a:rPr>
              <a:t>Langara</a:t>
            </a:r>
            <a:r>
              <a:rPr lang="en-US" sz="2000">
                <a:solidFill>
                  <a:schemeClr val="tx1"/>
                </a:solidFill>
                <a:latin typeface="+mn-lt"/>
                <a:ea typeface="Calibri"/>
                <a:cs typeface="Calibri"/>
              </a:rPr>
              <a:t> College</a:t>
            </a:r>
          </a:p>
          <a:p>
            <a:pPr marL="342900" indent="-342900">
              <a:buFont typeface="Arial" panose="020B0604020202020204" pitchFamily="34" charset="0"/>
              <a:buChar char="•"/>
            </a:pPr>
            <a:r>
              <a:rPr lang="en-US" sz="2000">
                <a:solidFill>
                  <a:schemeClr val="tx1"/>
                </a:solidFill>
                <a:latin typeface="+mn-lt"/>
              </a:rPr>
              <a:t>SFU</a:t>
            </a:r>
            <a:endParaRPr lang="en-US" sz="2000">
              <a:solidFill>
                <a:schemeClr val="tx1"/>
              </a:solidFill>
              <a:latin typeface="+mn-lt"/>
              <a:ea typeface="Calibri"/>
            </a:endParaRPr>
          </a:p>
          <a:p>
            <a:pPr marL="342900" indent="-342900">
              <a:buFont typeface="Arial" panose="020B0604020202020204" pitchFamily="34" charset="0"/>
              <a:buChar char="•"/>
            </a:pPr>
            <a:r>
              <a:rPr lang="en-US" sz="2000">
                <a:solidFill>
                  <a:schemeClr val="tx1"/>
                </a:solidFill>
                <a:latin typeface="+mn-lt"/>
                <a:cs typeface="Calibri"/>
              </a:rPr>
              <a:t>TRU</a:t>
            </a:r>
            <a:endParaRPr lang="en-US" sz="2000">
              <a:solidFill>
                <a:schemeClr val="tx1"/>
              </a:solidFill>
              <a:latin typeface="+mn-lt"/>
              <a:ea typeface="Calibri"/>
            </a:endParaRPr>
          </a:p>
          <a:p>
            <a:pPr marL="342900" indent="-342900">
              <a:buFont typeface="Arial" panose="020B0604020202020204" pitchFamily="34" charset="0"/>
              <a:buChar char="•"/>
            </a:pPr>
            <a:r>
              <a:rPr lang="en-US" sz="2000">
                <a:solidFill>
                  <a:schemeClr val="tx1"/>
                </a:solidFill>
                <a:latin typeface="+mn-lt"/>
              </a:rPr>
              <a:t>UBC</a:t>
            </a:r>
            <a:endParaRPr lang="en-US" sz="2000">
              <a:solidFill>
                <a:schemeClr val="tx1"/>
              </a:solidFill>
              <a:latin typeface="+mn-lt"/>
              <a:ea typeface="Calibri"/>
            </a:endParaRPr>
          </a:p>
          <a:p>
            <a:pPr marL="342900" indent="-342900">
              <a:buFont typeface="Arial" panose="020B0604020202020204" pitchFamily="34" charset="0"/>
              <a:buChar char="•"/>
            </a:pPr>
            <a:r>
              <a:rPr lang="en-US" sz="2000">
                <a:solidFill>
                  <a:schemeClr val="tx1"/>
                </a:solidFill>
                <a:latin typeface="+mn-lt"/>
                <a:ea typeface="Calibri"/>
              </a:rPr>
              <a:t>UFV</a:t>
            </a:r>
          </a:p>
          <a:p>
            <a:pPr marL="342900" indent="-342900">
              <a:buFont typeface="Arial" panose="020B0604020202020204" pitchFamily="34" charset="0"/>
              <a:buChar char="•"/>
            </a:pPr>
            <a:r>
              <a:rPr lang="en-US" sz="2000">
                <a:solidFill>
                  <a:schemeClr val="tx1"/>
                </a:solidFill>
                <a:latin typeface="+mn-lt"/>
                <a:ea typeface="Calibri"/>
                <a:cs typeface="Calibri"/>
              </a:rPr>
              <a:t>UVIC</a:t>
            </a:r>
          </a:p>
          <a:p>
            <a:pPr marL="342900" indent="-342900">
              <a:buFont typeface="Arial" panose="020B0604020202020204" pitchFamily="34" charset="0"/>
              <a:buChar char="•"/>
            </a:pPr>
            <a:endParaRPr lang="en-US" sz="2000">
              <a:solidFill>
                <a:schemeClr val="tx1"/>
              </a:solidFill>
              <a:latin typeface="+mn-lt"/>
              <a:ea typeface="Calibri"/>
            </a:endParaRPr>
          </a:p>
          <a:p>
            <a:pPr algn="l"/>
            <a:r>
              <a:rPr lang="en-US" sz="2000" b="1">
                <a:solidFill>
                  <a:schemeClr val="tx1"/>
                </a:solidFill>
                <a:latin typeface="+mn-lt"/>
                <a:ea typeface="Calibri"/>
                <a:cs typeface="Calibri"/>
              </a:rPr>
              <a:t>Check individual schools for specific requirements.</a:t>
            </a:r>
          </a:p>
          <a:p>
            <a:pPr>
              <a:buFont typeface="Arial" panose="020B0604020202020204" pitchFamily="34" charset="0"/>
            </a:pPr>
            <a:endParaRPr lang="en-US" sz="2000">
              <a:solidFill>
                <a:schemeClr val="tx1"/>
              </a:solidFill>
              <a:latin typeface="+mn-lt"/>
              <a:ea typeface="Calibri"/>
            </a:endParaRPr>
          </a:p>
          <a:p>
            <a:r>
              <a:rPr lang="en-US" sz="2000" b="1">
                <a:solidFill>
                  <a:schemeClr val="tx1"/>
                </a:solidFill>
                <a:latin typeface="+mn-lt"/>
              </a:rPr>
              <a:t>See </a:t>
            </a:r>
            <a:r>
              <a:rPr lang="en-US" sz="2000" b="1">
                <a:solidFill>
                  <a:schemeClr val="tx1"/>
                </a:solidFill>
                <a:highlight>
                  <a:srgbClr val="00FFFF"/>
                </a:highlight>
                <a:latin typeface="+mn-lt"/>
              </a:rPr>
              <a:t>Mr. Smith</a:t>
            </a:r>
            <a:r>
              <a:rPr lang="en-US" sz="2000" b="1">
                <a:solidFill>
                  <a:schemeClr val="tx1"/>
                </a:solidFill>
                <a:latin typeface="+mn-lt"/>
              </a:rPr>
              <a:t> for more information on the audition process and recommendations on programs after high school. </a:t>
            </a:r>
            <a:endParaRPr lang="en-US" sz="2000" b="1">
              <a:solidFill>
                <a:schemeClr val="tx1"/>
              </a:solidFill>
              <a:latin typeface="+mn-lt"/>
              <a:ea typeface="Calibri"/>
            </a:endParaRPr>
          </a:p>
        </p:txBody>
      </p:sp>
      <p:pic>
        <p:nvPicPr>
          <p:cNvPr id="5" name="Picture 4" descr="A group of people dancing on a stage&#10;&#10;Description automatically generated">
            <a:extLst>
              <a:ext uri="{FF2B5EF4-FFF2-40B4-BE49-F238E27FC236}">
                <a16:creationId xmlns:a16="http://schemas.microsoft.com/office/drawing/2014/main" id="{36B5D028-829E-B1B4-DB25-725DC0D47228}"/>
              </a:ext>
            </a:extLst>
          </p:cNvPr>
          <p:cNvPicPr>
            <a:picLocks noChangeAspect="1"/>
          </p:cNvPicPr>
          <p:nvPr/>
        </p:nvPicPr>
        <p:blipFill rotWithShape="1">
          <a:blip r:embed="rId3"/>
          <a:srcRect l="15075" t="6923" b="-576"/>
          <a:stretch/>
        </p:blipFill>
        <p:spPr>
          <a:xfrm>
            <a:off x="2109464" y="5570148"/>
            <a:ext cx="1786787" cy="1294202"/>
          </a:xfrm>
          <a:prstGeom prst="rect">
            <a:avLst/>
          </a:prstGeom>
        </p:spPr>
      </p:pic>
      <p:pic>
        <p:nvPicPr>
          <p:cNvPr id="6" name="Picture 5" descr="Theatre - University of Victoria">
            <a:extLst>
              <a:ext uri="{FF2B5EF4-FFF2-40B4-BE49-F238E27FC236}">
                <a16:creationId xmlns:a16="http://schemas.microsoft.com/office/drawing/2014/main" id="{8FC7AACC-9C21-5F98-F45D-309F7B7A999D}"/>
              </a:ext>
            </a:extLst>
          </p:cNvPr>
          <p:cNvPicPr>
            <a:picLocks noChangeAspect="1"/>
          </p:cNvPicPr>
          <p:nvPr/>
        </p:nvPicPr>
        <p:blipFill>
          <a:blip r:embed="rId4"/>
          <a:stretch>
            <a:fillRect/>
          </a:stretch>
        </p:blipFill>
        <p:spPr>
          <a:xfrm>
            <a:off x="8029699" y="3191271"/>
            <a:ext cx="3752600" cy="1603612"/>
          </a:xfrm>
          <a:prstGeom prst="rect">
            <a:avLst/>
          </a:prstGeom>
        </p:spPr>
      </p:pic>
    </p:spTree>
    <p:extLst>
      <p:ext uri="{BB962C8B-B14F-4D97-AF65-F5344CB8AC3E}">
        <p14:creationId xmlns:p14="http://schemas.microsoft.com/office/powerpoint/2010/main" val="91095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49DE-C3CC-464A-43EE-1D630ECE36A8}"/>
              </a:ext>
            </a:extLst>
          </p:cNvPr>
          <p:cNvSpPr>
            <a:spLocks noGrp="1"/>
          </p:cNvSpPr>
          <p:nvPr>
            <p:ph type="title"/>
          </p:nvPr>
        </p:nvSpPr>
        <p:spPr>
          <a:xfrm>
            <a:off x="562838" y="936215"/>
            <a:ext cx="11116295" cy="830997"/>
          </a:xfrm>
        </p:spPr>
        <p:txBody>
          <a:bodyPr wrap="square" lIns="0" tIns="0" rIns="0" bIns="0" anchor="t">
            <a:spAutoFit/>
          </a:bodyPr>
          <a:lstStyle/>
          <a:p>
            <a:pPr algn="ctr"/>
            <a:r>
              <a:rPr lang="en-US" sz="5400" b="1">
                <a:latin typeface="+mn-lt"/>
              </a:rPr>
              <a:t>Athletics</a:t>
            </a:r>
          </a:p>
        </p:txBody>
      </p:sp>
      <p:sp>
        <p:nvSpPr>
          <p:cNvPr id="3" name="Content Placeholder 2">
            <a:extLst>
              <a:ext uri="{FF2B5EF4-FFF2-40B4-BE49-F238E27FC236}">
                <a16:creationId xmlns:a16="http://schemas.microsoft.com/office/drawing/2014/main" id="{BED8E6FB-4D1A-1E2A-89F6-473B12B56A47}"/>
              </a:ext>
            </a:extLst>
          </p:cNvPr>
          <p:cNvSpPr>
            <a:spLocks noGrp="1"/>
          </p:cNvSpPr>
          <p:nvPr>
            <p:ph sz="half" idx="2"/>
          </p:nvPr>
        </p:nvSpPr>
        <p:spPr>
          <a:xfrm>
            <a:off x="459415" y="2102919"/>
            <a:ext cx="11161720" cy="2954655"/>
          </a:xfrm>
        </p:spPr>
        <p:txBody>
          <a:bodyPr wrap="square" lIns="0" tIns="0" rIns="0" bIns="0" anchor="t">
            <a:spAutoFit/>
          </a:bodyPr>
          <a:lstStyle/>
          <a:p>
            <a:pPr marL="285750" indent="-285750">
              <a:buFont typeface="Arial" panose="020B0604020202020204" pitchFamily="34" charset="0"/>
              <a:buChar char="•"/>
            </a:pPr>
            <a:r>
              <a:rPr lang="en-US" sz="2400">
                <a:solidFill>
                  <a:schemeClr val="tx1"/>
                </a:solidFill>
              </a:rPr>
              <a:t>Starting in </a:t>
            </a:r>
            <a:r>
              <a:rPr lang="en-US" sz="2400" b="1">
                <a:solidFill>
                  <a:schemeClr val="tx1"/>
                </a:solidFill>
              </a:rPr>
              <a:t>Grade 11</a:t>
            </a:r>
            <a:r>
              <a:rPr lang="en-US" sz="2400">
                <a:solidFill>
                  <a:schemeClr val="tx1"/>
                </a:solidFill>
              </a:rPr>
              <a:t>, coaches will come out to scout players in various sports for post-secondary/scholarship opportunities.</a:t>
            </a:r>
          </a:p>
          <a:p>
            <a:pPr marL="285750" indent="-285750">
              <a:buFont typeface="Arial" panose="020B0604020202020204" pitchFamily="34" charset="0"/>
              <a:buChar char="•"/>
            </a:pPr>
            <a:endParaRPr lang="en-US" sz="2400">
              <a:solidFill>
                <a:schemeClr val="tx1"/>
              </a:solidFill>
            </a:endParaRPr>
          </a:p>
          <a:p>
            <a:pPr marL="285750" indent="-285750">
              <a:buFont typeface="Arial" panose="020B0604020202020204" pitchFamily="34" charset="0"/>
              <a:buChar char="•"/>
            </a:pPr>
            <a:endParaRPr lang="en-US" sz="2400">
              <a:solidFill>
                <a:schemeClr val="tx1"/>
              </a:solidFill>
            </a:endParaRPr>
          </a:p>
          <a:p>
            <a:pPr algn="l"/>
            <a:r>
              <a:rPr lang="en-US" sz="2000" b="1">
                <a:solidFill>
                  <a:schemeClr val="tx1"/>
                </a:solidFill>
                <a:latin typeface="Calibri"/>
                <a:ea typeface="Calibri"/>
                <a:cs typeface="Calibri"/>
              </a:rPr>
              <a:t>Check individual schools for specific requirements.</a:t>
            </a:r>
            <a:endParaRPr lang="en-US" sz="2000">
              <a:solidFill>
                <a:schemeClr val="tx1"/>
              </a:solidFill>
              <a:latin typeface="Calibri"/>
              <a:ea typeface="Calibri"/>
              <a:cs typeface="Calibri"/>
            </a:endParaRPr>
          </a:p>
          <a:p>
            <a:endParaRPr lang="en-US" sz="2000">
              <a:solidFill>
                <a:schemeClr val="tx1"/>
              </a:solidFill>
              <a:latin typeface="Calibri"/>
              <a:ea typeface="Calibri"/>
              <a:cs typeface="Calibri"/>
            </a:endParaRPr>
          </a:p>
          <a:p>
            <a:r>
              <a:rPr lang="en-US" sz="2000" b="1">
                <a:solidFill>
                  <a:schemeClr val="tx1"/>
                </a:solidFill>
                <a:latin typeface="Calibri"/>
                <a:ea typeface="Calibri"/>
                <a:cs typeface="Calibri"/>
              </a:rPr>
              <a:t>See </a:t>
            </a:r>
            <a:r>
              <a:rPr lang="en-US" sz="2000" b="1">
                <a:solidFill>
                  <a:schemeClr val="tx1"/>
                </a:solidFill>
                <a:highlight>
                  <a:srgbClr val="00FFFF"/>
                </a:highlight>
                <a:latin typeface="Calibri"/>
                <a:ea typeface="Calibri"/>
                <a:cs typeface="Calibri"/>
              </a:rPr>
              <a:t>your PE teacher and coach</a:t>
            </a:r>
            <a:r>
              <a:rPr lang="en-US" sz="2000" b="1">
                <a:solidFill>
                  <a:schemeClr val="tx1"/>
                </a:solidFill>
                <a:latin typeface="Calibri"/>
                <a:ea typeface="Calibri"/>
                <a:cs typeface="Calibri"/>
              </a:rPr>
              <a:t> for more information</a:t>
            </a:r>
          </a:p>
          <a:p>
            <a:r>
              <a:rPr lang="en-US" sz="2000" b="1">
                <a:solidFill>
                  <a:schemeClr val="tx1"/>
                </a:solidFill>
                <a:latin typeface="Calibri"/>
                <a:ea typeface="Calibri"/>
                <a:cs typeface="Calibri"/>
              </a:rPr>
              <a:t>on athletic opportunities after high school.</a:t>
            </a:r>
            <a:endParaRPr lang="en-US">
              <a:solidFill>
                <a:schemeClr val="tx1"/>
              </a:solidFill>
            </a:endParaRPr>
          </a:p>
          <a:p>
            <a:endParaRPr lang="en-US">
              <a:solidFill>
                <a:schemeClr val="tx1"/>
              </a:solidFill>
            </a:endParaRPr>
          </a:p>
        </p:txBody>
      </p:sp>
      <p:pic>
        <p:nvPicPr>
          <p:cNvPr id="1026" name="Picture 2" descr="Bubbles And Empty Seats: How Each Pro Sport Plans To Come Back Amid  Pandemic : NPR">
            <a:extLst>
              <a:ext uri="{FF2B5EF4-FFF2-40B4-BE49-F238E27FC236}">
                <a16:creationId xmlns:a16="http://schemas.microsoft.com/office/drawing/2014/main" id="{A8027949-3AB6-EEB8-1803-C9FEB7177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089" y="3320416"/>
            <a:ext cx="4960553" cy="278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36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Royalty-free technician photos free download | Pxfuel">
            <a:extLst>
              <a:ext uri="{FF2B5EF4-FFF2-40B4-BE49-F238E27FC236}">
                <a16:creationId xmlns:a16="http://schemas.microsoft.com/office/drawing/2014/main" id="{CB5A09A2-B0F6-4703-856F-5C0991AFE381}"/>
              </a:ext>
            </a:extLst>
          </p:cNvPr>
          <p:cNvPicPr>
            <a:picLocks noChangeAspect="1"/>
          </p:cNvPicPr>
          <p:nvPr/>
        </p:nvPicPr>
        <p:blipFill rotWithShape="1">
          <a:blip r:embed="rId2"/>
          <a:srcRect l="24916" r="14690"/>
          <a:stretch/>
        </p:blipFill>
        <p:spPr>
          <a:xfrm>
            <a:off x="1" y="-8371"/>
            <a:ext cx="4038603" cy="4470815"/>
          </a:xfrm>
          <a:prstGeom prst="rect">
            <a:avLst/>
          </a:prstGeom>
        </p:spPr>
      </p:pic>
      <p:pic>
        <p:nvPicPr>
          <p:cNvPr id="6" name="Picture 6" descr="Free Images : building, male, saw, carpenter, helmet ...">
            <a:extLst>
              <a:ext uri="{FF2B5EF4-FFF2-40B4-BE49-F238E27FC236}">
                <a16:creationId xmlns:a16="http://schemas.microsoft.com/office/drawing/2014/main" id="{40AD8368-F866-422B-90FD-9C6704FB1508}"/>
              </a:ext>
            </a:extLst>
          </p:cNvPr>
          <p:cNvPicPr>
            <a:picLocks noChangeAspect="1"/>
          </p:cNvPicPr>
          <p:nvPr/>
        </p:nvPicPr>
        <p:blipFill rotWithShape="1">
          <a:blip r:embed="rId3"/>
          <a:srcRect l="22657" r="16707" b="3"/>
          <a:stretch/>
        </p:blipFill>
        <p:spPr>
          <a:xfrm>
            <a:off x="4038600" y="-8371"/>
            <a:ext cx="4076700" cy="4470815"/>
          </a:xfrm>
          <a:prstGeom prst="rect">
            <a:avLst/>
          </a:prstGeom>
        </p:spPr>
      </p:pic>
      <p:pic>
        <p:nvPicPr>
          <p:cNvPr id="8" name="Picture 9" descr="A picture containing indoor, person, front, table&#10;&#10;Description automatically generated">
            <a:extLst>
              <a:ext uri="{FF2B5EF4-FFF2-40B4-BE49-F238E27FC236}">
                <a16:creationId xmlns:a16="http://schemas.microsoft.com/office/drawing/2014/main" id="{CFEBB1E3-B4ED-489C-B93A-16AEBB8AB30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0485" r="27410"/>
          <a:stretch/>
        </p:blipFill>
        <p:spPr>
          <a:xfrm>
            <a:off x="8115292" y="-8371"/>
            <a:ext cx="4076700" cy="4470815"/>
          </a:xfrm>
          <a:prstGeom prst="rect">
            <a:avLst/>
          </a:prstGeom>
        </p:spPr>
      </p:pic>
      <p:sp>
        <p:nvSpPr>
          <p:cNvPr id="26" name="Rectangle 2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41348" y="4905954"/>
            <a:ext cx="11089218" cy="1456984"/>
          </a:xfrm>
        </p:spPr>
        <p:txBody>
          <a:bodyPr vert="horz" lIns="91440" tIns="45720" rIns="91440" bIns="45720" rtlCol="0">
            <a:noAutofit/>
          </a:bodyPr>
          <a:lstStyle/>
          <a:p>
            <a:r>
              <a:rPr lang="en-US" sz="4800" b="1">
                <a:solidFill>
                  <a:srgbClr val="FFFFFF"/>
                </a:solidFill>
              </a:rPr>
              <a:t>Post-Secondary &amp; Career</a:t>
            </a:r>
            <a:r>
              <a:rPr lang="en-US" sz="4800" b="1" kern="1200">
                <a:solidFill>
                  <a:srgbClr val="FFFFFF"/>
                </a:solidFill>
                <a:latin typeface="+mj-lt"/>
                <a:ea typeface="+mj-ea"/>
                <a:cs typeface="+mj-cs"/>
              </a:rPr>
              <a:t> Options</a:t>
            </a:r>
            <a:br>
              <a:rPr lang="en-US" sz="4800" b="1">
                <a:solidFill>
                  <a:srgbClr val="FFFFFF"/>
                </a:solidFill>
              </a:rPr>
            </a:br>
            <a:r>
              <a:rPr lang="en-US" sz="4800" b="1" kern="1200">
                <a:solidFill>
                  <a:srgbClr val="FFFFFF"/>
                </a:solidFill>
                <a:latin typeface="+mj-lt"/>
                <a:ea typeface="+mj-ea"/>
                <a:cs typeface="+mj-cs"/>
              </a:rPr>
              <a:t>in the Trades</a:t>
            </a:r>
            <a:endParaRPr lang="en-US" sz="4800" b="1" kern="1200">
              <a:solidFill>
                <a:srgbClr val="FFFFFF"/>
              </a:solidFill>
              <a:latin typeface="+mj-lt"/>
              <a:ea typeface="Calibri Light"/>
              <a:cs typeface="Calibri Light"/>
            </a:endParaRPr>
          </a:p>
        </p:txBody>
      </p:sp>
      <p:sp>
        <p:nvSpPr>
          <p:cNvPr id="3" name="Subtitle 2"/>
          <p:cNvSpPr>
            <a:spLocks noGrp="1"/>
          </p:cNvSpPr>
          <p:nvPr>
            <p:ph type="subTitle" idx="1"/>
          </p:nvPr>
        </p:nvSpPr>
        <p:spPr>
          <a:xfrm>
            <a:off x="844781" y="4657868"/>
            <a:ext cx="9448803" cy="1560570"/>
          </a:xfrm>
        </p:spPr>
        <p:txBody>
          <a:bodyPr vert="horz" lIns="91440" tIns="45720" rIns="91440" bIns="45720" rtlCol="0" anchor="t">
            <a:normAutofit/>
          </a:bodyPr>
          <a:lstStyle/>
          <a:p>
            <a:pPr indent="-228600" algn="l">
              <a:buFont typeface="Arial" panose="020B0604020202020204" pitchFamily="34" charset="0"/>
              <a:buChar char="•"/>
            </a:pPr>
            <a:endParaRPr lang="en-US" sz="500">
              <a:solidFill>
                <a:srgbClr val="FFFFFF"/>
              </a:solidFill>
            </a:endParaRPr>
          </a:p>
          <a:p>
            <a:pPr indent="-228600" algn="l">
              <a:buFont typeface="Arial" panose="020B0604020202020204" pitchFamily="34" charset="0"/>
              <a:buChar char="•"/>
            </a:pPr>
            <a:endParaRPr lang="en-US" sz="2000">
              <a:solidFill>
                <a:srgbClr val="FFFFFF"/>
              </a:solidFill>
              <a:cs typeface="Calibri"/>
            </a:endParaRPr>
          </a:p>
          <a:p>
            <a:pPr indent="-228600" algn="l">
              <a:buFont typeface="Arial" panose="020B0604020202020204" pitchFamily="34" charset="0"/>
              <a:buChar char="•"/>
            </a:pPr>
            <a:endParaRPr lang="en-US" sz="2000" b="1">
              <a:solidFill>
                <a:srgbClr val="FFFFFF"/>
              </a:solidFill>
              <a:cs typeface="Calibri"/>
            </a:endParaRPr>
          </a:p>
          <a:p>
            <a:pPr indent="-228600" algn="l">
              <a:buFont typeface="Arial" panose="020B0604020202020204" pitchFamily="34" charset="0"/>
              <a:buChar char="•"/>
            </a:pPr>
            <a:endParaRPr lang="en-US" sz="500">
              <a:solidFill>
                <a:srgbClr val="FFFFFF"/>
              </a:solidFill>
            </a:endParaRPr>
          </a:p>
        </p:txBody>
      </p:sp>
      <p:sp>
        <p:nvSpPr>
          <p:cNvPr id="10" name="TextBox 9">
            <a:extLst>
              <a:ext uri="{FF2B5EF4-FFF2-40B4-BE49-F238E27FC236}">
                <a16:creationId xmlns:a16="http://schemas.microsoft.com/office/drawing/2014/main" id="{616FB19C-844D-497D-A7CE-3BBB424E5D83}"/>
              </a:ext>
            </a:extLst>
          </p:cNvPr>
          <p:cNvSpPr txBox="1"/>
          <p:nvPr/>
        </p:nvSpPr>
        <p:spPr>
          <a:xfrm>
            <a:off x="9857700" y="4262389"/>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19745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EA05-7E89-49CD-A033-CF073D86B7D5}"/>
              </a:ext>
            </a:extLst>
          </p:cNvPr>
          <p:cNvSpPr>
            <a:spLocks noGrp="1"/>
          </p:cNvSpPr>
          <p:nvPr>
            <p:ph type="title"/>
          </p:nvPr>
        </p:nvSpPr>
        <p:spPr>
          <a:xfrm>
            <a:off x="7751234" y="133261"/>
            <a:ext cx="4227930" cy="1595186"/>
          </a:xfrm>
        </p:spPr>
        <p:txBody>
          <a:bodyPr vert="horz" lIns="91440" tIns="45720" rIns="91440" bIns="45720" rtlCol="0" anchor="t">
            <a:normAutofit/>
          </a:bodyPr>
          <a:lstStyle/>
          <a:p>
            <a:pPr algn="ctr"/>
            <a:r>
              <a:rPr lang="en-US" sz="4800" b="1"/>
              <a:t>Why a Trades Pathway</a:t>
            </a:r>
            <a:endParaRPr lang="en-US" sz="4800" b="1">
              <a:ea typeface="Calibri Light"/>
              <a:cs typeface="Calibri Light"/>
            </a:endParaRPr>
          </a:p>
        </p:txBody>
      </p:sp>
      <p:pic>
        <p:nvPicPr>
          <p:cNvPr id="5" name="Picture 5" descr="Diagram&#10;&#10;Description automatically generated">
            <a:extLst>
              <a:ext uri="{FF2B5EF4-FFF2-40B4-BE49-F238E27FC236}">
                <a16:creationId xmlns:a16="http://schemas.microsoft.com/office/drawing/2014/main" id="{A6C28C54-73B7-4595-91FB-AB03DFF7E8E5}"/>
              </a:ext>
            </a:extLst>
          </p:cNvPr>
          <p:cNvPicPr>
            <a:picLocks noGrp="1" noChangeAspect="1"/>
          </p:cNvPicPr>
          <p:nvPr>
            <p:ph sz="half" idx="1"/>
          </p:nvPr>
        </p:nvPicPr>
        <p:blipFill rotWithShape="1">
          <a:blip r:embed="rId2"/>
          <a:srcRect l="2679" r="11747" b="2"/>
          <a:stretch/>
        </p:blipFill>
        <p:spPr>
          <a:xfrm>
            <a:off x="-9886" y="10"/>
            <a:ext cx="7572605" cy="6857990"/>
          </a:xfrm>
          <a:prstGeom prst="rect">
            <a:avLst/>
          </a:prstGeom>
        </p:spPr>
      </p:pic>
      <p:sp>
        <p:nvSpPr>
          <p:cNvPr id="4" name="Content Placeholder 3">
            <a:extLst>
              <a:ext uri="{FF2B5EF4-FFF2-40B4-BE49-F238E27FC236}">
                <a16:creationId xmlns:a16="http://schemas.microsoft.com/office/drawing/2014/main" id="{E5099BA5-0124-446A-8C00-0BA2BFAD8FCD}"/>
              </a:ext>
            </a:extLst>
          </p:cNvPr>
          <p:cNvSpPr>
            <a:spLocks noGrp="1"/>
          </p:cNvSpPr>
          <p:nvPr>
            <p:ph sz="half" idx="2"/>
          </p:nvPr>
        </p:nvSpPr>
        <p:spPr>
          <a:xfrm>
            <a:off x="7814734" y="1823698"/>
            <a:ext cx="4238512" cy="4900768"/>
          </a:xfrm>
        </p:spPr>
        <p:txBody>
          <a:bodyPr vert="horz" lIns="91440" tIns="45720" rIns="91440" bIns="45720" rtlCol="0" anchor="t">
            <a:noAutofit/>
          </a:bodyPr>
          <a:lstStyle/>
          <a:p>
            <a:r>
              <a:rPr lang="en-US"/>
              <a:t>Earning income while learning on the job</a:t>
            </a:r>
            <a:endParaRPr lang="en-US">
              <a:ea typeface="Calibri"/>
              <a:cs typeface="Calibri"/>
            </a:endParaRPr>
          </a:p>
          <a:p>
            <a:r>
              <a:rPr lang="en-US"/>
              <a:t>Grants and Bursaries available while taking technical training</a:t>
            </a:r>
            <a:endParaRPr lang="en-US">
              <a:ea typeface="Calibri"/>
              <a:cs typeface="Calibri"/>
            </a:endParaRPr>
          </a:p>
          <a:p>
            <a:r>
              <a:rPr lang="en-US"/>
              <a:t>Pay raises as you move through the different levels of an apprenticeship</a:t>
            </a:r>
            <a:endParaRPr lang="en-US">
              <a:ea typeface="Calibri"/>
              <a:cs typeface="Calibri"/>
            </a:endParaRPr>
          </a:p>
          <a:p>
            <a:r>
              <a:rPr lang="en-US"/>
              <a:t>In demand jobs across all trades areas</a:t>
            </a:r>
            <a:endParaRPr lang="en-US">
              <a:ea typeface="Calibri"/>
              <a:cs typeface="Calibri"/>
            </a:endParaRPr>
          </a:p>
          <a:p>
            <a:endParaRPr lang="en-US">
              <a:ea typeface="Calibri"/>
              <a:cs typeface="Calibri"/>
            </a:endParaRPr>
          </a:p>
          <a:p>
            <a:endParaRPr lang="en-US">
              <a:ea typeface="Calibri"/>
              <a:cs typeface="Calibri"/>
            </a:endParaRPr>
          </a:p>
        </p:txBody>
      </p:sp>
      <p:sp>
        <p:nvSpPr>
          <p:cNvPr id="7" name="TextBox 6">
            <a:extLst>
              <a:ext uri="{FF2B5EF4-FFF2-40B4-BE49-F238E27FC236}">
                <a16:creationId xmlns:a16="http://schemas.microsoft.com/office/drawing/2014/main" id="{CCE899BE-D6B2-4DBC-9752-CF566D0B6E5B}"/>
              </a:ext>
            </a:extLst>
          </p:cNvPr>
          <p:cNvSpPr txBox="1"/>
          <p:nvPr/>
        </p:nvSpPr>
        <p:spPr>
          <a:xfrm>
            <a:off x="9202792" y="5589861"/>
            <a:ext cx="30716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a:cs typeface="Calibri"/>
            </a:endParaRPr>
          </a:p>
        </p:txBody>
      </p:sp>
    </p:spTree>
    <p:extLst>
      <p:ext uri="{BB962C8B-B14F-4D97-AF65-F5344CB8AC3E}">
        <p14:creationId xmlns:p14="http://schemas.microsoft.com/office/powerpoint/2010/main" val="198612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E96172D-07D8-48B7-9423-3377111458FE}"/>
              </a:ext>
            </a:extLst>
          </p:cNvPr>
          <p:cNvSpPr txBox="1"/>
          <p:nvPr/>
        </p:nvSpPr>
        <p:spPr>
          <a:xfrm>
            <a:off x="4576731" y="5674575"/>
            <a:ext cx="4405279" cy="194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defTabSz="591434">
              <a:lnSpc>
                <a:spcPct val="90000"/>
              </a:lnSpc>
              <a:spcAft>
                <a:spcPts val="388"/>
              </a:spcAft>
            </a:pPr>
            <a:r>
              <a:rPr lang="en-US" sz="1400" kern="1200">
                <a:solidFill>
                  <a:schemeClr val="tx1"/>
                </a:solidFill>
                <a:latin typeface="+mn-lt"/>
                <a:ea typeface="+mn-lt"/>
                <a:cs typeface="+mn-lt"/>
              </a:rPr>
              <a:t>Work BC. </a:t>
            </a:r>
            <a:r>
              <a:rPr lang="en-US" sz="1400" kern="1200" err="1">
                <a:solidFill>
                  <a:schemeClr val="tx1"/>
                </a:solidFill>
                <a:latin typeface="+mn-lt"/>
                <a:ea typeface="+mn-lt"/>
                <a:cs typeface="+mn-lt"/>
              </a:rPr>
              <a:t>Labour</a:t>
            </a:r>
            <a:r>
              <a:rPr lang="en-US" sz="1400" kern="1200">
                <a:solidFill>
                  <a:schemeClr val="tx1"/>
                </a:solidFill>
                <a:latin typeface="+mn-lt"/>
                <a:ea typeface="+mn-lt"/>
                <a:cs typeface="+mn-lt"/>
              </a:rPr>
              <a:t> Market Outlook 2019 Edition – Industry Profile</a:t>
            </a:r>
            <a:endParaRPr lang="en-US" sz="1400">
              <a:cs typeface="Calibri"/>
            </a:endParaRPr>
          </a:p>
        </p:txBody>
      </p:sp>
      <p:sp>
        <p:nvSpPr>
          <p:cNvPr id="2" name="Title 1">
            <a:extLst>
              <a:ext uri="{FF2B5EF4-FFF2-40B4-BE49-F238E27FC236}">
                <a16:creationId xmlns:a16="http://schemas.microsoft.com/office/drawing/2014/main" id="{3A6C11CE-5749-4CB4-9AF2-71CEC8FA0FCD}"/>
              </a:ext>
            </a:extLst>
          </p:cNvPr>
          <p:cNvSpPr>
            <a:spLocks noGrp="1"/>
          </p:cNvSpPr>
          <p:nvPr>
            <p:ph type="title"/>
          </p:nvPr>
        </p:nvSpPr>
        <p:spPr>
          <a:xfrm>
            <a:off x="170458" y="1095629"/>
            <a:ext cx="3869867" cy="3425151"/>
          </a:xfrm>
          <a:noFill/>
        </p:spPr>
        <p:txBody>
          <a:bodyPr vert="horz" lIns="91440" tIns="45720" rIns="91440" bIns="45720" rtlCol="0" anchor="ctr">
            <a:noAutofit/>
          </a:bodyPr>
          <a:lstStyle/>
          <a:p>
            <a:pPr algn="ctr" defTabSz="591434"/>
            <a:r>
              <a:rPr lang="en-US" b="1" kern="1200">
                <a:solidFill>
                  <a:srgbClr val="FFFFFF"/>
                </a:solidFill>
                <a:latin typeface="+mj-lt"/>
                <a:ea typeface="+mj-ea"/>
                <a:cs typeface="+mj-cs"/>
              </a:rPr>
              <a:t>Average Wage  for a full Red Seal Certified Tradesperson </a:t>
            </a:r>
            <a:endParaRPr lang="en-US" kern="1200">
              <a:solidFill>
                <a:srgbClr val="FFFFFF"/>
              </a:solidFill>
              <a:latin typeface="+mj-lt"/>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056F38F5-E073-4210-96A7-B19B78467ACB}"/>
              </a:ext>
            </a:extLst>
          </p:cNvPr>
          <p:cNvSpPr>
            <a:spLocks noGrp="1"/>
          </p:cNvSpPr>
          <p:nvPr>
            <p:ph idx="1"/>
          </p:nvPr>
        </p:nvSpPr>
        <p:spPr>
          <a:xfrm>
            <a:off x="4122067" y="228600"/>
            <a:ext cx="5820422" cy="5482442"/>
          </a:xfrm>
        </p:spPr>
        <p:txBody>
          <a:bodyPr vert="horz" wrap="square" lIns="91440" tIns="45720" rIns="91440" bIns="45720" rtlCol="0" anchor="t">
            <a:noAutofit/>
          </a:bodyPr>
          <a:lstStyle/>
          <a:p>
            <a:pPr marL="147320" indent="-147320" defTabSz="591434">
              <a:spcBef>
                <a:spcPts val="647"/>
              </a:spcBef>
            </a:pPr>
            <a:r>
              <a:rPr lang="en-US" sz="2400" b="1" u="sng">
                <a:cs typeface="Calibri"/>
              </a:rPr>
              <a:t>Carpenter</a:t>
            </a:r>
            <a:r>
              <a:rPr lang="en-US" sz="2400" b="1">
                <a:cs typeface="Calibri"/>
              </a:rPr>
              <a:t>   -   </a:t>
            </a:r>
            <a:r>
              <a:rPr lang="en-US" sz="2400" b="1" kern="1200">
                <a:latin typeface="+mn-lt"/>
                <a:ea typeface="+mn-ea"/>
                <a:cs typeface="Calibri"/>
              </a:rPr>
              <a:t>$25 to $36 per hour average</a:t>
            </a:r>
            <a:endParaRPr lang="en-US" sz="2400" b="1" kern="1200">
              <a:latin typeface="+mn-lt"/>
              <a:ea typeface="Calibri"/>
              <a:cs typeface="Calibri"/>
            </a:endParaRPr>
          </a:p>
          <a:p>
            <a:pPr marL="147320" indent="-147320" defTabSz="591434">
              <a:spcBef>
                <a:spcPts val="647"/>
              </a:spcBef>
            </a:pPr>
            <a:endParaRPr lang="en-US" sz="2400" b="1" kern="1200">
              <a:latin typeface="+mn-lt"/>
              <a:ea typeface="Calibri"/>
              <a:cs typeface="Calibri"/>
            </a:endParaRPr>
          </a:p>
          <a:p>
            <a:pPr marL="147320" indent="-147320" defTabSz="591434">
              <a:spcBef>
                <a:spcPts val="647"/>
              </a:spcBef>
            </a:pPr>
            <a:r>
              <a:rPr lang="en-US" sz="2400" b="1" u="sng" kern="1200">
                <a:latin typeface="+mn-lt"/>
                <a:ea typeface="+mn-ea"/>
                <a:cs typeface="Calibri"/>
              </a:rPr>
              <a:t>Electrician</a:t>
            </a:r>
            <a:r>
              <a:rPr lang="en-US" sz="2400" b="1">
                <a:cs typeface="Calibri"/>
              </a:rPr>
              <a:t>   </a:t>
            </a:r>
            <a:r>
              <a:rPr lang="en-US" sz="2400" b="1" kern="1200">
                <a:latin typeface="+mn-lt"/>
                <a:ea typeface="+mn-ea"/>
                <a:cs typeface="Calibri"/>
              </a:rPr>
              <a:t>- </a:t>
            </a:r>
            <a:r>
              <a:rPr lang="en-US" sz="2400" b="1">
                <a:cs typeface="Calibri"/>
              </a:rPr>
              <a:t>  </a:t>
            </a:r>
            <a:r>
              <a:rPr lang="en-US" sz="2400" b="1" kern="1200">
                <a:latin typeface="+mn-lt"/>
                <a:ea typeface="+mn-ea"/>
                <a:cs typeface="Calibri"/>
              </a:rPr>
              <a:t>$ 27.50 to $43 per hour average</a:t>
            </a:r>
            <a:endParaRPr lang="en-US" sz="2400" b="1" kern="1200">
              <a:latin typeface="+mn-lt"/>
              <a:ea typeface="Calibri"/>
              <a:cs typeface="Calibri"/>
            </a:endParaRPr>
          </a:p>
          <a:p>
            <a:pPr marL="147320" indent="-147320" defTabSz="591434">
              <a:spcBef>
                <a:spcPts val="647"/>
              </a:spcBef>
            </a:pPr>
            <a:endParaRPr lang="en-US" sz="2400" b="1" kern="1200">
              <a:latin typeface="+mn-lt"/>
              <a:ea typeface="Calibri"/>
              <a:cs typeface="Calibri"/>
            </a:endParaRPr>
          </a:p>
          <a:p>
            <a:pPr marL="147320" indent="-147320" defTabSz="591434">
              <a:spcBef>
                <a:spcPts val="647"/>
              </a:spcBef>
            </a:pPr>
            <a:r>
              <a:rPr lang="en-US" sz="2400" b="1" u="sng" kern="1200">
                <a:latin typeface="+mn-lt"/>
                <a:ea typeface="+mn-ea"/>
                <a:cs typeface="Calibri"/>
              </a:rPr>
              <a:t>Heavy Equipment Operator</a:t>
            </a:r>
            <a:r>
              <a:rPr lang="en-US" sz="2400" b="1" kern="1200">
                <a:latin typeface="+mn-lt"/>
                <a:ea typeface="+mn-ea"/>
                <a:cs typeface="Calibri"/>
              </a:rPr>
              <a:t>  -   $28.40 to $39 per hour average</a:t>
            </a:r>
            <a:endParaRPr lang="en-US" sz="2400" b="1" kern="1200">
              <a:latin typeface="+mn-lt"/>
              <a:ea typeface="Calibri"/>
              <a:cs typeface="Calibri"/>
            </a:endParaRPr>
          </a:p>
          <a:p>
            <a:pPr marL="147320" indent="-147320" defTabSz="591434">
              <a:spcBef>
                <a:spcPts val="647"/>
              </a:spcBef>
            </a:pPr>
            <a:endParaRPr lang="en-US" sz="2400" b="1" kern="1200">
              <a:latin typeface="+mn-lt"/>
              <a:ea typeface="Calibri"/>
              <a:cs typeface="Calibri"/>
            </a:endParaRPr>
          </a:p>
          <a:p>
            <a:pPr marL="147320" indent="-147320" defTabSz="591434">
              <a:spcBef>
                <a:spcPts val="647"/>
              </a:spcBef>
            </a:pPr>
            <a:r>
              <a:rPr lang="en-US" sz="2400" b="1" u="sng" kern="1200">
                <a:latin typeface="+mn-lt"/>
                <a:ea typeface="+mn-ea"/>
                <a:cs typeface="Calibri"/>
              </a:rPr>
              <a:t>Plumber</a:t>
            </a:r>
            <a:r>
              <a:rPr lang="en-US" sz="2400" b="1" kern="1200">
                <a:latin typeface="+mn-lt"/>
                <a:ea typeface="+mn-ea"/>
                <a:cs typeface="Calibri"/>
              </a:rPr>
              <a:t>  -  $26 to $36 per hour average</a:t>
            </a:r>
            <a:endParaRPr lang="en-US" sz="2400" b="1" kern="1200">
              <a:latin typeface="+mn-lt"/>
              <a:ea typeface="Calibri"/>
              <a:cs typeface="Calibri"/>
            </a:endParaRPr>
          </a:p>
          <a:p>
            <a:pPr marL="147320" indent="-147320" defTabSz="591434">
              <a:spcBef>
                <a:spcPts val="647"/>
              </a:spcBef>
            </a:pPr>
            <a:endParaRPr lang="en-US" sz="2400" b="1" kern="1200">
              <a:latin typeface="+mn-lt"/>
              <a:ea typeface="Calibri"/>
              <a:cs typeface="Calibri"/>
            </a:endParaRPr>
          </a:p>
          <a:p>
            <a:pPr marL="147320" indent="-147320" defTabSz="591434">
              <a:spcBef>
                <a:spcPts val="647"/>
              </a:spcBef>
            </a:pPr>
            <a:r>
              <a:rPr lang="en-US" sz="2400" b="1" u="sng" kern="1200">
                <a:latin typeface="+mn-lt"/>
                <a:ea typeface="+mn-ea"/>
                <a:cs typeface="Calibri"/>
              </a:rPr>
              <a:t>Construction Manager</a:t>
            </a:r>
            <a:r>
              <a:rPr lang="en-US" sz="2400" b="1" kern="1200">
                <a:latin typeface="+mn-lt"/>
                <a:ea typeface="+mn-ea"/>
                <a:cs typeface="Calibri"/>
              </a:rPr>
              <a:t> (Apprenticeship, Trades experience, construction manager courses, business manager experience  </a:t>
            </a:r>
            <a:r>
              <a:rPr lang="en-US" sz="2400" b="1">
                <a:cs typeface="Calibri"/>
              </a:rPr>
              <a:t> -</a:t>
            </a:r>
            <a:r>
              <a:rPr lang="en-US" sz="2400" b="1" kern="1200">
                <a:latin typeface="+mn-lt"/>
                <a:ea typeface="+mn-ea"/>
                <a:cs typeface="Calibri"/>
              </a:rPr>
              <a:t>  </a:t>
            </a:r>
            <a:r>
              <a:rPr lang="en-US" sz="2400" b="1">
                <a:cs typeface="Calibri"/>
              </a:rPr>
              <a:t>   </a:t>
            </a:r>
            <a:r>
              <a:rPr lang="en-US" sz="2400" b="1" kern="1200">
                <a:latin typeface="+mn-lt"/>
                <a:ea typeface="+mn-ea"/>
                <a:cs typeface="Calibri"/>
              </a:rPr>
              <a:t>$36.25 to $57.70</a:t>
            </a:r>
            <a:r>
              <a:rPr lang="en-US" sz="1600" b="1" kern="1200">
                <a:latin typeface="+mn-lt"/>
                <a:ea typeface="+mn-ea"/>
                <a:cs typeface="Calibri"/>
              </a:rPr>
              <a:t> </a:t>
            </a:r>
            <a:endParaRPr lang="en-US" sz="1600" b="1">
              <a:ea typeface="Calibri"/>
              <a:cs typeface="Calibri"/>
            </a:endParaRPr>
          </a:p>
        </p:txBody>
      </p:sp>
    </p:spTree>
    <p:extLst>
      <p:ext uri="{BB962C8B-B14F-4D97-AF65-F5344CB8AC3E}">
        <p14:creationId xmlns:p14="http://schemas.microsoft.com/office/powerpoint/2010/main" val="369785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0A67-691E-4B88-A29E-AD6022AEE9FD}"/>
              </a:ext>
            </a:extLst>
          </p:cNvPr>
          <p:cNvSpPr>
            <a:spLocks noGrp="1"/>
          </p:cNvSpPr>
          <p:nvPr>
            <p:ph type="title"/>
          </p:nvPr>
        </p:nvSpPr>
        <p:spPr>
          <a:xfrm>
            <a:off x="838200" y="-110028"/>
            <a:ext cx="10515600" cy="1325563"/>
          </a:xfrm>
        </p:spPr>
        <p:txBody>
          <a:bodyPr>
            <a:normAutofit/>
          </a:bodyPr>
          <a:lstStyle/>
          <a:p>
            <a:r>
              <a:rPr lang="en-CA" b="1">
                <a:solidFill>
                  <a:srgbClr val="FFFFFF"/>
                </a:solidFill>
              </a:rPr>
              <a:t>Trades Pathways</a:t>
            </a:r>
          </a:p>
        </p:txBody>
      </p:sp>
      <p:sp>
        <p:nvSpPr>
          <p:cNvPr id="3" name="Content Placeholder 2">
            <a:extLst>
              <a:ext uri="{FF2B5EF4-FFF2-40B4-BE49-F238E27FC236}">
                <a16:creationId xmlns:a16="http://schemas.microsoft.com/office/drawing/2014/main" id="{7D4269B2-D34E-4400-AFA1-2440A37F656C}"/>
              </a:ext>
            </a:extLst>
          </p:cNvPr>
          <p:cNvSpPr>
            <a:spLocks noGrp="1"/>
          </p:cNvSpPr>
          <p:nvPr>
            <p:ph sz="half" idx="1"/>
          </p:nvPr>
        </p:nvSpPr>
        <p:spPr>
          <a:xfrm>
            <a:off x="763249" y="1223279"/>
            <a:ext cx="5097780" cy="3910617"/>
          </a:xfrm>
        </p:spPr>
        <p:txBody>
          <a:bodyPr vert="horz" lIns="91440" tIns="45720" rIns="91440" bIns="45720" rtlCol="0" anchor="t">
            <a:noAutofit/>
          </a:bodyPr>
          <a:lstStyle/>
          <a:p>
            <a:r>
              <a:rPr lang="en-CA" sz="3200" b="1" i="1" u="sng">
                <a:solidFill>
                  <a:srgbClr val="C00000"/>
                </a:solidFill>
              </a:rPr>
              <a:t>Foundation Program</a:t>
            </a:r>
            <a:endParaRPr lang="en-CA" sz="3200" b="1" i="1" u="sng">
              <a:solidFill>
                <a:srgbClr val="C00000"/>
              </a:solidFill>
              <a:cs typeface="Calibri"/>
            </a:endParaRPr>
          </a:p>
          <a:p>
            <a:pPr marL="0" indent="0">
              <a:buNone/>
            </a:pPr>
            <a:endParaRPr lang="en-CA">
              <a:solidFill>
                <a:srgbClr val="FFFFFF"/>
              </a:solidFill>
              <a:cs typeface="Calibri"/>
            </a:endParaRPr>
          </a:p>
          <a:p>
            <a:pPr marL="0" indent="0">
              <a:buNone/>
            </a:pPr>
            <a:r>
              <a:rPr lang="en-CA">
                <a:solidFill>
                  <a:srgbClr val="FFFFFF"/>
                </a:solidFill>
              </a:rPr>
              <a:t>- Take a 4-6 month program at KPU,, VCC or BCIT, UFV or a private trades college to get your level 1 trades technical training.</a:t>
            </a:r>
            <a:endParaRPr lang="en-CA">
              <a:solidFill>
                <a:srgbClr val="FFFFFF"/>
              </a:solidFill>
              <a:cs typeface="Calibri"/>
            </a:endParaRPr>
          </a:p>
          <a:p>
            <a:pPr marL="0" indent="0">
              <a:buNone/>
            </a:pPr>
            <a:endParaRPr lang="en-CA">
              <a:solidFill>
                <a:srgbClr val="FFFFFF"/>
              </a:solidFill>
              <a:cs typeface="Calibri"/>
            </a:endParaRPr>
          </a:p>
          <a:p>
            <a:pPr marL="0" indent="0">
              <a:buNone/>
            </a:pPr>
            <a:r>
              <a:rPr lang="en-CA">
                <a:solidFill>
                  <a:srgbClr val="FFFFFF"/>
                </a:solidFill>
              </a:rPr>
              <a:t>- Get a job in the trade area after completing a level 1 Foundation to start accumulating on the job WBT Hours (Work Based Training)</a:t>
            </a:r>
            <a:endParaRPr lang="en-CA">
              <a:solidFill>
                <a:srgbClr val="FFFFFF"/>
              </a:solidFill>
              <a:cs typeface="Calibri"/>
            </a:endParaRPr>
          </a:p>
        </p:txBody>
      </p:sp>
      <p:sp>
        <p:nvSpPr>
          <p:cNvPr id="4" name="Content Placeholder 3">
            <a:extLst>
              <a:ext uri="{FF2B5EF4-FFF2-40B4-BE49-F238E27FC236}">
                <a16:creationId xmlns:a16="http://schemas.microsoft.com/office/drawing/2014/main" id="{063989B7-6505-484A-AB60-F3304C7DE5CC}"/>
              </a:ext>
            </a:extLst>
          </p:cNvPr>
          <p:cNvSpPr>
            <a:spLocks noGrp="1"/>
          </p:cNvSpPr>
          <p:nvPr>
            <p:ph sz="half" idx="2"/>
          </p:nvPr>
        </p:nvSpPr>
        <p:spPr>
          <a:xfrm>
            <a:off x="6555823" y="148984"/>
            <a:ext cx="5097780" cy="3910618"/>
          </a:xfrm>
        </p:spPr>
        <p:txBody>
          <a:bodyPr vert="horz" lIns="91440" tIns="45720" rIns="91440" bIns="45720" rtlCol="0" anchor="t">
            <a:noAutofit/>
          </a:bodyPr>
          <a:lstStyle/>
          <a:p>
            <a:r>
              <a:rPr lang="en-CA" sz="3200" b="1" i="1" u="sng">
                <a:solidFill>
                  <a:srgbClr val="C00000"/>
                </a:solidFill>
              </a:rPr>
              <a:t>Direct Apprentice</a:t>
            </a:r>
            <a:endParaRPr lang="en-CA" sz="3200" b="1">
              <a:solidFill>
                <a:srgbClr val="C00000"/>
              </a:solidFill>
              <a:cs typeface="Calibri"/>
            </a:endParaRPr>
          </a:p>
          <a:p>
            <a:pPr marL="0" indent="0">
              <a:buNone/>
            </a:pPr>
            <a:endParaRPr lang="en-CA">
              <a:solidFill>
                <a:srgbClr val="FFFFFF"/>
              </a:solidFill>
              <a:cs typeface="Calibri"/>
            </a:endParaRPr>
          </a:p>
          <a:p>
            <a:r>
              <a:rPr lang="en-CA">
                <a:solidFill>
                  <a:srgbClr val="FFFFFF"/>
                </a:solidFill>
              </a:rPr>
              <a:t>Start a Job with a company in a trade area and that company becomes your apprenticeship sponsor</a:t>
            </a:r>
            <a:endParaRPr lang="en-CA">
              <a:solidFill>
                <a:srgbClr val="FFFFFF"/>
              </a:solidFill>
              <a:cs typeface="Calibri"/>
            </a:endParaRPr>
          </a:p>
          <a:p>
            <a:r>
              <a:rPr lang="en-CA">
                <a:solidFill>
                  <a:srgbClr val="FFFFFF"/>
                </a:solidFill>
              </a:rPr>
              <a:t>WBT hours begin to accumulate once a probation period finishes (usually 2-3 months – some companies will backdate WBT hours)</a:t>
            </a:r>
            <a:endParaRPr lang="en-CA">
              <a:solidFill>
                <a:srgbClr val="FFFFFF"/>
              </a:solidFill>
              <a:cs typeface="Calibri"/>
            </a:endParaRPr>
          </a:p>
          <a:p>
            <a:r>
              <a:rPr lang="en-CA">
                <a:solidFill>
                  <a:srgbClr val="FFFFFF"/>
                </a:solidFill>
              </a:rPr>
              <a:t>Attend school for 6-8 weeks for Level 1 Technical Training after you have gained on the job training</a:t>
            </a:r>
            <a:endParaRPr lang="en-CA">
              <a:solidFill>
                <a:srgbClr val="FFFFFF"/>
              </a:solidFill>
              <a:cs typeface="Calibri"/>
            </a:endParaRPr>
          </a:p>
          <a:p>
            <a:pPr marL="0" indent="0">
              <a:buNone/>
            </a:pPr>
            <a:endParaRPr lang="en-CA" sz="1900">
              <a:solidFill>
                <a:srgbClr val="FFFFFF"/>
              </a:solidFill>
            </a:endParaRPr>
          </a:p>
        </p:txBody>
      </p:sp>
      <p:sp>
        <p:nvSpPr>
          <p:cNvPr id="5" name="Arrow: Down 4">
            <a:extLst>
              <a:ext uri="{FF2B5EF4-FFF2-40B4-BE49-F238E27FC236}">
                <a16:creationId xmlns:a16="http://schemas.microsoft.com/office/drawing/2014/main" id="{B5ADEB20-E495-E815-DDEB-DE2EA899C038}"/>
              </a:ext>
            </a:extLst>
          </p:cNvPr>
          <p:cNvSpPr/>
          <p:nvPr/>
        </p:nvSpPr>
        <p:spPr>
          <a:xfrm>
            <a:off x="2079885" y="1648918"/>
            <a:ext cx="374754" cy="61834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4628BB56-99E1-90B1-FD81-E9FF7EC29DFB}"/>
              </a:ext>
            </a:extLst>
          </p:cNvPr>
          <p:cNvSpPr/>
          <p:nvPr/>
        </p:nvSpPr>
        <p:spPr>
          <a:xfrm>
            <a:off x="9774835" y="605852"/>
            <a:ext cx="374754" cy="61834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11177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C17EAE-17C9-2F40-3675-76CF185F6143}"/>
              </a:ext>
            </a:extLst>
          </p:cNvPr>
          <p:cNvSpPr txBox="1"/>
          <p:nvPr/>
        </p:nvSpPr>
        <p:spPr>
          <a:xfrm>
            <a:off x="2041071" y="767223"/>
            <a:ext cx="81899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accent6">
                    <a:lumMod val="50000"/>
                  </a:schemeClr>
                </a:solidFill>
              </a:rPr>
              <a:t>What We Will Discuss Today</a:t>
            </a:r>
            <a:endParaRPr lang="en-US"/>
          </a:p>
        </p:txBody>
      </p:sp>
      <p:sp>
        <p:nvSpPr>
          <p:cNvPr id="3" name="TextBox 2">
            <a:extLst>
              <a:ext uri="{FF2B5EF4-FFF2-40B4-BE49-F238E27FC236}">
                <a16:creationId xmlns:a16="http://schemas.microsoft.com/office/drawing/2014/main" id="{FBAC1E99-65D8-BE24-B6A8-51470841FD46}"/>
              </a:ext>
            </a:extLst>
          </p:cNvPr>
          <p:cNvSpPr txBox="1"/>
          <p:nvPr/>
        </p:nvSpPr>
        <p:spPr>
          <a:xfrm>
            <a:off x="351311" y="1630383"/>
            <a:ext cx="11491850"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AutoNum type="arabicPeriod"/>
            </a:pPr>
            <a:r>
              <a:rPr lang="en-US" sz="3200"/>
              <a:t>High school </a:t>
            </a:r>
            <a:r>
              <a:rPr lang="en-US" sz="3200" b="1"/>
              <a:t>graduation requirements</a:t>
            </a:r>
            <a:endParaRPr lang="en-US" sz="3200" b="1">
              <a:solidFill>
                <a:srgbClr val="000000"/>
              </a:solidFill>
            </a:endParaRPr>
          </a:p>
          <a:p>
            <a:pPr marL="342900" indent="-342900" algn="l">
              <a:buAutoNum type="arabicPeriod"/>
            </a:pPr>
            <a:r>
              <a:rPr lang="en-US" sz="3200" b="1">
                <a:solidFill>
                  <a:srgbClr val="000000"/>
                </a:solidFill>
              </a:rPr>
              <a:t>Admission requirements</a:t>
            </a:r>
            <a:r>
              <a:rPr lang="en-US" sz="3200">
                <a:solidFill>
                  <a:srgbClr val="000000"/>
                </a:solidFill>
              </a:rPr>
              <a:t> (direct from high school to post-secondary)</a:t>
            </a:r>
          </a:p>
          <a:p>
            <a:pPr marL="342900" indent="-342900" algn="l">
              <a:buAutoNum type="arabicPeriod"/>
            </a:pPr>
            <a:r>
              <a:rPr lang="en-US" sz="3200">
                <a:solidFill>
                  <a:srgbClr val="000000"/>
                </a:solidFill>
              </a:rPr>
              <a:t>Common post-secondary requirements for </a:t>
            </a:r>
            <a:r>
              <a:rPr lang="en-US" sz="3200" b="1">
                <a:solidFill>
                  <a:srgbClr val="000000"/>
                </a:solidFill>
              </a:rPr>
              <a:t>various fields</a:t>
            </a:r>
          </a:p>
          <a:p>
            <a:pPr marL="342900" indent="-342900" algn="l">
              <a:buAutoNum type="arabicPeriod"/>
            </a:pPr>
            <a:r>
              <a:rPr lang="en-US" sz="3200">
                <a:solidFill>
                  <a:srgbClr val="000000"/>
                </a:solidFill>
              </a:rPr>
              <a:t>Mini presentation from </a:t>
            </a:r>
            <a:r>
              <a:rPr lang="en-US" sz="3200" b="1">
                <a:solidFill>
                  <a:srgbClr val="000000"/>
                </a:solidFill>
              </a:rPr>
              <a:t>Careers Centre</a:t>
            </a:r>
          </a:p>
          <a:p>
            <a:pPr marL="342900" indent="-342900" algn="l">
              <a:buAutoNum type="arabicPeriod"/>
            </a:pPr>
            <a:r>
              <a:rPr lang="en-US" sz="3200" b="1">
                <a:solidFill>
                  <a:srgbClr val="000000"/>
                </a:solidFill>
              </a:rPr>
              <a:t>Application </a:t>
            </a:r>
            <a:r>
              <a:rPr lang="en-US" sz="3200">
                <a:solidFill>
                  <a:srgbClr val="000000"/>
                </a:solidFill>
              </a:rPr>
              <a:t>process and tips</a:t>
            </a:r>
          </a:p>
          <a:p>
            <a:pPr marL="342900" indent="-342900" algn="l">
              <a:buAutoNum type="arabicPeriod"/>
            </a:pPr>
            <a:r>
              <a:rPr lang="en-US" sz="3200" b="1">
                <a:solidFill>
                  <a:srgbClr val="000000"/>
                </a:solidFill>
              </a:rPr>
              <a:t>Gap year or work</a:t>
            </a:r>
          </a:p>
          <a:p>
            <a:pPr marL="342900" indent="-342900" algn="l">
              <a:buAutoNum type="arabicPeriod"/>
            </a:pPr>
            <a:r>
              <a:rPr lang="en-US" sz="3200" b="1">
                <a:solidFill>
                  <a:srgbClr val="000000"/>
                </a:solidFill>
              </a:rPr>
              <a:t>Things to consider</a:t>
            </a:r>
          </a:p>
          <a:p>
            <a:pPr marL="342900" indent="-342900" algn="l">
              <a:buAutoNum type="arabicPeriod"/>
            </a:pPr>
            <a:r>
              <a:rPr lang="en-US" sz="3200">
                <a:solidFill>
                  <a:srgbClr val="000000"/>
                </a:solidFill>
              </a:rPr>
              <a:t>Upcoming </a:t>
            </a:r>
            <a:r>
              <a:rPr lang="en-US" sz="3200" b="1">
                <a:solidFill>
                  <a:srgbClr val="000000"/>
                </a:solidFill>
              </a:rPr>
              <a:t>post secondary events</a:t>
            </a:r>
          </a:p>
          <a:p>
            <a:pPr marL="342900" indent="-342900" algn="l">
              <a:buAutoNum type="arabicPeriod"/>
            </a:pPr>
            <a:r>
              <a:rPr lang="en-US" sz="3200" b="1">
                <a:solidFill>
                  <a:srgbClr val="000000"/>
                </a:solidFill>
              </a:rPr>
              <a:t>Counsellor website, Instagram and contacts</a:t>
            </a:r>
          </a:p>
          <a:p>
            <a:pPr marL="342900" indent="-342900" algn="l">
              <a:buAutoNum type="arabicPeriod"/>
            </a:pPr>
            <a:endParaRPr lang="en-US" sz="2000">
              <a:solidFill>
                <a:srgbClr val="000000"/>
              </a:solidFill>
            </a:endParaRPr>
          </a:p>
          <a:p>
            <a:pPr marL="342900" indent="-342900" algn="l">
              <a:buAutoNum type="arabicPeriod"/>
            </a:pPr>
            <a:endParaRPr lang="en-US" sz="2000">
              <a:solidFill>
                <a:srgbClr val="000000"/>
              </a:solidFill>
            </a:endParaRPr>
          </a:p>
          <a:p>
            <a:pPr marL="342900" indent="-342900" algn="l">
              <a:buAutoNum type="arabicPeriod"/>
            </a:pPr>
            <a:endParaRPr lang="en-US" sz="2000">
              <a:solidFill>
                <a:srgbClr val="000000"/>
              </a:solidFill>
            </a:endParaRPr>
          </a:p>
        </p:txBody>
      </p:sp>
    </p:spTree>
    <p:extLst>
      <p:ext uri="{BB962C8B-B14F-4D97-AF65-F5344CB8AC3E}">
        <p14:creationId xmlns:p14="http://schemas.microsoft.com/office/powerpoint/2010/main" val="2903452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18" b="13271"/>
          <a:stretch/>
        </p:blipFill>
        <p:spPr>
          <a:xfrm>
            <a:off x="56233" y="-42439"/>
            <a:ext cx="12191980" cy="6856718"/>
          </a:xfrm>
          <a:prstGeom prst="rect">
            <a:avLst/>
          </a:prstGeom>
        </p:spPr>
      </p:pic>
      <p:sp>
        <p:nvSpPr>
          <p:cNvPr id="3" name="TextBox 2">
            <a:extLst>
              <a:ext uri="{FF2B5EF4-FFF2-40B4-BE49-F238E27FC236}">
                <a16:creationId xmlns:a16="http://schemas.microsoft.com/office/drawing/2014/main" id="{A86DEC43-A3BC-49C9-A50D-A348CA0B33B8}"/>
              </a:ext>
            </a:extLst>
          </p:cNvPr>
          <p:cNvSpPr txBox="1"/>
          <p:nvPr/>
        </p:nvSpPr>
        <p:spPr>
          <a:xfrm>
            <a:off x="8640580" y="3272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Work in Trades/SSA</a:t>
            </a:r>
          </a:p>
        </p:txBody>
      </p:sp>
      <p:sp>
        <p:nvSpPr>
          <p:cNvPr id="4" name="TextBox 3">
            <a:extLst>
              <a:ext uri="{FF2B5EF4-FFF2-40B4-BE49-F238E27FC236}">
                <a16:creationId xmlns:a16="http://schemas.microsoft.com/office/drawing/2014/main" id="{CF74D4B6-AF7E-48BE-8BB5-ECEBD643CCF3}"/>
              </a:ext>
            </a:extLst>
          </p:cNvPr>
          <p:cNvSpPr txBox="1"/>
          <p:nvPr/>
        </p:nvSpPr>
        <p:spPr>
          <a:xfrm>
            <a:off x="6216390" y="3265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Train in Trades/ACEIT </a:t>
            </a:r>
            <a:endParaRPr lang="en-US" b="1">
              <a:cs typeface="Calibri"/>
            </a:endParaRPr>
          </a:p>
        </p:txBody>
      </p:sp>
      <p:cxnSp>
        <p:nvCxnSpPr>
          <p:cNvPr id="5" name="Straight Arrow Connector 4">
            <a:extLst>
              <a:ext uri="{FF2B5EF4-FFF2-40B4-BE49-F238E27FC236}">
                <a16:creationId xmlns:a16="http://schemas.microsoft.com/office/drawing/2014/main" id="{060863F6-D76A-4DE0-B281-13A579582A5E}"/>
              </a:ext>
            </a:extLst>
          </p:cNvPr>
          <p:cNvCxnSpPr/>
          <p:nvPr/>
        </p:nvCxnSpPr>
        <p:spPr>
          <a:xfrm>
            <a:off x="5924550" y="3257550"/>
            <a:ext cx="91440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33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19E62-58D6-4390-8CCF-92EF65B8BD7A}"/>
              </a:ext>
            </a:extLst>
          </p:cNvPr>
          <p:cNvSpPr>
            <a:spLocks noGrp="1"/>
          </p:cNvSpPr>
          <p:nvPr>
            <p:ph type="title"/>
          </p:nvPr>
        </p:nvSpPr>
        <p:spPr>
          <a:xfrm>
            <a:off x="51834" y="846656"/>
            <a:ext cx="3983566" cy="4768079"/>
          </a:xfrm>
        </p:spPr>
        <p:txBody>
          <a:bodyPr>
            <a:normAutofit/>
          </a:bodyPr>
          <a:lstStyle/>
          <a:p>
            <a:pPr algn="ctr"/>
            <a:r>
              <a:rPr lang="en-US" b="1">
                <a:solidFill>
                  <a:srgbClr val="FFFFFF"/>
                </a:solidFill>
                <a:cs typeface="Calibri Light"/>
              </a:rPr>
              <a:t>I want to work </a:t>
            </a:r>
            <a:br>
              <a:rPr lang="en-US" b="1">
                <a:solidFill>
                  <a:srgbClr val="FFFFFF"/>
                </a:solidFill>
                <a:cs typeface="Calibri Light"/>
              </a:rPr>
            </a:br>
            <a:r>
              <a:rPr lang="en-US" b="1">
                <a:solidFill>
                  <a:srgbClr val="FFFFFF"/>
                </a:solidFill>
                <a:cs typeface="Calibri Light"/>
              </a:rPr>
              <a:t>in a Trade area, </a:t>
            </a:r>
            <a:br>
              <a:rPr lang="en-US" b="1">
                <a:solidFill>
                  <a:srgbClr val="FFFFFF"/>
                </a:solidFill>
                <a:cs typeface="Calibri Light"/>
              </a:rPr>
            </a:br>
            <a:r>
              <a:rPr lang="en-US" b="1">
                <a:solidFill>
                  <a:srgbClr val="FFFFFF"/>
                </a:solidFill>
                <a:cs typeface="Calibri Light"/>
              </a:rPr>
              <a:t>but have no idea which one!</a:t>
            </a:r>
            <a:endParaRPr lang="en-US" b="1">
              <a:solidFill>
                <a:srgbClr val="FFFFFF"/>
              </a:solidFill>
              <a:ea typeface="Calibri Light"/>
              <a:cs typeface="Calibri Light"/>
            </a:endParaRPr>
          </a:p>
        </p:txBody>
      </p:sp>
      <p:sp>
        <p:nvSpPr>
          <p:cNvPr id="30" name="Arc 2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4A38E4FE-4CAF-4362-8BDC-23997E4D981D}"/>
              </a:ext>
            </a:extLst>
          </p:cNvPr>
          <p:cNvSpPr>
            <a:spLocks noGrp="1"/>
          </p:cNvSpPr>
          <p:nvPr>
            <p:ph idx="1"/>
          </p:nvPr>
        </p:nvSpPr>
        <p:spPr>
          <a:xfrm>
            <a:off x="4225058" y="178594"/>
            <a:ext cx="7964824" cy="6675702"/>
          </a:xfrm>
        </p:spPr>
        <p:txBody>
          <a:bodyPr vert="horz" lIns="91440" tIns="45720" rIns="91440" bIns="45720" rtlCol="0" anchor="ctr">
            <a:noAutofit/>
          </a:bodyPr>
          <a:lstStyle/>
          <a:p>
            <a:r>
              <a:rPr lang="en-US" sz="2600">
                <a:cs typeface="Calibri"/>
              </a:rPr>
              <a:t>BCIT offers a Trades Discovery program that is 16 weeks in length</a:t>
            </a:r>
            <a:endParaRPr lang="en-US" sz="2600">
              <a:ea typeface="Calibri"/>
              <a:cs typeface="Calibri"/>
            </a:endParaRPr>
          </a:p>
          <a:p>
            <a:r>
              <a:rPr lang="en-US" sz="2600">
                <a:cs typeface="Calibri"/>
              </a:rPr>
              <a:t>During those weeks you get to try out 15 different trade areas</a:t>
            </a:r>
            <a:endParaRPr lang="en-US" sz="2600">
              <a:ea typeface="Calibri"/>
              <a:cs typeface="Calibri"/>
            </a:endParaRPr>
          </a:p>
          <a:p>
            <a:r>
              <a:rPr lang="en-US" sz="2600">
                <a:cs typeface="Calibri"/>
              </a:rPr>
              <a:t>Have a 2-week work experience and get great hands-on experience to help guide you towards a trades focus</a:t>
            </a:r>
            <a:endParaRPr lang="en-US" sz="2600">
              <a:ea typeface="Calibri"/>
              <a:cs typeface="Calibri"/>
            </a:endParaRPr>
          </a:p>
          <a:p>
            <a:endParaRPr lang="en-US" sz="2600">
              <a:ea typeface="Calibri"/>
              <a:cs typeface="Calibri"/>
            </a:endParaRPr>
          </a:p>
          <a:p>
            <a:pPr marL="0" indent="0">
              <a:buNone/>
            </a:pPr>
            <a:r>
              <a:rPr lang="en-US" sz="2600" b="1">
                <a:ea typeface="+mn-lt"/>
                <a:cs typeface="+mn-lt"/>
              </a:rPr>
              <a:t>Activities you may get to try:</a:t>
            </a:r>
          </a:p>
          <a:p>
            <a:r>
              <a:rPr lang="en-US" sz="2600">
                <a:ea typeface="+mn-lt"/>
                <a:cs typeface="+mn-lt"/>
              </a:rPr>
              <a:t>Installing hot water tanks,</a:t>
            </a:r>
          </a:p>
          <a:p>
            <a:r>
              <a:rPr lang="en-US" sz="2600">
                <a:ea typeface="+mn-lt"/>
                <a:cs typeface="+mn-lt"/>
              </a:rPr>
              <a:t>Framing a small house, </a:t>
            </a:r>
          </a:p>
          <a:p>
            <a:r>
              <a:rPr lang="en-US" sz="2600">
                <a:ea typeface="+mn-lt"/>
                <a:cs typeface="+mn-lt"/>
              </a:rPr>
              <a:t>Welding,        </a:t>
            </a:r>
            <a:endParaRPr lang="en-US" sz="2600">
              <a:ea typeface="Calibri" panose="020F0502020204030204"/>
              <a:cs typeface="Calibri" panose="020F0502020204030204"/>
            </a:endParaRPr>
          </a:p>
          <a:p>
            <a:r>
              <a:rPr lang="en-US" sz="2600">
                <a:ea typeface="+mn-lt"/>
                <a:cs typeface="+mn-lt"/>
              </a:rPr>
              <a:t>Wiring three-way switches,          </a:t>
            </a:r>
          </a:p>
          <a:p>
            <a:r>
              <a:rPr lang="en-US" sz="2600">
                <a:ea typeface="+mn-lt"/>
                <a:cs typeface="+mn-lt"/>
              </a:rPr>
              <a:t>Working on mechanical systems in automobiles,  aircraft, and heavy equipment.  </a:t>
            </a:r>
            <a:endParaRPr lang="en-US" sz="2600">
              <a:ea typeface="Calibri"/>
              <a:cs typeface="Calibri"/>
            </a:endParaRPr>
          </a:p>
        </p:txBody>
      </p:sp>
    </p:spTree>
    <p:extLst>
      <p:ext uri="{BB962C8B-B14F-4D97-AF65-F5344CB8AC3E}">
        <p14:creationId xmlns:p14="http://schemas.microsoft.com/office/powerpoint/2010/main" val="327620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9BF73-0024-4521-9E25-717038F3D842}"/>
              </a:ext>
            </a:extLst>
          </p:cNvPr>
          <p:cNvSpPr>
            <a:spLocks noGrp="1"/>
          </p:cNvSpPr>
          <p:nvPr>
            <p:ph type="title"/>
          </p:nvPr>
        </p:nvSpPr>
        <p:spPr>
          <a:xfrm>
            <a:off x="838200" y="-3675"/>
            <a:ext cx="10515600" cy="1325563"/>
          </a:xfrm>
        </p:spPr>
        <p:txBody>
          <a:bodyPr>
            <a:normAutofit/>
          </a:bodyPr>
          <a:lstStyle/>
          <a:p>
            <a:r>
              <a:rPr lang="en-US" b="1">
                <a:solidFill>
                  <a:srgbClr val="FFFFFF"/>
                </a:solidFill>
                <a:cs typeface="Calibri Light"/>
              </a:rPr>
              <a:t>Skilled Trades BC </a:t>
            </a:r>
            <a:r>
              <a:rPr lang="en-US">
                <a:solidFill>
                  <a:srgbClr val="FFFFFF"/>
                </a:solidFill>
                <a:cs typeface="Calibri Light"/>
              </a:rPr>
              <a:t>    </a:t>
            </a:r>
            <a:r>
              <a:rPr lang="en-US" b="1">
                <a:solidFill>
                  <a:srgbClr val="FFFFFF"/>
                </a:solidFill>
                <a:cs typeface="Calibri Light"/>
              </a:rPr>
              <a:t>www</a:t>
            </a:r>
            <a:r>
              <a:rPr lang="en-US" b="1">
                <a:solidFill>
                  <a:srgbClr val="FFFFFF"/>
                </a:solidFill>
                <a:ea typeface="+mj-lt"/>
                <a:cs typeface="+mj-lt"/>
              </a:rPr>
              <a:t>.skilledtradesbc.ca</a:t>
            </a:r>
            <a:endParaRPr lang="en-US" b="1">
              <a:solidFill>
                <a:srgbClr val="FFFFFF"/>
              </a:solidFill>
              <a:ea typeface="Calibri Light"/>
              <a:cs typeface="Calibri Light"/>
            </a:endParaRPr>
          </a:p>
        </p:txBody>
      </p:sp>
      <p:cxnSp>
        <p:nvCxnSpPr>
          <p:cNvPr id="10"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020BC5-0292-4636-8D34-03F523368AAE}"/>
              </a:ext>
            </a:extLst>
          </p:cNvPr>
          <p:cNvSpPr>
            <a:spLocks noGrp="1"/>
          </p:cNvSpPr>
          <p:nvPr>
            <p:ph sz="half" idx="1"/>
          </p:nvPr>
        </p:nvSpPr>
        <p:spPr>
          <a:xfrm>
            <a:off x="393700" y="1472595"/>
            <a:ext cx="5521113" cy="4757283"/>
          </a:xfrm>
        </p:spPr>
        <p:txBody>
          <a:bodyPr vert="horz" lIns="91440" tIns="45720" rIns="91440" bIns="45720" rtlCol="0" anchor="t">
            <a:noAutofit/>
          </a:bodyPr>
          <a:lstStyle/>
          <a:p>
            <a:r>
              <a:rPr lang="en-US">
                <a:solidFill>
                  <a:srgbClr val="FFFFFF"/>
                </a:solidFill>
                <a:ea typeface="+mn-lt"/>
                <a:cs typeface="+mn-lt"/>
              </a:rPr>
              <a:t>Government Agency that leads and coordinates British Columbia’s skilled trades system. </a:t>
            </a:r>
            <a:endParaRPr lang="en-US">
              <a:solidFill>
                <a:srgbClr val="FFFFFF"/>
              </a:solidFill>
              <a:ea typeface="Calibri"/>
              <a:cs typeface="Calibri"/>
            </a:endParaRPr>
          </a:p>
          <a:p>
            <a:r>
              <a:rPr lang="en-US">
                <a:solidFill>
                  <a:srgbClr val="FFFFFF"/>
                </a:solidFill>
                <a:ea typeface="+mn-lt"/>
                <a:cs typeface="+mn-lt"/>
              </a:rPr>
              <a:t>Skilled </a:t>
            </a:r>
            <a:r>
              <a:rPr lang="en-US" err="1">
                <a:solidFill>
                  <a:srgbClr val="FFFFFF"/>
                </a:solidFill>
                <a:ea typeface="+mn-lt"/>
                <a:cs typeface="+mn-lt"/>
              </a:rPr>
              <a:t>TradesBC</a:t>
            </a:r>
            <a:r>
              <a:rPr lang="en-US">
                <a:solidFill>
                  <a:srgbClr val="FFFFFF"/>
                </a:solidFill>
                <a:ea typeface="+mn-lt"/>
                <a:cs typeface="+mn-lt"/>
              </a:rPr>
              <a:t> works with employers, apprentices, industry, </a:t>
            </a:r>
            <a:r>
              <a:rPr lang="en-US" err="1">
                <a:solidFill>
                  <a:srgbClr val="FFFFFF"/>
                </a:solidFill>
                <a:ea typeface="+mn-lt"/>
                <a:cs typeface="+mn-lt"/>
              </a:rPr>
              <a:t>labour</a:t>
            </a:r>
            <a:r>
              <a:rPr lang="en-US">
                <a:solidFill>
                  <a:srgbClr val="FFFFFF"/>
                </a:solidFill>
                <a:ea typeface="+mn-lt"/>
                <a:cs typeface="+mn-lt"/>
              </a:rPr>
              <a:t>, training providers and government to issue credentials, supports apprenticeships, fund programs, set program standards and increase opportunities in the trades.</a:t>
            </a:r>
            <a:endParaRPr lang="en-US">
              <a:solidFill>
                <a:srgbClr val="FFFFFF"/>
              </a:solidFill>
              <a:ea typeface="Calibri"/>
              <a:cs typeface="Calibri"/>
            </a:endParaRPr>
          </a:p>
          <a:p>
            <a:endParaRPr lang="en-US">
              <a:solidFill>
                <a:srgbClr val="FFFFFF"/>
              </a:solidFill>
              <a:ea typeface="Calibri"/>
              <a:cs typeface="Calibri"/>
            </a:endParaRPr>
          </a:p>
        </p:txBody>
      </p:sp>
      <p:sp>
        <p:nvSpPr>
          <p:cNvPr id="4" name="Content Placeholder 3">
            <a:extLst>
              <a:ext uri="{FF2B5EF4-FFF2-40B4-BE49-F238E27FC236}">
                <a16:creationId xmlns:a16="http://schemas.microsoft.com/office/drawing/2014/main" id="{739DD761-C6B5-4968-80DE-98B0E45EFCF2}"/>
              </a:ext>
            </a:extLst>
          </p:cNvPr>
          <p:cNvSpPr>
            <a:spLocks noGrp="1"/>
          </p:cNvSpPr>
          <p:nvPr>
            <p:ph sz="half" idx="2"/>
          </p:nvPr>
        </p:nvSpPr>
        <p:spPr>
          <a:xfrm>
            <a:off x="6467687" y="1472595"/>
            <a:ext cx="5616363" cy="5085368"/>
          </a:xfrm>
        </p:spPr>
        <p:txBody>
          <a:bodyPr vert="horz" lIns="91440" tIns="45720" rIns="91440" bIns="45720" rtlCol="0" anchor="t">
            <a:noAutofit/>
          </a:bodyPr>
          <a:lstStyle/>
          <a:p>
            <a:r>
              <a:rPr lang="en-US">
                <a:solidFill>
                  <a:srgbClr val="FFFFFF"/>
                </a:solidFill>
                <a:cs typeface="Calibri"/>
              </a:rPr>
              <a:t>Industry Training Authority manages over 100 trades programs in BC, 49 of which are Red Seal</a:t>
            </a:r>
            <a:endParaRPr lang="en-US">
              <a:solidFill>
                <a:srgbClr val="FFFFFF"/>
              </a:solidFill>
              <a:ea typeface="+mn-lt"/>
              <a:cs typeface="+mn-lt"/>
            </a:endParaRPr>
          </a:p>
          <a:p>
            <a:endParaRPr lang="en-US">
              <a:solidFill>
                <a:srgbClr val="FFFFFF"/>
              </a:solidFill>
              <a:ea typeface="Calibri"/>
              <a:cs typeface="Calibri"/>
            </a:endParaRPr>
          </a:p>
          <a:p>
            <a:r>
              <a:rPr lang="en-US">
                <a:solidFill>
                  <a:srgbClr val="FFFFFF"/>
                </a:solidFill>
                <a:cs typeface="Calibri"/>
              </a:rPr>
              <a:t>Manage your Apprenticeship in with the Apprentice Direct Access portal to see your technical training hours and levels and track your WBT (Work Based Training) hours (on the job work)</a:t>
            </a:r>
            <a:endParaRPr lang="en-US">
              <a:solidFill>
                <a:srgbClr val="FFFFFF"/>
              </a:solidFill>
              <a:ea typeface="Calibri"/>
              <a:cs typeface="Calibri"/>
            </a:endParaRPr>
          </a:p>
          <a:p>
            <a:endParaRPr lang="en-US">
              <a:solidFill>
                <a:srgbClr val="FFFFFF"/>
              </a:solidFill>
              <a:ea typeface="Calibri"/>
              <a:cs typeface="Calibri"/>
            </a:endParaRPr>
          </a:p>
          <a:p>
            <a:endParaRPr lang="en-US">
              <a:solidFill>
                <a:srgbClr val="FFFFFF"/>
              </a:solidFill>
              <a:ea typeface="Calibri"/>
              <a:cs typeface="Calibri"/>
            </a:endParaRPr>
          </a:p>
        </p:txBody>
      </p:sp>
    </p:spTree>
    <p:extLst>
      <p:ext uri="{BB962C8B-B14F-4D97-AF65-F5344CB8AC3E}">
        <p14:creationId xmlns:p14="http://schemas.microsoft.com/office/powerpoint/2010/main" val="324135882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4EE4-4CF3-49B0-828D-DF6C578481C4}"/>
              </a:ext>
            </a:extLst>
          </p:cNvPr>
          <p:cNvSpPr>
            <a:spLocks noGrp="1"/>
          </p:cNvSpPr>
          <p:nvPr>
            <p:ph type="title"/>
          </p:nvPr>
        </p:nvSpPr>
        <p:spPr>
          <a:xfrm>
            <a:off x="3678" y="349633"/>
            <a:ext cx="5148791" cy="6020856"/>
          </a:xfrm>
        </p:spPr>
        <p:txBody>
          <a:bodyPr vert="horz" lIns="91440" tIns="45720" rIns="91440" bIns="45720" rtlCol="0" anchor="ctr">
            <a:noAutofit/>
          </a:bodyPr>
          <a:lstStyle/>
          <a:p>
            <a:pPr algn="ctr"/>
            <a:r>
              <a:rPr lang="en-US" sz="3600" b="1" kern="1200">
                <a:solidFill>
                  <a:srgbClr val="C00000"/>
                </a:solidFill>
                <a:latin typeface="+mj-lt"/>
                <a:ea typeface="+mj-ea"/>
                <a:cs typeface="+mj-cs"/>
              </a:rPr>
              <a:t>Your TICKET  --- </a:t>
            </a:r>
            <a:br>
              <a:rPr lang="en-US" sz="3600" b="1">
                <a:solidFill>
                  <a:srgbClr val="C00000"/>
                </a:solidFill>
              </a:rPr>
            </a:br>
            <a:r>
              <a:rPr lang="en-US" sz="3600" b="1" kern="1200">
                <a:solidFill>
                  <a:srgbClr val="C00000"/>
                </a:solidFill>
                <a:latin typeface="+mj-lt"/>
                <a:ea typeface="+mj-ea"/>
                <a:cs typeface="+mj-cs"/>
              </a:rPr>
              <a:t>Your Ticket is </a:t>
            </a:r>
            <a:r>
              <a:rPr lang="en-US" sz="3600" b="1">
                <a:solidFill>
                  <a:srgbClr val="C00000"/>
                </a:solidFill>
              </a:rPr>
              <a:t>your credential</a:t>
            </a:r>
            <a:r>
              <a:rPr lang="en-US" sz="3600" b="1" kern="1200">
                <a:solidFill>
                  <a:srgbClr val="C00000"/>
                </a:solidFill>
                <a:latin typeface="+mj-lt"/>
                <a:ea typeface="+mj-ea"/>
                <a:cs typeface="+mj-cs"/>
              </a:rPr>
              <a:t> — </a:t>
            </a:r>
            <a:br>
              <a:rPr lang="en-US" sz="3600" b="1" kern="1200">
                <a:solidFill>
                  <a:srgbClr val="C00000"/>
                </a:solidFill>
                <a:ea typeface="Calibri Light"/>
                <a:cs typeface="Calibri Light"/>
              </a:rPr>
            </a:br>
            <a:br>
              <a:rPr lang="en-US" sz="3600" b="1"/>
            </a:br>
            <a:r>
              <a:rPr lang="en-US" sz="3600" b="1" kern="1200">
                <a:solidFill>
                  <a:srgbClr val="C00000"/>
                </a:solidFill>
                <a:latin typeface="+mj-lt"/>
                <a:ea typeface="+mj-ea"/>
                <a:cs typeface="+mj-cs"/>
              </a:rPr>
              <a:t> BC Certificate of Qualification (</a:t>
            </a:r>
            <a:r>
              <a:rPr lang="en-US" sz="3600" b="1" kern="1200" err="1">
                <a:solidFill>
                  <a:srgbClr val="C00000"/>
                </a:solidFill>
                <a:latin typeface="+mj-lt"/>
                <a:ea typeface="+mj-ea"/>
                <a:cs typeface="+mj-cs"/>
              </a:rPr>
              <a:t>CofQ</a:t>
            </a:r>
            <a:r>
              <a:rPr lang="en-US" sz="3600" b="1" kern="1200">
                <a:solidFill>
                  <a:srgbClr val="C00000"/>
                </a:solidFill>
                <a:latin typeface="+mj-lt"/>
                <a:ea typeface="+mj-ea"/>
                <a:cs typeface="+mj-cs"/>
              </a:rPr>
              <a:t>) or a National Red Seal. </a:t>
            </a:r>
            <a:br>
              <a:rPr lang="en-US" sz="3600" b="1">
                <a:solidFill>
                  <a:srgbClr val="C00000"/>
                </a:solidFill>
              </a:rPr>
            </a:br>
            <a:r>
              <a:rPr lang="en-US" sz="3600" b="1" kern="1200">
                <a:solidFill>
                  <a:srgbClr val="C00000"/>
                </a:solidFill>
                <a:latin typeface="+mj-lt"/>
                <a:ea typeface="+mj-ea"/>
                <a:cs typeface="+mj-cs"/>
              </a:rPr>
              <a:t>Your Ticket is what you can earn at the end of your training</a:t>
            </a:r>
            <a:endParaRPr lang="en-US" sz="3600" b="1" kern="1200">
              <a:solidFill>
                <a:srgbClr val="C00000"/>
              </a:solidFill>
              <a:latin typeface="+mj-lt"/>
              <a:ea typeface="Calibri Light"/>
              <a:cs typeface="Calibri Light"/>
            </a:endParaRPr>
          </a:p>
        </p:txBody>
      </p:sp>
      <p:pic>
        <p:nvPicPr>
          <p:cNvPr id="4" name="Picture 4">
            <a:hlinkClick r:id="" action="ppaction://media"/>
            <a:extLst>
              <a:ext uri="{FF2B5EF4-FFF2-40B4-BE49-F238E27FC236}">
                <a16:creationId xmlns:a16="http://schemas.microsoft.com/office/drawing/2014/main" id="{9902BBCD-682A-4039-A089-7BBD1AA8FC47}"/>
              </a:ext>
            </a:extLst>
          </p:cNvPr>
          <p:cNvPicPr>
            <a:picLocks noGrp="1" noRot="1" noChangeAspect="1"/>
          </p:cNvPicPr>
          <p:nvPr>
            <p:ph idx="1"/>
            <a:videoFile r:link="rId1"/>
          </p:nvPr>
        </p:nvPicPr>
        <p:blipFill>
          <a:blip r:embed="rId3"/>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5891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24FFDE-8A04-45B4-B62A-CB0F6A9E3203}"/>
              </a:ext>
            </a:extLst>
          </p:cNvPr>
          <p:cNvSpPr>
            <a:spLocks noGrp="1"/>
          </p:cNvSpPr>
          <p:nvPr>
            <p:ph type="title"/>
          </p:nvPr>
        </p:nvSpPr>
        <p:spPr>
          <a:xfrm>
            <a:off x="107950" y="1677071"/>
            <a:ext cx="3841105" cy="4956510"/>
          </a:xfrm>
        </p:spPr>
        <p:txBody>
          <a:bodyPr anchor="t">
            <a:normAutofit/>
          </a:bodyPr>
          <a:lstStyle/>
          <a:p>
            <a:pPr algn="ctr"/>
            <a:r>
              <a:rPr lang="en-US" sz="5400" b="1">
                <a:solidFill>
                  <a:srgbClr val="FFFFFF"/>
                </a:solidFill>
                <a:cs typeface="Calibri Light"/>
              </a:rPr>
              <a:t>Where do I do my Technical Training</a:t>
            </a:r>
            <a:endParaRPr lang="en-US" sz="5400" b="1">
              <a:solidFill>
                <a:srgbClr val="FFFFFF"/>
              </a:solidFill>
              <a:ea typeface="Calibri Light"/>
              <a:cs typeface="Calibri Light"/>
            </a:endParaRPr>
          </a:p>
        </p:txBody>
      </p:sp>
      <p:sp>
        <p:nvSpPr>
          <p:cNvPr id="3" name="Content Placeholder 2">
            <a:extLst>
              <a:ext uri="{FF2B5EF4-FFF2-40B4-BE49-F238E27FC236}">
                <a16:creationId xmlns:a16="http://schemas.microsoft.com/office/drawing/2014/main" id="{D7302888-7A63-43D9-B8C7-2762133649BF}"/>
              </a:ext>
            </a:extLst>
          </p:cNvPr>
          <p:cNvSpPr>
            <a:spLocks noGrp="1"/>
          </p:cNvSpPr>
          <p:nvPr>
            <p:ph sz="half" idx="1"/>
          </p:nvPr>
        </p:nvSpPr>
        <p:spPr>
          <a:xfrm>
            <a:off x="4285605" y="354156"/>
            <a:ext cx="3427283" cy="4363844"/>
          </a:xfrm>
        </p:spPr>
        <p:txBody>
          <a:bodyPr vert="horz" lIns="91440" tIns="45720" rIns="91440" bIns="45720" rtlCol="0" anchor="t">
            <a:noAutofit/>
          </a:bodyPr>
          <a:lstStyle/>
          <a:p>
            <a:r>
              <a:rPr lang="en-US" sz="3200" b="1">
                <a:cs typeface="Calibri"/>
              </a:rPr>
              <a:t>Public Training Institutions</a:t>
            </a:r>
            <a:endParaRPr lang="en-US" sz="3200" b="1">
              <a:ea typeface="Calibri"/>
              <a:cs typeface="Calibri"/>
            </a:endParaRPr>
          </a:p>
          <a:p>
            <a:r>
              <a:rPr lang="en-US" sz="3200" b="1">
                <a:cs typeface="Calibri"/>
              </a:rPr>
              <a:t>16 BC Training Institutes across all areas of BC</a:t>
            </a:r>
            <a:endParaRPr lang="en-US" sz="3200" b="1">
              <a:ea typeface="Calibri"/>
              <a:cs typeface="Calibri"/>
            </a:endParaRPr>
          </a:p>
          <a:p>
            <a:r>
              <a:rPr lang="en-US" sz="3200" b="1">
                <a:cs typeface="Calibri"/>
              </a:rPr>
              <a:t>BCIT</a:t>
            </a:r>
            <a:endParaRPr lang="en-US" sz="3200" b="1">
              <a:ea typeface="Calibri"/>
              <a:cs typeface="Calibri"/>
            </a:endParaRPr>
          </a:p>
          <a:p>
            <a:r>
              <a:rPr lang="en-US" sz="3200" b="1">
                <a:cs typeface="Calibri"/>
              </a:rPr>
              <a:t>KPU</a:t>
            </a:r>
            <a:endParaRPr lang="en-US" sz="3200" b="1">
              <a:ea typeface="Calibri"/>
              <a:cs typeface="Calibri"/>
            </a:endParaRPr>
          </a:p>
          <a:p>
            <a:r>
              <a:rPr lang="en-US" sz="3200" b="1">
                <a:cs typeface="Calibri"/>
              </a:rPr>
              <a:t>VCC</a:t>
            </a:r>
            <a:endParaRPr lang="en-US" sz="3200" b="1">
              <a:ea typeface="Calibri"/>
              <a:cs typeface="Calibri"/>
            </a:endParaRPr>
          </a:p>
          <a:p>
            <a:r>
              <a:rPr lang="en-US" sz="3200" b="1">
                <a:cs typeface="Calibri"/>
              </a:rPr>
              <a:t>TRU</a:t>
            </a:r>
            <a:endParaRPr lang="en-US" sz="3200" b="1">
              <a:ea typeface="Calibri"/>
              <a:cs typeface="Calibri"/>
            </a:endParaRPr>
          </a:p>
          <a:p>
            <a:r>
              <a:rPr lang="en-US" sz="3200" b="1">
                <a:cs typeface="Calibri"/>
              </a:rPr>
              <a:t>UFV</a:t>
            </a:r>
            <a:endParaRPr lang="en-US" sz="3200" b="1">
              <a:ea typeface="Calibri"/>
              <a:cs typeface="Calibri"/>
            </a:endParaRPr>
          </a:p>
          <a:p>
            <a:endParaRPr lang="en-US" sz="2000" b="1">
              <a:ea typeface="Calibri"/>
              <a:cs typeface="Calibri"/>
            </a:endParaRPr>
          </a:p>
          <a:p>
            <a:endParaRPr lang="en-US" sz="2000" b="1">
              <a:ea typeface="Calibri"/>
              <a:cs typeface="Calibri"/>
            </a:endParaRPr>
          </a:p>
        </p:txBody>
      </p:sp>
      <p:cxnSp>
        <p:nvCxnSpPr>
          <p:cNvPr id="7" name="Straight Connector 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1102AA0-D268-4321-9C10-EC9798BF769F}"/>
              </a:ext>
            </a:extLst>
          </p:cNvPr>
          <p:cNvSpPr>
            <a:spLocks noGrp="1"/>
          </p:cNvSpPr>
          <p:nvPr>
            <p:ph sz="half" idx="2"/>
          </p:nvPr>
        </p:nvSpPr>
        <p:spPr>
          <a:xfrm>
            <a:off x="8398687" y="354156"/>
            <a:ext cx="3583404" cy="4363844"/>
          </a:xfrm>
        </p:spPr>
        <p:txBody>
          <a:bodyPr vert="horz" lIns="91440" tIns="45720" rIns="91440" bIns="45720" rtlCol="0" anchor="t">
            <a:normAutofit/>
          </a:bodyPr>
          <a:lstStyle/>
          <a:p>
            <a:r>
              <a:rPr lang="en-US" sz="3200" b="1">
                <a:cs typeface="Calibri"/>
              </a:rPr>
              <a:t>Private and Union Training Programs</a:t>
            </a:r>
            <a:endParaRPr lang="en-US" sz="3200" b="1">
              <a:ea typeface="Calibri"/>
              <a:cs typeface="Calibri"/>
            </a:endParaRPr>
          </a:p>
          <a:p>
            <a:r>
              <a:rPr lang="en-US" sz="3200" b="1">
                <a:ea typeface="+mn-lt"/>
                <a:cs typeface="+mn-lt"/>
              </a:rPr>
              <a:t>Over 30 Private / Union Training </a:t>
            </a:r>
          </a:p>
          <a:p>
            <a:endParaRPr lang="en-US" sz="3200" b="1">
              <a:ea typeface="+mn-lt"/>
              <a:cs typeface="+mn-lt"/>
            </a:endParaRPr>
          </a:p>
          <a:p>
            <a:r>
              <a:rPr lang="en-US" sz="3200" b="1">
                <a:ea typeface="+mn-lt"/>
                <a:cs typeface="+mn-lt"/>
                <a:hlinkClick r:id="rId2"/>
              </a:rPr>
              <a:t>www.tradestrainingbc.ca</a:t>
            </a:r>
            <a:r>
              <a:rPr lang="en-US" sz="3200" b="1">
                <a:ea typeface="+mn-lt"/>
                <a:cs typeface="+mn-lt"/>
              </a:rPr>
              <a:t> </a:t>
            </a:r>
          </a:p>
          <a:p>
            <a:endParaRPr lang="en-US" sz="2000" b="1">
              <a:ea typeface="+mn-lt"/>
              <a:cs typeface="+mn-lt"/>
            </a:endParaRPr>
          </a:p>
          <a:p>
            <a:endParaRPr lang="en-US" sz="1800" b="1">
              <a:ea typeface="Calibri"/>
              <a:cs typeface="Calibri"/>
            </a:endParaRPr>
          </a:p>
        </p:txBody>
      </p:sp>
    </p:spTree>
    <p:extLst>
      <p:ext uri="{BB962C8B-B14F-4D97-AF65-F5344CB8AC3E}">
        <p14:creationId xmlns:p14="http://schemas.microsoft.com/office/powerpoint/2010/main" val="3800705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0273-505F-60BC-68E1-0AE5CD0A2EF9}"/>
              </a:ext>
            </a:extLst>
          </p:cNvPr>
          <p:cNvSpPr>
            <a:spLocks noGrp="1"/>
          </p:cNvSpPr>
          <p:nvPr>
            <p:ph type="title"/>
          </p:nvPr>
        </p:nvSpPr>
        <p:spPr>
          <a:xfrm>
            <a:off x="1811867" y="207992"/>
            <a:ext cx="8885767" cy="1325563"/>
          </a:xfrm>
        </p:spPr>
        <p:txBody>
          <a:bodyPr>
            <a:normAutofit/>
          </a:bodyPr>
          <a:lstStyle/>
          <a:p>
            <a:pPr algn="ctr"/>
            <a:r>
              <a:rPr lang="en-US" b="1">
                <a:solidFill>
                  <a:srgbClr val="FFFFFF"/>
                </a:solidFill>
                <a:cs typeface="Calibri Light"/>
              </a:rPr>
              <a:t>School District Partnership Programs</a:t>
            </a:r>
            <a:endParaRPr lang="en-US"/>
          </a:p>
        </p:txBody>
      </p:sp>
      <p:sp>
        <p:nvSpPr>
          <p:cNvPr id="3" name="Content Placeholder 2">
            <a:extLst>
              <a:ext uri="{FF2B5EF4-FFF2-40B4-BE49-F238E27FC236}">
                <a16:creationId xmlns:a16="http://schemas.microsoft.com/office/drawing/2014/main" id="{C261E13E-6E78-C4C4-EB4F-165240A1206F}"/>
              </a:ext>
            </a:extLst>
          </p:cNvPr>
          <p:cNvSpPr>
            <a:spLocks noGrp="1"/>
          </p:cNvSpPr>
          <p:nvPr>
            <p:ph sz="half" idx="1"/>
          </p:nvPr>
        </p:nvSpPr>
        <p:spPr>
          <a:xfrm>
            <a:off x="393700" y="1536095"/>
            <a:ext cx="5245946" cy="4810200"/>
          </a:xfrm>
        </p:spPr>
        <p:txBody>
          <a:bodyPr vert="horz" lIns="91440" tIns="45720" rIns="91440" bIns="45720" rtlCol="0" anchor="t">
            <a:noAutofit/>
          </a:bodyPr>
          <a:lstStyle/>
          <a:p>
            <a:r>
              <a:rPr lang="en-US">
                <a:solidFill>
                  <a:srgbClr val="FFFFFF"/>
                </a:solidFill>
                <a:cs typeface="Calibri"/>
              </a:rPr>
              <a:t>Carpentry</a:t>
            </a:r>
            <a:endParaRPr lang="en-US">
              <a:solidFill>
                <a:srgbClr val="FFFFFF"/>
              </a:solidFill>
              <a:ea typeface="Calibri"/>
              <a:cs typeface="Calibri"/>
            </a:endParaRPr>
          </a:p>
          <a:p>
            <a:r>
              <a:rPr lang="en-US">
                <a:solidFill>
                  <a:srgbClr val="FFFFFF"/>
                </a:solidFill>
                <a:cs typeface="Calibri"/>
              </a:rPr>
              <a:t>Piping</a:t>
            </a:r>
            <a:endParaRPr lang="en-US">
              <a:solidFill>
                <a:srgbClr val="FFFFFF"/>
              </a:solidFill>
              <a:ea typeface="Calibri"/>
              <a:cs typeface="Calibri"/>
            </a:endParaRPr>
          </a:p>
          <a:p>
            <a:r>
              <a:rPr lang="en-US">
                <a:solidFill>
                  <a:srgbClr val="FFFFFF"/>
                </a:solidFill>
                <a:cs typeface="Calibri"/>
              </a:rPr>
              <a:t>Electrical</a:t>
            </a:r>
            <a:endParaRPr lang="en-US">
              <a:solidFill>
                <a:srgbClr val="FFFFFF"/>
              </a:solidFill>
              <a:ea typeface="Calibri"/>
              <a:cs typeface="Calibri"/>
            </a:endParaRPr>
          </a:p>
          <a:p>
            <a:r>
              <a:rPr lang="en-US">
                <a:solidFill>
                  <a:srgbClr val="FFFFFF"/>
                </a:solidFill>
                <a:cs typeface="Calibri"/>
              </a:rPr>
              <a:t>Automotive Service Tech</a:t>
            </a:r>
            <a:endParaRPr lang="en-US">
              <a:solidFill>
                <a:srgbClr val="FFFFFF"/>
              </a:solidFill>
              <a:ea typeface="Calibri"/>
              <a:cs typeface="Calibri"/>
            </a:endParaRPr>
          </a:p>
          <a:p>
            <a:r>
              <a:rPr lang="en-US">
                <a:solidFill>
                  <a:srgbClr val="FFFFFF"/>
                </a:solidFill>
                <a:cs typeface="Calibri"/>
              </a:rPr>
              <a:t>Auto Collision and Body Repair</a:t>
            </a:r>
            <a:endParaRPr lang="en-US">
              <a:solidFill>
                <a:srgbClr val="FFFFFF"/>
              </a:solidFill>
              <a:ea typeface="Calibri"/>
              <a:cs typeface="Calibri"/>
            </a:endParaRPr>
          </a:p>
          <a:p>
            <a:r>
              <a:rPr lang="en-US">
                <a:solidFill>
                  <a:srgbClr val="FFFFFF"/>
                </a:solidFill>
                <a:cs typeface="Calibri"/>
              </a:rPr>
              <a:t>Millwright</a:t>
            </a:r>
            <a:endParaRPr lang="en-US">
              <a:solidFill>
                <a:srgbClr val="FFFFFF"/>
              </a:solidFill>
              <a:ea typeface="Calibri"/>
              <a:cs typeface="Calibri"/>
            </a:endParaRPr>
          </a:p>
          <a:p>
            <a:r>
              <a:rPr lang="en-US">
                <a:solidFill>
                  <a:srgbClr val="FFFFFF"/>
                </a:solidFill>
                <a:cs typeface="Calibri"/>
              </a:rPr>
              <a:t>Welding</a:t>
            </a:r>
            <a:endParaRPr lang="en-US">
              <a:solidFill>
                <a:srgbClr val="FFFFFF"/>
              </a:solidFill>
              <a:ea typeface="Calibri"/>
              <a:cs typeface="Calibri"/>
            </a:endParaRPr>
          </a:p>
          <a:p>
            <a:r>
              <a:rPr lang="en-US">
                <a:solidFill>
                  <a:srgbClr val="FFFFFF"/>
                </a:solidFill>
                <a:cs typeface="Calibri"/>
              </a:rPr>
              <a:t>Metal Fabrication</a:t>
            </a:r>
            <a:endParaRPr lang="en-US">
              <a:solidFill>
                <a:srgbClr val="FFFFFF"/>
              </a:solidFill>
              <a:ea typeface="Calibri"/>
              <a:cs typeface="Calibri"/>
            </a:endParaRPr>
          </a:p>
          <a:p>
            <a:r>
              <a:rPr lang="en-US">
                <a:solidFill>
                  <a:srgbClr val="FFFFFF"/>
                </a:solidFill>
                <a:cs typeface="Calibri"/>
              </a:rPr>
              <a:t>Exploration in Aviation</a:t>
            </a:r>
            <a:endParaRPr lang="en-US">
              <a:solidFill>
                <a:srgbClr val="FFFFFF"/>
              </a:solidFill>
              <a:ea typeface="Calibri"/>
              <a:cs typeface="Calibri"/>
            </a:endParaRPr>
          </a:p>
        </p:txBody>
      </p:sp>
      <p:sp>
        <p:nvSpPr>
          <p:cNvPr id="4" name="Content Placeholder 3">
            <a:extLst>
              <a:ext uri="{FF2B5EF4-FFF2-40B4-BE49-F238E27FC236}">
                <a16:creationId xmlns:a16="http://schemas.microsoft.com/office/drawing/2014/main" id="{4E45BB0E-810D-99C7-D266-23A5694EC4E2}"/>
              </a:ext>
            </a:extLst>
          </p:cNvPr>
          <p:cNvSpPr>
            <a:spLocks noGrp="1"/>
          </p:cNvSpPr>
          <p:nvPr>
            <p:ph sz="half" idx="2"/>
          </p:nvPr>
        </p:nvSpPr>
        <p:spPr>
          <a:xfrm>
            <a:off x="5980853" y="1536095"/>
            <a:ext cx="5944446" cy="4651451"/>
          </a:xfrm>
        </p:spPr>
        <p:txBody>
          <a:bodyPr vert="horz" lIns="91440" tIns="45720" rIns="91440" bIns="45720" rtlCol="0" anchor="t">
            <a:noAutofit/>
          </a:bodyPr>
          <a:lstStyle/>
          <a:p>
            <a:r>
              <a:rPr lang="en-US">
                <a:solidFill>
                  <a:srgbClr val="FFFFFF"/>
                </a:solidFill>
                <a:cs typeface="Calibri"/>
              </a:rPr>
              <a:t>Culinary Arts (professional cook)</a:t>
            </a:r>
            <a:endParaRPr lang="en-US">
              <a:solidFill>
                <a:srgbClr val="FFFFFF"/>
              </a:solidFill>
              <a:ea typeface="Calibri"/>
              <a:cs typeface="Calibri"/>
            </a:endParaRPr>
          </a:p>
          <a:p>
            <a:r>
              <a:rPr lang="en-US">
                <a:solidFill>
                  <a:srgbClr val="FFFFFF"/>
                </a:solidFill>
                <a:cs typeface="Calibri"/>
              </a:rPr>
              <a:t>Baking and Pastry Arts</a:t>
            </a:r>
            <a:endParaRPr lang="en-US">
              <a:solidFill>
                <a:srgbClr val="FFFFFF"/>
              </a:solidFill>
              <a:ea typeface="Calibri"/>
              <a:cs typeface="Calibri"/>
            </a:endParaRPr>
          </a:p>
          <a:p>
            <a:r>
              <a:rPr lang="en-US">
                <a:solidFill>
                  <a:srgbClr val="FFFFFF"/>
                </a:solidFill>
                <a:cs typeface="Calibri"/>
              </a:rPr>
              <a:t>Early Childhood Education</a:t>
            </a:r>
            <a:endParaRPr lang="en-US">
              <a:solidFill>
                <a:srgbClr val="FFFFFF"/>
              </a:solidFill>
              <a:ea typeface="Calibri"/>
              <a:cs typeface="Calibri"/>
            </a:endParaRPr>
          </a:p>
          <a:p>
            <a:r>
              <a:rPr lang="en-US">
                <a:solidFill>
                  <a:srgbClr val="FFFFFF"/>
                </a:solidFill>
                <a:cs typeface="Calibri"/>
              </a:rPr>
              <a:t>Drafting/CADD</a:t>
            </a:r>
            <a:endParaRPr lang="en-US">
              <a:solidFill>
                <a:srgbClr val="FFFFFF"/>
              </a:solidFill>
              <a:ea typeface="Calibri"/>
              <a:cs typeface="Calibri"/>
            </a:endParaRPr>
          </a:p>
          <a:p>
            <a:r>
              <a:rPr lang="en-US">
                <a:solidFill>
                  <a:srgbClr val="FFFFFF"/>
                </a:solidFill>
                <a:cs typeface="Calibri"/>
              </a:rPr>
              <a:t>Inclusive Education Support Worker (EA) </a:t>
            </a:r>
            <a:endParaRPr lang="en-US">
              <a:solidFill>
                <a:srgbClr val="FFFFFF"/>
              </a:solidFill>
              <a:ea typeface="Calibri"/>
              <a:cs typeface="Calibri"/>
            </a:endParaRPr>
          </a:p>
          <a:p>
            <a:r>
              <a:rPr lang="en-US">
                <a:solidFill>
                  <a:srgbClr val="FFFFFF"/>
                </a:solidFill>
                <a:cs typeface="Calibri"/>
              </a:rPr>
              <a:t>Horticulture</a:t>
            </a:r>
            <a:endParaRPr lang="en-US">
              <a:solidFill>
                <a:srgbClr val="FFFFFF"/>
              </a:solidFill>
              <a:ea typeface="Calibri"/>
              <a:cs typeface="Calibri"/>
            </a:endParaRPr>
          </a:p>
          <a:p>
            <a:r>
              <a:rPr lang="en-US">
                <a:solidFill>
                  <a:srgbClr val="FFFFFF"/>
                </a:solidFill>
                <a:cs typeface="Calibri"/>
              </a:rPr>
              <a:t>Hairstylist</a:t>
            </a:r>
            <a:endParaRPr lang="en-US">
              <a:solidFill>
                <a:srgbClr val="FFFFFF"/>
              </a:solidFill>
              <a:ea typeface="Calibri"/>
              <a:cs typeface="Calibri"/>
            </a:endParaRPr>
          </a:p>
          <a:p>
            <a:r>
              <a:rPr lang="en-US">
                <a:solidFill>
                  <a:srgbClr val="FFFFFF"/>
                </a:solidFill>
                <a:cs typeface="Calibri"/>
              </a:rPr>
              <a:t>Painter (commercial/residential)</a:t>
            </a:r>
            <a:endParaRPr lang="en-US">
              <a:solidFill>
                <a:srgbClr val="FFFFFF"/>
              </a:solidFill>
              <a:ea typeface="Calibri"/>
              <a:cs typeface="Calibri"/>
            </a:endParaRPr>
          </a:p>
          <a:p>
            <a:r>
              <a:rPr lang="en-US">
                <a:solidFill>
                  <a:srgbClr val="FFFFFF"/>
                </a:solidFill>
                <a:cs typeface="Calibri"/>
              </a:rPr>
              <a:t>Construction Craft Worker </a:t>
            </a:r>
            <a:endParaRPr lang="en-US">
              <a:solidFill>
                <a:srgbClr val="FFFFFF"/>
              </a:solidFill>
              <a:ea typeface="Calibri"/>
              <a:cs typeface="Calibri"/>
            </a:endParaRPr>
          </a:p>
          <a:p>
            <a:endParaRPr lang="en-US">
              <a:solidFill>
                <a:srgbClr val="FFFFFF"/>
              </a:solidFill>
              <a:ea typeface="Calibri"/>
              <a:cs typeface="Calibri"/>
            </a:endParaRPr>
          </a:p>
          <a:p>
            <a:endParaRPr lang="en-US">
              <a:solidFill>
                <a:srgbClr val="FFFFFF"/>
              </a:solidFill>
              <a:ea typeface="Calibri"/>
              <a:cs typeface="Calibri"/>
            </a:endParaRPr>
          </a:p>
          <a:p>
            <a:endParaRPr lang="en-US">
              <a:solidFill>
                <a:srgbClr val="FFFFFF"/>
              </a:solidFill>
              <a:ea typeface="Calibri"/>
              <a:cs typeface="Calibri"/>
            </a:endParaRPr>
          </a:p>
          <a:p>
            <a:endParaRPr lang="en-US">
              <a:solidFill>
                <a:srgbClr val="FFFFFF"/>
              </a:solidFill>
              <a:ea typeface="Calibri"/>
              <a:cs typeface="Calibri"/>
            </a:endParaRPr>
          </a:p>
        </p:txBody>
      </p:sp>
    </p:spTree>
    <p:extLst>
      <p:ext uri="{BB962C8B-B14F-4D97-AF65-F5344CB8AC3E}">
        <p14:creationId xmlns:p14="http://schemas.microsoft.com/office/powerpoint/2010/main" val="14511643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AB31-F8C0-1AFA-434C-EF63A3EB283F}"/>
              </a:ext>
            </a:extLst>
          </p:cNvPr>
          <p:cNvSpPr>
            <a:spLocks noGrp="1"/>
          </p:cNvSpPr>
          <p:nvPr>
            <p:ph type="title"/>
          </p:nvPr>
        </p:nvSpPr>
        <p:spPr/>
        <p:txBody>
          <a:bodyPr>
            <a:normAutofit fontScale="90000"/>
          </a:bodyPr>
          <a:lstStyle/>
          <a:p>
            <a:pPr algn="ctr"/>
            <a:r>
              <a:rPr lang="en-US" b="1">
                <a:cs typeface="Calibri Light"/>
              </a:rPr>
              <a:t>Programs CURRENTLY Accepting Gr 12 students   -- must be in English 12 1st semester</a:t>
            </a:r>
            <a:endParaRPr lang="en-US" b="1">
              <a:ea typeface="Calibri Light" panose="020F0302020204030204"/>
              <a:cs typeface="Calibri Light"/>
            </a:endParaRPr>
          </a:p>
        </p:txBody>
      </p:sp>
      <p:sp>
        <p:nvSpPr>
          <p:cNvPr id="3" name="Content Placeholder 2">
            <a:extLst>
              <a:ext uri="{FF2B5EF4-FFF2-40B4-BE49-F238E27FC236}">
                <a16:creationId xmlns:a16="http://schemas.microsoft.com/office/drawing/2014/main" id="{D91545F0-E64D-3FD1-9CB3-E9622F66FB9C}"/>
              </a:ext>
            </a:extLst>
          </p:cNvPr>
          <p:cNvSpPr>
            <a:spLocks noGrp="1"/>
          </p:cNvSpPr>
          <p:nvPr>
            <p:ph sz="half" idx="1"/>
          </p:nvPr>
        </p:nvSpPr>
        <p:spPr>
          <a:xfrm>
            <a:off x="383117" y="1825625"/>
            <a:ext cx="5499100" cy="4351338"/>
          </a:xfrm>
        </p:spPr>
        <p:txBody>
          <a:bodyPr vert="horz" lIns="91440" tIns="45720" rIns="91440" bIns="45720" rtlCol="0" anchor="t">
            <a:normAutofit/>
          </a:bodyPr>
          <a:lstStyle/>
          <a:p>
            <a:r>
              <a:rPr lang="en-US">
                <a:cs typeface="Calibri"/>
              </a:rPr>
              <a:t>ECE</a:t>
            </a:r>
          </a:p>
          <a:p>
            <a:r>
              <a:rPr lang="en-US">
                <a:cs typeface="Calibri"/>
              </a:rPr>
              <a:t>Early Childhood Education</a:t>
            </a:r>
            <a:endParaRPr lang="en-US">
              <a:ea typeface="Calibri"/>
              <a:cs typeface="Calibri"/>
            </a:endParaRPr>
          </a:p>
          <a:p>
            <a:r>
              <a:rPr lang="en-US">
                <a:cs typeface="Calibri"/>
              </a:rPr>
              <a:t>Partnership with Douglas College</a:t>
            </a:r>
            <a:endParaRPr lang="en-US">
              <a:ea typeface="Calibri"/>
              <a:cs typeface="Calibri"/>
            </a:endParaRPr>
          </a:p>
          <a:p>
            <a:r>
              <a:rPr lang="en-US">
                <a:cs typeface="Calibri"/>
              </a:rPr>
              <a:t>Hybrid (online/In-class/Practicum Placement)</a:t>
            </a:r>
            <a:endParaRPr lang="en-US">
              <a:ea typeface="Calibri"/>
              <a:cs typeface="Calibri"/>
            </a:endParaRPr>
          </a:p>
          <a:p>
            <a:endParaRPr lang="en-US">
              <a:cs typeface="Calibri"/>
            </a:endParaRPr>
          </a:p>
        </p:txBody>
      </p:sp>
      <p:sp>
        <p:nvSpPr>
          <p:cNvPr id="4" name="Content Placeholder 3">
            <a:extLst>
              <a:ext uri="{FF2B5EF4-FFF2-40B4-BE49-F238E27FC236}">
                <a16:creationId xmlns:a16="http://schemas.microsoft.com/office/drawing/2014/main" id="{ED44EB2E-3A51-55EC-5B69-CDFFB7CAB2A4}"/>
              </a:ext>
            </a:extLst>
          </p:cNvPr>
          <p:cNvSpPr>
            <a:spLocks noGrp="1"/>
          </p:cNvSpPr>
          <p:nvPr>
            <p:ph sz="half" idx="2"/>
          </p:nvPr>
        </p:nvSpPr>
        <p:spPr>
          <a:xfrm>
            <a:off x="6172200" y="1825625"/>
            <a:ext cx="5795433" cy="4351338"/>
          </a:xfrm>
        </p:spPr>
        <p:txBody>
          <a:bodyPr vert="horz" lIns="91440" tIns="45720" rIns="91440" bIns="45720" rtlCol="0" anchor="t">
            <a:normAutofit/>
          </a:bodyPr>
          <a:lstStyle/>
          <a:p>
            <a:r>
              <a:rPr lang="en-US">
                <a:cs typeface="Calibri"/>
              </a:rPr>
              <a:t>Culinary Arts</a:t>
            </a:r>
          </a:p>
          <a:p>
            <a:r>
              <a:rPr lang="en-US">
                <a:cs typeface="Calibri"/>
              </a:rPr>
              <a:t>Professional Cook Level 1</a:t>
            </a:r>
          </a:p>
          <a:p>
            <a:r>
              <a:rPr lang="en-US">
                <a:cs typeface="Calibri"/>
              </a:rPr>
              <a:t>Taught at </a:t>
            </a:r>
            <a:r>
              <a:rPr lang="en-US" err="1">
                <a:cs typeface="Calibri"/>
              </a:rPr>
              <a:t>Tamanawis</a:t>
            </a:r>
            <a:r>
              <a:rPr lang="en-US">
                <a:cs typeface="Calibri"/>
              </a:rPr>
              <a:t> Secondary by a Professional Chef</a:t>
            </a:r>
          </a:p>
          <a:p>
            <a:r>
              <a:rPr lang="en-US">
                <a:cs typeface="Calibri"/>
              </a:rPr>
              <a:t>Work Experience Placement in the industry – higher end </a:t>
            </a:r>
            <a:r>
              <a:rPr lang="en-US" err="1">
                <a:cs typeface="Calibri"/>
              </a:rPr>
              <a:t>restaturants</a:t>
            </a:r>
            <a:r>
              <a:rPr lang="en-US">
                <a:cs typeface="Calibri"/>
              </a:rPr>
              <a:t> or some 'big chain" restaurants</a:t>
            </a:r>
          </a:p>
        </p:txBody>
      </p:sp>
    </p:spTree>
    <p:extLst>
      <p:ext uri="{BB962C8B-B14F-4D97-AF65-F5344CB8AC3E}">
        <p14:creationId xmlns:p14="http://schemas.microsoft.com/office/powerpoint/2010/main" val="162693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5B4991-E44B-883C-ABC7-E8BC6594FA80}"/>
              </a:ext>
            </a:extLst>
          </p:cNvPr>
          <p:cNvSpPr>
            <a:spLocks noGrp="1"/>
          </p:cNvSpPr>
          <p:nvPr>
            <p:ph type="title"/>
          </p:nvPr>
        </p:nvSpPr>
        <p:spPr>
          <a:xfrm>
            <a:off x="256117" y="216958"/>
            <a:ext cx="7573433" cy="1336146"/>
          </a:xfrm>
        </p:spPr>
        <p:txBody>
          <a:bodyPr>
            <a:normAutofit/>
          </a:bodyPr>
          <a:lstStyle/>
          <a:p>
            <a:r>
              <a:rPr lang="en-US" b="1">
                <a:cs typeface="Calibri Light"/>
              </a:rPr>
              <a:t>Grade 11 Program Applications</a:t>
            </a:r>
            <a:endParaRPr lang="en-US" b="1">
              <a:ea typeface="Calibri Light"/>
              <a:cs typeface="Calibri Light"/>
            </a:endParaRPr>
          </a:p>
        </p:txBody>
      </p:sp>
      <p:sp>
        <p:nvSpPr>
          <p:cNvPr id="3" name="Content Placeholder 2">
            <a:extLst>
              <a:ext uri="{FF2B5EF4-FFF2-40B4-BE49-F238E27FC236}">
                <a16:creationId xmlns:a16="http://schemas.microsoft.com/office/drawing/2014/main" id="{A658588E-6D74-B5D1-A270-00C342D6ADDC}"/>
              </a:ext>
            </a:extLst>
          </p:cNvPr>
          <p:cNvSpPr>
            <a:spLocks noGrp="1"/>
          </p:cNvSpPr>
          <p:nvPr>
            <p:ph idx="1"/>
          </p:nvPr>
        </p:nvSpPr>
        <p:spPr>
          <a:xfrm>
            <a:off x="256117" y="1412875"/>
            <a:ext cx="5975444" cy="4764088"/>
          </a:xfrm>
        </p:spPr>
        <p:txBody>
          <a:bodyPr vert="horz" lIns="91440" tIns="45720" rIns="91440" bIns="45720" rtlCol="0" anchor="t">
            <a:noAutofit/>
          </a:bodyPr>
          <a:lstStyle/>
          <a:p>
            <a:r>
              <a:rPr lang="en-US" sz="3200">
                <a:cs typeface="Calibri"/>
              </a:rPr>
              <a:t>Apply through the career center (January – March)</a:t>
            </a:r>
            <a:endParaRPr lang="en-US" sz="3200">
              <a:ea typeface="Calibri"/>
              <a:cs typeface="Calibri"/>
            </a:endParaRPr>
          </a:p>
          <a:p>
            <a:r>
              <a:rPr lang="en-US" sz="3200">
                <a:cs typeface="Calibri"/>
              </a:rPr>
              <a:t>Ms. Rogerson manages Partnership Program Applications</a:t>
            </a:r>
            <a:endParaRPr lang="en-US" sz="3200">
              <a:ea typeface="Calibri"/>
              <a:cs typeface="Calibri"/>
            </a:endParaRPr>
          </a:p>
          <a:p>
            <a:r>
              <a:rPr lang="en-US" sz="3200">
                <a:cs typeface="Calibri"/>
              </a:rPr>
              <a:t>Tuition is paid for by the school district</a:t>
            </a:r>
            <a:endParaRPr lang="en-US" sz="3200">
              <a:ea typeface="Calibri"/>
              <a:cs typeface="Calibri"/>
            </a:endParaRPr>
          </a:p>
          <a:p>
            <a:r>
              <a:rPr lang="en-US" sz="3200">
                <a:cs typeface="Calibri"/>
              </a:rPr>
              <a:t>$$$ Scholarship Opportunities for students who do a Partnership program</a:t>
            </a:r>
            <a:endParaRPr lang="en-US" sz="3200">
              <a:ea typeface="Calibri"/>
              <a:cs typeface="Calibri"/>
            </a:endParaRPr>
          </a:p>
          <a:p>
            <a:endParaRPr lang="en-US" sz="3200">
              <a:ea typeface="Calibri"/>
              <a:cs typeface="Calibri"/>
            </a:endParaRPr>
          </a:p>
          <a:p>
            <a:endParaRPr lang="en-US" sz="3200">
              <a:ea typeface="Calibri"/>
              <a:cs typeface="Calibri"/>
            </a:endParaRPr>
          </a:p>
        </p:txBody>
      </p:sp>
      <p:sp>
        <p:nvSpPr>
          <p:cNvPr id="13" name="Oval 12">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Man in carpentry workshop">
            <a:extLst>
              <a:ext uri="{FF2B5EF4-FFF2-40B4-BE49-F238E27FC236}">
                <a16:creationId xmlns:a16="http://schemas.microsoft.com/office/drawing/2014/main" id="{B7F0CF66-5F44-1CFE-EE82-D29389F3ED39}"/>
              </a:ext>
            </a:extLst>
          </p:cNvPr>
          <p:cNvPicPr>
            <a:picLocks noChangeAspect="1"/>
          </p:cNvPicPr>
          <p:nvPr/>
        </p:nvPicPr>
        <p:blipFill>
          <a:blip r:embed="rId2"/>
          <a:stretch>
            <a:fillRect/>
          </a:stretch>
        </p:blipFill>
        <p:spPr>
          <a:xfrm>
            <a:off x="7019807" y="1282230"/>
            <a:ext cx="3307644" cy="2205096"/>
          </a:xfrm>
          <a:prstGeom prst="rect">
            <a:avLst/>
          </a:prstGeom>
        </p:spPr>
      </p:pic>
      <p:pic>
        <p:nvPicPr>
          <p:cNvPr id="7" name="Picture 6" descr="Man sprinkling flour on baked bread on baking tray">
            <a:extLst>
              <a:ext uri="{FF2B5EF4-FFF2-40B4-BE49-F238E27FC236}">
                <a16:creationId xmlns:a16="http://schemas.microsoft.com/office/drawing/2014/main" id="{A0BE4C33-0AE2-B3DC-5DF2-858E4281FC32}"/>
              </a:ext>
            </a:extLst>
          </p:cNvPr>
          <p:cNvPicPr>
            <a:picLocks noChangeAspect="1"/>
          </p:cNvPicPr>
          <p:nvPr/>
        </p:nvPicPr>
        <p:blipFill>
          <a:blip r:embed="rId3"/>
          <a:stretch>
            <a:fillRect/>
          </a:stretch>
        </p:blipFill>
        <p:spPr>
          <a:xfrm>
            <a:off x="7631289" y="3803415"/>
            <a:ext cx="4163718" cy="2778948"/>
          </a:xfrm>
          <a:prstGeom prst="rect">
            <a:avLst/>
          </a:prstGeom>
        </p:spPr>
      </p:pic>
    </p:spTree>
    <p:extLst>
      <p:ext uri="{BB962C8B-B14F-4D97-AF65-F5344CB8AC3E}">
        <p14:creationId xmlns:p14="http://schemas.microsoft.com/office/powerpoint/2010/main" val="2495036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D96AA-22FB-A39B-B7A6-582410AEDA40}"/>
              </a:ext>
            </a:extLst>
          </p:cNvPr>
          <p:cNvSpPr>
            <a:spLocks noGrp="1"/>
          </p:cNvSpPr>
          <p:nvPr>
            <p:ph type="title"/>
          </p:nvPr>
        </p:nvSpPr>
        <p:spPr>
          <a:xfrm>
            <a:off x="838200" y="292412"/>
            <a:ext cx="10515600" cy="1133693"/>
          </a:xfrm>
        </p:spPr>
        <p:txBody>
          <a:bodyPr>
            <a:normAutofit/>
          </a:bodyPr>
          <a:lstStyle/>
          <a:p>
            <a:pPr algn="ctr"/>
            <a:r>
              <a:rPr lang="en-US" sz="5200" b="1">
                <a:ea typeface="Calibri Light"/>
                <a:cs typeface="Calibri Light"/>
              </a:rPr>
              <a:t>Grade 12 Scholarship Meeting</a:t>
            </a:r>
            <a:endParaRPr lang="en-US"/>
          </a:p>
        </p:txBody>
      </p:sp>
      <p:graphicFrame>
        <p:nvGraphicFramePr>
          <p:cNvPr id="5" name="Content Placeholder 2">
            <a:extLst>
              <a:ext uri="{FF2B5EF4-FFF2-40B4-BE49-F238E27FC236}">
                <a16:creationId xmlns:a16="http://schemas.microsoft.com/office/drawing/2014/main" id="{5D8266E6-0D1C-A2F4-3301-0AD9A5E26174}"/>
              </a:ext>
            </a:extLst>
          </p:cNvPr>
          <p:cNvGraphicFramePr>
            <a:graphicFrameLocks noGrp="1"/>
          </p:cNvGraphicFramePr>
          <p:nvPr>
            <p:ph idx="1"/>
            <p:extLst>
              <p:ext uri="{D42A27DB-BD31-4B8C-83A1-F6EECF244321}">
                <p14:modId xmlns:p14="http://schemas.microsoft.com/office/powerpoint/2010/main" val="30520281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462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with black squares&#10;&#10;Description automatically generated">
            <a:extLst>
              <a:ext uri="{FF2B5EF4-FFF2-40B4-BE49-F238E27FC236}">
                <a16:creationId xmlns:a16="http://schemas.microsoft.com/office/drawing/2014/main" id="{60181987-8AA1-9E63-BAAA-A55C6D30E1E2}"/>
              </a:ext>
            </a:extLst>
          </p:cNvPr>
          <p:cNvPicPr>
            <a:picLocks noChangeAspect="1"/>
          </p:cNvPicPr>
          <p:nvPr/>
        </p:nvPicPr>
        <p:blipFill>
          <a:blip r:embed="rId2"/>
          <a:stretch>
            <a:fillRect/>
          </a:stretch>
        </p:blipFill>
        <p:spPr>
          <a:xfrm>
            <a:off x="1332271" y="877529"/>
            <a:ext cx="4236474" cy="4236474"/>
          </a:xfrm>
          <a:prstGeom prst="rect">
            <a:avLst/>
          </a:prstGeom>
        </p:spPr>
      </p:pic>
      <p:sp>
        <p:nvSpPr>
          <p:cNvPr id="6" name="TextBox 5">
            <a:extLst>
              <a:ext uri="{FF2B5EF4-FFF2-40B4-BE49-F238E27FC236}">
                <a16:creationId xmlns:a16="http://schemas.microsoft.com/office/drawing/2014/main" id="{8F6CB1D4-D21B-ACD1-77C0-049D5026AE49}"/>
              </a:ext>
            </a:extLst>
          </p:cNvPr>
          <p:cNvSpPr txBox="1"/>
          <p:nvPr/>
        </p:nvSpPr>
        <p:spPr>
          <a:xfrm>
            <a:off x="6018200" y="553064"/>
            <a:ext cx="5817380" cy="5387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4000" b="1">
                <a:cs typeface="Calibri"/>
              </a:rPr>
              <a:t>Follow                        </a:t>
            </a:r>
            <a:endParaRPr lang="en-US">
              <a:cs typeface="Calibri"/>
            </a:endParaRPr>
          </a:p>
          <a:p>
            <a:pPr>
              <a:lnSpc>
                <a:spcPct val="90000"/>
              </a:lnSpc>
              <a:spcBef>
                <a:spcPts val="1000"/>
              </a:spcBef>
            </a:pPr>
            <a:endParaRPr lang="en-US" sz="4000" b="1">
              <a:cs typeface="Calibri"/>
            </a:endParaRPr>
          </a:p>
          <a:p>
            <a:pPr>
              <a:lnSpc>
                <a:spcPct val="90000"/>
              </a:lnSpc>
              <a:spcBef>
                <a:spcPts val="1000"/>
              </a:spcBef>
            </a:pPr>
            <a:r>
              <a:rPr lang="en-US" sz="4000" b="1">
                <a:cs typeface="Calibri"/>
              </a:rPr>
              <a:t>Scholarship TEAM </a:t>
            </a:r>
            <a:endParaRPr lang="en-US">
              <a:ea typeface="Calibri"/>
              <a:cs typeface="Calibri"/>
            </a:endParaRPr>
          </a:p>
          <a:p>
            <a:pPr>
              <a:lnSpc>
                <a:spcPct val="90000"/>
              </a:lnSpc>
              <a:spcBef>
                <a:spcPts val="1000"/>
              </a:spcBef>
            </a:pPr>
            <a:r>
              <a:rPr lang="en-US" sz="4000" b="1">
                <a:cs typeface="Calibri"/>
              </a:rPr>
              <a:t>SHSS Scholarship Info Grads 2024   </a:t>
            </a:r>
            <a:endParaRPr lang="en-US">
              <a:cs typeface="Calibri" panose="020F0502020204030204"/>
            </a:endParaRPr>
          </a:p>
          <a:p>
            <a:pPr marL="285750" indent="-285750">
              <a:lnSpc>
                <a:spcPct val="90000"/>
              </a:lnSpc>
              <a:spcBef>
                <a:spcPts val="1000"/>
              </a:spcBef>
              <a:buFont typeface="Arial,Sans-Serif"/>
              <a:buChar char="•"/>
            </a:pPr>
            <a:endParaRPr lang="en-US" sz="4000" b="1">
              <a:cs typeface="Calibri"/>
            </a:endParaRPr>
          </a:p>
          <a:p>
            <a:pPr marL="285750" indent="-285750">
              <a:lnSpc>
                <a:spcPct val="90000"/>
              </a:lnSpc>
              <a:spcBef>
                <a:spcPts val="1000"/>
              </a:spcBef>
              <a:buFont typeface="Arial,Sans-Serif"/>
              <a:buChar char="•"/>
            </a:pPr>
            <a:r>
              <a:rPr lang="en-US" sz="4000" b="1">
                <a:cs typeface="Calibri"/>
              </a:rPr>
              <a:t>   TEAM   CODE       </a:t>
            </a:r>
            <a:r>
              <a:rPr lang="en-US" sz="4800" b="1">
                <a:cs typeface="Calibri"/>
              </a:rPr>
              <a:t>  </a:t>
            </a:r>
            <a:r>
              <a:rPr lang="en-US" sz="4800" b="1">
                <a:solidFill>
                  <a:srgbClr val="0070C0"/>
                </a:solidFill>
                <a:cs typeface="Calibri"/>
              </a:rPr>
              <a:t>9macuab</a:t>
            </a:r>
            <a:endParaRPr lang="en-US" sz="4800" b="1"/>
          </a:p>
        </p:txBody>
      </p:sp>
    </p:spTree>
    <p:extLst>
      <p:ext uri="{BB962C8B-B14F-4D97-AF65-F5344CB8AC3E}">
        <p14:creationId xmlns:p14="http://schemas.microsoft.com/office/powerpoint/2010/main" val="79326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7520" y="614172"/>
            <a:ext cx="11384067" cy="809625"/>
          </a:xfrm>
          <a:custGeom>
            <a:avLst/>
            <a:gdLst/>
            <a:ahLst/>
            <a:cxnLst/>
            <a:rect l="l" t="t" r="r" b="b"/>
            <a:pathLst>
              <a:path w="11309985" h="1190625">
                <a:moveTo>
                  <a:pt x="11309604" y="0"/>
                </a:moveTo>
                <a:lnTo>
                  <a:pt x="0" y="0"/>
                </a:lnTo>
                <a:lnTo>
                  <a:pt x="0" y="1190243"/>
                </a:lnTo>
                <a:lnTo>
                  <a:pt x="11309604" y="1190243"/>
                </a:lnTo>
                <a:lnTo>
                  <a:pt x="11309604" y="0"/>
                </a:lnTo>
                <a:close/>
              </a:path>
            </a:pathLst>
          </a:custGeom>
          <a:solidFill>
            <a:srgbClr val="CE7142"/>
          </a:solidFill>
        </p:spPr>
        <p:txBody>
          <a:bodyPr wrap="square" lIns="0" tIns="0" rIns="0" bIns="0" rtlCol="0"/>
          <a:lstStyle/>
          <a:p>
            <a:endParaRPr/>
          </a:p>
        </p:txBody>
      </p:sp>
      <p:sp>
        <p:nvSpPr>
          <p:cNvPr id="3" name="object 3"/>
          <p:cNvSpPr txBox="1">
            <a:spLocks noGrp="1"/>
          </p:cNvSpPr>
          <p:nvPr>
            <p:ph type="title"/>
          </p:nvPr>
        </p:nvSpPr>
        <p:spPr>
          <a:xfrm>
            <a:off x="2129564" y="741172"/>
            <a:ext cx="10409766" cy="566181"/>
          </a:xfrm>
          <a:prstGeom prst="rect">
            <a:avLst/>
          </a:prstGeom>
        </p:spPr>
        <p:txBody>
          <a:bodyPr vert="horz" wrap="square" lIns="0" tIns="12065" rIns="0" bIns="0" rtlCol="0" anchor="t">
            <a:spAutoFit/>
          </a:bodyPr>
          <a:lstStyle/>
          <a:p>
            <a:pPr marL="12700">
              <a:spcBef>
                <a:spcPts val="95"/>
              </a:spcBef>
            </a:pPr>
            <a:r>
              <a:rPr sz="3600" b="1" spc="130">
                <a:solidFill>
                  <a:srgbClr val="FFFFFF"/>
                </a:solidFill>
              </a:rPr>
              <a:t>BC</a:t>
            </a:r>
            <a:r>
              <a:rPr sz="3600" b="1" spc="-60">
                <a:solidFill>
                  <a:srgbClr val="FFFFFF"/>
                </a:solidFill>
              </a:rPr>
              <a:t> </a:t>
            </a:r>
            <a:r>
              <a:rPr sz="3600" b="1" spc="204">
                <a:solidFill>
                  <a:srgbClr val="FFFFFF"/>
                </a:solidFill>
              </a:rPr>
              <a:t>GRAD</a:t>
            </a:r>
            <a:r>
              <a:rPr sz="3600" b="1" spc="-50">
                <a:solidFill>
                  <a:srgbClr val="FFFFFF"/>
                </a:solidFill>
              </a:rPr>
              <a:t> </a:t>
            </a:r>
            <a:r>
              <a:rPr sz="3600" b="1" spc="70">
                <a:solidFill>
                  <a:srgbClr val="FFFFFF"/>
                </a:solidFill>
              </a:rPr>
              <a:t>REQUIREMENTS</a:t>
            </a:r>
            <a:r>
              <a:rPr lang="en-US" sz="3600" b="1" spc="70">
                <a:solidFill>
                  <a:srgbClr val="FFFFFF"/>
                </a:solidFill>
              </a:rPr>
              <a:t> (Dogwood)</a:t>
            </a:r>
            <a:endParaRPr lang="en-US" sz="3600" b="1" spc="95">
              <a:solidFill>
                <a:srgbClr val="FFFFFF"/>
              </a:solidFill>
            </a:endParaRPr>
          </a:p>
        </p:txBody>
      </p:sp>
      <p:sp>
        <p:nvSpPr>
          <p:cNvPr id="4" name="object 4"/>
          <p:cNvSpPr/>
          <p:nvPr/>
        </p:nvSpPr>
        <p:spPr>
          <a:xfrm>
            <a:off x="881100" y="1737359"/>
            <a:ext cx="10429875" cy="370840"/>
          </a:xfrm>
          <a:custGeom>
            <a:avLst/>
            <a:gdLst/>
            <a:ahLst/>
            <a:cxnLst/>
            <a:rect l="l" t="t" r="r" b="b"/>
            <a:pathLst>
              <a:path w="10429875" h="370839">
                <a:moveTo>
                  <a:pt x="3476625" y="0"/>
                </a:moveTo>
                <a:lnTo>
                  <a:pt x="0" y="0"/>
                </a:lnTo>
                <a:lnTo>
                  <a:pt x="0" y="370840"/>
                </a:lnTo>
                <a:lnTo>
                  <a:pt x="3476625" y="370840"/>
                </a:lnTo>
                <a:lnTo>
                  <a:pt x="3476625" y="0"/>
                </a:lnTo>
                <a:close/>
              </a:path>
              <a:path w="10429875" h="370839">
                <a:moveTo>
                  <a:pt x="10429773" y="0"/>
                </a:moveTo>
                <a:lnTo>
                  <a:pt x="6953275" y="0"/>
                </a:lnTo>
                <a:lnTo>
                  <a:pt x="6953148" y="0"/>
                </a:lnTo>
                <a:lnTo>
                  <a:pt x="3476650" y="0"/>
                </a:lnTo>
                <a:lnTo>
                  <a:pt x="3476650" y="370840"/>
                </a:lnTo>
                <a:lnTo>
                  <a:pt x="6953148" y="370840"/>
                </a:lnTo>
                <a:lnTo>
                  <a:pt x="6953275" y="370840"/>
                </a:lnTo>
                <a:lnTo>
                  <a:pt x="10429773" y="370840"/>
                </a:lnTo>
                <a:lnTo>
                  <a:pt x="10429773" y="0"/>
                </a:lnTo>
                <a:close/>
              </a:path>
            </a:pathLst>
          </a:custGeom>
          <a:solidFill>
            <a:srgbClr val="CE7142"/>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614902082"/>
              </p:ext>
            </p:extLst>
          </p:nvPr>
        </p:nvGraphicFramePr>
        <p:xfrm>
          <a:off x="349250" y="1428750"/>
          <a:ext cx="11479525" cy="5138420"/>
        </p:xfrm>
        <a:graphic>
          <a:graphicData uri="http://schemas.openxmlformats.org/drawingml/2006/table">
            <a:tbl>
              <a:tblPr firstRow="1" bandRow="1">
                <a:tableStyleId>{2D5ABB26-0587-4C30-8999-92F81FD0307C}</a:tableStyleId>
              </a:tblPr>
              <a:tblGrid>
                <a:gridCol w="446920">
                  <a:extLst>
                    <a:ext uri="{9D8B030D-6E8A-4147-A177-3AD203B41FA5}">
                      <a16:colId xmlns:a16="http://schemas.microsoft.com/office/drawing/2014/main" val="20000"/>
                    </a:ext>
                  </a:extLst>
                </a:gridCol>
                <a:gridCol w="3749040">
                  <a:extLst>
                    <a:ext uri="{9D8B030D-6E8A-4147-A177-3AD203B41FA5}">
                      <a16:colId xmlns:a16="http://schemas.microsoft.com/office/drawing/2014/main" val="20001"/>
                    </a:ext>
                  </a:extLst>
                </a:gridCol>
                <a:gridCol w="3411472">
                  <a:extLst>
                    <a:ext uri="{9D8B030D-6E8A-4147-A177-3AD203B41FA5}">
                      <a16:colId xmlns:a16="http://schemas.microsoft.com/office/drawing/2014/main" val="20002"/>
                    </a:ext>
                  </a:extLst>
                </a:gridCol>
                <a:gridCol w="3416804">
                  <a:extLst>
                    <a:ext uri="{9D8B030D-6E8A-4147-A177-3AD203B41FA5}">
                      <a16:colId xmlns:a16="http://schemas.microsoft.com/office/drawing/2014/main" val="20003"/>
                    </a:ext>
                  </a:extLst>
                </a:gridCol>
                <a:gridCol w="455289">
                  <a:extLst>
                    <a:ext uri="{9D8B030D-6E8A-4147-A177-3AD203B41FA5}">
                      <a16:colId xmlns:a16="http://schemas.microsoft.com/office/drawing/2014/main" val="20004"/>
                    </a:ext>
                  </a:extLst>
                </a:gridCol>
              </a:tblGrid>
              <a:tr h="363855">
                <a:tc rowSpan="11">
                  <a:txBody>
                    <a:bodyPr/>
                    <a:lstStyle/>
                    <a:p>
                      <a:pPr>
                        <a:lnSpc>
                          <a:spcPct val="100000"/>
                        </a:lnSpc>
                      </a:pPr>
                      <a:endParaRPr sz="1700">
                        <a:latin typeface="+mn-lt"/>
                        <a:cs typeface="Times New Roman"/>
                      </a:endParaRPr>
                    </a:p>
                  </a:txBody>
                  <a:tcPr marL="0" marR="0" marT="0" marB="0">
                    <a:lnR w="12700">
                      <a:solidFill>
                        <a:srgbClr val="FFFFFF"/>
                      </a:solidFill>
                      <a:prstDash val="solid"/>
                    </a:lnR>
                  </a:tcPr>
                </a:tc>
                <a:tc>
                  <a:txBody>
                    <a:bodyPr/>
                    <a:lstStyle/>
                    <a:p>
                      <a:pPr algn="ctr">
                        <a:lnSpc>
                          <a:spcPct val="100000"/>
                        </a:lnSpc>
                        <a:spcBef>
                          <a:spcPts val="290"/>
                        </a:spcBef>
                      </a:pPr>
                      <a:r>
                        <a:rPr sz="2200" b="1">
                          <a:solidFill>
                            <a:srgbClr val="FFFFFF"/>
                          </a:solidFill>
                          <a:latin typeface="+mn-lt"/>
                          <a:cs typeface="Trebuchet MS"/>
                        </a:rPr>
                        <a:t>Grade</a:t>
                      </a:r>
                      <a:r>
                        <a:rPr sz="2200" b="1" spc="145">
                          <a:solidFill>
                            <a:srgbClr val="FFFFFF"/>
                          </a:solidFill>
                          <a:latin typeface="+mn-lt"/>
                          <a:cs typeface="Trebuchet MS"/>
                        </a:rPr>
                        <a:t> </a:t>
                      </a:r>
                      <a:r>
                        <a:rPr sz="2200" b="1" spc="-25">
                          <a:solidFill>
                            <a:srgbClr val="FFFFFF"/>
                          </a:solidFill>
                          <a:latin typeface="+mn-lt"/>
                          <a:cs typeface="Trebuchet MS"/>
                        </a:rPr>
                        <a:t>10</a:t>
                      </a:r>
                      <a:endParaRPr sz="2200">
                        <a:latin typeface="+mn-lt"/>
                        <a:cs typeface="Trebuchet MS"/>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E7142"/>
                    </a:solidFill>
                  </a:tcPr>
                </a:tc>
                <a:tc>
                  <a:txBody>
                    <a:bodyPr/>
                    <a:lstStyle/>
                    <a:p>
                      <a:pPr algn="ctr">
                        <a:lnSpc>
                          <a:spcPct val="100000"/>
                        </a:lnSpc>
                        <a:spcBef>
                          <a:spcPts val="290"/>
                        </a:spcBef>
                      </a:pPr>
                      <a:r>
                        <a:rPr sz="2200" b="1">
                          <a:solidFill>
                            <a:srgbClr val="FFFFFF"/>
                          </a:solidFill>
                          <a:latin typeface="+mn-lt"/>
                          <a:cs typeface="Trebuchet MS"/>
                        </a:rPr>
                        <a:t>Grade</a:t>
                      </a:r>
                      <a:r>
                        <a:rPr sz="2200" b="1" spc="145">
                          <a:solidFill>
                            <a:srgbClr val="FFFFFF"/>
                          </a:solidFill>
                          <a:latin typeface="+mn-lt"/>
                          <a:cs typeface="Trebuchet MS"/>
                        </a:rPr>
                        <a:t> </a:t>
                      </a:r>
                      <a:r>
                        <a:rPr sz="2200" b="1" spc="-25">
                          <a:solidFill>
                            <a:srgbClr val="FFFFFF"/>
                          </a:solidFill>
                          <a:latin typeface="+mn-lt"/>
                          <a:cs typeface="Trebuchet MS"/>
                        </a:rPr>
                        <a:t>11</a:t>
                      </a:r>
                      <a:endParaRPr sz="2200">
                        <a:latin typeface="+mn-lt"/>
                        <a:cs typeface="Trebuchet MS"/>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E7142"/>
                    </a:solidFill>
                  </a:tcPr>
                </a:tc>
                <a:tc>
                  <a:txBody>
                    <a:bodyPr/>
                    <a:lstStyle/>
                    <a:p>
                      <a:pPr marL="1905" algn="ctr">
                        <a:lnSpc>
                          <a:spcPct val="100000"/>
                        </a:lnSpc>
                        <a:spcBef>
                          <a:spcPts val="290"/>
                        </a:spcBef>
                      </a:pPr>
                      <a:r>
                        <a:rPr sz="2200" b="1">
                          <a:solidFill>
                            <a:srgbClr val="FFFFFF"/>
                          </a:solidFill>
                          <a:latin typeface="+mn-lt"/>
                          <a:cs typeface="Trebuchet MS"/>
                        </a:rPr>
                        <a:t>Grade</a:t>
                      </a:r>
                      <a:r>
                        <a:rPr sz="2200" b="1" spc="145">
                          <a:solidFill>
                            <a:srgbClr val="FFFFFF"/>
                          </a:solidFill>
                          <a:latin typeface="+mn-lt"/>
                          <a:cs typeface="Trebuchet MS"/>
                        </a:rPr>
                        <a:t> </a:t>
                      </a:r>
                      <a:r>
                        <a:rPr sz="2200" b="1" spc="-25">
                          <a:solidFill>
                            <a:srgbClr val="FFFFFF"/>
                          </a:solidFill>
                          <a:latin typeface="+mn-lt"/>
                          <a:cs typeface="Trebuchet MS"/>
                        </a:rPr>
                        <a:t>12</a:t>
                      </a:r>
                      <a:endParaRPr sz="2200">
                        <a:latin typeface="+mn-lt"/>
                        <a:cs typeface="Trebuchet MS"/>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E7142"/>
                    </a:solidFill>
                  </a:tcPr>
                </a:tc>
                <a:tc rowSpan="11">
                  <a:txBody>
                    <a:bodyPr/>
                    <a:lstStyle/>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pPr>
                      <a:endParaRPr sz="900">
                        <a:latin typeface="+mn-lt"/>
                        <a:cs typeface="Times New Roman"/>
                      </a:endParaRPr>
                    </a:p>
                    <a:p>
                      <a:pPr marR="3175">
                        <a:lnSpc>
                          <a:spcPct val="100000"/>
                        </a:lnSpc>
                        <a:spcBef>
                          <a:spcPts val="515"/>
                        </a:spcBef>
                      </a:pPr>
                      <a:endParaRPr sz="900">
                        <a:latin typeface="+mn-lt"/>
                        <a:cs typeface="Times New Roman"/>
                      </a:endParaRPr>
                    </a:p>
                    <a:p>
                      <a:pPr algn="r">
                        <a:lnSpc>
                          <a:spcPct val="100000"/>
                        </a:lnSpc>
                        <a:spcBef>
                          <a:spcPts val="5"/>
                        </a:spcBef>
                      </a:pPr>
                      <a:r>
                        <a:rPr sz="900" spc="-50">
                          <a:solidFill>
                            <a:srgbClr val="CE7142"/>
                          </a:solidFill>
                          <a:latin typeface="+mn-lt"/>
                          <a:cs typeface="Trebuchet MS"/>
                        </a:rPr>
                        <a:t>8</a:t>
                      </a:r>
                      <a:endParaRPr sz="900">
                        <a:latin typeface="+mn-lt"/>
                        <a:cs typeface="Trebuchet MS"/>
                      </a:endParaRPr>
                    </a:p>
                  </a:txBody>
                  <a:tcPr marL="0" marR="0" marT="0" marB="0">
                    <a:lnL w="12700">
                      <a:solidFill>
                        <a:srgbClr val="FFFFFF"/>
                      </a:solidFill>
                      <a:prstDash val="solid"/>
                    </a:lnL>
                  </a:tcPr>
                </a:tc>
                <a:extLst>
                  <a:ext uri="{0D108BD9-81ED-4DB2-BD59-A6C34878D82A}">
                    <a16:rowId xmlns:a16="http://schemas.microsoft.com/office/drawing/2014/main" val="10000"/>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30">
                          <a:latin typeface="+mn-lt"/>
                          <a:cs typeface="Trebuchet MS"/>
                        </a:rPr>
                        <a:t>1.</a:t>
                      </a:r>
                      <a:r>
                        <a:rPr lang="en-US" sz="2200" spc="165">
                          <a:latin typeface="+mn-lt"/>
                          <a:cs typeface="Trebuchet MS"/>
                        </a:rPr>
                        <a:t> </a:t>
                      </a:r>
                      <a:r>
                        <a:rPr lang="en-US" sz="2200" spc="-105">
                          <a:latin typeface="+mn-lt"/>
                          <a:cs typeface="Trebuchet MS"/>
                        </a:rPr>
                        <a:t>English</a:t>
                      </a:r>
                      <a:r>
                        <a:rPr sz="2200" spc="-70">
                          <a:latin typeface="+mn-lt"/>
                          <a:cs typeface="Trebuchet MS"/>
                        </a:rPr>
                        <a:t> </a:t>
                      </a:r>
                      <a:r>
                        <a:rPr sz="2200" spc="-25">
                          <a:latin typeface="+mn-lt"/>
                          <a:cs typeface="Trebuchet MS"/>
                        </a:rPr>
                        <a:t>10</a:t>
                      </a:r>
                      <a:r>
                        <a:rPr lang="en-US" sz="2200" spc="-25">
                          <a:latin typeface="+mn-lt"/>
                          <a:cs typeface="Trebuchet MS"/>
                        </a:rPr>
                        <a:t> </a:t>
                      </a:r>
                      <a:r>
                        <a:rPr lang="en-US" sz="2200" b="1" spc="-25">
                          <a:latin typeface="+mn-lt"/>
                          <a:cs typeface="Trebuchet MS"/>
                        </a:rPr>
                        <a:t>*</a:t>
                      </a:r>
                      <a:endParaRPr sz="2200" b="1">
                        <a:latin typeface="+mn-lt"/>
                        <a:cs typeface="Trebuchet MS"/>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95">
                          <a:latin typeface="+mn-lt"/>
                          <a:cs typeface="Trebuchet MS"/>
                        </a:rPr>
                        <a:t>1.</a:t>
                      </a:r>
                      <a:r>
                        <a:rPr lang="en-US" sz="2200" spc="60">
                          <a:latin typeface="+mn-lt"/>
                          <a:cs typeface="Trebuchet MS"/>
                        </a:rPr>
                        <a:t> </a:t>
                      </a:r>
                      <a:r>
                        <a:rPr lang="en-US" sz="2200">
                          <a:latin typeface="+mn-lt"/>
                          <a:cs typeface="Trebuchet MS"/>
                        </a:rPr>
                        <a:t>English </a:t>
                      </a:r>
                      <a:r>
                        <a:rPr lang="en-US" sz="2200" spc="-20">
                          <a:latin typeface="+mn-lt"/>
                          <a:cs typeface="Trebuchet MS"/>
                        </a:rPr>
                        <a:t>11</a:t>
                      </a:r>
                      <a:r>
                        <a:rPr lang="en-US" sz="2200" b="1" spc="-20">
                          <a:latin typeface="+mn-lt"/>
                          <a:cs typeface="Trebuchet MS"/>
                        </a:rPr>
                        <a:t> *</a:t>
                      </a:r>
                      <a:endParaRPr sz="2200" b="1" spc="-75">
                        <a:latin typeface="+mn-lt"/>
                        <a:cs typeface="Trebuchet MS"/>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95">
                          <a:latin typeface="+mn-lt"/>
                          <a:cs typeface="Trebuchet MS"/>
                        </a:rPr>
                        <a:t>1.</a:t>
                      </a:r>
                      <a:r>
                        <a:rPr lang="en-US" sz="2200" spc="60">
                          <a:latin typeface="+mn-lt"/>
                          <a:cs typeface="Trebuchet MS"/>
                        </a:rPr>
                        <a:t> English </a:t>
                      </a:r>
                      <a:r>
                        <a:rPr lang="en-US" sz="2200" spc="-20">
                          <a:latin typeface="+mn-lt"/>
                          <a:cs typeface="Trebuchet MS"/>
                        </a:rPr>
                        <a:t>12</a:t>
                      </a:r>
                      <a:r>
                        <a:rPr lang="en-US" sz="2200" b="1" spc="-20">
                          <a:latin typeface="+mn-lt"/>
                          <a:cs typeface="Trebuchet MS"/>
                        </a:rPr>
                        <a:t> *</a:t>
                      </a:r>
                      <a:endParaRPr sz="2200" b="1" spc="-75">
                        <a:latin typeface="+mn-lt"/>
                        <a:cs typeface="Trebuchet MS"/>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D4CF"/>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1"/>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30">
                          <a:latin typeface="+mn-lt"/>
                          <a:cs typeface="Trebuchet MS"/>
                        </a:rPr>
                        <a:t>2.</a:t>
                      </a:r>
                      <a:r>
                        <a:rPr lang="en-US" sz="2200" spc="85">
                          <a:latin typeface="+mn-lt"/>
                          <a:cs typeface="Trebuchet MS"/>
                        </a:rPr>
                        <a:t> </a:t>
                      </a:r>
                      <a:r>
                        <a:rPr lang="en-US" sz="2200" spc="-105">
                          <a:latin typeface="+mn-lt"/>
                          <a:cs typeface="Trebuchet MS"/>
                        </a:rPr>
                        <a:t>Social</a:t>
                      </a:r>
                      <a:r>
                        <a:rPr sz="2200" spc="-60">
                          <a:latin typeface="+mn-lt"/>
                          <a:cs typeface="Trebuchet MS"/>
                        </a:rPr>
                        <a:t> </a:t>
                      </a:r>
                      <a:r>
                        <a:rPr sz="2200" spc="-95">
                          <a:latin typeface="+mn-lt"/>
                          <a:cs typeface="Trebuchet MS"/>
                        </a:rPr>
                        <a:t>Studies</a:t>
                      </a:r>
                      <a:r>
                        <a:rPr sz="2200" spc="-45">
                          <a:latin typeface="+mn-lt"/>
                          <a:cs typeface="Trebuchet MS"/>
                        </a:rPr>
                        <a:t> </a:t>
                      </a:r>
                      <a:r>
                        <a:rPr sz="2200" spc="-25">
                          <a:latin typeface="+mn-lt"/>
                          <a:cs typeface="Trebuchet MS"/>
                        </a:rPr>
                        <a:t>10</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95">
                          <a:latin typeface="+mn-lt"/>
                          <a:cs typeface="Trebuchet MS"/>
                        </a:rPr>
                        <a:t>2.</a:t>
                      </a:r>
                      <a:r>
                        <a:rPr sz="2200" spc="60">
                          <a:latin typeface="+mn-lt"/>
                          <a:cs typeface="Trebuchet MS"/>
                        </a:rPr>
                        <a:t> </a:t>
                      </a:r>
                      <a:r>
                        <a:rPr lang="en-US" sz="2200" spc="-95">
                          <a:latin typeface="+mn-lt"/>
                          <a:cs typeface="Trebuchet MS"/>
                        </a:rPr>
                        <a:t>Social</a:t>
                      </a:r>
                      <a:r>
                        <a:rPr sz="2200" spc="-95">
                          <a:latin typeface="+mn-lt"/>
                          <a:cs typeface="Trebuchet MS"/>
                        </a:rPr>
                        <a:t> </a:t>
                      </a:r>
                      <a:r>
                        <a:rPr lang="en-US" sz="2200" spc="-95">
                          <a:latin typeface="+mn-lt"/>
                          <a:cs typeface="Trebuchet MS"/>
                        </a:rPr>
                        <a:t>Studies</a:t>
                      </a:r>
                      <a:r>
                        <a:rPr lang="en-US" sz="2200" spc="-55">
                          <a:latin typeface="+mn-lt"/>
                          <a:cs typeface="Trebuchet MS"/>
                        </a:rPr>
                        <a:t> </a:t>
                      </a:r>
                      <a:r>
                        <a:rPr sz="2200" spc="-25">
                          <a:latin typeface="+mn-lt"/>
                          <a:cs typeface="Trebuchet MS"/>
                        </a:rPr>
                        <a:t>12</a:t>
                      </a:r>
                      <a:r>
                        <a:rPr lang="en-US" sz="2200" b="1" spc="-25">
                          <a:latin typeface="+mn-lt"/>
                          <a:cs typeface="Trebuchet MS"/>
                        </a:rPr>
                        <a:t> *</a:t>
                      </a:r>
                      <a:endParaRPr sz="2200" b="1">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30">
                          <a:latin typeface="+mn-lt"/>
                          <a:cs typeface="Trebuchet MS"/>
                        </a:rPr>
                        <a:t>2.</a:t>
                      </a:r>
                      <a:r>
                        <a:rPr sz="2200" spc="145">
                          <a:latin typeface="+mn-lt"/>
                          <a:cs typeface="Trebuchet MS"/>
                        </a:rPr>
                        <a:t> </a:t>
                      </a:r>
                      <a:r>
                        <a:rPr sz="2200" spc="-125">
                          <a:latin typeface="+mn-lt"/>
                          <a:cs typeface="Trebuchet MS"/>
                        </a:rPr>
                        <a:t>Elective</a:t>
                      </a:r>
                      <a:r>
                        <a:rPr sz="2200" spc="-45">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2"/>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30">
                          <a:latin typeface="+mn-lt"/>
                          <a:cs typeface="Trebuchet MS"/>
                        </a:rPr>
                        <a:t>3.</a:t>
                      </a:r>
                      <a:r>
                        <a:rPr lang="en-US" sz="2200" spc="45">
                          <a:latin typeface="+mn-lt"/>
                          <a:cs typeface="Trebuchet MS"/>
                        </a:rPr>
                        <a:t> </a:t>
                      </a:r>
                      <a:r>
                        <a:rPr lang="en-US" sz="2200" spc="-105">
                          <a:latin typeface="+mn-lt"/>
                          <a:cs typeface="Trebuchet MS"/>
                        </a:rPr>
                        <a:t>Science</a:t>
                      </a:r>
                      <a:r>
                        <a:rPr sz="2200" spc="-60">
                          <a:latin typeface="+mn-lt"/>
                          <a:cs typeface="Trebuchet MS"/>
                        </a:rPr>
                        <a:t> </a:t>
                      </a:r>
                      <a:r>
                        <a:rPr sz="2200" spc="-25">
                          <a:latin typeface="+mn-lt"/>
                          <a:cs typeface="Trebuchet MS"/>
                        </a:rPr>
                        <a:t>10</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95">
                          <a:latin typeface="+mn-lt"/>
                          <a:cs typeface="Trebuchet MS"/>
                        </a:rPr>
                        <a:t>3.</a:t>
                      </a:r>
                      <a:r>
                        <a:rPr sz="2200" spc="50">
                          <a:latin typeface="+mn-lt"/>
                          <a:cs typeface="Trebuchet MS"/>
                        </a:rPr>
                        <a:t> </a:t>
                      </a:r>
                      <a:r>
                        <a:rPr lang="en-US" sz="2200" spc="-105">
                          <a:latin typeface="+mn-lt"/>
                          <a:cs typeface="Trebuchet MS"/>
                        </a:rPr>
                        <a:t>Science</a:t>
                      </a:r>
                      <a:r>
                        <a:rPr sz="2200" spc="-45">
                          <a:latin typeface="+mn-lt"/>
                          <a:cs typeface="Trebuchet MS"/>
                        </a:rPr>
                        <a:t> </a:t>
                      </a:r>
                      <a:r>
                        <a:rPr sz="2200" spc="-30">
                          <a:latin typeface="+mn-lt"/>
                          <a:cs typeface="Trebuchet MS"/>
                        </a:rPr>
                        <a:t>11</a:t>
                      </a:r>
                      <a:r>
                        <a:rPr sz="2200" spc="-65">
                          <a:latin typeface="+mn-lt"/>
                          <a:cs typeface="Trebuchet MS"/>
                        </a:rPr>
                        <a:t> </a:t>
                      </a:r>
                      <a:r>
                        <a:rPr sz="2200">
                          <a:latin typeface="+mn-lt"/>
                          <a:cs typeface="Trebuchet MS"/>
                        </a:rPr>
                        <a:t>or</a:t>
                      </a:r>
                      <a:r>
                        <a:rPr sz="2200" spc="-80">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30">
                          <a:latin typeface="+mn-lt"/>
                          <a:cs typeface="Trebuchet MS"/>
                        </a:rPr>
                        <a:t>3.</a:t>
                      </a:r>
                      <a:r>
                        <a:rPr sz="2200" spc="145">
                          <a:latin typeface="+mn-lt"/>
                          <a:cs typeface="Trebuchet MS"/>
                        </a:rPr>
                        <a:t> </a:t>
                      </a:r>
                      <a:r>
                        <a:rPr sz="2200" spc="-125">
                          <a:latin typeface="+mn-lt"/>
                          <a:cs typeface="Trebuchet MS"/>
                        </a:rPr>
                        <a:t>Elective</a:t>
                      </a:r>
                      <a:r>
                        <a:rPr sz="2200" spc="-50">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3"/>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95">
                          <a:latin typeface="+mn-lt"/>
                          <a:cs typeface="Trebuchet MS"/>
                        </a:rPr>
                        <a:t>4.</a:t>
                      </a:r>
                      <a:r>
                        <a:rPr sz="2200" spc="20">
                          <a:latin typeface="+mn-lt"/>
                          <a:cs typeface="Trebuchet MS"/>
                        </a:rPr>
                        <a:t> </a:t>
                      </a:r>
                      <a:r>
                        <a:rPr lang="en-US" sz="2200" spc="-70">
                          <a:latin typeface="+mn-lt"/>
                          <a:cs typeface="Trebuchet MS"/>
                        </a:rPr>
                        <a:t>Math</a:t>
                      </a:r>
                      <a:r>
                        <a:rPr sz="2200" spc="-60">
                          <a:latin typeface="+mn-lt"/>
                          <a:cs typeface="Trebuchet MS"/>
                        </a:rPr>
                        <a:t> </a:t>
                      </a:r>
                      <a:r>
                        <a:rPr sz="2200" spc="-25">
                          <a:latin typeface="+mn-lt"/>
                          <a:cs typeface="Trebuchet MS"/>
                        </a:rPr>
                        <a:t>10</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95">
                          <a:latin typeface="+mn-lt"/>
                          <a:cs typeface="Trebuchet MS"/>
                        </a:rPr>
                        <a:t>4.</a:t>
                      </a:r>
                      <a:r>
                        <a:rPr sz="2200" spc="40">
                          <a:latin typeface="+mn-lt"/>
                          <a:cs typeface="Trebuchet MS"/>
                        </a:rPr>
                        <a:t> </a:t>
                      </a:r>
                      <a:r>
                        <a:rPr sz="2200" spc="-70">
                          <a:latin typeface="+mn-lt"/>
                          <a:cs typeface="Trebuchet MS"/>
                        </a:rPr>
                        <a:t>Math</a:t>
                      </a:r>
                      <a:r>
                        <a:rPr sz="2200" spc="-65">
                          <a:latin typeface="+mn-lt"/>
                          <a:cs typeface="Trebuchet MS"/>
                        </a:rPr>
                        <a:t> </a:t>
                      </a:r>
                      <a:r>
                        <a:rPr sz="2200" spc="-20">
                          <a:latin typeface="+mn-lt"/>
                          <a:cs typeface="Trebuchet MS"/>
                        </a:rPr>
                        <a:t>11</a:t>
                      </a:r>
                      <a:r>
                        <a:rPr sz="2200" spc="-70">
                          <a:latin typeface="+mn-lt"/>
                          <a:cs typeface="Trebuchet MS"/>
                        </a:rPr>
                        <a:t> </a:t>
                      </a:r>
                      <a:r>
                        <a:rPr sz="2200">
                          <a:latin typeface="+mn-lt"/>
                          <a:cs typeface="Trebuchet MS"/>
                        </a:rPr>
                        <a:t>or</a:t>
                      </a:r>
                      <a:r>
                        <a:rPr sz="2200" spc="-90">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30">
                          <a:latin typeface="+mn-lt"/>
                          <a:cs typeface="Trebuchet MS"/>
                        </a:rPr>
                        <a:t>4.</a:t>
                      </a:r>
                      <a:r>
                        <a:rPr sz="2200" spc="145">
                          <a:latin typeface="+mn-lt"/>
                          <a:cs typeface="Trebuchet MS"/>
                        </a:rPr>
                        <a:t> </a:t>
                      </a:r>
                      <a:r>
                        <a:rPr sz="2200" spc="-125">
                          <a:latin typeface="+mn-lt"/>
                          <a:cs typeface="Trebuchet MS"/>
                        </a:rPr>
                        <a:t>Elective</a:t>
                      </a:r>
                      <a:r>
                        <a:rPr sz="2200" spc="-50">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4"/>
                  </a:ext>
                </a:extLst>
              </a:tr>
              <a:tr h="39687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170">
                          <a:latin typeface="+mn-lt"/>
                          <a:cs typeface="Trebuchet MS"/>
                        </a:rPr>
                        <a:t>5.</a:t>
                      </a:r>
                      <a:r>
                        <a:rPr sz="2200" spc="-215">
                          <a:latin typeface="+mn-lt"/>
                          <a:cs typeface="Trebuchet MS"/>
                        </a:rPr>
                        <a:t> </a:t>
                      </a:r>
                      <a:r>
                        <a:rPr sz="2200" spc="-35">
                          <a:latin typeface="+mn-lt"/>
                          <a:cs typeface="Trebuchet MS"/>
                        </a:rPr>
                        <a:t>Career</a:t>
                      </a:r>
                      <a:r>
                        <a:rPr sz="2200" spc="-30">
                          <a:latin typeface="+mn-lt"/>
                          <a:cs typeface="Trebuchet MS"/>
                        </a:rPr>
                        <a:t> </a:t>
                      </a:r>
                      <a:r>
                        <a:rPr sz="2200" spc="-130">
                          <a:latin typeface="+mn-lt"/>
                          <a:cs typeface="Trebuchet MS"/>
                        </a:rPr>
                        <a:t>Life</a:t>
                      </a:r>
                      <a:r>
                        <a:rPr sz="2200" spc="-40">
                          <a:latin typeface="+mn-lt"/>
                          <a:cs typeface="Trebuchet MS"/>
                        </a:rPr>
                        <a:t> </a:t>
                      </a:r>
                      <a:r>
                        <a:rPr sz="2200" spc="-100">
                          <a:latin typeface="+mn-lt"/>
                          <a:cs typeface="Trebuchet MS"/>
                        </a:rPr>
                        <a:t>Education</a:t>
                      </a:r>
                      <a:r>
                        <a:rPr sz="2200" spc="-45">
                          <a:latin typeface="+mn-lt"/>
                          <a:cs typeface="Trebuchet MS"/>
                        </a:rPr>
                        <a:t> </a:t>
                      </a:r>
                      <a:r>
                        <a:rPr sz="2200" spc="-25">
                          <a:latin typeface="+mn-lt"/>
                          <a:cs typeface="Trebuchet MS"/>
                        </a:rPr>
                        <a:t>10</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100">
                          <a:latin typeface="+mn-lt"/>
                          <a:cs typeface="Trebuchet MS"/>
                        </a:rPr>
                        <a:t>5.</a:t>
                      </a:r>
                      <a:r>
                        <a:rPr sz="2200" spc="114">
                          <a:latin typeface="+mn-lt"/>
                          <a:cs typeface="Trebuchet MS"/>
                        </a:rPr>
                        <a:t> </a:t>
                      </a:r>
                      <a:r>
                        <a:rPr lang="en-US" sz="2200" b="0" i="0" u="none" strike="noStrike" spc="114" noProof="0">
                          <a:solidFill>
                            <a:srgbClr val="000000"/>
                          </a:solidFill>
                          <a:latin typeface="Calibri"/>
                        </a:rPr>
                        <a:t>Elective 10, 11 or 12</a:t>
                      </a: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25">
                          <a:latin typeface="+mn-lt"/>
                          <a:cs typeface="Trebuchet MS"/>
                        </a:rPr>
                        <a:t>5.</a:t>
                      </a:r>
                      <a:r>
                        <a:rPr sz="2200" spc="-35">
                          <a:latin typeface="+mn-lt"/>
                          <a:cs typeface="Trebuchet MS"/>
                        </a:rPr>
                        <a:t>Career</a:t>
                      </a:r>
                      <a:r>
                        <a:rPr sz="2200" spc="-75">
                          <a:latin typeface="+mn-lt"/>
                          <a:cs typeface="Trebuchet MS"/>
                        </a:rPr>
                        <a:t> </a:t>
                      </a:r>
                      <a:r>
                        <a:rPr sz="2200" spc="-130">
                          <a:latin typeface="+mn-lt"/>
                          <a:cs typeface="Trebuchet MS"/>
                        </a:rPr>
                        <a:t>Life</a:t>
                      </a:r>
                      <a:r>
                        <a:rPr sz="2200" spc="-55">
                          <a:latin typeface="+mn-lt"/>
                          <a:cs typeface="Trebuchet MS"/>
                        </a:rPr>
                        <a:t> </a:t>
                      </a:r>
                      <a:r>
                        <a:rPr lang="en-US" sz="2200" spc="-10">
                          <a:latin typeface="+mn-lt"/>
                          <a:cs typeface="Trebuchet MS"/>
                        </a:rPr>
                        <a:t>Connections 12</a:t>
                      </a:r>
                      <a:endParaRPr lang="en-US"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5"/>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170">
                          <a:latin typeface="+mn-lt"/>
                          <a:cs typeface="Trebuchet MS"/>
                        </a:rPr>
                        <a:t>6.</a:t>
                      </a:r>
                      <a:r>
                        <a:rPr lang="en-US" sz="2200" spc="-170">
                          <a:latin typeface="+mn-lt"/>
                          <a:cs typeface="Trebuchet MS"/>
                        </a:rPr>
                        <a:t> </a:t>
                      </a:r>
                      <a:r>
                        <a:rPr lang="en-US" sz="2200" b="0" i="0" u="none" strike="noStrike" spc="-170" noProof="0">
                          <a:solidFill>
                            <a:srgbClr val="000000"/>
                          </a:solidFill>
                          <a:latin typeface="+mn-lt"/>
                        </a:rPr>
                        <a:t> Physical and Health Education 10</a:t>
                      </a:r>
                      <a:endParaRPr sz="2200" spc="-25">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95">
                          <a:latin typeface="+mn-lt"/>
                          <a:cs typeface="Trebuchet MS"/>
                        </a:rPr>
                        <a:t>6.</a:t>
                      </a:r>
                      <a:r>
                        <a:rPr sz="2200" spc="114">
                          <a:latin typeface="+mn-lt"/>
                          <a:cs typeface="Trebuchet MS"/>
                        </a:rPr>
                        <a:t> </a:t>
                      </a:r>
                      <a:r>
                        <a:rPr lang="en-US" sz="2200" b="0" i="0" u="none" strike="noStrike" spc="114" noProof="0">
                          <a:solidFill>
                            <a:srgbClr val="000000"/>
                          </a:solidFill>
                          <a:latin typeface="Calibri"/>
                        </a:rPr>
                        <a:t>Elective 10, 11 or 12</a:t>
                      </a: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30">
                          <a:latin typeface="+mn-lt"/>
                          <a:cs typeface="Trebuchet MS"/>
                        </a:rPr>
                        <a:t>6.</a:t>
                      </a:r>
                      <a:r>
                        <a:rPr sz="2200" spc="5">
                          <a:latin typeface="+mn-lt"/>
                          <a:cs typeface="Trebuchet MS"/>
                        </a:rPr>
                        <a:t> </a:t>
                      </a:r>
                      <a:r>
                        <a:rPr lang="en-US" sz="2200" b="0" i="0" u="none" strike="noStrike" spc="5" noProof="0">
                          <a:solidFill>
                            <a:srgbClr val="000000"/>
                          </a:solidFill>
                          <a:latin typeface="Calibri"/>
                        </a:rPr>
                        <a:t>Elective 11 or 12</a:t>
                      </a:r>
                      <a:endParaRPr sz="2200" b="0" i="0" u="none" strike="noStrike" spc="5" noProof="0">
                        <a:solidFill>
                          <a:srgbClr val="000000"/>
                        </a:solidFill>
                        <a:latin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6"/>
                  </a:ext>
                </a:extLst>
              </a:tr>
              <a:tr h="619901">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tabLst>
                          <a:tab pos="433705" algn="l"/>
                        </a:tabLst>
                      </a:pPr>
                      <a:r>
                        <a:rPr sz="2200" spc="-25">
                          <a:latin typeface="+mn-lt"/>
                          <a:cs typeface="Trebuchet MS"/>
                        </a:rPr>
                        <a:t>7.</a:t>
                      </a:r>
                      <a:r>
                        <a:rPr sz="2200">
                          <a:latin typeface="+mn-lt"/>
                          <a:cs typeface="Trebuchet MS"/>
                        </a:rPr>
                        <a:t>	</a:t>
                      </a:r>
                      <a:r>
                        <a:rPr sz="2200" spc="-120">
                          <a:latin typeface="+mn-lt"/>
                          <a:cs typeface="Trebuchet MS"/>
                        </a:rPr>
                        <a:t>Fine</a:t>
                      </a:r>
                      <a:r>
                        <a:rPr sz="2200" spc="-195">
                          <a:latin typeface="+mn-lt"/>
                          <a:cs typeface="Trebuchet MS"/>
                        </a:rPr>
                        <a:t> </a:t>
                      </a:r>
                      <a:r>
                        <a:rPr sz="2200" spc="-90">
                          <a:latin typeface="+mn-lt"/>
                          <a:cs typeface="Trebuchet MS"/>
                        </a:rPr>
                        <a:t>Art/Applied</a:t>
                      </a:r>
                      <a:r>
                        <a:rPr sz="2200" spc="5">
                          <a:latin typeface="+mn-lt"/>
                          <a:cs typeface="Trebuchet MS"/>
                        </a:rPr>
                        <a:t> </a:t>
                      </a:r>
                      <a:r>
                        <a:rPr sz="2200" spc="-105">
                          <a:latin typeface="+mn-lt"/>
                          <a:cs typeface="Trebuchet MS"/>
                        </a:rPr>
                        <a:t>Skill</a:t>
                      </a:r>
                      <a:r>
                        <a:rPr sz="2200" spc="-5">
                          <a:latin typeface="+mn-lt"/>
                          <a:cs typeface="Trebuchet MS"/>
                        </a:rPr>
                        <a:t> </a:t>
                      </a:r>
                      <a:r>
                        <a:rPr sz="2200" spc="-140">
                          <a:latin typeface="+mn-lt"/>
                          <a:cs typeface="Trebuchet MS"/>
                        </a:rPr>
                        <a:t>10,</a:t>
                      </a:r>
                      <a:r>
                        <a:rPr sz="2200" spc="-200">
                          <a:latin typeface="+mn-lt"/>
                          <a:cs typeface="Trebuchet MS"/>
                        </a:rPr>
                        <a:t> </a:t>
                      </a:r>
                      <a:r>
                        <a:rPr sz="2200" spc="-25">
                          <a:latin typeface="+mn-lt"/>
                          <a:cs typeface="Trebuchet MS"/>
                        </a:rPr>
                        <a:t>11</a:t>
                      </a:r>
                      <a:endParaRPr sz="2200">
                        <a:latin typeface="+mn-lt"/>
                        <a:cs typeface="Trebuchet MS"/>
                      </a:endParaRPr>
                    </a:p>
                    <a:p>
                      <a:pPr marL="408305">
                        <a:lnSpc>
                          <a:spcPct val="100000"/>
                        </a:lnSpc>
                      </a:pPr>
                      <a:r>
                        <a:rPr sz="2200">
                          <a:latin typeface="+mn-lt"/>
                          <a:cs typeface="Trebuchet MS"/>
                        </a:rPr>
                        <a:t>or</a:t>
                      </a:r>
                      <a:r>
                        <a:rPr sz="2200" spc="-15">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95">
                          <a:latin typeface="+mn-lt"/>
                          <a:cs typeface="Trebuchet MS"/>
                        </a:rPr>
                        <a:t>7.</a:t>
                      </a:r>
                      <a:r>
                        <a:rPr sz="2200" spc="75">
                          <a:latin typeface="+mn-lt"/>
                          <a:cs typeface="Trebuchet MS"/>
                        </a:rPr>
                        <a:t> </a:t>
                      </a:r>
                      <a:r>
                        <a:rPr lang="en-US" sz="2200" b="0" i="0" u="none" strike="noStrike" spc="75" noProof="0">
                          <a:solidFill>
                            <a:srgbClr val="000000"/>
                          </a:solidFill>
                          <a:latin typeface="Calibri"/>
                        </a:rPr>
                        <a:t>Elective 10, 11 or 12</a:t>
                      </a: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92075">
                        <a:lnSpc>
                          <a:spcPct val="100000"/>
                        </a:lnSpc>
                        <a:spcBef>
                          <a:spcPts val="295"/>
                        </a:spcBef>
                      </a:pPr>
                      <a:r>
                        <a:rPr sz="2200" spc="-30">
                          <a:latin typeface="+mn-lt"/>
                          <a:cs typeface="Trebuchet MS"/>
                        </a:rPr>
                        <a:t>7.</a:t>
                      </a:r>
                      <a:r>
                        <a:rPr sz="2200" spc="5">
                          <a:latin typeface="+mn-lt"/>
                          <a:cs typeface="Trebuchet MS"/>
                        </a:rPr>
                        <a:t> </a:t>
                      </a:r>
                      <a:r>
                        <a:rPr lang="en-US" sz="2200" b="0" i="0" u="none" strike="noStrike" spc="5" noProof="0">
                          <a:solidFill>
                            <a:srgbClr val="000000"/>
                          </a:solidFill>
                          <a:latin typeface="Calibri"/>
                        </a:rPr>
                        <a:t>Elective 11 or 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7"/>
                  </a:ext>
                </a:extLst>
              </a:tr>
              <a:tr h="363855">
                <a:tc vMerge="1">
                  <a:txBody>
                    <a:bodyPr/>
                    <a:lstStyle/>
                    <a:p>
                      <a:endParaRPr/>
                    </a:p>
                  </a:txBody>
                  <a:tcPr marL="0" marR="0" marT="0" marB="0">
                    <a:lnR w="12700">
                      <a:solidFill>
                        <a:srgbClr val="FFFFFF"/>
                      </a:solidFill>
                      <a:prstDash val="solid"/>
                    </a:lnR>
                  </a:tcPr>
                </a:tc>
                <a:tc>
                  <a:txBody>
                    <a:bodyPr/>
                    <a:lstStyle/>
                    <a:p>
                      <a:pPr marL="91440">
                        <a:lnSpc>
                          <a:spcPct val="100000"/>
                        </a:lnSpc>
                        <a:spcBef>
                          <a:spcPts val="295"/>
                        </a:spcBef>
                      </a:pPr>
                      <a:r>
                        <a:rPr sz="2200" spc="-100">
                          <a:latin typeface="+mn-lt"/>
                          <a:cs typeface="Trebuchet MS"/>
                        </a:rPr>
                        <a:t>8.</a:t>
                      </a:r>
                      <a:r>
                        <a:rPr sz="2200" spc="114">
                          <a:latin typeface="+mn-lt"/>
                          <a:cs typeface="Trebuchet MS"/>
                        </a:rPr>
                        <a:t> </a:t>
                      </a:r>
                      <a:r>
                        <a:rPr lang="en-US" sz="2200" spc="-125">
                          <a:latin typeface="+mn-lt"/>
                          <a:cs typeface="Trebuchet MS"/>
                        </a:rPr>
                        <a:t>Elective</a:t>
                      </a:r>
                      <a:r>
                        <a:rPr sz="2200" spc="-35">
                          <a:latin typeface="+mn-lt"/>
                          <a:cs typeface="Trebuchet MS"/>
                        </a:rPr>
                        <a:t> </a:t>
                      </a:r>
                      <a:r>
                        <a:rPr sz="2200" spc="-140">
                          <a:latin typeface="+mn-lt"/>
                          <a:cs typeface="Trebuchet MS"/>
                        </a:rPr>
                        <a:t>10,</a:t>
                      </a:r>
                      <a:r>
                        <a:rPr sz="2200" spc="-215">
                          <a:latin typeface="+mn-lt"/>
                          <a:cs typeface="Trebuchet MS"/>
                        </a:rPr>
                        <a:t> </a:t>
                      </a:r>
                      <a:r>
                        <a:rPr sz="2200" spc="-140">
                          <a:latin typeface="+mn-lt"/>
                          <a:cs typeface="Trebuchet MS"/>
                        </a:rPr>
                        <a:t>11</a:t>
                      </a:r>
                      <a:r>
                        <a:rPr sz="2200" spc="-215">
                          <a:latin typeface="+mn-lt"/>
                          <a:cs typeface="Trebuchet MS"/>
                        </a:rPr>
                        <a:t> </a:t>
                      </a:r>
                      <a:r>
                        <a:rPr sz="2200">
                          <a:latin typeface="+mn-lt"/>
                          <a:cs typeface="Trebuchet MS"/>
                        </a:rPr>
                        <a:t>or</a:t>
                      </a:r>
                      <a:r>
                        <a:rPr sz="2200" spc="-40">
                          <a:latin typeface="+mn-lt"/>
                          <a:cs typeface="Trebuchet MS"/>
                        </a:rPr>
                        <a:t> </a:t>
                      </a:r>
                      <a:r>
                        <a:rPr sz="2200" spc="-25">
                          <a:latin typeface="+mn-lt"/>
                          <a:cs typeface="Trebuchet MS"/>
                        </a:rPr>
                        <a:t>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100">
                          <a:latin typeface="+mn-lt"/>
                          <a:cs typeface="Trebuchet MS"/>
                        </a:rPr>
                        <a:t>8.</a:t>
                      </a:r>
                      <a:r>
                        <a:rPr sz="2200" spc="114">
                          <a:latin typeface="+mn-lt"/>
                          <a:cs typeface="Trebuchet MS"/>
                        </a:rPr>
                        <a:t> </a:t>
                      </a:r>
                      <a:r>
                        <a:rPr lang="en-US" sz="2200" b="0" i="0" u="none" strike="noStrike" spc="114" noProof="0">
                          <a:solidFill>
                            <a:srgbClr val="000000"/>
                          </a:solidFill>
                          <a:latin typeface="Calibri"/>
                        </a:rPr>
                        <a:t>Elective 10, 11 or 12</a:t>
                      </a:r>
                      <a:endParaRPr sz="2200" spc="-25">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a:txBody>
                    <a:bodyPr/>
                    <a:lstStyle/>
                    <a:p>
                      <a:pPr marL="92075">
                        <a:lnSpc>
                          <a:spcPct val="100000"/>
                        </a:lnSpc>
                        <a:spcBef>
                          <a:spcPts val="295"/>
                        </a:spcBef>
                      </a:pPr>
                      <a:r>
                        <a:rPr sz="2200" spc="-30">
                          <a:latin typeface="+mn-lt"/>
                          <a:cs typeface="Trebuchet MS"/>
                        </a:rPr>
                        <a:t>8.</a:t>
                      </a:r>
                      <a:r>
                        <a:rPr sz="2200" spc="5">
                          <a:latin typeface="+mn-lt"/>
                          <a:cs typeface="Trebuchet MS"/>
                        </a:rPr>
                        <a:t> </a:t>
                      </a:r>
                      <a:r>
                        <a:rPr lang="en-US" sz="2200" b="0" i="0" u="none" strike="noStrike" spc="5" noProof="0">
                          <a:solidFill>
                            <a:srgbClr val="000000"/>
                          </a:solidFill>
                          <a:latin typeface="Calibri"/>
                        </a:rPr>
                        <a:t>Elective 11 or 12</a:t>
                      </a:r>
                      <a:endParaRPr sz="2200">
                        <a:latin typeface="+mn-lt"/>
                        <a:cs typeface="Trebuchet MS"/>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BE9"/>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8"/>
                  </a:ext>
                </a:extLst>
              </a:tr>
              <a:tr h="579473">
                <a:tc vMerge="1">
                  <a:txBody>
                    <a:bodyPr/>
                    <a:lstStyle/>
                    <a:p>
                      <a:endParaRPr/>
                    </a:p>
                  </a:txBody>
                  <a:tcPr marL="0" marR="0" marT="0" marB="0">
                    <a:lnR w="12700">
                      <a:solidFill>
                        <a:srgbClr val="FFFFFF"/>
                      </a:solidFill>
                      <a:prstDash val="solid"/>
                    </a:lnR>
                  </a:tcPr>
                </a:tc>
                <a:tc>
                  <a:txBody>
                    <a:bodyPr/>
                    <a:lstStyle/>
                    <a:p>
                      <a:pPr>
                        <a:lnSpc>
                          <a:spcPct val="100000"/>
                        </a:lnSpc>
                      </a:pPr>
                      <a:endParaRPr sz="1700">
                        <a:latin typeface="+mn-lt"/>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57150" marR="66040" indent="0" algn="ctr">
                        <a:lnSpc>
                          <a:spcPct val="100299"/>
                        </a:lnSpc>
                        <a:spcBef>
                          <a:spcPts val="309"/>
                        </a:spcBef>
                      </a:pPr>
                      <a:r>
                        <a:rPr lang="en-US" sz="1800" b="1" spc="-35">
                          <a:latin typeface="+mn-lt"/>
                          <a:cs typeface="Trebuchet MS"/>
                        </a:rPr>
                        <a:t>Credits</a:t>
                      </a:r>
                      <a:r>
                        <a:rPr lang="en-US" sz="1800" b="1" spc="-75">
                          <a:latin typeface="+mn-lt"/>
                          <a:cs typeface="Trebuchet MS"/>
                        </a:rPr>
                        <a:t> </a:t>
                      </a:r>
                      <a:r>
                        <a:rPr lang="en-US" sz="1800" b="1" spc="-65">
                          <a:latin typeface="+mn-lt"/>
                          <a:cs typeface="Trebuchet MS"/>
                        </a:rPr>
                        <a:t>required</a:t>
                      </a:r>
                      <a:r>
                        <a:rPr lang="en-US" sz="1800" b="1" spc="-60">
                          <a:latin typeface="+mn-lt"/>
                          <a:cs typeface="Trebuchet MS"/>
                        </a:rPr>
                        <a:t> </a:t>
                      </a:r>
                      <a:r>
                        <a:rPr lang="en-US" sz="1800" b="1" spc="-50">
                          <a:latin typeface="+mn-lt"/>
                          <a:cs typeface="Trebuchet MS"/>
                        </a:rPr>
                        <a:t>for </a:t>
                      </a:r>
                      <a:r>
                        <a:rPr lang="en-US" sz="1800" b="1" spc="-65">
                          <a:latin typeface="+mn-lt"/>
                          <a:cs typeface="Trebuchet MS"/>
                        </a:rPr>
                        <a:t>Graduation: 80</a:t>
                      </a:r>
                      <a:r>
                        <a:rPr lang="en-US" sz="2000" b="1" spc="-65">
                          <a:latin typeface="+mn-lt"/>
                          <a:cs typeface="Trebuchet MS"/>
                        </a:rPr>
                        <a:t> </a:t>
                      </a:r>
                      <a:endParaRPr sz="2000" b="1" spc="-10">
                        <a:latin typeface="+mn-lt"/>
                        <a:cs typeface="Trebuchet MS"/>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a:txBody>
                    <a:bodyPr/>
                    <a:lstStyle/>
                    <a:p>
                      <a:pPr marL="0" lvl="0" indent="0" algn="ctr">
                        <a:lnSpc>
                          <a:spcPct val="100000"/>
                        </a:lnSpc>
                        <a:spcBef>
                          <a:spcPts val="315"/>
                        </a:spcBef>
                        <a:buNone/>
                      </a:pPr>
                      <a:r>
                        <a:rPr lang="en-US" sz="1800" b="1" i="1" spc="-25">
                          <a:latin typeface="+mn-lt"/>
                        </a:rPr>
                        <a:t>* = can include </a:t>
                      </a:r>
                      <a:endParaRPr lang="en-US"/>
                    </a:p>
                    <a:p>
                      <a:pPr marL="0" lvl="0" indent="0" algn="ctr">
                        <a:lnSpc>
                          <a:spcPct val="100000"/>
                        </a:lnSpc>
                        <a:spcBef>
                          <a:spcPts val="315"/>
                        </a:spcBef>
                        <a:buNone/>
                      </a:pPr>
                      <a:r>
                        <a:rPr lang="en-US" sz="1800" b="1" i="1" spc="-25">
                          <a:latin typeface="+mn-lt"/>
                        </a:rPr>
                        <a:t>Indigenous focused courses </a:t>
                      </a: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D4CF"/>
                    </a:solidFill>
                  </a:tcPr>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09"/>
                  </a:ext>
                </a:extLst>
              </a:tr>
              <a:tr h="741186">
                <a:tc vMerge="1">
                  <a:txBody>
                    <a:bodyPr/>
                    <a:lstStyle/>
                    <a:p>
                      <a:endParaRPr/>
                    </a:p>
                  </a:txBody>
                  <a:tcPr marL="0" marR="0" marT="0" marB="0">
                    <a:lnR w="12700">
                      <a:solidFill>
                        <a:srgbClr val="FFFFFF"/>
                      </a:solidFill>
                      <a:prstDash val="solid"/>
                    </a:lnR>
                  </a:tcPr>
                </a:tc>
                <a:tc gridSpan="3">
                  <a:txBody>
                    <a:bodyPr/>
                    <a:lstStyle/>
                    <a:p>
                      <a:pPr marL="91440">
                        <a:lnSpc>
                          <a:spcPct val="100000"/>
                        </a:lnSpc>
                        <a:spcBef>
                          <a:spcPts val="315"/>
                        </a:spcBef>
                      </a:pPr>
                      <a:r>
                        <a:rPr sz="1600" b="1" spc="-100">
                          <a:latin typeface="+mn-lt"/>
                          <a:cs typeface="Trebuchet MS"/>
                        </a:rPr>
                        <a:t>*</a:t>
                      </a:r>
                      <a:r>
                        <a:rPr sz="1600" b="1" i="1" spc="-100">
                          <a:latin typeface="+mn-lt"/>
                          <a:cs typeface="Trebuchet MS"/>
                        </a:rPr>
                        <a:t>Grade</a:t>
                      </a:r>
                      <a:r>
                        <a:rPr sz="1600" b="1" i="1" spc="-20">
                          <a:latin typeface="+mn-lt"/>
                          <a:cs typeface="Trebuchet MS"/>
                        </a:rPr>
                        <a:t> </a:t>
                      </a:r>
                      <a:r>
                        <a:rPr sz="1600" b="1" i="1">
                          <a:latin typeface="+mn-lt"/>
                          <a:cs typeface="Trebuchet MS"/>
                        </a:rPr>
                        <a:t>10</a:t>
                      </a:r>
                      <a:r>
                        <a:rPr sz="1600" b="1" i="1" spc="-25">
                          <a:latin typeface="+mn-lt"/>
                          <a:cs typeface="Trebuchet MS"/>
                        </a:rPr>
                        <a:t> </a:t>
                      </a:r>
                      <a:r>
                        <a:rPr sz="1600" b="1" i="1" spc="-110">
                          <a:latin typeface="+mn-lt"/>
                          <a:cs typeface="Trebuchet MS"/>
                        </a:rPr>
                        <a:t>Numeracy</a:t>
                      </a:r>
                      <a:r>
                        <a:rPr sz="1600" b="1" i="1" spc="-155">
                          <a:latin typeface="+mn-lt"/>
                          <a:cs typeface="Trebuchet MS"/>
                        </a:rPr>
                        <a:t> </a:t>
                      </a:r>
                      <a:r>
                        <a:rPr sz="1600" b="1" i="1" spc="-114">
                          <a:latin typeface="+mn-lt"/>
                          <a:cs typeface="Trebuchet MS"/>
                        </a:rPr>
                        <a:t>Assessment</a:t>
                      </a:r>
                      <a:r>
                        <a:rPr sz="1600" b="1" i="1" spc="10">
                          <a:latin typeface="+mn-lt"/>
                          <a:cs typeface="Trebuchet MS"/>
                        </a:rPr>
                        <a:t> </a:t>
                      </a:r>
                      <a:r>
                        <a:rPr sz="1600" b="1" i="1" spc="-140">
                          <a:latin typeface="+mn-lt"/>
                          <a:cs typeface="Trebuchet MS"/>
                        </a:rPr>
                        <a:t>must</a:t>
                      </a:r>
                      <a:r>
                        <a:rPr sz="1600" b="1" i="1" spc="-20">
                          <a:latin typeface="+mn-lt"/>
                          <a:cs typeface="Trebuchet MS"/>
                        </a:rPr>
                        <a:t> </a:t>
                      </a:r>
                      <a:r>
                        <a:rPr sz="1600" b="1" i="1" spc="-135">
                          <a:latin typeface="+mn-lt"/>
                          <a:cs typeface="Trebuchet MS"/>
                        </a:rPr>
                        <a:t>be</a:t>
                      </a:r>
                      <a:r>
                        <a:rPr sz="1600" b="1" i="1" spc="-15">
                          <a:latin typeface="+mn-lt"/>
                          <a:cs typeface="Trebuchet MS"/>
                        </a:rPr>
                        <a:t> </a:t>
                      </a:r>
                      <a:r>
                        <a:rPr sz="1600" b="1" i="1" spc="-170">
                          <a:latin typeface="+mn-lt"/>
                          <a:cs typeface="Trebuchet MS"/>
                        </a:rPr>
                        <a:t>written</a:t>
                      </a:r>
                      <a:r>
                        <a:rPr sz="1600" b="1" i="1" spc="-30">
                          <a:latin typeface="+mn-lt"/>
                          <a:cs typeface="Trebuchet MS"/>
                        </a:rPr>
                        <a:t> </a:t>
                      </a:r>
                      <a:r>
                        <a:rPr sz="1600" b="1" i="1" spc="-135">
                          <a:latin typeface="+mn-lt"/>
                          <a:cs typeface="Trebuchet MS"/>
                        </a:rPr>
                        <a:t>prior</a:t>
                      </a:r>
                      <a:r>
                        <a:rPr sz="1600" b="1" i="1" spc="-10">
                          <a:latin typeface="+mn-lt"/>
                          <a:cs typeface="Trebuchet MS"/>
                        </a:rPr>
                        <a:t> </a:t>
                      </a:r>
                      <a:r>
                        <a:rPr sz="1600" b="1" i="1" spc="-170">
                          <a:latin typeface="+mn-lt"/>
                          <a:cs typeface="Trebuchet MS"/>
                        </a:rPr>
                        <a:t>to</a:t>
                      </a:r>
                      <a:r>
                        <a:rPr sz="1600" b="1" i="1" spc="-35">
                          <a:latin typeface="+mn-lt"/>
                          <a:cs typeface="Trebuchet MS"/>
                        </a:rPr>
                        <a:t> </a:t>
                      </a:r>
                      <a:r>
                        <a:rPr sz="1600" b="1" i="1" spc="-160">
                          <a:latin typeface="+mn-lt"/>
                          <a:cs typeface="Trebuchet MS"/>
                        </a:rPr>
                        <a:t>the</a:t>
                      </a:r>
                      <a:r>
                        <a:rPr sz="1600" b="1" i="1" spc="-15">
                          <a:latin typeface="+mn-lt"/>
                          <a:cs typeface="Trebuchet MS"/>
                        </a:rPr>
                        <a:t> </a:t>
                      </a:r>
                      <a:r>
                        <a:rPr sz="1600" b="1" i="1" spc="-135">
                          <a:latin typeface="+mn-lt"/>
                          <a:cs typeface="Trebuchet MS"/>
                        </a:rPr>
                        <a:t>end</a:t>
                      </a:r>
                      <a:r>
                        <a:rPr sz="1600" b="1" i="1" spc="-5">
                          <a:latin typeface="+mn-lt"/>
                          <a:cs typeface="Trebuchet MS"/>
                        </a:rPr>
                        <a:t> </a:t>
                      </a:r>
                      <a:r>
                        <a:rPr sz="1600" b="1" i="1" spc="-170">
                          <a:latin typeface="+mn-lt"/>
                          <a:cs typeface="Trebuchet MS"/>
                        </a:rPr>
                        <a:t>of</a:t>
                      </a:r>
                      <a:r>
                        <a:rPr sz="1600" b="1" i="1" spc="-15">
                          <a:latin typeface="+mn-lt"/>
                          <a:cs typeface="Trebuchet MS"/>
                        </a:rPr>
                        <a:t> </a:t>
                      </a:r>
                      <a:r>
                        <a:rPr sz="1600" b="1" i="1" spc="-20">
                          <a:latin typeface="+mn-lt"/>
                          <a:cs typeface="Trebuchet MS"/>
                        </a:rPr>
                        <a:t>June</a:t>
                      </a:r>
                      <a:endParaRPr sz="1600" b="1">
                        <a:latin typeface="+mn-lt"/>
                        <a:cs typeface="Trebuchet MS"/>
                      </a:endParaRPr>
                    </a:p>
                    <a:p>
                      <a:pPr marL="91440">
                        <a:lnSpc>
                          <a:spcPct val="100000"/>
                        </a:lnSpc>
                      </a:pPr>
                      <a:r>
                        <a:rPr sz="1600" b="1" i="1" spc="-95">
                          <a:latin typeface="+mn-lt"/>
                          <a:cs typeface="Trebuchet MS"/>
                        </a:rPr>
                        <a:t>*Grade</a:t>
                      </a:r>
                      <a:r>
                        <a:rPr sz="1600" b="1" i="1" spc="-25">
                          <a:latin typeface="+mn-lt"/>
                          <a:cs typeface="Trebuchet MS"/>
                        </a:rPr>
                        <a:t> </a:t>
                      </a:r>
                      <a:r>
                        <a:rPr sz="1600" b="1" i="1">
                          <a:latin typeface="+mn-lt"/>
                          <a:cs typeface="Trebuchet MS"/>
                        </a:rPr>
                        <a:t>10</a:t>
                      </a:r>
                      <a:r>
                        <a:rPr sz="1600" b="1" i="1" spc="-35">
                          <a:latin typeface="+mn-lt"/>
                          <a:cs typeface="Trebuchet MS"/>
                        </a:rPr>
                        <a:t> </a:t>
                      </a:r>
                      <a:r>
                        <a:rPr sz="1600" b="1" i="1">
                          <a:latin typeface="+mn-lt"/>
                          <a:cs typeface="Trebuchet MS"/>
                        </a:rPr>
                        <a:t>&amp;</a:t>
                      </a:r>
                      <a:r>
                        <a:rPr sz="1600" b="1" i="1" spc="-25">
                          <a:latin typeface="+mn-lt"/>
                          <a:cs typeface="Trebuchet MS"/>
                        </a:rPr>
                        <a:t> </a:t>
                      </a:r>
                      <a:r>
                        <a:rPr sz="1600" b="1" i="1">
                          <a:latin typeface="+mn-lt"/>
                          <a:cs typeface="Trebuchet MS"/>
                        </a:rPr>
                        <a:t>12</a:t>
                      </a:r>
                      <a:r>
                        <a:rPr sz="1600" b="1" i="1" spc="-25">
                          <a:latin typeface="+mn-lt"/>
                          <a:cs typeface="Trebuchet MS"/>
                        </a:rPr>
                        <a:t> </a:t>
                      </a:r>
                      <a:r>
                        <a:rPr sz="1600" b="1" i="1" spc="-145">
                          <a:latin typeface="+mn-lt"/>
                          <a:cs typeface="Trebuchet MS"/>
                        </a:rPr>
                        <a:t>Literacy</a:t>
                      </a:r>
                      <a:r>
                        <a:rPr sz="1600" b="1" i="1" spc="-175">
                          <a:latin typeface="+mn-lt"/>
                          <a:cs typeface="Trebuchet MS"/>
                        </a:rPr>
                        <a:t> </a:t>
                      </a:r>
                      <a:r>
                        <a:rPr sz="1600" b="1" i="1" spc="-114">
                          <a:latin typeface="+mn-lt"/>
                          <a:cs typeface="Trebuchet MS"/>
                        </a:rPr>
                        <a:t>Assessment</a:t>
                      </a:r>
                      <a:r>
                        <a:rPr sz="1600" b="1" i="1" spc="5">
                          <a:latin typeface="+mn-lt"/>
                          <a:cs typeface="Trebuchet MS"/>
                        </a:rPr>
                        <a:t> </a:t>
                      </a:r>
                      <a:r>
                        <a:rPr sz="1600" b="1" i="1" spc="-140">
                          <a:latin typeface="+mn-lt"/>
                          <a:cs typeface="Trebuchet MS"/>
                        </a:rPr>
                        <a:t>must</a:t>
                      </a:r>
                      <a:r>
                        <a:rPr sz="1600" b="1" i="1" spc="-25">
                          <a:latin typeface="+mn-lt"/>
                          <a:cs typeface="Trebuchet MS"/>
                        </a:rPr>
                        <a:t> </a:t>
                      </a:r>
                      <a:r>
                        <a:rPr sz="1600" b="1" i="1" spc="-135">
                          <a:latin typeface="+mn-lt"/>
                          <a:cs typeface="Trebuchet MS"/>
                        </a:rPr>
                        <a:t>be</a:t>
                      </a:r>
                      <a:r>
                        <a:rPr sz="1600" b="1" i="1" spc="-20">
                          <a:latin typeface="+mn-lt"/>
                          <a:cs typeface="Trebuchet MS"/>
                        </a:rPr>
                        <a:t> </a:t>
                      </a:r>
                      <a:r>
                        <a:rPr sz="1600" b="1" i="1" spc="-170">
                          <a:latin typeface="+mn-lt"/>
                          <a:cs typeface="Trebuchet MS"/>
                        </a:rPr>
                        <a:t>written</a:t>
                      </a:r>
                      <a:r>
                        <a:rPr sz="1600" b="1" i="1" spc="-35">
                          <a:latin typeface="+mn-lt"/>
                          <a:cs typeface="Trebuchet MS"/>
                        </a:rPr>
                        <a:t> </a:t>
                      </a:r>
                      <a:r>
                        <a:rPr sz="1600" b="1" i="1" spc="-135">
                          <a:latin typeface="+mn-lt"/>
                          <a:cs typeface="Trebuchet MS"/>
                        </a:rPr>
                        <a:t>prior</a:t>
                      </a:r>
                      <a:r>
                        <a:rPr sz="1600" b="1" i="1" spc="-20">
                          <a:latin typeface="+mn-lt"/>
                          <a:cs typeface="Trebuchet MS"/>
                        </a:rPr>
                        <a:t> </a:t>
                      </a:r>
                      <a:r>
                        <a:rPr sz="1600" b="1" i="1" spc="-170">
                          <a:latin typeface="+mn-lt"/>
                          <a:cs typeface="Trebuchet MS"/>
                        </a:rPr>
                        <a:t>to</a:t>
                      </a:r>
                      <a:r>
                        <a:rPr sz="1600" b="1" i="1" spc="-35">
                          <a:latin typeface="+mn-lt"/>
                          <a:cs typeface="Trebuchet MS"/>
                        </a:rPr>
                        <a:t> </a:t>
                      </a:r>
                      <a:r>
                        <a:rPr sz="1600" b="1" i="1" spc="-135">
                          <a:latin typeface="+mn-lt"/>
                          <a:cs typeface="Trebuchet MS"/>
                        </a:rPr>
                        <a:t>end</a:t>
                      </a:r>
                      <a:r>
                        <a:rPr sz="1600" b="1" i="1" spc="-15">
                          <a:latin typeface="+mn-lt"/>
                          <a:cs typeface="Trebuchet MS"/>
                        </a:rPr>
                        <a:t> </a:t>
                      </a:r>
                      <a:r>
                        <a:rPr sz="1600" b="1" i="1" spc="-170">
                          <a:latin typeface="+mn-lt"/>
                          <a:cs typeface="Trebuchet MS"/>
                        </a:rPr>
                        <a:t>of</a:t>
                      </a:r>
                      <a:r>
                        <a:rPr sz="1600" b="1" i="1" spc="-20">
                          <a:latin typeface="+mn-lt"/>
                          <a:cs typeface="Trebuchet MS"/>
                        </a:rPr>
                        <a:t> June</a:t>
                      </a:r>
                      <a:endParaRPr sz="1600" b="1">
                        <a:latin typeface="+mn-lt"/>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solidFill>
                      <a:srgbClr val="F6EBE9"/>
                    </a:solidFill>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FFFFFF"/>
                      </a:solidFill>
                      <a:prstDash val="solid"/>
                    </a:lnL>
                  </a:tcPr>
                </a:tc>
                <a:extLst>
                  <a:ext uri="{0D108BD9-81ED-4DB2-BD59-A6C34878D82A}">
                    <a16:rowId xmlns:a16="http://schemas.microsoft.com/office/drawing/2014/main" val="1001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E3979-5E2D-A8EF-0B50-FDA27062D12E}"/>
              </a:ext>
            </a:extLst>
          </p:cNvPr>
          <p:cNvSpPr>
            <a:spLocks noGrp="1"/>
          </p:cNvSpPr>
          <p:nvPr>
            <p:ph type="title"/>
          </p:nvPr>
        </p:nvSpPr>
        <p:spPr>
          <a:xfrm>
            <a:off x="589560" y="856180"/>
            <a:ext cx="4560584" cy="1128068"/>
          </a:xfrm>
        </p:spPr>
        <p:txBody>
          <a:bodyPr anchor="ctr">
            <a:normAutofit/>
          </a:bodyPr>
          <a:lstStyle/>
          <a:p>
            <a:r>
              <a:rPr lang="en-US" sz="3100" b="1">
                <a:ea typeface="Calibri Light"/>
                <a:cs typeface="Calibri Light"/>
              </a:rPr>
              <a:t>CLC Community Engagement Requirement</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878FFB-D994-A504-02BB-60A8D3CF0554}"/>
              </a:ext>
            </a:extLst>
          </p:cNvPr>
          <p:cNvSpPr>
            <a:spLocks noGrp="1"/>
          </p:cNvSpPr>
          <p:nvPr>
            <p:ph idx="1"/>
          </p:nvPr>
        </p:nvSpPr>
        <p:spPr>
          <a:xfrm>
            <a:off x="178490" y="2324259"/>
            <a:ext cx="5495516" cy="4531306"/>
          </a:xfrm>
        </p:spPr>
        <p:txBody>
          <a:bodyPr vert="horz" lIns="91440" tIns="45720" rIns="91440" bIns="45720" rtlCol="0" anchor="ctr">
            <a:normAutofit lnSpcReduction="10000"/>
          </a:bodyPr>
          <a:lstStyle/>
          <a:p>
            <a:r>
              <a:rPr lang="en-US" sz="2400" b="1">
                <a:ea typeface="Calibri"/>
                <a:cs typeface="Calibri"/>
              </a:rPr>
              <a:t>The semester you are doing CLC 12 you need to show minimum of 30 hours of COMMUNITY ENGAGEMENT</a:t>
            </a:r>
          </a:p>
          <a:p>
            <a:endParaRPr lang="en-US" sz="2400">
              <a:ea typeface="Calibri"/>
              <a:cs typeface="Calibri"/>
            </a:endParaRPr>
          </a:p>
          <a:p>
            <a:r>
              <a:rPr lang="en-US" sz="2400">
                <a:ea typeface="+mn-lt"/>
                <a:cs typeface="+mn-lt"/>
              </a:rPr>
              <a:t>service learning </a:t>
            </a:r>
          </a:p>
          <a:p>
            <a:r>
              <a:rPr lang="en-US" sz="2400">
                <a:ea typeface="+mn-lt"/>
                <a:cs typeface="+mn-lt"/>
              </a:rPr>
              <a:t>volunteerism </a:t>
            </a:r>
          </a:p>
          <a:p>
            <a:r>
              <a:rPr lang="en-US" sz="2400">
                <a:ea typeface="+mn-lt"/>
                <a:cs typeface="+mn-lt"/>
              </a:rPr>
              <a:t>employment</a:t>
            </a:r>
          </a:p>
          <a:p>
            <a:r>
              <a:rPr lang="en-US" sz="2400">
                <a:ea typeface="+mn-lt"/>
                <a:cs typeface="+mn-lt"/>
              </a:rPr>
              <a:t>fieldwork </a:t>
            </a:r>
          </a:p>
          <a:p>
            <a:r>
              <a:rPr lang="en-US" sz="2400">
                <a:ea typeface="+mn-lt"/>
                <a:cs typeface="+mn-lt"/>
              </a:rPr>
              <a:t>projects </a:t>
            </a:r>
          </a:p>
          <a:p>
            <a:r>
              <a:rPr lang="en-US" sz="2400">
                <a:ea typeface="+mn-lt"/>
                <a:cs typeface="+mn-lt"/>
              </a:rPr>
              <a:t>entrepreneurship</a:t>
            </a:r>
          </a:p>
          <a:p>
            <a:r>
              <a:rPr lang="en-US" sz="2400">
                <a:ea typeface="+mn-lt"/>
                <a:cs typeface="+mn-lt"/>
              </a:rPr>
              <a:t>passion projects</a:t>
            </a:r>
            <a:endParaRPr lang="en-US" sz="2400">
              <a:ea typeface="Calibri"/>
              <a:cs typeface="Calibri"/>
            </a:endParaRPr>
          </a:p>
          <a:p>
            <a:endParaRPr lang="en-US" sz="1900">
              <a:ea typeface="Calibri"/>
              <a:cs typeface="Calibri"/>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96934079-54F0-8BF7-D8A1-6461B81C2039}"/>
              </a:ext>
            </a:extLst>
          </p:cNvPr>
          <p:cNvPicPr>
            <a:picLocks noChangeAspect="1"/>
          </p:cNvPicPr>
          <p:nvPr/>
        </p:nvPicPr>
        <p:blipFill rotWithShape="1">
          <a:blip r:embed="rId2"/>
          <a:srcRect l="49508" r="5360"/>
          <a:stretch/>
        </p:blipFill>
        <p:spPr>
          <a:xfrm>
            <a:off x="5977788" y="799352"/>
            <a:ext cx="5425410" cy="5259296"/>
          </a:xfrm>
          <a:prstGeom prst="rect">
            <a:avLst/>
          </a:prstGeom>
        </p:spPr>
      </p:pic>
    </p:spTree>
    <p:extLst>
      <p:ext uri="{BB962C8B-B14F-4D97-AF65-F5344CB8AC3E}">
        <p14:creationId xmlns:p14="http://schemas.microsoft.com/office/powerpoint/2010/main" val="333803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531" y="606551"/>
            <a:ext cx="11299190" cy="877163"/>
          </a:xfrm>
          <a:prstGeom prst="rect">
            <a:avLst/>
          </a:prstGeom>
          <a:solidFill>
            <a:srgbClr val="CE7142"/>
          </a:solidFill>
        </p:spPr>
        <p:txBody>
          <a:bodyPr vert="horz" wrap="square" lIns="0" tIns="198120" rIns="0" bIns="0" rtlCol="0" anchor="t">
            <a:spAutoFit/>
          </a:bodyPr>
          <a:lstStyle/>
          <a:p>
            <a:pPr marL="226060" algn="ctr">
              <a:lnSpc>
                <a:spcPct val="100000"/>
              </a:lnSpc>
              <a:spcBef>
                <a:spcPts val="1560"/>
              </a:spcBef>
            </a:pPr>
            <a:r>
              <a:rPr lang="en-CA" sz="4400" b="1">
                <a:solidFill>
                  <a:srgbClr val="FFFFFF"/>
                </a:solidFill>
              </a:rPr>
              <a:t>REPEATING</a:t>
            </a:r>
            <a:r>
              <a:rPr lang="en-CA" sz="4400" b="1" spc="65">
                <a:solidFill>
                  <a:srgbClr val="FFFFFF"/>
                </a:solidFill>
              </a:rPr>
              <a:t> </a:t>
            </a:r>
            <a:r>
              <a:rPr lang="en-CA" sz="4400" b="1" spc="85">
                <a:solidFill>
                  <a:srgbClr val="FFFFFF"/>
                </a:solidFill>
              </a:rPr>
              <a:t>COURSES</a:t>
            </a:r>
            <a:endParaRPr lang="en-CA" sz="4400"/>
          </a:p>
        </p:txBody>
      </p:sp>
      <p:sp>
        <p:nvSpPr>
          <p:cNvPr id="3" name="object 3"/>
          <p:cNvSpPr txBox="1"/>
          <p:nvPr/>
        </p:nvSpPr>
        <p:spPr>
          <a:xfrm>
            <a:off x="550951" y="1819546"/>
            <a:ext cx="11091479" cy="4476225"/>
          </a:xfrm>
          <a:prstGeom prst="rect">
            <a:avLst/>
          </a:prstGeom>
        </p:spPr>
        <p:txBody>
          <a:bodyPr vert="horz" wrap="square" lIns="0" tIns="43815" rIns="0" bIns="0" rtlCol="0" anchor="t">
            <a:spAutoFit/>
          </a:bodyPr>
          <a:lstStyle/>
          <a:p>
            <a:pPr marR="27305">
              <a:buClr>
                <a:srgbClr val="CE7142"/>
              </a:buClr>
              <a:buSzPct val="91666"/>
              <a:buFont typeface="Cambria"/>
              <a:buChar char="◾"/>
              <a:tabLst>
                <a:tab pos="318770" algn="l"/>
              </a:tabLst>
            </a:pPr>
            <a:r>
              <a:rPr lang="en-CA" sz="3600">
                <a:solidFill>
                  <a:schemeClr val="tx1"/>
                </a:solidFill>
                <a:latin typeface="+mn-lt"/>
                <a:cs typeface="Trebuchet MS"/>
              </a:rPr>
              <a:t>All </a:t>
            </a:r>
            <a:r>
              <a:rPr lang="en-CA" sz="3600" b="1">
                <a:solidFill>
                  <a:schemeClr val="tx1"/>
                </a:solidFill>
                <a:latin typeface="+mn-lt"/>
                <a:cs typeface="Trebuchet MS"/>
              </a:rPr>
              <a:t>BC</a:t>
            </a:r>
            <a:r>
              <a:rPr lang="en-CA" sz="3600">
                <a:solidFill>
                  <a:schemeClr val="tx1"/>
                </a:solidFill>
                <a:latin typeface="+mn-lt"/>
                <a:cs typeface="Trebuchet MS"/>
              </a:rPr>
              <a:t> institutions </a:t>
            </a:r>
            <a:r>
              <a:rPr lang="en-CA" sz="3600" spc="-114">
                <a:solidFill>
                  <a:schemeClr val="tx1"/>
                </a:solidFill>
                <a:latin typeface="+mn-lt"/>
                <a:cs typeface="Trebuchet MS"/>
              </a:rPr>
              <a:t>will</a:t>
            </a:r>
            <a:r>
              <a:rPr lang="en-CA" sz="3600" spc="-5">
                <a:solidFill>
                  <a:schemeClr val="tx1"/>
                </a:solidFill>
                <a:latin typeface="+mn-lt"/>
                <a:cs typeface="Trebuchet MS"/>
              </a:rPr>
              <a:t> </a:t>
            </a:r>
            <a:r>
              <a:rPr lang="en-CA" sz="3600" spc="-140">
                <a:solidFill>
                  <a:schemeClr val="tx1"/>
                </a:solidFill>
                <a:latin typeface="+mn-lt"/>
                <a:cs typeface="Trebuchet MS"/>
              </a:rPr>
              <a:t>take</a:t>
            </a:r>
            <a:r>
              <a:rPr lang="en-CA" sz="3600" spc="-30">
                <a:solidFill>
                  <a:schemeClr val="tx1"/>
                </a:solidFill>
                <a:latin typeface="+mn-lt"/>
                <a:cs typeface="Trebuchet MS"/>
              </a:rPr>
              <a:t> </a:t>
            </a:r>
            <a:r>
              <a:rPr lang="en-CA" sz="3600" spc="-125">
                <a:solidFill>
                  <a:schemeClr val="tx1"/>
                </a:solidFill>
                <a:latin typeface="+mn-lt"/>
                <a:cs typeface="Trebuchet MS"/>
              </a:rPr>
              <a:t>the</a:t>
            </a:r>
            <a:r>
              <a:rPr lang="en-CA" sz="3600" spc="-25">
                <a:solidFill>
                  <a:schemeClr val="tx1"/>
                </a:solidFill>
                <a:latin typeface="+mn-lt"/>
                <a:cs typeface="Trebuchet MS"/>
              </a:rPr>
              <a:t> </a:t>
            </a:r>
            <a:r>
              <a:rPr lang="en-CA" sz="3600" b="1" spc="-110">
                <a:solidFill>
                  <a:schemeClr val="tx1"/>
                </a:solidFill>
                <a:latin typeface="+mn-lt"/>
                <a:cs typeface="Trebuchet MS"/>
              </a:rPr>
              <a:t>highest</a:t>
            </a:r>
            <a:r>
              <a:rPr lang="en-CA" sz="3600" b="1" spc="-25">
                <a:solidFill>
                  <a:schemeClr val="tx1"/>
                </a:solidFill>
                <a:latin typeface="+mn-lt"/>
                <a:cs typeface="Trebuchet MS"/>
              </a:rPr>
              <a:t> </a:t>
            </a:r>
            <a:r>
              <a:rPr lang="en-CA" sz="3600" b="1" spc="-50">
                <a:solidFill>
                  <a:schemeClr val="tx1"/>
                </a:solidFill>
                <a:latin typeface="+mn-lt"/>
                <a:cs typeface="Trebuchet MS"/>
              </a:rPr>
              <a:t>course</a:t>
            </a:r>
            <a:r>
              <a:rPr lang="en-CA" sz="3600" b="1" spc="-45">
                <a:solidFill>
                  <a:schemeClr val="tx1"/>
                </a:solidFill>
                <a:latin typeface="+mn-lt"/>
                <a:cs typeface="Trebuchet MS"/>
              </a:rPr>
              <a:t> </a:t>
            </a:r>
            <a:r>
              <a:rPr lang="en-CA" sz="3600" b="1" spc="-95">
                <a:solidFill>
                  <a:schemeClr val="tx1"/>
                </a:solidFill>
                <a:latin typeface="+mn-lt"/>
                <a:cs typeface="Trebuchet MS"/>
              </a:rPr>
              <a:t>mark</a:t>
            </a:r>
            <a:r>
              <a:rPr lang="en-CA" sz="3600" spc="-25">
                <a:solidFill>
                  <a:schemeClr val="tx1"/>
                </a:solidFill>
                <a:latin typeface="+mn-lt"/>
                <a:cs typeface="Trebuchet MS"/>
              </a:rPr>
              <a:t> for </a:t>
            </a:r>
            <a:r>
              <a:rPr lang="en-CA" sz="3600" spc="-145">
                <a:solidFill>
                  <a:schemeClr val="tx1"/>
                </a:solidFill>
                <a:latin typeface="+mn-lt"/>
                <a:cs typeface="Trebuchet MS"/>
              </a:rPr>
              <a:t>any</a:t>
            </a:r>
            <a:r>
              <a:rPr lang="en-CA" sz="3600" spc="-45">
                <a:solidFill>
                  <a:schemeClr val="tx1"/>
                </a:solidFill>
                <a:latin typeface="+mn-lt"/>
                <a:cs typeface="Trebuchet MS"/>
              </a:rPr>
              <a:t> </a:t>
            </a:r>
            <a:r>
              <a:rPr lang="en-CA" sz="3600" spc="-140">
                <a:solidFill>
                  <a:schemeClr val="tx1"/>
                </a:solidFill>
                <a:latin typeface="+mn-lt"/>
                <a:cs typeface="Trebuchet MS"/>
              </a:rPr>
              <a:t>academic</a:t>
            </a:r>
            <a:r>
              <a:rPr lang="en-CA" sz="3600" spc="-55">
                <a:solidFill>
                  <a:schemeClr val="tx1"/>
                </a:solidFill>
                <a:latin typeface="+mn-lt"/>
                <a:cs typeface="Trebuchet MS"/>
              </a:rPr>
              <a:t> Grade</a:t>
            </a:r>
            <a:r>
              <a:rPr lang="en-CA" sz="3600" spc="-35">
                <a:solidFill>
                  <a:schemeClr val="tx1"/>
                </a:solidFill>
                <a:latin typeface="+mn-lt"/>
                <a:cs typeface="Trebuchet MS"/>
              </a:rPr>
              <a:t> 11</a:t>
            </a:r>
            <a:r>
              <a:rPr lang="en-CA" sz="3600" spc="-55">
                <a:solidFill>
                  <a:schemeClr val="tx1"/>
                </a:solidFill>
                <a:latin typeface="+mn-lt"/>
                <a:cs typeface="Trebuchet MS"/>
              </a:rPr>
              <a:t> </a:t>
            </a:r>
            <a:r>
              <a:rPr lang="en-CA" sz="3600">
                <a:solidFill>
                  <a:schemeClr val="tx1"/>
                </a:solidFill>
                <a:latin typeface="+mn-lt"/>
                <a:cs typeface="Trebuchet MS"/>
              </a:rPr>
              <a:t>or</a:t>
            </a:r>
            <a:r>
              <a:rPr lang="en-CA" sz="3600" spc="-40">
                <a:solidFill>
                  <a:schemeClr val="tx1"/>
                </a:solidFill>
                <a:latin typeface="+mn-lt"/>
                <a:cs typeface="Trebuchet MS"/>
              </a:rPr>
              <a:t> </a:t>
            </a:r>
            <a:r>
              <a:rPr lang="en-CA" sz="3600" spc="-30">
                <a:solidFill>
                  <a:schemeClr val="tx1"/>
                </a:solidFill>
                <a:latin typeface="+mn-lt"/>
                <a:cs typeface="Trebuchet MS"/>
              </a:rPr>
              <a:t>12</a:t>
            </a:r>
            <a:r>
              <a:rPr lang="en-CA" sz="3600" spc="-45">
                <a:solidFill>
                  <a:schemeClr val="tx1"/>
                </a:solidFill>
                <a:latin typeface="+mn-lt"/>
                <a:cs typeface="Trebuchet MS"/>
              </a:rPr>
              <a:t> </a:t>
            </a:r>
            <a:r>
              <a:rPr lang="en-CA" sz="3600" spc="-55">
                <a:solidFill>
                  <a:schemeClr val="tx1"/>
                </a:solidFill>
                <a:latin typeface="+mn-lt"/>
                <a:cs typeface="Trebuchet MS"/>
              </a:rPr>
              <a:t>course </a:t>
            </a:r>
            <a:r>
              <a:rPr lang="en-CA" sz="3600" spc="229">
                <a:solidFill>
                  <a:schemeClr val="tx1"/>
                </a:solidFill>
                <a:latin typeface="+mn-lt"/>
                <a:cs typeface="Trebuchet MS"/>
              </a:rPr>
              <a:t>–</a:t>
            </a:r>
            <a:r>
              <a:rPr lang="en-CA" sz="3600" spc="-35">
                <a:solidFill>
                  <a:schemeClr val="tx1"/>
                </a:solidFill>
                <a:latin typeface="+mn-lt"/>
                <a:cs typeface="Trebuchet MS"/>
              </a:rPr>
              <a:t> </a:t>
            </a:r>
            <a:r>
              <a:rPr lang="en-CA" sz="3600">
                <a:solidFill>
                  <a:schemeClr val="tx1"/>
                </a:solidFill>
                <a:latin typeface="+mn-lt"/>
                <a:cs typeface="Trebuchet MS"/>
              </a:rPr>
              <a:t>no</a:t>
            </a:r>
            <a:r>
              <a:rPr lang="en-CA" sz="3600" spc="-45">
                <a:solidFill>
                  <a:schemeClr val="tx1"/>
                </a:solidFill>
                <a:latin typeface="+mn-lt"/>
                <a:cs typeface="Trebuchet MS"/>
              </a:rPr>
              <a:t> </a:t>
            </a:r>
            <a:r>
              <a:rPr lang="en-CA" sz="3600" spc="-130">
                <a:solidFill>
                  <a:schemeClr val="tx1"/>
                </a:solidFill>
                <a:latin typeface="+mn-lt"/>
                <a:cs typeface="Trebuchet MS"/>
              </a:rPr>
              <a:t>penalty</a:t>
            </a:r>
            <a:r>
              <a:rPr lang="en-CA" sz="3600" spc="-45">
                <a:solidFill>
                  <a:schemeClr val="tx1"/>
                </a:solidFill>
                <a:latin typeface="+mn-lt"/>
                <a:cs typeface="Trebuchet MS"/>
              </a:rPr>
              <a:t> </a:t>
            </a:r>
            <a:r>
              <a:rPr lang="en-CA" sz="3600" spc="-25">
                <a:solidFill>
                  <a:schemeClr val="tx1"/>
                </a:solidFill>
                <a:latin typeface="+mn-lt"/>
                <a:cs typeface="Trebuchet MS"/>
              </a:rPr>
              <a:t>is </a:t>
            </a:r>
            <a:r>
              <a:rPr lang="en-CA" sz="3600" spc="-30">
                <a:solidFill>
                  <a:schemeClr val="tx1"/>
                </a:solidFill>
                <a:latin typeface="+mn-lt"/>
                <a:cs typeface="Trebuchet MS"/>
              </a:rPr>
              <a:t>applied.</a:t>
            </a:r>
            <a:endParaRPr lang="en-CA" sz="3600" spc="-30">
              <a:solidFill>
                <a:schemeClr val="tx1"/>
              </a:solidFill>
              <a:latin typeface="+mn-lt"/>
              <a:ea typeface="Calibri"/>
              <a:cs typeface="Trebuchet MS"/>
            </a:endParaRPr>
          </a:p>
          <a:p>
            <a:pPr marR="27305">
              <a:buClr>
                <a:srgbClr val="CE7142"/>
              </a:buClr>
              <a:buSzPct val="91666"/>
              <a:tabLst>
                <a:tab pos="318770" algn="l"/>
              </a:tabLst>
            </a:pPr>
            <a:endParaRPr lang="en-CA" sz="3600">
              <a:solidFill>
                <a:schemeClr val="tx1"/>
              </a:solidFill>
              <a:latin typeface="+mn-lt"/>
              <a:ea typeface="Calibri"/>
              <a:cs typeface="Trebuchet MS"/>
            </a:endParaRPr>
          </a:p>
          <a:p>
            <a:pPr marR="64135">
              <a:buClr>
                <a:srgbClr val="CE7142"/>
              </a:buClr>
              <a:buSzPct val="91666"/>
              <a:buFont typeface="Cambria"/>
              <a:buChar char="◾"/>
              <a:tabLst>
                <a:tab pos="318770" algn="l"/>
              </a:tabLst>
            </a:pPr>
            <a:r>
              <a:rPr lang="en-CA" sz="3600" spc="-35">
                <a:solidFill>
                  <a:schemeClr val="tx1"/>
                </a:solidFill>
                <a:latin typeface="+mn-lt"/>
                <a:ea typeface="Calibri"/>
                <a:cs typeface="Trebuchet MS"/>
              </a:rPr>
              <a:t>Summer School and Night School are great options for </a:t>
            </a:r>
            <a:r>
              <a:rPr lang="en-CA" sz="3600" b="1" u="sng" spc="-35">
                <a:solidFill>
                  <a:schemeClr val="tx1"/>
                </a:solidFill>
                <a:latin typeface="+mn-lt"/>
                <a:ea typeface="Calibri"/>
                <a:cs typeface="Trebuchet MS"/>
              </a:rPr>
              <a:t>upgrading </a:t>
            </a:r>
            <a:r>
              <a:rPr lang="en-CA" sz="3600" spc="-35">
                <a:solidFill>
                  <a:schemeClr val="tx1"/>
                </a:solidFill>
                <a:latin typeface="+mn-lt"/>
                <a:ea typeface="Calibri"/>
                <a:cs typeface="Trebuchet MS"/>
              </a:rPr>
              <a:t>your marks.</a:t>
            </a:r>
            <a:endParaRPr lang="en-CA" sz="3600" spc="-35">
              <a:solidFill>
                <a:schemeClr val="tx1"/>
              </a:solidFill>
              <a:latin typeface="Calibri"/>
              <a:ea typeface="Calibri"/>
              <a:cs typeface="Calibri"/>
            </a:endParaRPr>
          </a:p>
          <a:p>
            <a:pPr marR="64135">
              <a:buClr>
                <a:srgbClr val="CE7142"/>
              </a:buClr>
              <a:buSzPct val="91666"/>
              <a:tabLst>
                <a:tab pos="318770" algn="l"/>
              </a:tabLst>
            </a:pPr>
            <a:endParaRPr lang="en-CA" sz="3600" spc="-35">
              <a:solidFill>
                <a:schemeClr val="tx1"/>
              </a:solidFill>
              <a:latin typeface="+mn-lt"/>
              <a:ea typeface="Calibri"/>
              <a:cs typeface="Trebuchet MS"/>
            </a:endParaRPr>
          </a:p>
          <a:p>
            <a:pPr marR="64135">
              <a:buClr>
                <a:srgbClr val="CE7142"/>
              </a:buClr>
              <a:buSzPct val="91666"/>
              <a:buFont typeface="Cambria"/>
              <a:buChar char="◾"/>
              <a:tabLst>
                <a:tab pos="318770" algn="l"/>
              </a:tabLst>
            </a:pPr>
            <a:r>
              <a:rPr lang="en-CA" sz="3600" spc="-35">
                <a:solidFill>
                  <a:schemeClr val="tx1"/>
                </a:solidFill>
                <a:latin typeface="+mn-lt"/>
                <a:ea typeface="Calibri"/>
                <a:cs typeface="Trebuchet MS"/>
              </a:rPr>
              <a:t>We do</a:t>
            </a:r>
            <a:r>
              <a:rPr lang="en-CA" sz="3600" b="1" spc="-35">
                <a:solidFill>
                  <a:schemeClr val="tx1"/>
                </a:solidFill>
                <a:latin typeface="+mn-lt"/>
                <a:ea typeface="Calibri"/>
                <a:cs typeface="Trebuchet MS"/>
              </a:rPr>
              <a:t> not advise</a:t>
            </a:r>
            <a:r>
              <a:rPr lang="en-CA" sz="3600" spc="-35">
                <a:solidFill>
                  <a:schemeClr val="tx1"/>
                </a:solidFill>
                <a:latin typeface="+mn-lt"/>
                <a:ea typeface="Calibri"/>
                <a:cs typeface="Trebuchet MS"/>
              </a:rPr>
              <a:t> summer school as a </a:t>
            </a:r>
            <a:r>
              <a:rPr lang="en-CA" sz="3600" b="1" spc="-35">
                <a:solidFill>
                  <a:schemeClr val="tx1"/>
                </a:solidFill>
                <a:latin typeface="+mn-lt"/>
                <a:ea typeface="Calibri"/>
                <a:cs typeface="Trebuchet MS"/>
              </a:rPr>
              <a:t>first </a:t>
            </a:r>
            <a:r>
              <a:rPr lang="en-CA" sz="3600" spc="-35">
                <a:solidFill>
                  <a:schemeClr val="tx1"/>
                </a:solidFill>
                <a:latin typeface="+mn-lt"/>
                <a:ea typeface="Calibri"/>
                <a:cs typeface="Trebuchet MS"/>
              </a:rPr>
              <a:t>attempt at a core academic course.</a:t>
            </a:r>
            <a:endParaRPr lang="en-CA" sz="3600">
              <a:solidFill>
                <a:schemeClr val="tx1"/>
              </a:solidFill>
            </a:endParaRPr>
          </a:p>
        </p:txBody>
      </p:sp>
      <p:sp>
        <p:nvSpPr>
          <p:cNvPr id="5" name="object 5"/>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r>
              <a:rPr spc="-25"/>
              <a:t>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837F-140D-39C8-1CD4-1005D4E8D3CE}"/>
              </a:ext>
            </a:extLst>
          </p:cNvPr>
          <p:cNvSpPr>
            <a:spLocks noGrp="1"/>
          </p:cNvSpPr>
          <p:nvPr>
            <p:ph type="title"/>
          </p:nvPr>
        </p:nvSpPr>
        <p:spPr>
          <a:xfrm>
            <a:off x="436810" y="719556"/>
            <a:ext cx="11179833" cy="830997"/>
          </a:xfrm>
        </p:spPr>
        <p:txBody>
          <a:bodyPr wrap="square" lIns="0" tIns="0" rIns="0" bIns="0" anchor="t">
            <a:spAutoFit/>
          </a:bodyPr>
          <a:lstStyle/>
          <a:p>
            <a:pPr algn="ctr"/>
            <a:r>
              <a:rPr lang="en-CA" sz="5400" b="1">
                <a:latin typeface="+mn-lt"/>
              </a:rPr>
              <a:t>Application</a:t>
            </a:r>
            <a:r>
              <a:rPr lang="en-CA" sz="5400" b="1"/>
              <a:t> Process</a:t>
            </a:r>
          </a:p>
        </p:txBody>
      </p:sp>
      <p:sp>
        <p:nvSpPr>
          <p:cNvPr id="3" name="Text Placeholder 2">
            <a:extLst>
              <a:ext uri="{FF2B5EF4-FFF2-40B4-BE49-F238E27FC236}">
                <a16:creationId xmlns:a16="http://schemas.microsoft.com/office/drawing/2014/main" id="{23AFF1AD-7805-FD51-DC90-D9D6ECC8FB01}"/>
              </a:ext>
            </a:extLst>
          </p:cNvPr>
          <p:cNvSpPr>
            <a:spLocks noGrp="1"/>
          </p:cNvSpPr>
          <p:nvPr>
            <p:ph type="body" idx="1"/>
          </p:nvPr>
        </p:nvSpPr>
        <p:spPr>
          <a:xfrm>
            <a:off x="506861" y="1713219"/>
            <a:ext cx="11051092" cy="4462760"/>
          </a:xfrm>
        </p:spPr>
        <p:txBody>
          <a:bodyPr wrap="square" lIns="0" tIns="0" rIns="0" bIns="0" anchor="t">
            <a:spAutoFit/>
          </a:bodyPr>
          <a:lstStyle/>
          <a:p>
            <a:pPr marL="305435" indent="-305435" algn="l" defTabSz="457200" rtl="0">
              <a:buClr>
                <a:srgbClr val="83992A"/>
              </a:buClr>
              <a:buSzPct val="115000"/>
              <a:buFont typeface="Arial"/>
              <a:buChar char="•"/>
              <a:defRPr/>
            </a:pPr>
            <a:r>
              <a:rPr kumimoji="0" lang="en-US" sz="3400" b="0" i="0" u="none" strike="noStrike" kern="1200" cap="none" spc="0" normalizeH="0" baseline="0" noProof="0">
                <a:ln>
                  <a:noFill/>
                </a:ln>
                <a:effectLst/>
                <a:uLnTx/>
                <a:uFillTx/>
                <a:latin typeface="Calibri"/>
                <a:ea typeface="+mn-ea"/>
                <a:cs typeface="Calibri"/>
              </a:rPr>
              <a:t>All applications are </a:t>
            </a:r>
            <a:r>
              <a:rPr lang="en-US" sz="3400" kern="1200">
                <a:latin typeface="Calibri"/>
                <a:cs typeface="Calibri"/>
              </a:rPr>
              <a:t>completed </a:t>
            </a:r>
            <a:r>
              <a:rPr kumimoji="0" lang="en-US" sz="3400" b="1" i="0" u="none" strike="noStrike" kern="1200" cap="none" spc="0" normalizeH="0" baseline="0" noProof="0">
                <a:ln>
                  <a:noFill/>
                </a:ln>
                <a:effectLst/>
                <a:uLnTx/>
                <a:uFillTx/>
                <a:latin typeface="Calibri"/>
                <a:ea typeface="+mn-ea"/>
                <a:cs typeface="Calibri"/>
              </a:rPr>
              <a:t>online </a:t>
            </a:r>
            <a:r>
              <a:rPr kumimoji="0" lang="en-US" sz="3400" b="0" i="0" u="none" strike="noStrike" kern="1200" cap="none" spc="0" normalizeH="0" baseline="0" noProof="0">
                <a:ln>
                  <a:noFill/>
                </a:ln>
                <a:effectLst/>
                <a:uLnTx/>
                <a:uFillTx/>
                <a:latin typeface="Calibri"/>
                <a:ea typeface="+mn-ea"/>
                <a:cs typeface="Calibri"/>
              </a:rPr>
              <a:t>(use personal email)</a:t>
            </a:r>
            <a:endParaRPr lang="en-US" sz="3400" b="0" i="0" u="none" strike="noStrike" kern="1200" cap="none" spc="0" normalizeH="0" baseline="0" noProof="0">
              <a:ln>
                <a:noFill/>
              </a:ln>
              <a:effectLst/>
              <a:uLnTx/>
              <a:uFillTx/>
              <a:latin typeface="Calibri"/>
              <a:ea typeface="Calibri"/>
              <a:cs typeface="Calibri"/>
            </a:endParaRPr>
          </a:p>
          <a:p>
            <a:pPr algn="l" defTabSz="457200">
              <a:buClr>
                <a:srgbClr val="83992A"/>
              </a:buClr>
              <a:buSzPct val="114999"/>
              <a:defRPr/>
            </a:pPr>
            <a:endParaRPr lang="en-US" sz="3400" kern="1200">
              <a:latin typeface="Calibri"/>
              <a:ea typeface="Calibri"/>
              <a:cs typeface="Calibri"/>
            </a:endParaRPr>
          </a:p>
          <a:p>
            <a:pPr marL="305435" marR="0" lvl="0" indent="-305435" algn="l" defTabSz="457200" rtl="0" eaLnBrk="1" fontAlgn="auto" latinLnBrk="0" hangingPunct="1">
              <a:lnSpc>
                <a:spcPct val="100000"/>
              </a:lnSpc>
              <a:spcBef>
                <a:spcPts val="0"/>
              </a:spcBef>
              <a:spcAft>
                <a:spcPts val="0"/>
              </a:spcAft>
              <a:buClr>
                <a:srgbClr val="83992A"/>
              </a:buClr>
              <a:buSzPct val="115000"/>
              <a:buFont typeface="Arial"/>
              <a:buChar char="•"/>
              <a:tabLst/>
              <a:defRPr/>
            </a:pPr>
            <a:r>
              <a:rPr kumimoji="0" lang="en-US" sz="3400" b="1" i="0" u="none" strike="noStrike" kern="1200" cap="none" spc="0" normalizeH="0" baseline="0" noProof="0">
                <a:ln>
                  <a:noFill/>
                </a:ln>
                <a:effectLst/>
                <a:uLnTx/>
                <a:uFillTx/>
                <a:latin typeface="Calibri"/>
                <a:ea typeface="+mn-ea"/>
                <a:cs typeface="Calibri"/>
              </a:rPr>
              <a:t>Apply through Education Planner</a:t>
            </a:r>
            <a:r>
              <a:rPr kumimoji="0" lang="en-US" sz="3400" b="0" i="0" u="none" strike="noStrike" kern="1200" cap="none" spc="0" normalizeH="0" baseline="0" noProof="0">
                <a:ln>
                  <a:noFill/>
                </a:ln>
                <a:effectLst/>
                <a:uLnTx/>
                <a:uFillTx/>
                <a:latin typeface="Calibri"/>
                <a:ea typeface="+mn-ea"/>
                <a:cs typeface="Calibri"/>
              </a:rPr>
              <a:t> </a:t>
            </a:r>
            <a:endParaRPr lang="en-US" sz="3400" b="0" i="0" u="none" strike="noStrike" kern="1200" cap="none" spc="0" normalizeH="0" baseline="0" noProof="0">
              <a:ln>
                <a:noFill/>
              </a:ln>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
                <a:srgbClr val="83992A"/>
              </a:buClr>
              <a:buSzPct val="115000"/>
              <a:buFont typeface="Arial"/>
              <a:buNone/>
              <a:tabLst/>
              <a:defRPr/>
            </a:pPr>
            <a:r>
              <a:rPr kumimoji="0" lang="en-US" sz="3400" b="0" i="0" u="none" strike="noStrike" kern="1200" cap="none" spc="0" normalizeH="0" baseline="0" noProof="0">
                <a:ln>
                  <a:noFill/>
                </a:ln>
                <a:effectLst/>
                <a:uLnTx/>
                <a:uFillTx/>
                <a:latin typeface="Calibri"/>
                <a:ea typeface="+mn-ea"/>
                <a:cs typeface="Calibri"/>
              </a:rPr>
              <a:t>   </a:t>
            </a:r>
            <a:r>
              <a:rPr kumimoji="0" lang="en-US" sz="3400" b="0" i="0" u="sng" strike="noStrike" kern="1200" cap="none" spc="0" normalizeH="0" baseline="0" noProof="0">
                <a:ln>
                  <a:noFill/>
                </a:ln>
                <a:effectLst/>
                <a:uLnTx/>
                <a:uFillTx/>
                <a:latin typeface="Calibri"/>
                <a:ea typeface="+mn-ea"/>
                <a:cs typeface="Calibri"/>
                <a:hlinkClick r:id="" action="ppaction://noaction">
                  <a:extLst>
                    <a:ext uri="{A12FA001-AC4F-418D-AE19-62706E023703}">
                      <ahyp:hlinkClr xmlns:ahyp="http://schemas.microsoft.com/office/drawing/2018/hyperlinkcolor" val="tx"/>
                    </a:ext>
                  </a:extLst>
                </a:hlinkClick>
              </a:rPr>
              <a:t>http://www.educationplannerbc.ca/</a:t>
            </a:r>
            <a:endParaRPr lang="en-US" sz="3400" b="0" i="0" u="none" strike="noStrike" kern="1200" cap="none" spc="0" normalizeH="0" baseline="0" noProof="0">
              <a:ln>
                <a:noFill/>
              </a:ln>
              <a:effectLst/>
              <a:uLnTx/>
              <a:uFillTx/>
              <a:latin typeface="Calibri"/>
              <a:ea typeface="Calibri"/>
              <a:cs typeface="Calibri"/>
            </a:endParaRPr>
          </a:p>
          <a:p>
            <a:pPr marL="629920" marR="0" lvl="1" indent="-305435" algn="l" defTabSz="457200" rtl="0" eaLnBrk="1" fontAlgn="auto" latinLnBrk="0" hangingPunct="1">
              <a:lnSpc>
                <a:spcPct val="100000"/>
              </a:lnSpc>
              <a:spcBef>
                <a:spcPts val="0"/>
              </a:spcBef>
              <a:spcAft>
                <a:spcPts val="0"/>
              </a:spcAft>
              <a:buClr>
                <a:srgbClr val="83992A"/>
              </a:buClr>
              <a:buSzPct val="115000"/>
              <a:buFont typeface="Courier New" panose="05020102010507070707" pitchFamily="18" charset="2"/>
              <a:buChar char="o"/>
              <a:tabLst/>
              <a:defRPr/>
            </a:pPr>
            <a:r>
              <a:rPr kumimoji="0" lang="en-US" sz="3400" b="0" i="0" u="none" strike="noStrike" kern="1200" cap="none" spc="0" normalizeH="0" baseline="0" noProof="0">
                <a:ln>
                  <a:noFill/>
                </a:ln>
                <a:solidFill>
                  <a:schemeClr val="tx1"/>
                </a:solidFill>
                <a:effectLst/>
                <a:uLnTx/>
                <a:uFillTx/>
                <a:latin typeface="Calibri"/>
                <a:ea typeface="+mn-ea"/>
                <a:cs typeface="Calibri"/>
              </a:rPr>
              <a:t>It has direct links to many colleges/universities</a:t>
            </a:r>
            <a:endParaRPr lang="en-US" sz="3400" b="0" i="0" u="none" strike="noStrike" kern="1200" cap="none" spc="0" normalizeH="0" baseline="0" noProof="0">
              <a:ln>
                <a:noFill/>
              </a:ln>
              <a:solidFill>
                <a:schemeClr val="tx1"/>
              </a:solidFill>
              <a:effectLst/>
              <a:uLnTx/>
              <a:uFillTx/>
              <a:latin typeface="Calibri"/>
              <a:ea typeface="Calibri"/>
              <a:cs typeface="Calibri"/>
            </a:endParaRPr>
          </a:p>
          <a:p>
            <a:pPr marL="629920" marR="0" lvl="1" indent="-305435" algn="l" defTabSz="457200" rtl="0" eaLnBrk="1" fontAlgn="auto" latinLnBrk="0" hangingPunct="1">
              <a:lnSpc>
                <a:spcPct val="100000"/>
              </a:lnSpc>
              <a:spcBef>
                <a:spcPts val="0"/>
              </a:spcBef>
              <a:spcAft>
                <a:spcPts val="0"/>
              </a:spcAft>
              <a:buClr>
                <a:srgbClr val="83992A"/>
              </a:buClr>
              <a:buSzPct val="115000"/>
              <a:buFont typeface="Courier New" panose="05020102010507070707" pitchFamily="18" charset="2"/>
              <a:buChar char="o"/>
              <a:tabLst/>
              <a:defRPr/>
            </a:pPr>
            <a:r>
              <a:rPr kumimoji="0" lang="en-US" sz="3400" b="1" i="0" u="sng" strike="noStrike" kern="1200" cap="none" spc="0" normalizeH="0" baseline="0" noProof="0">
                <a:ln>
                  <a:noFill/>
                </a:ln>
                <a:solidFill>
                  <a:schemeClr val="tx1"/>
                </a:solidFill>
                <a:effectLst/>
                <a:uLnTx/>
                <a:uFillTx/>
                <a:latin typeface="Calibri"/>
                <a:ea typeface="+mn-ea"/>
                <a:cs typeface="Calibri"/>
              </a:rPr>
              <a:t>NOT</a:t>
            </a:r>
            <a:r>
              <a:rPr kumimoji="0" lang="en-US" sz="3400" b="0" i="0" u="none" strike="noStrike" kern="1200" cap="none" spc="0" normalizeH="0" baseline="0" noProof="0">
                <a:ln>
                  <a:noFill/>
                </a:ln>
                <a:solidFill>
                  <a:schemeClr val="tx1"/>
                </a:solidFill>
                <a:effectLst/>
                <a:uLnTx/>
                <a:uFillTx/>
                <a:latin typeface="Calibri"/>
                <a:ea typeface="+mn-ea"/>
                <a:cs typeface="Calibri"/>
              </a:rPr>
              <a:t>: BCIT (access site directly)</a:t>
            </a:r>
            <a:endParaRPr lang="en-US" sz="3400" b="0" i="0" u="none" strike="noStrike" kern="1200" cap="none" spc="0" normalizeH="0" baseline="0" noProof="0">
              <a:ln>
                <a:noFill/>
              </a:ln>
              <a:solidFill>
                <a:schemeClr val="tx1"/>
              </a:solidFill>
              <a:effectLst/>
              <a:uLnTx/>
              <a:uFillTx/>
              <a:latin typeface="Calibri"/>
              <a:ea typeface="Calibri"/>
              <a:cs typeface="Calibri"/>
            </a:endParaRPr>
          </a:p>
          <a:p>
            <a:pPr marL="629920" lvl="1" indent="-305435" algn="l" defTabSz="457200" rtl="0">
              <a:buClr>
                <a:srgbClr val="83992A"/>
              </a:buClr>
              <a:buSzPct val="115000"/>
              <a:buFont typeface="Courier New" panose="05020102010507070707" pitchFamily="18" charset="2"/>
              <a:buChar char="o"/>
              <a:defRPr/>
            </a:pPr>
            <a:r>
              <a:rPr kumimoji="0" lang="en-US" sz="3400" b="0" i="0" u="none" strike="noStrike" kern="1200" cap="none" spc="0" normalizeH="0" baseline="0" noProof="0">
                <a:ln>
                  <a:noFill/>
                </a:ln>
                <a:solidFill>
                  <a:schemeClr val="tx1"/>
                </a:solidFill>
                <a:effectLst/>
                <a:uLnTx/>
                <a:uFillTx/>
                <a:latin typeface="Calibri"/>
                <a:ea typeface="+mn-ea"/>
                <a:cs typeface="Calibri"/>
              </a:rPr>
              <a:t>Create a </a:t>
            </a:r>
            <a:r>
              <a:rPr kumimoji="0" lang="en-US" sz="3400" b="1" i="0" u="none" strike="noStrike" kern="1200" cap="none" spc="0" normalizeH="0" baseline="0" noProof="0">
                <a:ln>
                  <a:noFill/>
                </a:ln>
                <a:solidFill>
                  <a:schemeClr val="tx1"/>
                </a:solidFill>
                <a:effectLst/>
                <a:uLnTx/>
                <a:uFillTx/>
                <a:latin typeface="Calibri"/>
                <a:ea typeface="+mn-ea"/>
                <a:cs typeface="Calibri"/>
              </a:rPr>
              <a:t>BCEID </a:t>
            </a:r>
            <a:r>
              <a:rPr kumimoji="0" lang="en-US" sz="3400" b="0" i="0" u="none" strike="noStrike" kern="1200" cap="none" spc="0" normalizeH="0" baseline="0" noProof="0">
                <a:ln>
                  <a:noFill/>
                </a:ln>
                <a:solidFill>
                  <a:schemeClr val="tx1"/>
                </a:solidFill>
                <a:effectLst/>
                <a:uLnTx/>
                <a:uFillTx/>
                <a:latin typeface="Calibri"/>
                <a:ea typeface="+mn-ea"/>
                <a:cs typeface="Calibri"/>
              </a:rPr>
              <a:t>account</a:t>
            </a:r>
            <a:r>
              <a:rPr lang="en-US" sz="3400" kern="1200">
                <a:solidFill>
                  <a:schemeClr val="tx1"/>
                </a:solidFill>
                <a:latin typeface="Calibri"/>
                <a:cs typeface="Calibri"/>
              </a:rPr>
              <a:t> (</a:t>
            </a:r>
            <a:r>
              <a:rPr lang="en-US" sz="3400" kern="1200">
                <a:solidFill>
                  <a:schemeClr val="tx1"/>
                </a:solidFill>
                <a:highlight>
                  <a:srgbClr val="FFFF00"/>
                </a:highlight>
                <a:latin typeface="Calibri"/>
                <a:cs typeface="Calibri"/>
              </a:rPr>
              <a:t>Dec. 5th- Block D</a:t>
            </a:r>
            <a:r>
              <a:rPr lang="en-US" sz="3400" kern="1200">
                <a:solidFill>
                  <a:schemeClr val="tx1"/>
                </a:solidFill>
                <a:latin typeface="Calibri"/>
                <a:cs typeface="Calibri"/>
              </a:rPr>
              <a:t>)</a:t>
            </a:r>
            <a:endParaRPr lang="en-US" sz="3400" b="0" i="0" u="none" strike="noStrike" kern="1200" cap="none" spc="0" normalizeH="0" baseline="0" noProof="0">
              <a:ln>
                <a:noFill/>
              </a:ln>
              <a:solidFill>
                <a:schemeClr val="tx1"/>
              </a:solidFill>
              <a:effectLst/>
              <a:uLnTx/>
              <a:uFillTx/>
              <a:latin typeface="Calibri"/>
              <a:ea typeface="Calibri"/>
              <a:cs typeface="Calibri"/>
            </a:endParaRPr>
          </a:p>
          <a:p>
            <a:pPr marL="629920" marR="0" lvl="1" indent="-305435" algn="l" defTabSz="457200" rtl="0" eaLnBrk="1" fontAlgn="auto" latinLnBrk="0" hangingPunct="1">
              <a:lnSpc>
                <a:spcPct val="100000"/>
              </a:lnSpc>
              <a:spcBef>
                <a:spcPts val="0"/>
              </a:spcBef>
              <a:spcAft>
                <a:spcPts val="0"/>
              </a:spcAft>
              <a:buClr>
                <a:srgbClr val="83992A"/>
              </a:buClr>
              <a:buSzPct val="115000"/>
              <a:buFont typeface="Courier New" panose="05020102010507070707" pitchFamily="18" charset="2"/>
              <a:buChar char="o"/>
              <a:tabLst/>
              <a:defRPr/>
            </a:pPr>
            <a:r>
              <a:rPr kumimoji="0" lang="en-US" sz="3400" b="0" i="0" u="none" strike="noStrike" kern="1200" cap="none" spc="0" normalizeH="0" baseline="0" noProof="0">
                <a:ln>
                  <a:noFill/>
                </a:ln>
                <a:solidFill>
                  <a:schemeClr val="tx1"/>
                </a:solidFill>
                <a:effectLst/>
                <a:uLnTx/>
                <a:uFillTx/>
                <a:latin typeface="Calibri"/>
                <a:ea typeface="+mn-ea"/>
                <a:cs typeface="Calibri"/>
              </a:rPr>
              <a:t>Credit card is required for </a:t>
            </a:r>
            <a:r>
              <a:rPr kumimoji="0" lang="en-US" sz="3400" b="1" i="0" u="none" strike="noStrike" kern="1200" cap="none" spc="0" normalizeH="0" baseline="0" noProof="0">
                <a:ln>
                  <a:noFill/>
                </a:ln>
                <a:solidFill>
                  <a:schemeClr val="tx1"/>
                </a:solidFill>
                <a:effectLst/>
                <a:uLnTx/>
                <a:uFillTx/>
                <a:latin typeface="Calibri"/>
                <a:ea typeface="+mn-ea"/>
                <a:cs typeface="Calibri"/>
              </a:rPr>
              <a:t>registration fees</a:t>
            </a:r>
            <a:endParaRPr lang="en-US" sz="3400" b="1" i="0" u="none" strike="noStrike" kern="1200" cap="none" spc="0" normalizeH="0" baseline="0" noProof="0">
              <a:ln>
                <a:noFill/>
              </a:ln>
              <a:solidFill>
                <a:schemeClr val="tx1"/>
              </a:solidFill>
              <a:effectLst/>
              <a:uLnTx/>
              <a:uFillTx/>
              <a:latin typeface="Calibri"/>
              <a:ea typeface="Calibri"/>
              <a:cs typeface="Calibri"/>
            </a:endParaRPr>
          </a:p>
          <a:p>
            <a:endParaRPr lang="en-CA">
              <a:ea typeface="Calibri"/>
              <a:cs typeface="Calibri"/>
            </a:endParaRPr>
          </a:p>
        </p:txBody>
      </p:sp>
      <p:pic>
        <p:nvPicPr>
          <p:cNvPr id="4" name="Picture 3">
            <a:extLst>
              <a:ext uri="{FF2B5EF4-FFF2-40B4-BE49-F238E27FC236}">
                <a16:creationId xmlns:a16="http://schemas.microsoft.com/office/drawing/2014/main" id="{891E8874-09CE-1C19-6C44-D054128DF0DD}"/>
              </a:ext>
            </a:extLst>
          </p:cNvPr>
          <p:cNvPicPr>
            <a:picLocks noChangeAspect="1"/>
          </p:cNvPicPr>
          <p:nvPr/>
        </p:nvPicPr>
        <p:blipFill>
          <a:blip r:embed="rId3"/>
          <a:stretch>
            <a:fillRect/>
          </a:stretch>
        </p:blipFill>
        <p:spPr>
          <a:xfrm>
            <a:off x="8648724" y="6049379"/>
            <a:ext cx="3194581" cy="469433"/>
          </a:xfrm>
          <a:prstGeom prst="rect">
            <a:avLst/>
          </a:prstGeom>
        </p:spPr>
      </p:pic>
    </p:spTree>
    <p:extLst>
      <p:ext uri="{BB962C8B-B14F-4D97-AF65-F5344CB8AC3E}">
        <p14:creationId xmlns:p14="http://schemas.microsoft.com/office/powerpoint/2010/main" val="249775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42147" y="454151"/>
            <a:ext cx="3528060" cy="97790"/>
          </a:xfrm>
          <a:custGeom>
            <a:avLst/>
            <a:gdLst/>
            <a:ahLst/>
            <a:cxnLst/>
            <a:rect l="l" t="t" r="r" b="b"/>
            <a:pathLst>
              <a:path w="3528059" h="97790">
                <a:moveTo>
                  <a:pt x="3528059" y="0"/>
                </a:moveTo>
                <a:lnTo>
                  <a:pt x="0" y="0"/>
                </a:lnTo>
                <a:lnTo>
                  <a:pt x="0" y="97536"/>
                </a:lnTo>
                <a:lnTo>
                  <a:pt x="3528059" y="97536"/>
                </a:lnTo>
                <a:lnTo>
                  <a:pt x="3528059" y="0"/>
                </a:lnTo>
                <a:close/>
              </a:path>
            </a:pathLst>
          </a:custGeom>
          <a:solidFill>
            <a:srgbClr val="CE7142"/>
          </a:solidFill>
        </p:spPr>
        <p:txBody>
          <a:bodyPr wrap="square" lIns="0" tIns="0" rIns="0" bIns="0" rtlCol="0"/>
          <a:lstStyle/>
          <a:p>
            <a:endParaRPr/>
          </a:p>
        </p:txBody>
      </p:sp>
      <p:sp>
        <p:nvSpPr>
          <p:cNvPr id="4" name="object 4"/>
          <p:cNvSpPr txBox="1"/>
          <p:nvPr/>
        </p:nvSpPr>
        <p:spPr>
          <a:xfrm>
            <a:off x="438293" y="352868"/>
            <a:ext cx="7446250" cy="628377"/>
          </a:xfrm>
          <a:prstGeom prst="rect">
            <a:avLst/>
          </a:prstGeom>
        </p:spPr>
        <p:txBody>
          <a:bodyPr vert="horz" wrap="square" lIns="0" tIns="12700" rIns="0" bIns="0" rtlCol="0" anchor="t">
            <a:spAutoFit/>
          </a:bodyPr>
          <a:lstStyle/>
          <a:p>
            <a:pPr marL="12700">
              <a:lnSpc>
                <a:spcPct val="100000"/>
              </a:lnSpc>
              <a:spcBef>
                <a:spcPts val="100"/>
              </a:spcBef>
            </a:pPr>
            <a:r>
              <a:rPr lang="en-CA" sz="4000" b="1" spc="180">
                <a:solidFill>
                  <a:srgbClr val="A1522A"/>
                </a:solidFill>
                <a:latin typeface="Trebuchet MS"/>
                <a:cs typeface="Trebuchet MS"/>
                <a:hlinkClick r:id="rId3"/>
              </a:rPr>
              <a:t>EDUCATIONPLANNERBC.CA</a:t>
            </a:r>
            <a:endParaRPr lang="en-CA" sz="4000" b="1">
              <a:latin typeface="Trebuchet MS"/>
              <a:cs typeface="Trebuchet MS"/>
            </a:endParaRPr>
          </a:p>
        </p:txBody>
      </p:sp>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r>
              <a:rPr spc="-25"/>
              <a:t>46</a:t>
            </a:r>
          </a:p>
        </p:txBody>
      </p:sp>
      <p:sp>
        <p:nvSpPr>
          <p:cNvPr id="5" name="object 5"/>
          <p:cNvSpPr txBox="1"/>
          <p:nvPr/>
        </p:nvSpPr>
        <p:spPr>
          <a:xfrm>
            <a:off x="8178292" y="1206141"/>
            <a:ext cx="3392804" cy="5349541"/>
          </a:xfrm>
          <a:prstGeom prst="rect">
            <a:avLst/>
          </a:prstGeom>
          <a:solidFill>
            <a:srgbClr val="475F83"/>
          </a:solidFill>
        </p:spPr>
        <p:txBody>
          <a:bodyPr vert="horz" wrap="square" lIns="0" tIns="245745" rIns="0" bIns="0" rtlCol="0" anchor="t">
            <a:spAutoFit/>
          </a:bodyPr>
          <a:lstStyle/>
          <a:p>
            <a:pPr marL="435610" indent="-342900">
              <a:lnSpc>
                <a:spcPct val="100000"/>
              </a:lnSpc>
              <a:spcBef>
                <a:spcPts val="885"/>
              </a:spcBef>
              <a:buClr>
                <a:srgbClr val="CE7142"/>
              </a:buClr>
              <a:buSzPct val="91666"/>
              <a:buFont typeface="Arial" panose="020B0604020202020204" pitchFamily="34" charset="0"/>
              <a:buChar char="•"/>
              <a:tabLst>
                <a:tab pos="379095" algn="l"/>
              </a:tabLst>
            </a:pPr>
            <a:r>
              <a:rPr lang="en-CA" sz="2800" spc="-120">
                <a:solidFill>
                  <a:srgbClr val="FFFFFF"/>
                </a:solidFill>
                <a:latin typeface="+mn-lt"/>
                <a:cs typeface="Trebuchet MS"/>
              </a:rPr>
              <a:t>Search programs and check pre-requisites</a:t>
            </a:r>
          </a:p>
          <a:p>
            <a:pPr marL="435610" indent="-342900">
              <a:spcBef>
                <a:spcPts val="885"/>
              </a:spcBef>
              <a:buClr>
                <a:srgbClr val="CE7142"/>
              </a:buClr>
              <a:buSzPct val="91666"/>
              <a:buFont typeface="Arial" panose="020B0604020202020204" pitchFamily="34" charset="0"/>
              <a:buChar char="•"/>
              <a:tabLst>
                <a:tab pos="379095" algn="l"/>
              </a:tabLst>
            </a:pPr>
            <a:r>
              <a:rPr sz="2800" spc="-120">
                <a:solidFill>
                  <a:srgbClr val="FFFFFF"/>
                </a:solidFill>
                <a:latin typeface="+mn-lt"/>
                <a:cs typeface="Trebuchet MS"/>
              </a:rPr>
              <a:t>Research</a:t>
            </a:r>
            <a:r>
              <a:rPr lang="en-US" sz="2800" spc="-15">
                <a:solidFill>
                  <a:srgbClr val="FFFFFF"/>
                </a:solidFill>
                <a:latin typeface="+mn-lt"/>
                <a:cs typeface="Trebuchet MS"/>
              </a:rPr>
              <a:t> c</a:t>
            </a:r>
            <a:r>
              <a:rPr lang="en-US" sz="2800" spc="-10">
                <a:solidFill>
                  <a:srgbClr val="FFFFFF"/>
                </a:solidFill>
                <a:latin typeface="+mn-lt"/>
                <a:cs typeface="Trebuchet MS"/>
              </a:rPr>
              <a:t>areers</a:t>
            </a:r>
            <a:endParaRPr lang="en-US" sz="2800">
              <a:latin typeface="+mn-lt"/>
              <a:cs typeface="Trebuchet MS"/>
            </a:endParaRPr>
          </a:p>
          <a:p>
            <a:pPr marL="435610" indent="-342900">
              <a:spcBef>
                <a:spcPts val="890"/>
              </a:spcBef>
              <a:buClr>
                <a:srgbClr val="CE7142"/>
              </a:buClr>
              <a:buSzPct val="91666"/>
              <a:buFont typeface="Arial" panose="020B0604020202020204" pitchFamily="34" charset="0"/>
              <a:buChar char="•"/>
              <a:tabLst>
                <a:tab pos="379095" algn="l"/>
              </a:tabLst>
            </a:pPr>
            <a:r>
              <a:rPr sz="2800" spc="-10">
                <a:solidFill>
                  <a:srgbClr val="FFFFFF"/>
                </a:solidFill>
                <a:latin typeface="+mn-lt"/>
                <a:cs typeface="Trebuchet MS"/>
              </a:rPr>
              <a:t>Apply</a:t>
            </a:r>
            <a:r>
              <a:rPr lang="en-US" sz="2800" spc="-10">
                <a:solidFill>
                  <a:srgbClr val="FFFFFF"/>
                </a:solidFill>
                <a:latin typeface="+mn-lt"/>
                <a:cs typeface="Trebuchet MS"/>
              </a:rPr>
              <a:t> to most institutions (apply to at least 2)</a:t>
            </a:r>
            <a:endParaRPr lang="en-CA" sz="2800" spc="-10">
              <a:solidFill>
                <a:srgbClr val="FFFFFF"/>
              </a:solidFill>
              <a:latin typeface="+mn-lt"/>
              <a:cs typeface="Trebuchet MS"/>
            </a:endParaRPr>
          </a:p>
          <a:p>
            <a:pPr marR="442595" algn="r">
              <a:lnSpc>
                <a:spcPts val="2740"/>
              </a:lnSpc>
            </a:pPr>
            <a:endParaRPr lang="en-CA" sz="2400">
              <a:latin typeface="+mn-lt"/>
              <a:cs typeface="Trebuchet MS"/>
            </a:endParaRPr>
          </a:p>
          <a:p>
            <a:pPr marL="379095" indent="-286385">
              <a:lnSpc>
                <a:spcPct val="100000"/>
              </a:lnSpc>
              <a:spcBef>
                <a:spcPts val="885"/>
              </a:spcBef>
              <a:buClr>
                <a:srgbClr val="CE7142"/>
              </a:buClr>
              <a:buSzPct val="91666"/>
              <a:buFont typeface="Arial"/>
              <a:buChar char="•"/>
              <a:tabLst>
                <a:tab pos="379095" algn="l"/>
              </a:tabLst>
            </a:pPr>
            <a:endParaRPr lang="en-CA" sz="2400" spc="-120">
              <a:solidFill>
                <a:srgbClr val="FFFFFF"/>
              </a:solidFill>
              <a:latin typeface="+mn-lt"/>
              <a:cs typeface="Trebuchet MS"/>
            </a:endParaRPr>
          </a:p>
          <a:p>
            <a:pPr marL="379095" indent="-286385">
              <a:lnSpc>
                <a:spcPct val="100000"/>
              </a:lnSpc>
              <a:spcBef>
                <a:spcPts val="890"/>
              </a:spcBef>
              <a:buClr>
                <a:srgbClr val="CE7142"/>
              </a:buClr>
              <a:buSzPct val="91666"/>
              <a:buFont typeface="Arial"/>
              <a:buChar char="•"/>
              <a:tabLst>
                <a:tab pos="379095" algn="l"/>
              </a:tabLst>
            </a:pPr>
            <a:endParaRPr lang="en-CA" sz="2400" spc="-10">
              <a:solidFill>
                <a:srgbClr val="FFFFFF"/>
              </a:solidFill>
              <a:latin typeface="+mn-lt"/>
              <a:cs typeface="Trebuchet MS"/>
            </a:endParaRPr>
          </a:p>
          <a:p>
            <a:pPr marL="379095" indent="-286385">
              <a:lnSpc>
                <a:spcPct val="100000"/>
              </a:lnSpc>
              <a:spcBef>
                <a:spcPts val="890"/>
              </a:spcBef>
              <a:buClr>
                <a:srgbClr val="CE7142"/>
              </a:buClr>
              <a:buSzPct val="91666"/>
              <a:buFont typeface="Arial"/>
              <a:buChar char="•"/>
              <a:tabLst>
                <a:tab pos="379095" algn="l"/>
              </a:tabLst>
            </a:pPr>
            <a:endParaRPr lang="en-CA" sz="2400" spc="-10">
              <a:solidFill>
                <a:srgbClr val="FFFFFF"/>
              </a:solidFill>
              <a:latin typeface="+mn-lt"/>
              <a:cs typeface="Trebuchet MS"/>
            </a:endParaRPr>
          </a:p>
          <a:p>
            <a:pPr marL="92710">
              <a:lnSpc>
                <a:spcPct val="100000"/>
              </a:lnSpc>
              <a:spcBef>
                <a:spcPts val="890"/>
              </a:spcBef>
              <a:buClr>
                <a:srgbClr val="CE7142"/>
              </a:buClr>
              <a:buSzPct val="91666"/>
              <a:tabLst>
                <a:tab pos="379095" algn="l"/>
              </a:tabLst>
            </a:pPr>
            <a:endParaRPr sz="2400">
              <a:latin typeface="+mn-lt"/>
              <a:cs typeface="Trebuchet MS"/>
            </a:endParaRPr>
          </a:p>
        </p:txBody>
      </p:sp>
      <p:pic>
        <p:nvPicPr>
          <p:cNvPr id="8" name="Picture 7">
            <a:extLst>
              <a:ext uri="{FF2B5EF4-FFF2-40B4-BE49-F238E27FC236}">
                <a16:creationId xmlns:a16="http://schemas.microsoft.com/office/drawing/2014/main" id="{EA761B94-6726-A27B-CF79-F47144C3EA1B}"/>
              </a:ext>
            </a:extLst>
          </p:cNvPr>
          <p:cNvPicPr>
            <a:picLocks noChangeAspect="1"/>
          </p:cNvPicPr>
          <p:nvPr/>
        </p:nvPicPr>
        <p:blipFill>
          <a:blip r:embed="rId4"/>
          <a:stretch>
            <a:fillRect/>
          </a:stretch>
        </p:blipFill>
        <p:spPr>
          <a:xfrm>
            <a:off x="253041" y="1317272"/>
            <a:ext cx="7677169" cy="522730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93A5E-7575-446B-EF18-85390DBC5E48}"/>
              </a:ext>
            </a:extLst>
          </p:cNvPr>
          <p:cNvSpPr txBox="1"/>
          <p:nvPr/>
        </p:nvSpPr>
        <p:spPr>
          <a:xfrm>
            <a:off x="127000" y="1968500"/>
            <a:ext cx="119253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600">
                <a:solidFill>
                  <a:schemeClr val="tx1"/>
                </a:solidFill>
                <a:latin typeface="Calibri"/>
              </a:rPr>
              <a:t>Check </a:t>
            </a:r>
            <a:r>
              <a:rPr lang="en-US" sz="3600" b="1">
                <a:solidFill>
                  <a:schemeClr val="tx1"/>
                </a:solidFill>
                <a:latin typeface="Calibri"/>
              </a:rPr>
              <a:t>application deadlines</a:t>
            </a:r>
            <a:r>
              <a:rPr lang="en-US" sz="3600">
                <a:solidFill>
                  <a:schemeClr val="tx1"/>
                </a:solidFill>
                <a:latin typeface="Calibri"/>
              </a:rPr>
              <a:t> as each institution </a:t>
            </a:r>
            <a:r>
              <a:rPr lang="en-US" sz="3600" b="1">
                <a:solidFill>
                  <a:schemeClr val="tx1"/>
                </a:solidFill>
                <a:latin typeface="Calibri"/>
              </a:rPr>
              <a:t>varies</a:t>
            </a:r>
            <a:endParaRPr lang="en-US" sz="3600" b="1">
              <a:solidFill>
                <a:schemeClr val="tx1"/>
              </a:solidFill>
            </a:endParaRPr>
          </a:p>
          <a:p>
            <a:pPr marL="457200" indent="-457200">
              <a:buFont typeface="Arial"/>
              <a:buChar char="•"/>
            </a:pPr>
            <a:r>
              <a:rPr lang="en-US" sz="3600">
                <a:solidFill>
                  <a:schemeClr val="tx1"/>
                </a:solidFill>
                <a:latin typeface="Calibri"/>
                <a:ea typeface="Calibri"/>
                <a:cs typeface="Calibri"/>
              </a:rPr>
              <a:t>Start </a:t>
            </a:r>
            <a:r>
              <a:rPr lang="en-US" sz="3600" b="1">
                <a:solidFill>
                  <a:schemeClr val="tx1"/>
                </a:solidFill>
                <a:latin typeface="Calibri"/>
                <a:ea typeface="Calibri"/>
                <a:cs typeface="Calibri"/>
              </a:rPr>
              <a:t>researching </a:t>
            </a:r>
            <a:r>
              <a:rPr lang="en-US" sz="3600">
                <a:solidFill>
                  <a:schemeClr val="tx1"/>
                </a:solidFill>
                <a:latin typeface="Calibri"/>
                <a:ea typeface="Calibri"/>
                <a:cs typeface="Calibri"/>
              </a:rPr>
              <a:t>now (in grade </a:t>
            </a:r>
            <a:r>
              <a:rPr lang="en-US" sz="3600" b="1">
                <a:solidFill>
                  <a:schemeClr val="tx1"/>
                </a:solidFill>
                <a:latin typeface="Calibri"/>
                <a:ea typeface="Calibri"/>
                <a:cs typeface="Calibri"/>
              </a:rPr>
              <a:t>11</a:t>
            </a:r>
            <a:r>
              <a:rPr lang="en-US" sz="3600">
                <a:solidFill>
                  <a:schemeClr val="tx1"/>
                </a:solidFill>
                <a:latin typeface="Calibri"/>
                <a:ea typeface="Calibri"/>
                <a:cs typeface="Calibri"/>
              </a:rPr>
              <a:t>)</a:t>
            </a:r>
          </a:p>
          <a:p>
            <a:pPr marL="457200" indent="-457200">
              <a:buFont typeface="Arial"/>
              <a:buChar char="•"/>
            </a:pPr>
            <a:r>
              <a:rPr lang="en-US" sz="3600">
                <a:solidFill>
                  <a:schemeClr val="tx1"/>
                </a:solidFill>
                <a:latin typeface="Calibri"/>
                <a:ea typeface="Calibri"/>
                <a:cs typeface="Calibri"/>
              </a:rPr>
              <a:t>Start applying now (in grade </a:t>
            </a:r>
            <a:r>
              <a:rPr lang="en-US" sz="3600" b="1">
                <a:solidFill>
                  <a:schemeClr val="tx1"/>
                </a:solidFill>
                <a:latin typeface="Calibri"/>
                <a:ea typeface="Calibri"/>
                <a:cs typeface="Calibri"/>
              </a:rPr>
              <a:t>12</a:t>
            </a:r>
            <a:r>
              <a:rPr lang="en-US" sz="3600">
                <a:solidFill>
                  <a:schemeClr val="tx1"/>
                </a:solidFill>
                <a:latin typeface="Calibri"/>
                <a:ea typeface="Calibri"/>
                <a:cs typeface="Calibri"/>
              </a:rPr>
              <a:t>)</a:t>
            </a:r>
          </a:p>
          <a:p>
            <a:pPr marL="457200" indent="-457200">
              <a:buFont typeface="Arial"/>
              <a:buChar char="•"/>
            </a:pPr>
            <a:r>
              <a:rPr lang="en-US" sz="3600">
                <a:solidFill>
                  <a:schemeClr val="tx1"/>
                </a:solidFill>
                <a:latin typeface="Calibri"/>
                <a:ea typeface="Calibri"/>
                <a:cs typeface="Calibri"/>
              </a:rPr>
              <a:t>All application portals will be</a:t>
            </a:r>
            <a:r>
              <a:rPr lang="en-US" sz="3600" b="1">
                <a:solidFill>
                  <a:schemeClr val="tx1"/>
                </a:solidFill>
                <a:latin typeface="Calibri"/>
                <a:ea typeface="Calibri"/>
                <a:cs typeface="Calibri"/>
              </a:rPr>
              <a:t> open by October</a:t>
            </a:r>
            <a:r>
              <a:rPr lang="en-US" sz="3600">
                <a:solidFill>
                  <a:schemeClr val="tx1"/>
                </a:solidFill>
                <a:latin typeface="Calibri"/>
                <a:ea typeface="Calibri"/>
                <a:cs typeface="Calibri"/>
              </a:rPr>
              <a:t> 3rd </a:t>
            </a:r>
            <a:endParaRPr lang="en-US">
              <a:solidFill>
                <a:schemeClr val="tx1"/>
              </a:solidFill>
            </a:endParaRPr>
          </a:p>
          <a:p>
            <a:pPr marL="457200" indent="-457200">
              <a:buFont typeface="Arial"/>
              <a:buChar char="•"/>
            </a:pPr>
            <a:r>
              <a:rPr lang="en-US" sz="3600" b="1">
                <a:solidFill>
                  <a:schemeClr val="tx1"/>
                </a:solidFill>
                <a:latin typeface="Calibri"/>
                <a:ea typeface="Calibri"/>
                <a:cs typeface="Calibri"/>
              </a:rPr>
              <a:t>Recommended to finish applications by end of Winter Break</a:t>
            </a:r>
            <a:r>
              <a:rPr lang="en-US" sz="3600">
                <a:solidFill>
                  <a:schemeClr val="tx1"/>
                </a:solidFill>
                <a:latin typeface="Calibri"/>
                <a:ea typeface="Calibri"/>
                <a:cs typeface="Calibri"/>
              </a:rPr>
              <a:t> (grade 12s only)</a:t>
            </a:r>
          </a:p>
          <a:p>
            <a:pPr marL="457200" indent="-457200">
              <a:buFont typeface="Arial"/>
              <a:buChar char="•"/>
            </a:pPr>
            <a:r>
              <a:rPr lang="en-US" sz="3600">
                <a:solidFill>
                  <a:schemeClr val="tx1"/>
                </a:solidFill>
                <a:latin typeface="Calibri"/>
                <a:ea typeface="Calibri"/>
                <a:cs typeface="Calibri"/>
              </a:rPr>
              <a:t>Consider </a:t>
            </a:r>
            <a:r>
              <a:rPr lang="en-US" sz="3600" b="1">
                <a:solidFill>
                  <a:schemeClr val="tx1"/>
                </a:solidFill>
                <a:latin typeface="Calibri"/>
                <a:ea typeface="Calibri"/>
                <a:cs typeface="Calibri"/>
              </a:rPr>
              <a:t>applying to more than one institution</a:t>
            </a:r>
            <a:r>
              <a:rPr lang="en-US" sz="3600">
                <a:solidFill>
                  <a:schemeClr val="tx1"/>
                </a:solidFill>
                <a:latin typeface="Calibri"/>
                <a:ea typeface="Calibri"/>
                <a:cs typeface="Calibri"/>
              </a:rPr>
              <a:t> (with varying entrance requirements)</a:t>
            </a:r>
          </a:p>
          <a:p>
            <a:pPr marL="457200" indent="-457200">
              <a:buFont typeface="Arial"/>
              <a:buChar char="•"/>
            </a:pPr>
            <a:endParaRPr lang="en-US">
              <a:solidFill>
                <a:schemeClr val="tx1"/>
              </a:solidFill>
              <a:latin typeface="Calibri"/>
              <a:ea typeface="Calibri"/>
              <a:cs typeface="Calibri"/>
            </a:endParaRPr>
          </a:p>
        </p:txBody>
      </p:sp>
      <p:sp>
        <p:nvSpPr>
          <p:cNvPr id="3" name="TextBox 2">
            <a:extLst>
              <a:ext uri="{FF2B5EF4-FFF2-40B4-BE49-F238E27FC236}">
                <a16:creationId xmlns:a16="http://schemas.microsoft.com/office/drawing/2014/main" id="{0D2DDA6F-89EC-E5A2-2B74-CC26A706424A}"/>
              </a:ext>
            </a:extLst>
          </p:cNvPr>
          <p:cNvSpPr txBox="1"/>
          <p:nvPr/>
        </p:nvSpPr>
        <p:spPr>
          <a:xfrm>
            <a:off x="2793577" y="696807"/>
            <a:ext cx="66048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chemeClr val="accent6">
                    <a:lumMod val="50000"/>
                  </a:schemeClr>
                </a:solidFill>
              </a:rPr>
              <a:t>Application Tips</a:t>
            </a:r>
            <a:endParaRPr lang="en-US"/>
          </a:p>
        </p:txBody>
      </p:sp>
    </p:spTree>
    <p:extLst>
      <p:ext uri="{BB962C8B-B14F-4D97-AF65-F5344CB8AC3E}">
        <p14:creationId xmlns:p14="http://schemas.microsoft.com/office/powerpoint/2010/main" val="3745932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D21-4703-8048-11BD-55CCEE6D20DE}"/>
              </a:ext>
            </a:extLst>
          </p:cNvPr>
          <p:cNvSpPr>
            <a:spLocks noGrp="1"/>
          </p:cNvSpPr>
          <p:nvPr>
            <p:ph type="ctrTitle"/>
          </p:nvPr>
        </p:nvSpPr>
        <p:spPr>
          <a:xfrm>
            <a:off x="914400" y="628441"/>
            <a:ext cx="10363200" cy="738664"/>
          </a:xfrm>
        </p:spPr>
        <p:txBody>
          <a:bodyPr wrap="square" lIns="0" tIns="0" rIns="0" bIns="0" anchor="t">
            <a:spAutoFit/>
          </a:bodyPr>
          <a:lstStyle/>
          <a:p>
            <a:pPr algn="ctr"/>
            <a:r>
              <a:rPr lang="en-CA" sz="4800" b="1">
                <a:latin typeface="+mn-lt"/>
              </a:rPr>
              <a:t>Reporting Marks</a:t>
            </a:r>
            <a:endParaRPr lang="en-CA" sz="4800" b="1">
              <a:latin typeface="+mn-lt"/>
              <a:ea typeface="Calibri"/>
            </a:endParaRPr>
          </a:p>
        </p:txBody>
      </p:sp>
      <p:sp>
        <p:nvSpPr>
          <p:cNvPr id="3" name="Subtitle 2">
            <a:extLst>
              <a:ext uri="{FF2B5EF4-FFF2-40B4-BE49-F238E27FC236}">
                <a16:creationId xmlns:a16="http://schemas.microsoft.com/office/drawing/2014/main" id="{1A2AAAFF-DBED-9285-28A2-97F7B36D976D}"/>
              </a:ext>
            </a:extLst>
          </p:cNvPr>
          <p:cNvSpPr>
            <a:spLocks noGrp="1"/>
          </p:cNvSpPr>
          <p:nvPr>
            <p:ph type="subTitle" idx="4"/>
          </p:nvPr>
        </p:nvSpPr>
        <p:spPr>
          <a:xfrm>
            <a:off x="390527" y="1466869"/>
            <a:ext cx="11116573" cy="5663089"/>
          </a:xfrm>
        </p:spPr>
        <p:txBody>
          <a:bodyPr wrap="square" lIns="0" tIns="0" rIns="0" bIns="0" anchor="t">
            <a:spAutoFit/>
          </a:bodyPr>
          <a:lstStyle/>
          <a:p>
            <a:pPr marL="457200" indent="-457200">
              <a:spcBef>
                <a:spcPts val="0"/>
              </a:spcBef>
              <a:spcAft>
                <a:spcPts val="0"/>
              </a:spcAft>
              <a:buSzPct val="114999"/>
              <a:buFont typeface="Arial" panose="020B0604020202020204" pitchFamily="34" charset="0"/>
              <a:buChar char="•"/>
            </a:pPr>
            <a:r>
              <a:rPr lang="en-US" sz="3600">
                <a:latin typeface="Calibri"/>
                <a:cs typeface="Calibri"/>
              </a:rPr>
              <a:t>Student Transcript Service (STS):</a:t>
            </a:r>
            <a:endParaRPr lang="en-US" sz="3600">
              <a:latin typeface="Garamond"/>
              <a:cs typeface="Calibri"/>
            </a:endParaRPr>
          </a:p>
          <a:p>
            <a:pPr marL="800100" lvl="3" indent="-305435">
              <a:buSzPct val="114999"/>
              <a:buFont typeface="Courier New"/>
              <a:buChar char="o"/>
            </a:pPr>
            <a:r>
              <a:rPr lang="en-US" sz="3200">
                <a:solidFill>
                  <a:schemeClr val="tx1"/>
                </a:solidFill>
                <a:latin typeface="Calibri"/>
                <a:cs typeface="Calibri"/>
              </a:rPr>
              <a:t>Grade 12 students will complete this process in class </a:t>
            </a:r>
            <a:endParaRPr lang="en-US" sz="3200">
              <a:solidFill>
                <a:schemeClr val="tx1"/>
              </a:solidFill>
              <a:latin typeface="Calibri"/>
              <a:ea typeface="Calibri"/>
              <a:cs typeface="Calibri"/>
            </a:endParaRPr>
          </a:p>
          <a:p>
            <a:pPr marL="494665" lvl="3">
              <a:buSzPct val="114999"/>
            </a:pPr>
            <a:r>
              <a:rPr lang="en-US" sz="3400">
                <a:solidFill>
                  <a:schemeClr val="tx1"/>
                </a:solidFill>
                <a:latin typeface="Calibri"/>
                <a:cs typeface="Calibri"/>
              </a:rPr>
              <a:t>   (</a:t>
            </a:r>
            <a:r>
              <a:rPr lang="en-US" sz="3400">
                <a:solidFill>
                  <a:schemeClr val="tx1"/>
                </a:solidFill>
                <a:highlight>
                  <a:srgbClr val="FFFF00"/>
                </a:highlight>
                <a:latin typeface="Calibri"/>
                <a:cs typeface="Calibri"/>
              </a:rPr>
              <a:t>Dec. 5th- Block D</a:t>
            </a:r>
            <a:r>
              <a:rPr lang="en-US" sz="3400">
                <a:solidFill>
                  <a:schemeClr val="tx1"/>
                </a:solidFill>
                <a:latin typeface="Calibri"/>
                <a:cs typeface="Calibri"/>
              </a:rPr>
              <a:t>)</a:t>
            </a:r>
            <a:endParaRPr lang="en-US" sz="3200">
              <a:solidFill>
                <a:schemeClr val="tx1"/>
              </a:solidFill>
            </a:endParaRPr>
          </a:p>
          <a:p>
            <a:pPr marL="494665" lvl="3">
              <a:buSzPct val="114999"/>
            </a:pPr>
            <a:endParaRPr lang="en-US" sz="3200" b="1">
              <a:solidFill>
                <a:schemeClr val="tx1"/>
              </a:solidFill>
              <a:latin typeface="Calibri"/>
              <a:cs typeface="Calibri"/>
            </a:endParaRPr>
          </a:p>
          <a:p>
            <a:pPr marL="151765" indent="-457200">
              <a:spcBef>
                <a:spcPts val="0"/>
              </a:spcBef>
              <a:spcAft>
                <a:spcPts val="0"/>
              </a:spcAft>
              <a:buFont typeface="Arial" panose="020B0604020202020204" pitchFamily="34" charset="0"/>
              <a:buChar char="•"/>
            </a:pPr>
            <a:r>
              <a:rPr lang="en-US" sz="3600">
                <a:latin typeface="Calibri"/>
                <a:cs typeface="Calibri"/>
              </a:rPr>
              <a:t>No need to send in individual transcripts</a:t>
            </a:r>
            <a:endParaRPr lang="en-US" sz="3600">
              <a:ea typeface="+mn-lt"/>
              <a:cs typeface="+mn-lt"/>
            </a:endParaRPr>
          </a:p>
          <a:p>
            <a:endParaRPr lang="en-US" sz="3600">
              <a:latin typeface="Calibri"/>
              <a:ea typeface="Calibri"/>
              <a:cs typeface="Calibri"/>
            </a:endParaRPr>
          </a:p>
          <a:p>
            <a:pPr marL="151765" indent="-457200">
              <a:spcBef>
                <a:spcPts val="0"/>
              </a:spcBef>
              <a:spcAft>
                <a:spcPts val="0"/>
              </a:spcAft>
              <a:buFont typeface="Arial" panose="020B0604020202020204" pitchFamily="34" charset="0"/>
              <a:buChar char="•"/>
            </a:pPr>
            <a:r>
              <a:rPr lang="en-US" sz="3600">
                <a:latin typeface="Calibri"/>
                <a:cs typeface="Calibri"/>
              </a:rPr>
              <a:t>SFU asks for </a:t>
            </a:r>
            <a:r>
              <a:rPr lang="en-US" sz="3600" b="1">
                <a:latin typeface="Calibri"/>
                <a:cs typeface="Calibri"/>
              </a:rPr>
              <a:t>self-reporting</a:t>
            </a:r>
            <a:r>
              <a:rPr lang="en-US" sz="3600">
                <a:latin typeface="Calibri"/>
                <a:cs typeface="Calibri"/>
              </a:rPr>
              <a:t> of grades</a:t>
            </a:r>
            <a:endParaRPr lang="en-US" sz="3600">
              <a:ea typeface="+mn-lt"/>
              <a:cs typeface="+mn-lt"/>
            </a:endParaRPr>
          </a:p>
          <a:p>
            <a:pPr marL="800100" lvl="3" indent="-305435">
              <a:spcBef>
                <a:spcPts val="0"/>
              </a:spcBef>
              <a:spcAft>
                <a:spcPts val="0"/>
              </a:spcAft>
              <a:buFont typeface="Courier New"/>
              <a:buChar char="o"/>
            </a:pPr>
            <a:r>
              <a:rPr lang="en-US" sz="3200">
                <a:solidFill>
                  <a:schemeClr val="tx1"/>
                </a:solidFill>
                <a:latin typeface="Calibri"/>
                <a:cs typeface="Calibri"/>
              </a:rPr>
              <a:t>Be honest!</a:t>
            </a:r>
            <a:endParaRPr lang="en-US" sz="3200">
              <a:solidFill>
                <a:schemeClr val="tx1"/>
              </a:solidFill>
            </a:endParaRPr>
          </a:p>
          <a:p>
            <a:pPr marL="494665" lvl="3"/>
            <a:endParaRPr lang="en-US" sz="3200">
              <a:solidFill>
                <a:schemeClr val="tx1"/>
              </a:solidFill>
              <a:latin typeface="Calibri"/>
              <a:ea typeface="Calibri"/>
              <a:cs typeface="Calibri"/>
            </a:endParaRPr>
          </a:p>
          <a:p>
            <a:pPr marL="151765" indent="-457200">
              <a:spcBef>
                <a:spcPts val="0"/>
              </a:spcBef>
              <a:spcAft>
                <a:spcPts val="0"/>
              </a:spcAft>
              <a:buFont typeface="Arial" panose="020B0604020202020204" pitchFamily="34" charset="0"/>
              <a:buChar char="•"/>
            </a:pPr>
            <a:r>
              <a:rPr lang="en-US" sz="3600" b="1">
                <a:latin typeface="Calibri"/>
                <a:cs typeface="Calibri"/>
              </a:rPr>
              <a:t>April </a:t>
            </a:r>
            <a:r>
              <a:rPr lang="en-US" sz="3600">
                <a:latin typeface="Calibri"/>
                <a:cs typeface="Calibri"/>
              </a:rPr>
              <a:t>report card is critical!</a:t>
            </a:r>
            <a:endParaRPr lang="en-US" sz="3600">
              <a:latin typeface="Calibri"/>
              <a:ea typeface="Calibri"/>
              <a:cs typeface="Calibri"/>
            </a:endParaRPr>
          </a:p>
          <a:p>
            <a:pPr marL="285750" indent="-285750">
              <a:buFont typeface="Arial" panose="020B0604020202020204" pitchFamily="34" charset="0"/>
              <a:buChar char="•"/>
            </a:pPr>
            <a:endParaRPr lang="en-CA" sz="2400">
              <a:ea typeface="Calibri"/>
              <a:cs typeface="Calibri"/>
            </a:endParaRPr>
          </a:p>
        </p:txBody>
      </p:sp>
    </p:spTree>
    <p:extLst>
      <p:ext uri="{BB962C8B-B14F-4D97-AF65-F5344CB8AC3E}">
        <p14:creationId xmlns:p14="http://schemas.microsoft.com/office/powerpoint/2010/main" val="642371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99F2-171D-8DEA-043F-38C45FD9D0CD}"/>
              </a:ext>
            </a:extLst>
          </p:cNvPr>
          <p:cNvSpPr>
            <a:spLocks noGrp="1"/>
          </p:cNvSpPr>
          <p:nvPr>
            <p:ph type="title"/>
          </p:nvPr>
        </p:nvSpPr>
        <p:spPr>
          <a:xfrm>
            <a:off x="2176797" y="729451"/>
            <a:ext cx="7842769" cy="677108"/>
          </a:xfrm>
        </p:spPr>
        <p:txBody>
          <a:bodyPr wrap="square" lIns="0" tIns="0" rIns="0" bIns="0" anchor="t">
            <a:spAutoFit/>
          </a:bodyPr>
          <a:lstStyle/>
          <a:p>
            <a:r>
              <a:rPr lang="en-US" sz="4400" b="1"/>
              <a:t>Out of Province Applications</a:t>
            </a:r>
          </a:p>
        </p:txBody>
      </p:sp>
      <p:sp>
        <p:nvSpPr>
          <p:cNvPr id="3" name="Text Placeholder 2">
            <a:extLst>
              <a:ext uri="{FF2B5EF4-FFF2-40B4-BE49-F238E27FC236}">
                <a16:creationId xmlns:a16="http://schemas.microsoft.com/office/drawing/2014/main" id="{DE40D07E-F7D4-4FDA-0205-EA0B6B3C730D}"/>
              </a:ext>
            </a:extLst>
          </p:cNvPr>
          <p:cNvSpPr>
            <a:spLocks noGrp="1"/>
          </p:cNvSpPr>
          <p:nvPr>
            <p:ph type="body" idx="1"/>
          </p:nvPr>
        </p:nvSpPr>
        <p:spPr>
          <a:xfrm>
            <a:off x="77095" y="1711941"/>
            <a:ext cx="11830187" cy="4708981"/>
          </a:xfrm>
        </p:spPr>
        <p:txBody>
          <a:bodyPr wrap="square" lIns="0" tIns="0" rIns="0" bIns="0" anchor="t">
            <a:spAutoFit/>
          </a:bodyPr>
          <a:lstStyle/>
          <a:p>
            <a:pPr marL="457200" indent="-457200">
              <a:buSzPct val="114999"/>
              <a:buFont typeface="Arial" panose="020B0604020202020204" pitchFamily="34" charset="0"/>
              <a:buChar char="•"/>
            </a:pPr>
            <a:r>
              <a:rPr lang="en-US" sz="3400">
                <a:latin typeface="Calibri"/>
                <a:cs typeface="Calibri"/>
              </a:rPr>
              <a:t>For all </a:t>
            </a:r>
            <a:r>
              <a:rPr lang="en-US" sz="3400" b="1" u="sng">
                <a:latin typeface="Calibri"/>
                <a:cs typeface="Calibri"/>
              </a:rPr>
              <a:t>Alberta</a:t>
            </a:r>
            <a:r>
              <a:rPr lang="en-US" sz="3400" b="1">
                <a:latin typeface="Calibri"/>
                <a:cs typeface="Calibri"/>
              </a:rPr>
              <a:t> </a:t>
            </a:r>
            <a:r>
              <a:rPr lang="en-US" sz="3400">
                <a:latin typeface="Calibri"/>
                <a:cs typeface="Calibri"/>
              </a:rPr>
              <a:t>post-secondary institutions, apply through </a:t>
            </a:r>
            <a:r>
              <a:rPr lang="en-US" sz="3400" b="1" i="1">
                <a:latin typeface="Calibri"/>
                <a:cs typeface="Calibri"/>
              </a:rPr>
              <a:t>Apply Alberta</a:t>
            </a:r>
            <a:r>
              <a:rPr lang="en-US" sz="3400">
                <a:latin typeface="Calibri"/>
                <a:cs typeface="Calibri"/>
              </a:rPr>
              <a:t>: </a:t>
            </a:r>
            <a:r>
              <a:rPr lang="en-US" sz="3400">
                <a:latin typeface="Calibri"/>
                <a:cs typeface="Calibri"/>
                <a:hlinkClick r:id="rId2"/>
              </a:rPr>
              <a:t>h</a:t>
            </a:r>
            <a:r>
              <a:rPr lang="en-US" sz="3400">
                <a:ea typeface="+mn-lt"/>
                <a:cs typeface="+mn-lt"/>
                <a:hlinkClick r:id="rId2"/>
              </a:rPr>
              <a:t>ttps://applyalberta.ca</a:t>
            </a:r>
            <a:r>
              <a:rPr lang="en-US" sz="3400">
                <a:ea typeface="+mn-lt"/>
                <a:cs typeface="+mn-lt"/>
              </a:rPr>
              <a:t> </a:t>
            </a:r>
          </a:p>
          <a:p>
            <a:pPr marL="457200" indent="-457200">
              <a:buSzPct val="114999"/>
              <a:buFont typeface="Arial" panose="020B0604020202020204" pitchFamily="34" charset="0"/>
              <a:buChar char="•"/>
            </a:pPr>
            <a:endParaRPr lang="en-US" sz="3400">
              <a:latin typeface="Calibri"/>
              <a:ea typeface="Calibri"/>
              <a:cs typeface="Calibri"/>
            </a:endParaRPr>
          </a:p>
          <a:p>
            <a:pPr marL="457200" indent="-457200" algn="l">
              <a:buSzPct val="114999"/>
              <a:buFont typeface="Arial" panose="020B0604020202020204" pitchFamily="34" charset="0"/>
              <a:buChar char="•"/>
            </a:pPr>
            <a:r>
              <a:rPr lang="en-US" sz="3400">
                <a:latin typeface="Calibri"/>
                <a:cs typeface="Calibri"/>
              </a:rPr>
              <a:t>For all </a:t>
            </a:r>
            <a:r>
              <a:rPr lang="en-US" sz="3400" b="1" u="sng">
                <a:latin typeface="Calibri"/>
                <a:cs typeface="Calibri"/>
              </a:rPr>
              <a:t>Ontario</a:t>
            </a:r>
            <a:r>
              <a:rPr lang="en-US" sz="3400">
                <a:latin typeface="Calibri"/>
                <a:cs typeface="Calibri"/>
              </a:rPr>
              <a:t> post-secondary institutions, apply through </a:t>
            </a:r>
            <a:r>
              <a:rPr lang="en-US" sz="3400" b="1" i="1">
                <a:latin typeface="Calibri"/>
                <a:cs typeface="Calibri"/>
              </a:rPr>
              <a:t>Ontario Universities’ Application Centre (OUAC)</a:t>
            </a:r>
            <a:r>
              <a:rPr lang="en-US" sz="3400">
                <a:latin typeface="Calibri"/>
                <a:cs typeface="Calibri"/>
              </a:rPr>
              <a:t>: </a:t>
            </a:r>
            <a:r>
              <a:rPr lang="en-US" sz="3400">
                <a:latin typeface="Calibri"/>
                <a:cs typeface="Calibri"/>
                <a:hlinkClick r:id="rId3"/>
              </a:rPr>
              <a:t>https://www.ouac.on.ca</a:t>
            </a:r>
            <a:r>
              <a:rPr lang="en-US" sz="3400">
                <a:latin typeface="Calibri"/>
                <a:cs typeface="Calibri"/>
              </a:rPr>
              <a:t> </a:t>
            </a:r>
            <a:endParaRPr lang="en-US" sz="3400">
              <a:latin typeface="Calibri"/>
              <a:ea typeface="Calibri"/>
              <a:cs typeface="Calibri"/>
            </a:endParaRPr>
          </a:p>
          <a:p>
            <a:pPr algn="l">
              <a:buSzPct val="114999"/>
            </a:pPr>
            <a:endParaRPr lang="en-US" sz="3400">
              <a:latin typeface="Calibri"/>
              <a:ea typeface="Calibri"/>
              <a:cs typeface="Calibri"/>
            </a:endParaRPr>
          </a:p>
          <a:p>
            <a:pPr marL="457200" indent="-457200" algn="l">
              <a:buSzPct val="114999"/>
              <a:buFont typeface="Arial" panose="020B0604020202020204" pitchFamily="34" charset="0"/>
              <a:buChar char="•"/>
            </a:pPr>
            <a:r>
              <a:rPr lang="en-US" sz="3400">
                <a:latin typeface="Calibri"/>
                <a:cs typeface="Calibri"/>
              </a:rPr>
              <a:t>For applications to any other provinces, please apply directly to the institution </a:t>
            </a:r>
            <a:endParaRPr lang="en-US" sz="3400">
              <a:latin typeface="Calibri"/>
              <a:ea typeface="Calibri"/>
              <a:cs typeface="Calibri"/>
            </a:endParaRPr>
          </a:p>
        </p:txBody>
      </p:sp>
    </p:spTree>
    <p:extLst>
      <p:ext uri="{BB962C8B-B14F-4D97-AF65-F5344CB8AC3E}">
        <p14:creationId xmlns:p14="http://schemas.microsoft.com/office/powerpoint/2010/main" val="658211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69D0E-B07A-9EE1-0960-A3B8013EE4A0}"/>
              </a:ext>
            </a:extLst>
          </p:cNvPr>
          <p:cNvSpPr>
            <a:spLocks noGrp="1"/>
          </p:cNvSpPr>
          <p:nvPr>
            <p:ph sz="half" idx="2"/>
          </p:nvPr>
        </p:nvSpPr>
        <p:spPr>
          <a:xfrm>
            <a:off x="403820" y="1666123"/>
            <a:ext cx="5896006" cy="4616648"/>
          </a:xfrm>
        </p:spPr>
        <p:txBody>
          <a:bodyPr wrap="square" lIns="0" tIns="0" rIns="0" bIns="0" anchor="t">
            <a:spAutoFit/>
          </a:bodyPr>
          <a:lstStyle/>
          <a:p>
            <a:pPr algn="ctr"/>
            <a:r>
              <a:rPr lang="en-CA" sz="3000" b="1">
                <a:solidFill>
                  <a:schemeClr val="tx1"/>
                </a:solidFill>
                <a:latin typeface="+mn-lt"/>
              </a:rPr>
              <a:t>Gap Year</a:t>
            </a:r>
            <a:endParaRPr lang="en-CA" sz="3000" b="1">
              <a:solidFill>
                <a:schemeClr val="tx1"/>
              </a:solidFill>
              <a:latin typeface="+mn-lt"/>
              <a:ea typeface="Calibri"/>
            </a:endParaRPr>
          </a:p>
          <a:p>
            <a:pPr algn="ctr"/>
            <a:endParaRPr lang="en-CA" sz="3000" b="1">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rPr>
              <a:t>Benefits of gap year include gaining skills and experience while giving you time to reflect on what you would like to do in the future.</a:t>
            </a:r>
            <a:endParaRPr lang="en-CA" sz="3000">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ea typeface="Calibri"/>
              </a:rPr>
              <a:t>C</a:t>
            </a:r>
            <a:r>
              <a:rPr lang="en-CA" sz="3000">
                <a:solidFill>
                  <a:schemeClr val="tx1"/>
                </a:solidFill>
                <a:latin typeface="+mn-lt"/>
              </a:rPr>
              <a:t>heck out https://www.cangap.ca</a:t>
            </a:r>
            <a:endParaRPr lang="en-CA" sz="3000">
              <a:solidFill>
                <a:schemeClr val="tx1"/>
              </a:solidFill>
              <a:latin typeface="+mn-lt"/>
              <a:ea typeface="Calibri"/>
            </a:endParaRPr>
          </a:p>
          <a:p>
            <a:pPr algn="l"/>
            <a:endParaRPr lang="en-CA" sz="3000">
              <a:solidFill>
                <a:schemeClr val="tx1"/>
              </a:solidFill>
              <a:latin typeface="+mn-lt"/>
              <a:ea typeface="Calibri"/>
            </a:endParaRPr>
          </a:p>
          <a:p>
            <a:pPr algn="l"/>
            <a:endParaRPr lang="en-CA" sz="3000">
              <a:solidFill>
                <a:schemeClr val="tx1"/>
              </a:solidFill>
              <a:latin typeface="+mn-lt"/>
              <a:ea typeface="Calibri"/>
            </a:endParaRPr>
          </a:p>
          <a:p>
            <a:pPr algn="l"/>
            <a:endParaRPr lang="en-CA" sz="3000">
              <a:solidFill>
                <a:schemeClr val="tx1"/>
              </a:solidFill>
              <a:latin typeface="+mn-lt"/>
              <a:ea typeface="Calibri"/>
            </a:endParaRPr>
          </a:p>
        </p:txBody>
      </p:sp>
      <p:sp>
        <p:nvSpPr>
          <p:cNvPr id="4" name="Content Placeholder 3">
            <a:extLst>
              <a:ext uri="{FF2B5EF4-FFF2-40B4-BE49-F238E27FC236}">
                <a16:creationId xmlns:a16="http://schemas.microsoft.com/office/drawing/2014/main" id="{871AD98C-0FFC-25A7-2D92-78C94CE8BFD7}"/>
              </a:ext>
            </a:extLst>
          </p:cNvPr>
          <p:cNvSpPr>
            <a:spLocks noGrp="1"/>
          </p:cNvSpPr>
          <p:nvPr>
            <p:ph sz="half" idx="3"/>
          </p:nvPr>
        </p:nvSpPr>
        <p:spPr>
          <a:xfrm>
            <a:off x="6688869" y="1666123"/>
            <a:ext cx="5209830" cy="3231654"/>
          </a:xfrm>
        </p:spPr>
        <p:txBody>
          <a:bodyPr wrap="square" lIns="0" tIns="0" rIns="0" bIns="0" anchor="t">
            <a:spAutoFit/>
          </a:bodyPr>
          <a:lstStyle/>
          <a:p>
            <a:pPr algn="ctr"/>
            <a:r>
              <a:rPr lang="en-CA" sz="3000" b="1">
                <a:solidFill>
                  <a:schemeClr val="tx1"/>
                </a:solidFill>
                <a:latin typeface="+mn-lt"/>
              </a:rPr>
              <a:t>Work</a:t>
            </a:r>
            <a:endParaRPr lang="en-CA" sz="3000" b="1">
              <a:solidFill>
                <a:schemeClr val="tx1"/>
              </a:solidFill>
              <a:latin typeface="+mn-lt"/>
              <a:ea typeface="Calibri"/>
            </a:endParaRPr>
          </a:p>
          <a:p>
            <a:pPr algn="ctr"/>
            <a:endParaRPr lang="en-CA" sz="3000">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rPr>
              <a:t>Save money</a:t>
            </a:r>
            <a:endParaRPr lang="en-CA" sz="3000">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rPr>
              <a:t>Gain valuable work experience </a:t>
            </a:r>
            <a:endParaRPr lang="en-CA" sz="3000">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rPr>
              <a:t>Find new interests </a:t>
            </a:r>
            <a:endParaRPr lang="en-CA" sz="3000">
              <a:solidFill>
                <a:schemeClr val="tx1"/>
              </a:solidFill>
              <a:latin typeface="+mn-lt"/>
              <a:ea typeface="Calibri"/>
            </a:endParaRPr>
          </a:p>
          <a:p>
            <a:pPr marL="342900" indent="-342900" algn="l">
              <a:buFont typeface="Arial" panose="020B0604020202020204" pitchFamily="34" charset="0"/>
              <a:buChar char="•"/>
            </a:pPr>
            <a:r>
              <a:rPr lang="en-CA" sz="3000">
                <a:solidFill>
                  <a:schemeClr val="tx1"/>
                </a:solidFill>
                <a:latin typeface="+mn-lt"/>
                <a:ea typeface="Calibri"/>
              </a:rPr>
              <a:t>Develop contacts in a field you may be interested in </a:t>
            </a:r>
          </a:p>
        </p:txBody>
      </p:sp>
      <p:pic>
        <p:nvPicPr>
          <p:cNvPr id="8" name="Picture 7">
            <a:extLst>
              <a:ext uri="{FF2B5EF4-FFF2-40B4-BE49-F238E27FC236}">
                <a16:creationId xmlns:a16="http://schemas.microsoft.com/office/drawing/2014/main" id="{49836118-14AA-2CAE-84FC-D0E5CAF490B1}"/>
              </a:ext>
            </a:extLst>
          </p:cNvPr>
          <p:cNvPicPr>
            <a:picLocks noChangeAspect="1"/>
          </p:cNvPicPr>
          <p:nvPr/>
        </p:nvPicPr>
        <p:blipFill>
          <a:blip r:embed="rId2"/>
          <a:stretch>
            <a:fillRect/>
          </a:stretch>
        </p:blipFill>
        <p:spPr>
          <a:xfrm>
            <a:off x="1961248" y="4904001"/>
            <a:ext cx="2781149" cy="1733518"/>
          </a:xfrm>
          <a:prstGeom prst="rect">
            <a:avLst/>
          </a:prstGeom>
        </p:spPr>
      </p:pic>
      <p:sp>
        <p:nvSpPr>
          <p:cNvPr id="12" name="TextBox 11">
            <a:extLst>
              <a:ext uri="{FF2B5EF4-FFF2-40B4-BE49-F238E27FC236}">
                <a16:creationId xmlns:a16="http://schemas.microsoft.com/office/drawing/2014/main" id="{EC784430-91A7-5A95-9B5E-D4D3046FA905}"/>
              </a:ext>
            </a:extLst>
          </p:cNvPr>
          <p:cNvSpPr txBox="1"/>
          <p:nvPr/>
        </p:nvSpPr>
        <p:spPr>
          <a:xfrm>
            <a:off x="661358" y="816634"/>
            <a:ext cx="10794521" cy="769441"/>
          </a:xfrm>
          <a:prstGeom prst="rect">
            <a:avLst/>
          </a:prstGeom>
          <a:noFill/>
        </p:spPr>
        <p:txBody>
          <a:bodyPr wrap="square" lIns="91440" tIns="45720" rIns="91440" bIns="45720" rtlCol="0" anchor="t">
            <a:spAutoFit/>
          </a:bodyPr>
          <a:lstStyle/>
          <a:p>
            <a:pPr algn="ctr"/>
            <a:r>
              <a:rPr lang="en-CA" sz="4400" b="1">
                <a:solidFill>
                  <a:schemeClr val="accent6">
                    <a:lumMod val="50000"/>
                  </a:schemeClr>
                </a:solidFill>
                <a:latin typeface="+mn-lt"/>
              </a:rPr>
              <a:t>Gap Year or Work</a:t>
            </a:r>
            <a:endParaRPr lang="en-CA" sz="4400" b="1">
              <a:solidFill>
                <a:schemeClr val="accent6">
                  <a:lumMod val="50000"/>
                </a:schemeClr>
              </a:solidFill>
              <a:latin typeface="+mn-lt"/>
              <a:ea typeface="Calibri"/>
              <a:cs typeface="Calibri"/>
            </a:endParaRPr>
          </a:p>
        </p:txBody>
      </p:sp>
      <p:pic>
        <p:nvPicPr>
          <p:cNvPr id="13" name="Picture 12">
            <a:extLst>
              <a:ext uri="{FF2B5EF4-FFF2-40B4-BE49-F238E27FC236}">
                <a16:creationId xmlns:a16="http://schemas.microsoft.com/office/drawing/2014/main" id="{4DFFAA7A-7365-D771-21AB-0CCF0661A567}"/>
              </a:ext>
            </a:extLst>
          </p:cNvPr>
          <p:cNvPicPr>
            <a:picLocks noChangeAspect="1"/>
          </p:cNvPicPr>
          <p:nvPr/>
        </p:nvPicPr>
        <p:blipFill>
          <a:blip r:embed="rId3"/>
          <a:stretch>
            <a:fillRect/>
          </a:stretch>
        </p:blipFill>
        <p:spPr>
          <a:xfrm>
            <a:off x="7916655" y="5048447"/>
            <a:ext cx="2311696" cy="1581116"/>
          </a:xfrm>
          <a:prstGeom prst="rect">
            <a:avLst/>
          </a:prstGeom>
        </p:spPr>
      </p:pic>
    </p:spTree>
    <p:extLst>
      <p:ext uri="{BB962C8B-B14F-4D97-AF65-F5344CB8AC3E}">
        <p14:creationId xmlns:p14="http://schemas.microsoft.com/office/powerpoint/2010/main" val="2289684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5891-FD3A-8496-013A-F22C4F2E0936}"/>
              </a:ext>
            </a:extLst>
          </p:cNvPr>
          <p:cNvSpPr>
            <a:spLocks noGrp="1"/>
          </p:cNvSpPr>
          <p:nvPr>
            <p:ph type="title"/>
          </p:nvPr>
        </p:nvSpPr>
        <p:spPr>
          <a:xfrm>
            <a:off x="2176797" y="709660"/>
            <a:ext cx="7496405" cy="738664"/>
          </a:xfrm>
        </p:spPr>
        <p:txBody>
          <a:bodyPr wrap="square" lIns="0" tIns="0" rIns="0" bIns="0" anchor="t">
            <a:spAutoFit/>
          </a:bodyPr>
          <a:lstStyle/>
          <a:p>
            <a:r>
              <a:rPr lang="en-US" sz="4800" b="1"/>
              <a:t>Steps to Plan Your Future</a:t>
            </a:r>
          </a:p>
        </p:txBody>
      </p:sp>
      <p:sp>
        <p:nvSpPr>
          <p:cNvPr id="3" name="Text Placeholder 2">
            <a:extLst>
              <a:ext uri="{FF2B5EF4-FFF2-40B4-BE49-F238E27FC236}">
                <a16:creationId xmlns:a16="http://schemas.microsoft.com/office/drawing/2014/main" id="{4AA504BF-A0B1-686E-0D4E-4781B9369E28}"/>
              </a:ext>
            </a:extLst>
          </p:cNvPr>
          <p:cNvSpPr>
            <a:spLocks noGrp="1"/>
          </p:cNvSpPr>
          <p:nvPr>
            <p:ph type="body" idx="1"/>
          </p:nvPr>
        </p:nvSpPr>
        <p:spPr>
          <a:xfrm>
            <a:off x="7271562" y="1830695"/>
            <a:ext cx="5001877" cy="6124754"/>
          </a:xfrm>
        </p:spPr>
        <p:txBody>
          <a:bodyPr wrap="square" lIns="0" tIns="0" rIns="0" bIns="0" anchor="t">
            <a:spAutoFit/>
          </a:bodyPr>
          <a:lstStyle/>
          <a:p>
            <a:pPr marL="342900" indent="-342900">
              <a:buAutoNum type="arabicPeriod"/>
            </a:pPr>
            <a:r>
              <a:rPr lang="en-US" sz="4000" b="1">
                <a:ea typeface="Calibri"/>
                <a:cs typeface="Calibri"/>
              </a:rPr>
              <a:t>Know yourself</a:t>
            </a:r>
          </a:p>
          <a:p>
            <a:pPr marL="342900" indent="-342900">
              <a:buAutoNum type="arabicPeriod"/>
            </a:pPr>
            <a:r>
              <a:rPr lang="en-US" sz="4000" b="1">
                <a:ea typeface="Calibri"/>
                <a:cs typeface="Calibri"/>
              </a:rPr>
              <a:t>Explore possibilities</a:t>
            </a:r>
          </a:p>
          <a:p>
            <a:pPr marL="342900" indent="-342900">
              <a:buAutoNum type="arabicPeriod"/>
            </a:pPr>
            <a:r>
              <a:rPr lang="en-US" sz="4000" b="1">
                <a:ea typeface="Calibri"/>
                <a:cs typeface="Calibri"/>
              </a:rPr>
              <a:t>Choose a direction</a:t>
            </a:r>
          </a:p>
          <a:p>
            <a:pPr marL="342900" indent="-342900">
              <a:buAutoNum type="arabicPeriod"/>
            </a:pPr>
            <a:r>
              <a:rPr lang="en-US" sz="4000" b="1">
                <a:ea typeface="Calibri"/>
                <a:cs typeface="Calibri"/>
              </a:rPr>
              <a:t>Make it happen</a:t>
            </a:r>
          </a:p>
          <a:p>
            <a:pPr marL="342900" indent="-342900">
              <a:buAutoNum type="arabicPeriod"/>
            </a:pPr>
            <a:endParaRPr lang="en-US" sz="4000" b="1">
              <a:ea typeface="Calibri"/>
              <a:cs typeface="Calibri"/>
            </a:endParaRPr>
          </a:p>
          <a:p>
            <a:r>
              <a:rPr lang="en-US" sz="4000">
                <a:ea typeface="+mn-lt"/>
                <a:cs typeface="+mn-lt"/>
                <a:hlinkClick r:id="rId2"/>
              </a:rPr>
              <a:t>Learning Clicks</a:t>
            </a:r>
            <a:endParaRPr lang="en-US" sz="4000">
              <a:ea typeface="Calibri"/>
              <a:cs typeface="Calibri"/>
            </a:endParaRPr>
          </a:p>
          <a:p>
            <a:endParaRPr lang="en-US" sz="1200">
              <a:ea typeface="Calibri"/>
              <a:cs typeface="Calibri"/>
            </a:endParaRPr>
          </a:p>
          <a:p>
            <a:r>
              <a:rPr lang="en-US" sz="4000">
                <a:ea typeface="+mn-lt"/>
                <a:cs typeface="+mn-lt"/>
                <a:hlinkClick r:id="rId3"/>
              </a:rPr>
              <a:t>Know Yourself </a:t>
            </a:r>
            <a:endParaRPr lang="en-US" sz="4000">
              <a:ea typeface="Calibri"/>
              <a:cs typeface="Calibri"/>
            </a:endParaRPr>
          </a:p>
          <a:p>
            <a:endParaRPr lang="en-US" sz="4000">
              <a:ea typeface="Calibri"/>
              <a:cs typeface="Calibri"/>
            </a:endParaRPr>
          </a:p>
          <a:p>
            <a:endParaRPr lang="en-US" sz="4000">
              <a:ea typeface="Calibri"/>
              <a:cs typeface="Calibri"/>
            </a:endParaRPr>
          </a:p>
          <a:p>
            <a:pPr marL="342900" indent="-342900">
              <a:buAutoNum type="arabicPeriod"/>
            </a:pPr>
            <a:endParaRPr lang="en-US">
              <a:ea typeface="Calibri"/>
              <a:cs typeface="Calibri"/>
            </a:endParaRPr>
          </a:p>
        </p:txBody>
      </p:sp>
      <p:pic>
        <p:nvPicPr>
          <p:cNvPr id="4" name="Picture 3">
            <a:extLst>
              <a:ext uri="{FF2B5EF4-FFF2-40B4-BE49-F238E27FC236}">
                <a16:creationId xmlns:a16="http://schemas.microsoft.com/office/drawing/2014/main" id="{D5BE461F-FC96-B021-2452-4600EF8554F4}"/>
              </a:ext>
            </a:extLst>
          </p:cNvPr>
          <p:cNvPicPr>
            <a:picLocks noChangeAspect="1"/>
          </p:cNvPicPr>
          <p:nvPr/>
        </p:nvPicPr>
        <p:blipFill>
          <a:blip r:embed="rId4"/>
          <a:stretch>
            <a:fillRect/>
          </a:stretch>
        </p:blipFill>
        <p:spPr>
          <a:xfrm>
            <a:off x="63336" y="1830189"/>
            <a:ext cx="6741225" cy="4018998"/>
          </a:xfrm>
          <a:prstGeom prst="rect">
            <a:avLst/>
          </a:prstGeom>
        </p:spPr>
      </p:pic>
    </p:spTree>
    <p:extLst>
      <p:ext uri="{BB962C8B-B14F-4D97-AF65-F5344CB8AC3E}">
        <p14:creationId xmlns:p14="http://schemas.microsoft.com/office/powerpoint/2010/main" val="3837193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19A6-9999-46C0-F738-730315333A05}"/>
              </a:ext>
            </a:extLst>
          </p:cNvPr>
          <p:cNvSpPr>
            <a:spLocks noGrp="1"/>
          </p:cNvSpPr>
          <p:nvPr>
            <p:ph type="title"/>
          </p:nvPr>
        </p:nvSpPr>
        <p:spPr>
          <a:xfrm>
            <a:off x="540588" y="805788"/>
            <a:ext cx="11139578" cy="738664"/>
          </a:xfrm>
        </p:spPr>
        <p:txBody>
          <a:bodyPr wrap="square" lIns="0" tIns="0" rIns="0" bIns="0" anchor="t">
            <a:spAutoFit/>
          </a:bodyPr>
          <a:lstStyle/>
          <a:p>
            <a:pPr algn="ctr"/>
            <a:r>
              <a:rPr lang="en-US" sz="4800" b="1">
                <a:latin typeface="+mn-lt"/>
              </a:rPr>
              <a:t>Things to Consider</a:t>
            </a:r>
            <a:endParaRPr lang="en-US" sz="4800" b="1">
              <a:latin typeface="+mn-lt"/>
              <a:ea typeface="Calibri"/>
            </a:endParaRPr>
          </a:p>
        </p:txBody>
      </p:sp>
      <p:sp>
        <p:nvSpPr>
          <p:cNvPr id="3" name="Text Placeholder 2">
            <a:extLst>
              <a:ext uri="{FF2B5EF4-FFF2-40B4-BE49-F238E27FC236}">
                <a16:creationId xmlns:a16="http://schemas.microsoft.com/office/drawing/2014/main" id="{46C5425B-E647-E33F-3329-8C1FF5E54ECA}"/>
              </a:ext>
            </a:extLst>
          </p:cNvPr>
          <p:cNvSpPr>
            <a:spLocks noGrp="1"/>
          </p:cNvSpPr>
          <p:nvPr>
            <p:ph type="body" idx="1"/>
          </p:nvPr>
        </p:nvSpPr>
        <p:spPr>
          <a:xfrm>
            <a:off x="304776" y="1596131"/>
            <a:ext cx="11145871" cy="5570756"/>
          </a:xfrm>
        </p:spPr>
        <p:txBody>
          <a:bodyPr wrap="square" lIns="0" tIns="0" rIns="0" bIns="0" anchor="t">
            <a:spAutoFit/>
          </a:bodyPr>
          <a:lstStyle/>
          <a:p>
            <a:pPr marL="285750" indent="-285750">
              <a:buFont typeface="Arial" panose="020B0604020202020204" pitchFamily="34" charset="0"/>
              <a:buChar char="•"/>
            </a:pPr>
            <a:r>
              <a:rPr lang="en-US" sz="2400" b="1">
                <a:cs typeface="Calibri"/>
              </a:rPr>
              <a:t>Set </a:t>
            </a:r>
            <a:r>
              <a:rPr lang="en-US" sz="2400" b="1">
                <a:highlight>
                  <a:srgbClr val="FFFF00"/>
                </a:highlight>
                <a:cs typeface="Calibri"/>
              </a:rPr>
              <a:t>realistic goals</a:t>
            </a:r>
          </a:p>
          <a:p>
            <a:pPr marL="742950" lvl="1" indent="-285750">
              <a:buFont typeface="Arial" panose="020B0604020202020204" pitchFamily="34" charset="0"/>
              <a:buChar char="•"/>
            </a:pPr>
            <a:r>
              <a:rPr lang="en-US" sz="2400">
                <a:cs typeface="Calibri"/>
              </a:rPr>
              <a:t>Review </a:t>
            </a:r>
            <a:r>
              <a:rPr lang="en-US" sz="2400" b="1">
                <a:cs typeface="Calibri"/>
              </a:rPr>
              <a:t>strengths and weaknesses</a:t>
            </a:r>
            <a:r>
              <a:rPr lang="en-US" sz="2400">
                <a:cs typeface="Calibri"/>
              </a:rPr>
              <a:t> (look at previous marks)</a:t>
            </a:r>
          </a:p>
          <a:p>
            <a:pPr marL="1200150" lvl="2" indent="-285750">
              <a:buFont typeface="Arial,Sans-Serif"/>
              <a:buChar char="•"/>
            </a:pPr>
            <a:r>
              <a:rPr lang="en-US">
                <a:cs typeface="Calibri"/>
              </a:rPr>
              <a:t>Direct admission into desired institution or transferring between post-secondary schools</a:t>
            </a:r>
          </a:p>
          <a:p>
            <a:pPr marL="742950" lvl="1" indent="-285750">
              <a:buFont typeface="Arial" panose="020B0604020202020204" pitchFamily="34" charset="0"/>
              <a:buChar char="•"/>
            </a:pPr>
            <a:r>
              <a:rPr lang="en-US" sz="2400">
                <a:cs typeface="Calibri"/>
              </a:rPr>
              <a:t>Consider</a:t>
            </a:r>
            <a:r>
              <a:rPr lang="en-US" sz="2400" b="1">
                <a:cs typeface="Calibri"/>
              </a:rPr>
              <a:t> length of program</a:t>
            </a:r>
            <a:endParaRPr lang="en-US" b="1"/>
          </a:p>
          <a:p>
            <a:pPr marL="1200150" lvl="2" indent="-285750">
              <a:buFont typeface="Arial" panose="020B0604020202020204" pitchFamily="34" charset="0"/>
              <a:buChar char="•"/>
            </a:pPr>
            <a:r>
              <a:rPr lang="en-US">
                <a:cs typeface="Calibri"/>
              </a:rPr>
              <a:t>Certificate, Diploma, Degree</a:t>
            </a:r>
            <a:endParaRPr lang="en-US" sz="2400" b="1">
              <a:cs typeface="Calibri"/>
            </a:endParaRPr>
          </a:p>
          <a:p>
            <a:pPr marL="742950" lvl="1" indent="-285750">
              <a:buFont typeface="Arial,Sans-Serif" panose="020B0604020202020204" pitchFamily="34" charset="0"/>
              <a:buChar char="•"/>
            </a:pPr>
            <a:r>
              <a:rPr lang="en-US" sz="2400">
                <a:cs typeface="Calibri"/>
              </a:rPr>
              <a:t>Consider</a:t>
            </a:r>
            <a:r>
              <a:rPr lang="en-US" sz="2400" b="1">
                <a:cs typeface="Calibri"/>
              </a:rPr>
              <a:t> desired class size</a:t>
            </a:r>
            <a:r>
              <a:rPr lang="en-US" sz="2400">
                <a:cs typeface="Calibri"/>
              </a:rPr>
              <a:t> (KPU, Douglas and UFV- max. 35 students per class)</a:t>
            </a:r>
          </a:p>
          <a:p>
            <a:pPr marL="742950" lvl="1" indent="-285750">
              <a:buFont typeface="Arial" panose="020B0604020202020204" pitchFamily="34" charset="0"/>
              <a:buChar char="•"/>
            </a:pPr>
            <a:r>
              <a:rPr lang="en-US" sz="2400">
                <a:cs typeface="Calibri"/>
              </a:rPr>
              <a:t>Consider </a:t>
            </a:r>
            <a:r>
              <a:rPr lang="en-US" sz="2400" b="1">
                <a:cs typeface="Calibri"/>
              </a:rPr>
              <a:t>transportation</a:t>
            </a:r>
          </a:p>
          <a:p>
            <a:pPr marL="742950" lvl="1" indent="-285750">
              <a:buFont typeface="Arial" panose="020B0604020202020204" pitchFamily="34" charset="0"/>
              <a:buChar char="•"/>
            </a:pPr>
            <a:r>
              <a:rPr lang="en-US" sz="2400">
                <a:cs typeface="Calibri"/>
              </a:rPr>
              <a:t>Consider cost of </a:t>
            </a:r>
            <a:r>
              <a:rPr lang="en-US" sz="2400" b="1">
                <a:cs typeface="Calibri"/>
              </a:rPr>
              <a:t>tuition </a:t>
            </a:r>
          </a:p>
          <a:p>
            <a:pPr lvl="1"/>
            <a:endParaRPr lang="en-US" sz="2000">
              <a:cs typeface="Calibri"/>
            </a:endParaRPr>
          </a:p>
          <a:p>
            <a:pPr marL="285750" indent="-285750">
              <a:buFont typeface="Arial" panose="020B0604020202020204" pitchFamily="34" charset="0"/>
              <a:buChar char="•"/>
            </a:pPr>
            <a:r>
              <a:rPr lang="en-US" sz="2400" b="1">
                <a:cs typeface="Calibri"/>
              </a:rPr>
              <a:t>Changing your mind </a:t>
            </a:r>
            <a:endParaRPr lang="en-US" sz="2400" b="1">
              <a:ea typeface="Calibri"/>
              <a:cs typeface="Calibri"/>
            </a:endParaRPr>
          </a:p>
          <a:p>
            <a:pPr marL="742950" lvl="1" indent="-285750">
              <a:buFont typeface="Arial" panose="020B0604020202020204" pitchFamily="34" charset="0"/>
              <a:buChar char="•"/>
            </a:pPr>
            <a:r>
              <a:rPr lang="en-US" sz="2400">
                <a:cs typeface="Calibri"/>
              </a:rPr>
              <a:t>Career</a:t>
            </a:r>
          </a:p>
          <a:p>
            <a:pPr marL="742950" lvl="1" indent="-285750">
              <a:buFont typeface="Arial" panose="020B0604020202020204" pitchFamily="34" charset="0"/>
              <a:buChar char="•"/>
            </a:pPr>
            <a:r>
              <a:rPr lang="en-US" sz="2400">
                <a:cs typeface="Calibri"/>
              </a:rPr>
              <a:t>Program</a:t>
            </a:r>
          </a:p>
          <a:p>
            <a:pPr marL="742950" lvl="1" indent="-285750">
              <a:buFont typeface="Arial" panose="020B0604020202020204" pitchFamily="34" charset="0"/>
              <a:buChar char="•"/>
            </a:pPr>
            <a:r>
              <a:rPr lang="en-US" sz="2400">
                <a:cs typeface="Calibri"/>
              </a:rPr>
              <a:t>School</a:t>
            </a:r>
          </a:p>
          <a:p>
            <a:pPr lvl="1"/>
            <a:endParaRPr lang="en-US">
              <a:cs typeface="Calibri"/>
            </a:endParaRPr>
          </a:p>
          <a:p>
            <a:pPr marL="285750" indent="-285750">
              <a:buFont typeface="Arial" panose="020B0604020202020204" pitchFamily="34" charset="0"/>
              <a:buChar char="•"/>
            </a:pPr>
            <a:r>
              <a:rPr lang="en-US" sz="2400" b="1">
                <a:cs typeface="Calibri"/>
              </a:rPr>
              <a:t>Undecided about future plans</a:t>
            </a:r>
            <a:endParaRPr lang="en-US" sz="2400" b="1">
              <a:ea typeface="Calibri"/>
              <a:cs typeface="Calibri"/>
            </a:endParaRPr>
          </a:p>
          <a:p>
            <a:pPr marL="285750" indent="-285750">
              <a:buFont typeface="Arial" panose="020B0604020202020204" pitchFamily="34" charset="0"/>
              <a:buChar char="•"/>
            </a:pPr>
            <a:endParaRPr lang="en-US">
              <a:cs typeface="Calibri"/>
            </a:endParaRPr>
          </a:p>
        </p:txBody>
      </p:sp>
      <p:pic>
        <p:nvPicPr>
          <p:cNvPr id="4" name="Picture 3" descr="5,300+ Uncertain Path Stock Photos, Pictures &amp; Royalty-Free Images - iStock  | Uncertain future, Uncertainty concept">
            <a:extLst>
              <a:ext uri="{FF2B5EF4-FFF2-40B4-BE49-F238E27FC236}">
                <a16:creationId xmlns:a16="http://schemas.microsoft.com/office/drawing/2014/main" id="{47E85CBD-8D1D-927C-75F2-D827BAB02487}"/>
              </a:ext>
            </a:extLst>
          </p:cNvPr>
          <p:cNvPicPr>
            <a:picLocks noChangeAspect="1"/>
          </p:cNvPicPr>
          <p:nvPr/>
        </p:nvPicPr>
        <p:blipFill>
          <a:blip r:embed="rId2"/>
          <a:stretch>
            <a:fillRect/>
          </a:stretch>
        </p:blipFill>
        <p:spPr>
          <a:xfrm>
            <a:off x="7855052" y="3915572"/>
            <a:ext cx="3983142" cy="2658726"/>
          </a:xfrm>
          <a:prstGeom prst="rect">
            <a:avLst/>
          </a:prstGeom>
        </p:spPr>
      </p:pic>
    </p:spTree>
    <p:extLst>
      <p:ext uri="{BB962C8B-B14F-4D97-AF65-F5344CB8AC3E}">
        <p14:creationId xmlns:p14="http://schemas.microsoft.com/office/powerpoint/2010/main" val="70167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531" y="606551"/>
            <a:ext cx="11299190" cy="1259205"/>
          </a:xfrm>
          <a:custGeom>
            <a:avLst/>
            <a:gdLst/>
            <a:ahLst/>
            <a:cxnLst/>
            <a:rect l="l" t="t" r="r" b="b"/>
            <a:pathLst>
              <a:path w="11299190" h="1259205">
                <a:moveTo>
                  <a:pt x="11298936" y="0"/>
                </a:moveTo>
                <a:lnTo>
                  <a:pt x="0" y="0"/>
                </a:lnTo>
                <a:lnTo>
                  <a:pt x="0" y="1258824"/>
                </a:lnTo>
                <a:lnTo>
                  <a:pt x="11298936" y="1258824"/>
                </a:lnTo>
                <a:lnTo>
                  <a:pt x="11298936" y="0"/>
                </a:lnTo>
                <a:close/>
              </a:path>
            </a:pathLst>
          </a:custGeom>
          <a:solidFill>
            <a:srgbClr val="CE7142"/>
          </a:solidFill>
        </p:spPr>
        <p:txBody>
          <a:bodyPr wrap="square" lIns="0" tIns="0" rIns="0" bIns="0" rtlCol="0"/>
          <a:lstStyle/>
          <a:p>
            <a:endParaRPr/>
          </a:p>
        </p:txBody>
      </p:sp>
      <p:sp>
        <p:nvSpPr>
          <p:cNvPr id="3" name="object 3"/>
          <p:cNvSpPr txBox="1"/>
          <p:nvPr/>
        </p:nvSpPr>
        <p:spPr>
          <a:xfrm>
            <a:off x="11640946" y="6543004"/>
            <a:ext cx="116205" cy="132715"/>
          </a:xfrm>
          <a:prstGeom prst="rect">
            <a:avLst/>
          </a:prstGeom>
        </p:spPr>
        <p:txBody>
          <a:bodyPr vert="horz" wrap="square" lIns="0" tIns="0" rIns="0" bIns="0" rtlCol="0">
            <a:spAutoFit/>
          </a:bodyPr>
          <a:lstStyle/>
          <a:p>
            <a:pPr>
              <a:lnSpc>
                <a:spcPts val="1015"/>
              </a:lnSpc>
            </a:pPr>
            <a:r>
              <a:rPr sz="900" spc="-50">
                <a:solidFill>
                  <a:srgbClr val="CE7142"/>
                </a:solidFill>
                <a:latin typeface="Trebuchet MS"/>
                <a:cs typeface="Trebuchet MS"/>
              </a:rPr>
              <a:t>10</a:t>
            </a:r>
            <a:endParaRPr sz="900">
              <a:latin typeface="Trebuchet MS"/>
              <a:cs typeface="Trebuchet MS"/>
            </a:endParaRPr>
          </a:p>
        </p:txBody>
      </p:sp>
      <p:sp>
        <p:nvSpPr>
          <p:cNvPr id="4" name="object 4"/>
          <p:cNvSpPr txBox="1">
            <a:spLocks noGrp="1"/>
          </p:cNvSpPr>
          <p:nvPr>
            <p:ph type="title"/>
          </p:nvPr>
        </p:nvSpPr>
        <p:spPr>
          <a:xfrm>
            <a:off x="1917293" y="952880"/>
            <a:ext cx="8253730" cy="566181"/>
          </a:xfrm>
          <a:prstGeom prst="rect">
            <a:avLst/>
          </a:prstGeom>
        </p:spPr>
        <p:txBody>
          <a:bodyPr vert="horz" wrap="square" lIns="0" tIns="12065" rIns="0" bIns="0" rtlCol="0" anchor="t">
            <a:spAutoFit/>
          </a:bodyPr>
          <a:lstStyle/>
          <a:p>
            <a:pPr marL="12700" algn="ctr">
              <a:lnSpc>
                <a:spcPct val="100000"/>
              </a:lnSpc>
              <a:spcBef>
                <a:spcPts val="95"/>
              </a:spcBef>
            </a:pPr>
            <a:r>
              <a:rPr sz="3600" b="1" spc="95">
                <a:solidFill>
                  <a:srgbClr val="FFFFFF"/>
                </a:solidFill>
              </a:rPr>
              <a:t>REQUIRED</a:t>
            </a:r>
            <a:r>
              <a:rPr sz="3600" b="1" spc="-45">
                <a:solidFill>
                  <a:srgbClr val="FFFFFF"/>
                </a:solidFill>
              </a:rPr>
              <a:t> </a:t>
            </a:r>
            <a:r>
              <a:rPr sz="3600" b="1" spc="65">
                <a:solidFill>
                  <a:srgbClr val="FFFFFF"/>
                </a:solidFill>
              </a:rPr>
              <a:t>PROVINCIAL</a:t>
            </a:r>
            <a:r>
              <a:rPr sz="3600" b="1" spc="-330">
                <a:solidFill>
                  <a:srgbClr val="FFFFFF"/>
                </a:solidFill>
              </a:rPr>
              <a:t> </a:t>
            </a:r>
            <a:r>
              <a:rPr sz="3600" b="1" spc="-10">
                <a:solidFill>
                  <a:srgbClr val="FFFFFF"/>
                </a:solidFill>
              </a:rPr>
              <a:t>ASSESSMENTS</a:t>
            </a:r>
            <a:endParaRPr lang="en-US" sz="3600" b="1" spc="-10">
              <a:solidFill>
                <a:srgbClr val="FFFFFF"/>
              </a:solidFill>
            </a:endParaRPr>
          </a:p>
        </p:txBody>
      </p:sp>
      <p:grpSp>
        <p:nvGrpSpPr>
          <p:cNvPr id="5" name="object 5"/>
          <p:cNvGrpSpPr/>
          <p:nvPr/>
        </p:nvGrpSpPr>
        <p:grpSpPr>
          <a:xfrm>
            <a:off x="3220211" y="1912619"/>
            <a:ext cx="8526780" cy="4945380"/>
            <a:chOff x="3220211" y="1912619"/>
            <a:chExt cx="8526780" cy="4945380"/>
          </a:xfrm>
        </p:grpSpPr>
        <p:pic>
          <p:nvPicPr>
            <p:cNvPr id="6" name="object 6"/>
            <p:cNvPicPr/>
            <p:nvPr/>
          </p:nvPicPr>
          <p:blipFill>
            <a:blip r:embed="rId3" cstate="print"/>
            <a:stretch>
              <a:fillRect/>
            </a:stretch>
          </p:blipFill>
          <p:spPr>
            <a:xfrm>
              <a:off x="6554723" y="1912648"/>
              <a:ext cx="5192141" cy="4881245"/>
            </a:xfrm>
            <a:prstGeom prst="rect">
              <a:avLst/>
            </a:prstGeom>
          </p:spPr>
        </p:pic>
        <p:sp>
          <p:nvSpPr>
            <p:cNvPr id="7" name="object 7"/>
            <p:cNvSpPr/>
            <p:nvPr/>
          </p:nvSpPr>
          <p:spPr>
            <a:xfrm>
              <a:off x="3220211" y="1912619"/>
              <a:ext cx="3982720" cy="4945380"/>
            </a:xfrm>
            <a:custGeom>
              <a:avLst/>
              <a:gdLst/>
              <a:ahLst/>
              <a:cxnLst/>
              <a:rect l="l" t="t" r="r" b="b"/>
              <a:pathLst>
                <a:path w="3982720" h="4945380">
                  <a:moveTo>
                    <a:pt x="3982212" y="0"/>
                  </a:moveTo>
                  <a:lnTo>
                    <a:pt x="0" y="0"/>
                  </a:lnTo>
                  <a:lnTo>
                    <a:pt x="0" y="4945380"/>
                  </a:lnTo>
                  <a:lnTo>
                    <a:pt x="3982212" y="4945380"/>
                  </a:lnTo>
                  <a:lnTo>
                    <a:pt x="3982212" y="0"/>
                  </a:lnTo>
                  <a:close/>
                </a:path>
              </a:pathLst>
            </a:custGeom>
            <a:solidFill>
              <a:srgbClr val="475F83"/>
            </a:solidFill>
          </p:spPr>
          <p:txBody>
            <a:bodyPr wrap="square" lIns="0" tIns="0" rIns="0" bIns="0" rtlCol="0"/>
            <a:lstStyle/>
            <a:p>
              <a:endParaRPr/>
            </a:p>
          </p:txBody>
        </p:sp>
      </p:grpSp>
      <p:sp>
        <p:nvSpPr>
          <p:cNvPr id="8" name="object 8"/>
          <p:cNvSpPr txBox="1"/>
          <p:nvPr/>
        </p:nvSpPr>
        <p:spPr>
          <a:xfrm>
            <a:off x="3214919" y="1913907"/>
            <a:ext cx="3977428" cy="5083699"/>
          </a:xfrm>
          <a:prstGeom prst="rect">
            <a:avLst/>
          </a:prstGeom>
        </p:spPr>
        <p:txBody>
          <a:bodyPr vert="horz" wrap="square" lIns="0" tIns="119380" rIns="0" bIns="0" rtlCol="0" anchor="t">
            <a:spAutoFit/>
          </a:bodyPr>
          <a:lstStyle/>
          <a:p>
            <a:pPr marL="318770" indent="-306070">
              <a:lnSpc>
                <a:spcPct val="100000"/>
              </a:lnSpc>
              <a:spcBef>
                <a:spcPts val="940"/>
              </a:spcBef>
              <a:buClr>
                <a:srgbClr val="CE7142"/>
              </a:buClr>
              <a:buSzPct val="90000"/>
              <a:buFont typeface="Cambria"/>
              <a:buChar char="◾"/>
              <a:tabLst>
                <a:tab pos="318770" algn="l"/>
              </a:tabLst>
            </a:pPr>
            <a:r>
              <a:rPr sz="2800" spc="-85">
                <a:solidFill>
                  <a:srgbClr val="FFFFFF"/>
                </a:solidFill>
                <a:latin typeface="+mn-lt"/>
                <a:cs typeface="Trebuchet MS"/>
              </a:rPr>
              <a:t>Required</a:t>
            </a:r>
            <a:r>
              <a:rPr sz="2800" spc="-75">
                <a:solidFill>
                  <a:srgbClr val="FFFFFF"/>
                </a:solidFill>
                <a:latin typeface="+mn-lt"/>
                <a:cs typeface="Trebuchet MS"/>
              </a:rPr>
              <a:t> </a:t>
            </a:r>
            <a:r>
              <a:rPr sz="2800" spc="-80">
                <a:solidFill>
                  <a:srgbClr val="FFFFFF"/>
                </a:solidFill>
                <a:latin typeface="+mn-lt"/>
                <a:cs typeface="Trebuchet MS"/>
              </a:rPr>
              <a:t>for</a:t>
            </a:r>
            <a:r>
              <a:rPr sz="2800" spc="-60">
                <a:solidFill>
                  <a:srgbClr val="FFFFFF"/>
                </a:solidFill>
                <a:latin typeface="+mn-lt"/>
                <a:cs typeface="Trebuchet MS"/>
              </a:rPr>
              <a:t> </a:t>
            </a:r>
            <a:r>
              <a:rPr sz="2800" spc="-40">
                <a:solidFill>
                  <a:srgbClr val="FFFFFF"/>
                </a:solidFill>
                <a:latin typeface="+mn-lt"/>
                <a:cs typeface="Trebuchet MS"/>
              </a:rPr>
              <a:t>graduation.</a:t>
            </a:r>
            <a:endParaRPr lang="en-CA" sz="2800" spc="-40">
              <a:solidFill>
                <a:srgbClr val="FFFFFF"/>
              </a:solidFill>
              <a:latin typeface="+mn-lt"/>
              <a:cs typeface="Trebuchet MS"/>
            </a:endParaRPr>
          </a:p>
          <a:p>
            <a:pPr marL="318770" indent="-306070">
              <a:lnSpc>
                <a:spcPts val="2280"/>
              </a:lnSpc>
              <a:spcBef>
                <a:spcPts val="840"/>
              </a:spcBef>
              <a:buClr>
                <a:srgbClr val="CE7142"/>
              </a:buClr>
              <a:buSzPct val="90000"/>
              <a:buFont typeface="Cambria"/>
              <a:buChar char="◾"/>
              <a:tabLst>
                <a:tab pos="318770" algn="l"/>
              </a:tabLst>
            </a:pPr>
            <a:r>
              <a:rPr sz="2800" spc="-70">
                <a:solidFill>
                  <a:srgbClr val="FFFFFF"/>
                </a:solidFill>
                <a:latin typeface="+mn-lt"/>
                <a:cs typeface="Trebuchet MS"/>
              </a:rPr>
              <a:t>Scored</a:t>
            </a:r>
            <a:r>
              <a:rPr sz="2800" spc="-60">
                <a:solidFill>
                  <a:srgbClr val="FFFFFF"/>
                </a:solidFill>
                <a:latin typeface="+mn-lt"/>
                <a:cs typeface="Trebuchet MS"/>
              </a:rPr>
              <a:t> </a:t>
            </a:r>
            <a:r>
              <a:rPr sz="2800">
                <a:solidFill>
                  <a:srgbClr val="FFFFFF"/>
                </a:solidFill>
                <a:latin typeface="+mn-lt"/>
                <a:cs typeface="Trebuchet MS"/>
              </a:rPr>
              <a:t>on</a:t>
            </a:r>
            <a:r>
              <a:rPr sz="2800" spc="-50">
                <a:solidFill>
                  <a:srgbClr val="FFFFFF"/>
                </a:solidFill>
                <a:latin typeface="+mn-lt"/>
                <a:cs typeface="Trebuchet MS"/>
              </a:rPr>
              <a:t> </a:t>
            </a:r>
            <a:r>
              <a:rPr sz="2800" spc="-204">
                <a:solidFill>
                  <a:srgbClr val="FFFFFF"/>
                </a:solidFill>
                <a:latin typeface="+mn-lt"/>
                <a:cs typeface="Trebuchet MS"/>
              </a:rPr>
              <a:t>a</a:t>
            </a:r>
            <a:r>
              <a:rPr sz="2800" spc="-45">
                <a:solidFill>
                  <a:srgbClr val="FFFFFF"/>
                </a:solidFill>
                <a:latin typeface="+mn-lt"/>
                <a:cs typeface="Trebuchet MS"/>
              </a:rPr>
              <a:t> </a:t>
            </a:r>
            <a:r>
              <a:rPr sz="2800" spc="-114">
                <a:solidFill>
                  <a:srgbClr val="FFFFFF"/>
                </a:solidFill>
                <a:latin typeface="+mn-lt"/>
                <a:cs typeface="Trebuchet MS"/>
              </a:rPr>
              <a:t>proficiency</a:t>
            </a:r>
            <a:r>
              <a:rPr sz="2800" spc="-85">
                <a:solidFill>
                  <a:srgbClr val="FFFFFF"/>
                </a:solidFill>
                <a:latin typeface="+mn-lt"/>
                <a:cs typeface="Trebuchet MS"/>
              </a:rPr>
              <a:t> </a:t>
            </a:r>
            <a:r>
              <a:rPr sz="2800" spc="-140">
                <a:solidFill>
                  <a:srgbClr val="FFFFFF"/>
                </a:solidFill>
                <a:latin typeface="+mn-lt"/>
                <a:cs typeface="Trebuchet MS"/>
              </a:rPr>
              <a:t>scale</a:t>
            </a:r>
            <a:r>
              <a:rPr sz="2800" spc="-40">
                <a:solidFill>
                  <a:srgbClr val="FFFFFF"/>
                </a:solidFill>
                <a:latin typeface="+mn-lt"/>
                <a:cs typeface="Trebuchet MS"/>
              </a:rPr>
              <a:t> </a:t>
            </a:r>
            <a:r>
              <a:rPr sz="2800" spc="-25">
                <a:solidFill>
                  <a:srgbClr val="FFFFFF"/>
                </a:solidFill>
                <a:latin typeface="+mn-lt"/>
                <a:cs typeface="Trebuchet MS"/>
              </a:rPr>
              <a:t>not</a:t>
            </a:r>
            <a:endParaRPr sz="2800">
              <a:latin typeface="+mn-lt"/>
              <a:cs typeface="Trebuchet MS"/>
            </a:endParaRPr>
          </a:p>
          <a:p>
            <a:pPr marL="318770">
              <a:lnSpc>
                <a:spcPts val="2280"/>
              </a:lnSpc>
            </a:pPr>
            <a:r>
              <a:rPr sz="2800" spc="-204">
                <a:solidFill>
                  <a:srgbClr val="FFFFFF"/>
                </a:solidFill>
                <a:latin typeface="+mn-lt"/>
                <a:cs typeface="Trebuchet MS"/>
              </a:rPr>
              <a:t>a</a:t>
            </a:r>
            <a:r>
              <a:rPr sz="2800" spc="-30">
                <a:solidFill>
                  <a:srgbClr val="FFFFFF"/>
                </a:solidFill>
                <a:latin typeface="+mn-lt"/>
                <a:cs typeface="Trebuchet MS"/>
              </a:rPr>
              <a:t> </a:t>
            </a:r>
            <a:r>
              <a:rPr sz="2800" spc="-125">
                <a:solidFill>
                  <a:srgbClr val="FFFFFF"/>
                </a:solidFill>
                <a:latin typeface="+mn-lt"/>
                <a:cs typeface="Trebuchet MS"/>
              </a:rPr>
              <a:t>percentage</a:t>
            </a:r>
            <a:r>
              <a:rPr sz="2800" spc="-65">
                <a:solidFill>
                  <a:srgbClr val="FFFFFF"/>
                </a:solidFill>
                <a:latin typeface="+mn-lt"/>
                <a:cs typeface="Trebuchet MS"/>
              </a:rPr>
              <a:t> </a:t>
            </a:r>
            <a:r>
              <a:rPr sz="2800">
                <a:solidFill>
                  <a:srgbClr val="FFFFFF"/>
                </a:solidFill>
                <a:latin typeface="+mn-lt"/>
                <a:cs typeface="Trebuchet MS"/>
              </a:rPr>
              <a:t>or</a:t>
            </a:r>
            <a:r>
              <a:rPr sz="2800" spc="-40">
                <a:solidFill>
                  <a:srgbClr val="FFFFFF"/>
                </a:solidFill>
                <a:latin typeface="+mn-lt"/>
                <a:cs typeface="Trebuchet MS"/>
              </a:rPr>
              <a:t> </a:t>
            </a:r>
            <a:r>
              <a:rPr sz="2800" spc="-110">
                <a:solidFill>
                  <a:srgbClr val="FFFFFF"/>
                </a:solidFill>
                <a:latin typeface="+mn-lt"/>
                <a:cs typeface="Trebuchet MS"/>
              </a:rPr>
              <a:t>letter</a:t>
            </a:r>
            <a:r>
              <a:rPr sz="2800" spc="-45">
                <a:solidFill>
                  <a:srgbClr val="FFFFFF"/>
                </a:solidFill>
                <a:latin typeface="+mn-lt"/>
                <a:cs typeface="Trebuchet MS"/>
              </a:rPr>
              <a:t> </a:t>
            </a:r>
            <a:r>
              <a:rPr sz="2800" spc="-10">
                <a:solidFill>
                  <a:srgbClr val="FFFFFF"/>
                </a:solidFill>
                <a:latin typeface="+mn-lt"/>
                <a:cs typeface="Trebuchet MS"/>
              </a:rPr>
              <a:t>grade.</a:t>
            </a:r>
            <a:endParaRPr sz="2800">
              <a:latin typeface="+mn-lt"/>
              <a:cs typeface="Trebuchet MS"/>
            </a:endParaRPr>
          </a:p>
          <a:p>
            <a:pPr marL="318770" marR="5080" indent="-306705">
              <a:lnSpc>
                <a:spcPts val="2160"/>
              </a:lnSpc>
              <a:spcBef>
                <a:spcPts val="1110"/>
              </a:spcBef>
              <a:buClr>
                <a:srgbClr val="CE7142"/>
              </a:buClr>
              <a:buSzPct val="90000"/>
              <a:buFont typeface="Cambria"/>
              <a:buChar char="◾"/>
              <a:tabLst>
                <a:tab pos="318770" algn="l"/>
              </a:tabLst>
            </a:pPr>
            <a:r>
              <a:rPr sz="2800" spc="-40">
                <a:solidFill>
                  <a:srgbClr val="FFFFFF"/>
                </a:solidFill>
                <a:latin typeface="+mn-lt"/>
                <a:cs typeface="Trebuchet MS"/>
              </a:rPr>
              <a:t>All</a:t>
            </a:r>
            <a:r>
              <a:rPr sz="2800" spc="-55">
                <a:solidFill>
                  <a:srgbClr val="FFFFFF"/>
                </a:solidFill>
                <a:latin typeface="+mn-lt"/>
                <a:cs typeface="Trebuchet MS"/>
              </a:rPr>
              <a:t> </a:t>
            </a:r>
            <a:r>
              <a:rPr sz="2800" spc="-60">
                <a:solidFill>
                  <a:srgbClr val="FFFFFF"/>
                </a:solidFill>
                <a:latin typeface="+mn-lt"/>
                <a:cs typeface="Trebuchet MS"/>
              </a:rPr>
              <a:t>scores</a:t>
            </a:r>
            <a:r>
              <a:rPr sz="2800" spc="-45">
                <a:solidFill>
                  <a:srgbClr val="FFFFFF"/>
                </a:solidFill>
                <a:latin typeface="+mn-lt"/>
                <a:cs typeface="Trebuchet MS"/>
              </a:rPr>
              <a:t> </a:t>
            </a:r>
            <a:r>
              <a:rPr sz="2800" spc="-125">
                <a:solidFill>
                  <a:srgbClr val="FFFFFF"/>
                </a:solidFill>
                <a:latin typeface="+mn-lt"/>
                <a:cs typeface="Trebuchet MS"/>
              </a:rPr>
              <a:t>are</a:t>
            </a:r>
            <a:r>
              <a:rPr sz="2800" spc="-60">
                <a:solidFill>
                  <a:srgbClr val="FFFFFF"/>
                </a:solidFill>
                <a:latin typeface="+mn-lt"/>
                <a:cs typeface="Trebuchet MS"/>
              </a:rPr>
              <a:t> </a:t>
            </a:r>
            <a:r>
              <a:rPr sz="2800" spc="-150">
                <a:solidFill>
                  <a:srgbClr val="FFFFFF"/>
                </a:solidFill>
                <a:latin typeface="+mn-lt"/>
                <a:cs typeface="Trebuchet MS"/>
              </a:rPr>
              <a:t>acceptable</a:t>
            </a:r>
            <a:r>
              <a:rPr sz="2800" spc="-60">
                <a:solidFill>
                  <a:srgbClr val="FFFFFF"/>
                </a:solidFill>
                <a:latin typeface="+mn-lt"/>
                <a:cs typeface="Trebuchet MS"/>
              </a:rPr>
              <a:t> </a:t>
            </a:r>
            <a:r>
              <a:rPr sz="2800" spc="-20">
                <a:solidFill>
                  <a:srgbClr val="FFFFFF"/>
                </a:solidFill>
                <a:latin typeface="+mn-lt"/>
                <a:cs typeface="Trebuchet MS"/>
              </a:rPr>
              <a:t>to</a:t>
            </a:r>
            <a:r>
              <a:rPr sz="2800" spc="-65">
                <a:solidFill>
                  <a:srgbClr val="FFFFFF"/>
                </a:solidFill>
                <a:latin typeface="+mn-lt"/>
                <a:cs typeface="Trebuchet MS"/>
              </a:rPr>
              <a:t> </a:t>
            </a:r>
            <a:r>
              <a:rPr sz="2800" spc="-105">
                <a:solidFill>
                  <a:srgbClr val="FFFFFF"/>
                </a:solidFill>
                <a:latin typeface="+mn-lt"/>
                <a:cs typeface="Trebuchet MS"/>
              </a:rPr>
              <a:t>meet </a:t>
            </a:r>
            <a:r>
              <a:rPr sz="2800" spc="-114">
                <a:solidFill>
                  <a:srgbClr val="FFFFFF"/>
                </a:solidFill>
                <a:latin typeface="+mn-lt"/>
                <a:cs typeface="Trebuchet MS"/>
              </a:rPr>
              <a:t>the</a:t>
            </a:r>
            <a:r>
              <a:rPr sz="2800" spc="-45">
                <a:solidFill>
                  <a:srgbClr val="FFFFFF"/>
                </a:solidFill>
                <a:latin typeface="+mn-lt"/>
                <a:cs typeface="Trebuchet MS"/>
              </a:rPr>
              <a:t> </a:t>
            </a:r>
            <a:r>
              <a:rPr sz="2800" spc="-110">
                <a:solidFill>
                  <a:srgbClr val="FFFFFF"/>
                </a:solidFill>
                <a:latin typeface="+mn-lt"/>
                <a:cs typeface="Trebuchet MS"/>
              </a:rPr>
              <a:t>graduation</a:t>
            </a:r>
            <a:r>
              <a:rPr sz="2800" spc="-85">
                <a:solidFill>
                  <a:srgbClr val="FFFFFF"/>
                </a:solidFill>
                <a:latin typeface="+mn-lt"/>
                <a:cs typeface="Trebuchet MS"/>
              </a:rPr>
              <a:t> </a:t>
            </a:r>
            <a:r>
              <a:rPr sz="2800" spc="-40">
                <a:solidFill>
                  <a:srgbClr val="FFFFFF"/>
                </a:solidFill>
                <a:latin typeface="+mn-lt"/>
                <a:cs typeface="Trebuchet MS"/>
              </a:rPr>
              <a:t>requirement.</a:t>
            </a:r>
            <a:endParaRPr lang="en-CA" sz="2800" spc="-40">
              <a:solidFill>
                <a:srgbClr val="FFFFFF"/>
              </a:solidFill>
              <a:latin typeface="+mn-lt"/>
              <a:cs typeface="Trebuchet MS"/>
            </a:endParaRPr>
          </a:p>
          <a:p>
            <a:pPr marL="318770" indent="-306070">
              <a:lnSpc>
                <a:spcPts val="2280"/>
              </a:lnSpc>
              <a:spcBef>
                <a:spcPts val="810"/>
              </a:spcBef>
              <a:buClr>
                <a:srgbClr val="CE7142"/>
              </a:buClr>
              <a:buSzPct val="90000"/>
              <a:buFont typeface="Cambria"/>
              <a:buChar char="◾"/>
              <a:tabLst>
                <a:tab pos="318770" algn="l"/>
              </a:tabLst>
            </a:pPr>
            <a:r>
              <a:rPr sz="2800" spc="105">
                <a:solidFill>
                  <a:srgbClr val="FFFFFF"/>
                </a:solidFill>
                <a:latin typeface="+mn-lt"/>
                <a:cs typeface="Trebuchet MS"/>
              </a:rPr>
              <a:t>UBC</a:t>
            </a:r>
            <a:r>
              <a:rPr sz="2800" spc="-150">
                <a:solidFill>
                  <a:srgbClr val="FFFFFF"/>
                </a:solidFill>
                <a:latin typeface="+mn-lt"/>
                <a:cs typeface="Trebuchet MS"/>
              </a:rPr>
              <a:t> </a:t>
            </a:r>
            <a:r>
              <a:rPr sz="2800" spc="-55">
                <a:solidFill>
                  <a:srgbClr val="FFFFFF"/>
                </a:solidFill>
                <a:latin typeface="+mn-lt"/>
                <a:cs typeface="Trebuchet MS"/>
              </a:rPr>
              <a:t>requires</a:t>
            </a:r>
            <a:r>
              <a:rPr lang="en-US" sz="2800" spc="185">
                <a:solidFill>
                  <a:srgbClr val="FFFFFF"/>
                </a:solidFill>
                <a:latin typeface="+mn-lt"/>
                <a:cs typeface="Trebuchet MS"/>
              </a:rPr>
              <a:t> "</a:t>
            </a:r>
            <a:r>
              <a:rPr sz="2800" spc="-145">
                <a:solidFill>
                  <a:srgbClr val="FFFFFF"/>
                </a:solidFill>
                <a:latin typeface="+mn-lt"/>
                <a:cs typeface="Trebuchet MS"/>
              </a:rPr>
              <a:t>Proficient</a:t>
            </a:r>
            <a:r>
              <a:rPr lang="en-US" sz="2800" spc="-145">
                <a:solidFill>
                  <a:srgbClr val="FFFFFF"/>
                </a:solidFill>
                <a:latin typeface="+mn-lt"/>
                <a:cs typeface="Trebuchet MS"/>
              </a:rPr>
              <a:t>"</a:t>
            </a:r>
            <a:r>
              <a:rPr sz="2800" spc="-95">
                <a:solidFill>
                  <a:srgbClr val="FFFFFF"/>
                </a:solidFill>
                <a:latin typeface="+mn-lt"/>
                <a:cs typeface="Trebuchet MS"/>
              </a:rPr>
              <a:t> </a:t>
            </a:r>
            <a:r>
              <a:rPr sz="2800" spc="-135">
                <a:solidFill>
                  <a:srgbClr val="FFFFFF"/>
                </a:solidFill>
                <a:latin typeface="+mn-lt"/>
                <a:cs typeface="Trebuchet MS"/>
              </a:rPr>
              <a:t>Level</a:t>
            </a:r>
            <a:r>
              <a:rPr sz="2800" spc="-60">
                <a:solidFill>
                  <a:srgbClr val="FFFFFF"/>
                </a:solidFill>
                <a:latin typeface="+mn-lt"/>
                <a:cs typeface="Trebuchet MS"/>
              </a:rPr>
              <a:t> </a:t>
            </a:r>
            <a:r>
              <a:rPr sz="2800" spc="-50">
                <a:solidFill>
                  <a:srgbClr val="FFFFFF"/>
                </a:solidFill>
                <a:latin typeface="+mn-lt"/>
                <a:cs typeface="Trebuchet MS"/>
              </a:rPr>
              <a:t>3</a:t>
            </a:r>
            <a:endParaRPr sz="2800">
              <a:latin typeface="+mn-lt"/>
              <a:cs typeface="Trebuchet MS"/>
            </a:endParaRPr>
          </a:p>
          <a:p>
            <a:pPr marL="318770">
              <a:lnSpc>
                <a:spcPts val="2280"/>
              </a:lnSpc>
            </a:pPr>
            <a:r>
              <a:rPr sz="2800">
                <a:solidFill>
                  <a:srgbClr val="FFFFFF"/>
                </a:solidFill>
                <a:latin typeface="+mn-lt"/>
                <a:cs typeface="Trebuchet MS"/>
              </a:rPr>
              <a:t>on</a:t>
            </a:r>
            <a:r>
              <a:rPr sz="2800" spc="-95">
                <a:solidFill>
                  <a:srgbClr val="FFFFFF"/>
                </a:solidFill>
                <a:latin typeface="+mn-lt"/>
                <a:cs typeface="Trebuchet MS"/>
              </a:rPr>
              <a:t> </a:t>
            </a:r>
            <a:r>
              <a:rPr sz="2800" spc="-120">
                <a:solidFill>
                  <a:srgbClr val="FFFFFF"/>
                </a:solidFill>
                <a:latin typeface="+mn-lt"/>
                <a:cs typeface="Trebuchet MS"/>
              </a:rPr>
              <a:t>the</a:t>
            </a:r>
            <a:r>
              <a:rPr sz="2800" spc="-75">
                <a:solidFill>
                  <a:srgbClr val="FFFFFF"/>
                </a:solidFill>
                <a:latin typeface="+mn-lt"/>
                <a:cs typeface="Trebuchet MS"/>
              </a:rPr>
              <a:t> </a:t>
            </a:r>
            <a:r>
              <a:rPr sz="2800" spc="-125">
                <a:solidFill>
                  <a:srgbClr val="FFFFFF"/>
                </a:solidFill>
                <a:latin typeface="+mn-lt"/>
                <a:cs typeface="Trebuchet MS"/>
              </a:rPr>
              <a:t>evaluation</a:t>
            </a:r>
            <a:r>
              <a:rPr sz="2800" spc="-85">
                <a:solidFill>
                  <a:srgbClr val="FFFFFF"/>
                </a:solidFill>
                <a:latin typeface="+mn-lt"/>
                <a:cs typeface="Trebuchet MS"/>
              </a:rPr>
              <a:t> </a:t>
            </a:r>
            <a:r>
              <a:rPr sz="2800" spc="-10">
                <a:solidFill>
                  <a:srgbClr val="FFFFFF"/>
                </a:solidFill>
                <a:latin typeface="+mn-lt"/>
                <a:cs typeface="Trebuchet MS"/>
              </a:rPr>
              <a:t>scale.</a:t>
            </a:r>
            <a:endParaRPr lang="en-CA" sz="2800" spc="-10">
              <a:solidFill>
                <a:srgbClr val="FFFFFF"/>
              </a:solidFill>
              <a:latin typeface="+mn-lt"/>
              <a:cs typeface="Trebuchet MS"/>
            </a:endParaRPr>
          </a:p>
          <a:p>
            <a:pPr marL="318770" indent="-306070">
              <a:spcBef>
                <a:spcPts val="940"/>
              </a:spcBef>
              <a:buClr>
                <a:srgbClr val="CE7142"/>
              </a:buClr>
              <a:buSzPct val="90000"/>
              <a:buFont typeface="Cambria"/>
              <a:buChar char="◾"/>
              <a:tabLst>
                <a:tab pos="318770" algn="l"/>
              </a:tabLst>
            </a:pPr>
            <a:r>
              <a:rPr lang="en-CA" sz="2800" spc="-40">
                <a:solidFill>
                  <a:srgbClr val="FFFFFF"/>
                </a:solidFill>
                <a:latin typeface="+mn-lt"/>
                <a:cs typeface="Trebuchet MS"/>
              </a:rPr>
              <a:t>Contact Mr. Thibault for missed exams</a:t>
            </a:r>
            <a:endParaRPr lang="en-CA" sz="2800">
              <a:latin typeface="+mn-lt"/>
              <a:cs typeface="Trebuchet MS"/>
            </a:endParaRPr>
          </a:p>
          <a:p>
            <a:pPr marL="318770">
              <a:lnSpc>
                <a:spcPts val="2280"/>
              </a:lnSpc>
            </a:pPr>
            <a:endParaRPr lang="en-CA" sz="2600" spc="-10">
              <a:solidFill>
                <a:srgbClr val="FFFFFF"/>
              </a:solidFill>
              <a:latin typeface="Trebuchet MS"/>
              <a:cs typeface="Trebuchet MS"/>
            </a:endParaRPr>
          </a:p>
        </p:txBody>
      </p:sp>
      <p:sp>
        <p:nvSpPr>
          <p:cNvPr id="9" name="object 9"/>
          <p:cNvSpPr/>
          <p:nvPr/>
        </p:nvSpPr>
        <p:spPr>
          <a:xfrm>
            <a:off x="1357122" y="2221229"/>
            <a:ext cx="1196340" cy="1373505"/>
          </a:xfrm>
          <a:custGeom>
            <a:avLst/>
            <a:gdLst/>
            <a:ahLst/>
            <a:cxnLst/>
            <a:rect l="l" t="t" r="r" b="b"/>
            <a:pathLst>
              <a:path w="1196339" h="1373504">
                <a:moveTo>
                  <a:pt x="598170" y="0"/>
                </a:moveTo>
                <a:lnTo>
                  <a:pt x="0" y="299085"/>
                </a:lnTo>
                <a:lnTo>
                  <a:pt x="0" y="1074039"/>
                </a:lnTo>
                <a:lnTo>
                  <a:pt x="598170" y="1373124"/>
                </a:lnTo>
                <a:lnTo>
                  <a:pt x="1196340" y="1074039"/>
                </a:lnTo>
                <a:lnTo>
                  <a:pt x="1196340" y="299085"/>
                </a:lnTo>
                <a:lnTo>
                  <a:pt x="598170" y="0"/>
                </a:lnTo>
                <a:close/>
              </a:path>
            </a:pathLst>
          </a:custGeom>
          <a:solidFill>
            <a:srgbClr val="CE7142"/>
          </a:solidFill>
        </p:spPr>
        <p:txBody>
          <a:bodyPr wrap="square" lIns="0" tIns="0" rIns="0" bIns="0" rtlCol="0"/>
          <a:lstStyle/>
          <a:p>
            <a:endParaRPr/>
          </a:p>
        </p:txBody>
      </p:sp>
      <p:sp>
        <p:nvSpPr>
          <p:cNvPr id="10" name="object 10"/>
          <p:cNvSpPr txBox="1"/>
          <p:nvPr/>
        </p:nvSpPr>
        <p:spPr>
          <a:xfrm>
            <a:off x="1509183" y="2713312"/>
            <a:ext cx="954193" cy="409728"/>
          </a:xfrm>
          <a:prstGeom prst="rect">
            <a:avLst/>
          </a:prstGeom>
        </p:spPr>
        <p:txBody>
          <a:bodyPr vert="horz" wrap="square" lIns="0" tIns="12065" rIns="0" bIns="0" rtlCol="0" anchor="t">
            <a:spAutoFit/>
          </a:bodyPr>
          <a:lstStyle/>
          <a:p>
            <a:pPr marL="22860">
              <a:lnSpc>
                <a:spcPts val="1460"/>
              </a:lnSpc>
              <a:spcBef>
                <a:spcPts val="95"/>
              </a:spcBef>
            </a:pPr>
            <a:r>
              <a:rPr spc="-80">
                <a:solidFill>
                  <a:srgbClr val="FFFFFF"/>
                </a:solidFill>
                <a:latin typeface="+mn-lt"/>
                <a:cs typeface="Trebuchet MS"/>
              </a:rPr>
              <a:t>Literacy</a:t>
            </a:r>
            <a:r>
              <a:rPr spc="25">
                <a:solidFill>
                  <a:srgbClr val="FFFFFF"/>
                </a:solidFill>
                <a:latin typeface="+mn-lt"/>
                <a:cs typeface="Trebuchet MS"/>
              </a:rPr>
              <a:t> </a:t>
            </a:r>
            <a:r>
              <a:rPr spc="15">
                <a:solidFill>
                  <a:srgbClr val="FFFFFF"/>
                </a:solidFill>
                <a:latin typeface="+mn-lt"/>
                <a:cs typeface="Trebuchet MS"/>
              </a:rPr>
              <a:t>+</a:t>
            </a:r>
            <a:endParaRPr>
              <a:latin typeface="+mn-lt"/>
              <a:cs typeface="Trebuchet MS"/>
            </a:endParaRPr>
          </a:p>
          <a:p>
            <a:pPr marL="12700">
              <a:lnSpc>
                <a:spcPts val="1460"/>
              </a:lnSpc>
            </a:pPr>
            <a:r>
              <a:rPr spc="-40">
                <a:solidFill>
                  <a:srgbClr val="FFFFFF"/>
                </a:solidFill>
                <a:latin typeface="+mn-lt"/>
                <a:cs typeface="Trebuchet MS"/>
              </a:rPr>
              <a:t>Numeracy</a:t>
            </a:r>
            <a:endParaRPr>
              <a:latin typeface="+mn-lt"/>
              <a:cs typeface="Trebuchet MS"/>
            </a:endParaRPr>
          </a:p>
        </p:txBody>
      </p:sp>
      <p:sp>
        <p:nvSpPr>
          <p:cNvPr id="11" name="object 11"/>
          <p:cNvSpPr/>
          <p:nvPr/>
        </p:nvSpPr>
        <p:spPr>
          <a:xfrm>
            <a:off x="66293" y="2221229"/>
            <a:ext cx="1196340" cy="1373505"/>
          </a:xfrm>
          <a:custGeom>
            <a:avLst/>
            <a:gdLst/>
            <a:ahLst/>
            <a:cxnLst/>
            <a:rect l="l" t="t" r="r" b="b"/>
            <a:pathLst>
              <a:path w="1196340" h="1373504">
                <a:moveTo>
                  <a:pt x="598170" y="0"/>
                </a:moveTo>
                <a:lnTo>
                  <a:pt x="0" y="299085"/>
                </a:lnTo>
                <a:lnTo>
                  <a:pt x="0" y="1074039"/>
                </a:lnTo>
                <a:lnTo>
                  <a:pt x="598170" y="1373124"/>
                </a:lnTo>
                <a:lnTo>
                  <a:pt x="1196340" y="1074039"/>
                </a:lnTo>
                <a:lnTo>
                  <a:pt x="1196340" y="299085"/>
                </a:lnTo>
                <a:lnTo>
                  <a:pt x="598170" y="0"/>
                </a:lnTo>
                <a:close/>
              </a:path>
            </a:pathLst>
          </a:custGeom>
          <a:solidFill>
            <a:srgbClr val="CE7142"/>
          </a:solidFill>
        </p:spPr>
        <p:txBody>
          <a:bodyPr wrap="square" lIns="0" tIns="0" rIns="0" bIns="0" rtlCol="0"/>
          <a:lstStyle/>
          <a:p>
            <a:endParaRPr/>
          </a:p>
        </p:txBody>
      </p:sp>
      <p:sp>
        <p:nvSpPr>
          <p:cNvPr id="12" name="object 12"/>
          <p:cNvSpPr txBox="1"/>
          <p:nvPr/>
        </p:nvSpPr>
        <p:spPr>
          <a:xfrm>
            <a:off x="235695" y="2768296"/>
            <a:ext cx="1024890" cy="290464"/>
          </a:xfrm>
          <a:prstGeom prst="rect">
            <a:avLst/>
          </a:prstGeom>
        </p:spPr>
        <p:txBody>
          <a:bodyPr vert="horz" wrap="square" lIns="0" tIns="13335" rIns="0" bIns="0" rtlCol="0" anchor="t">
            <a:spAutoFit/>
          </a:bodyPr>
          <a:lstStyle/>
          <a:p>
            <a:pPr marL="12700">
              <a:lnSpc>
                <a:spcPct val="100000"/>
              </a:lnSpc>
              <a:spcBef>
                <a:spcPts val="105"/>
              </a:spcBef>
            </a:pPr>
            <a:r>
              <a:rPr lang="en-CA" b="1" spc="-35">
                <a:solidFill>
                  <a:srgbClr val="FFFFFF"/>
                </a:solidFill>
                <a:latin typeface="+mn-lt"/>
                <a:cs typeface="Trebuchet MS"/>
              </a:rPr>
              <a:t>Grade</a:t>
            </a:r>
            <a:r>
              <a:rPr lang="en-CA" b="1" spc="-70">
                <a:solidFill>
                  <a:srgbClr val="FFFFFF"/>
                </a:solidFill>
                <a:latin typeface="+mn-lt"/>
                <a:cs typeface="Trebuchet MS"/>
              </a:rPr>
              <a:t> </a:t>
            </a:r>
            <a:r>
              <a:rPr lang="en-CA" b="1" spc="-25">
                <a:solidFill>
                  <a:srgbClr val="FFFFFF"/>
                </a:solidFill>
                <a:latin typeface="+mn-lt"/>
                <a:cs typeface="Trebuchet MS"/>
              </a:rPr>
              <a:t>10</a:t>
            </a:r>
            <a:endParaRPr lang="en-CA" b="1">
              <a:latin typeface="+mn-lt"/>
              <a:cs typeface="Trebuchet MS"/>
            </a:endParaRPr>
          </a:p>
        </p:txBody>
      </p:sp>
      <p:grpSp>
        <p:nvGrpSpPr>
          <p:cNvPr id="13" name="object 13"/>
          <p:cNvGrpSpPr/>
          <p:nvPr/>
        </p:nvGrpSpPr>
        <p:grpSpPr>
          <a:xfrm>
            <a:off x="698309" y="3375977"/>
            <a:ext cx="1217295" cy="1395730"/>
            <a:chOff x="698309" y="3375977"/>
            <a:chExt cx="1217295" cy="1395730"/>
          </a:xfrm>
        </p:grpSpPr>
        <p:sp>
          <p:nvSpPr>
            <p:cNvPr id="14" name="object 14"/>
            <p:cNvSpPr/>
            <p:nvPr/>
          </p:nvSpPr>
          <p:spPr>
            <a:xfrm>
              <a:off x="709422" y="3387090"/>
              <a:ext cx="1195070" cy="1373505"/>
            </a:xfrm>
            <a:custGeom>
              <a:avLst/>
              <a:gdLst/>
              <a:ahLst/>
              <a:cxnLst/>
              <a:rect l="l" t="t" r="r" b="b"/>
              <a:pathLst>
                <a:path w="1195070" h="1373504">
                  <a:moveTo>
                    <a:pt x="597408" y="0"/>
                  </a:moveTo>
                  <a:lnTo>
                    <a:pt x="0" y="298704"/>
                  </a:lnTo>
                  <a:lnTo>
                    <a:pt x="0" y="1074420"/>
                  </a:lnTo>
                  <a:lnTo>
                    <a:pt x="597408" y="1373124"/>
                  </a:lnTo>
                  <a:lnTo>
                    <a:pt x="1194816" y="1074420"/>
                  </a:lnTo>
                  <a:lnTo>
                    <a:pt x="1194816" y="298704"/>
                  </a:lnTo>
                  <a:lnTo>
                    <a:pt x="597408" y="0"/>
                  </a:lnTo>
                  <a:close/>
                </a:path>
              </a:pathLst>
            </a:custGeom>
            <a:solidFill>
              <a:srgbClr val="CE7142"/>
            </a:solidFill>
          </p:spPr>
          <p:txBody>
            <a:bodyPr wrap="square" lIns="0" tIns="0" rIns="0" bIns="0" rtlCol="0"/>
            <a:lstStyle/>
            <a:p>
              <a:endParaRPr/>
            </a:p>
          </p:txBody>
        </p:sp>
        <p:sp>
          <p:nvSpPr>
            <p:cNvPr id="15" name="object 15"/>
            <p:cNvSpPr/>
            <p:nvPr/>
          </p:nvSpPr>
          <p:spPr>
            <a:xfrm>
              <a:off x="709422" y="3387090"/>
              <a:ext cx="1195070" cy="1373505"/>
            </a:xfrm>
            <a:custGeom>
              <a:avLst/>
              <a:gdLst/>
              <a:ahLst/>
              <a:cxnLst/>
              <a:rect l="l" t="t" r="r" b="b"/>
              <a:pathLst>
                <a:path w="1195070" h="1373504">
                  <a:moveTo>
                    <a:pt x="597408" y="0"/>
                  </a:moveTo>
                  <a:lnTo>
                    <a:pt x="1194816" y="298704"/>
                  </a:lnTo>
                  <a:lnTo>
                    <a:pt x="1194816" y="1074420"/>
                  </a:lnTo>
                  <a:lnTo>
                    <a:pt x="597408" y="1373124"/>
                  </a:lnTo>
                  <a:lnTo>
                    <a:pt x="0" y="1074420"/>
                  </a:lnTo>
                  <a:lnTo>
                    <a:pt x="0" y="298704"/>
                  </a:lnTo>
                  <a:lnTo>
                    <a:pt x="597408" y="0"/>
                  </a:lnTo>
                  <a:close/>
                </a:path>
              </a:pathLst>
            </a:custGeom>
            <a:ln w="22225">
              <a:solidFill>
                <a:srgbClr val="FFFFFF"/>
              </a:solidFill>
            </a:ln>
          </p:spPr>
          <p:txBody>
            <a:bodyPr wrap="square" lIns="0" tIns="0" rIns="0" bIns="0" rtlCol="0"/>
            <a:lstStyle/>
            <a:p>
              <a:endParaRPr/>
            </a:p>
          </p:txBody>
        </p:sp>
      </p:grpSp>
      <p:sp>
        <p:nvSpPr>
          <p:cNvPr id="16" name="object 16"/>
          <p:cNvSpPr txBox="1"/>
          <p:nvPr/>
        </p:nvSpPr>
        <p:spPr>
          <a:xfrm>
            <a:off x="878823" y="3880611"/>
            <a:ext cx="844973" cy="289823"/>
          </a:xfrm>
          <a:prstGeom prst="rect">
            <a:avLst/>
          </a:prstGeom>
        </p:spPr>
        <p:txBody>
          <a:bodyPr vert="horz" wrap="square" lIns="0" tIns="12700" rIns="0" bIns="0" rtlCol="0" anchor="t">
            <a:spAutoFit/>
          </a:bodyPr>
          <a:lstStyle/>
          <a:p>
            <a:pPr marL="12700">
              <a:lnSpc>
                <a:spcPct val="100000"/>
              </a:lnSpc>
              <a:spcBef>
                <a:spcPts val="100"/>
              </a:spcBef>
            </a:pPr>
            <a:r>
              <a:rPr lang="en-CA" b="1" spc="-45">
                <a:solidFill>
                  <a:srgbClr val="FFFFFF"/>
                </a:solidFill>
                <a:latin typeface="+mn-lt"/>
                <a:cs typeface="Trebuchet MS"/>
              </a:rPr>
              <a:t>Grade</a:t>
            </a:r>
            <a:r>
              <a:rPr lang="en-CA" b="1" spc="-25">
                <a:solidFill>
                  <a:srgbClr val="FFFFFF"/>
                </a:solidFill>
                <a:latin typeface="+mn-lt"/>
                <a:cs typeface="Trebuchet MS"/>
              </a:rPr>
              <a:t> 12</a:t>
            </a:r>
            <a:endParaRPr lang="en-CA" b="1">
              <a:latin typeface="+mn-lt"/>
              <a:cs typeface="Trebuchet MS"/>
            </a:endParaRPr>
          </a:p>
        </p:txBody>
      </p:sp>
      <p:grpSp>
        <p:nvGrpSpPr>
          <p:cNvPr id="17" name="object 17"/>
          <p:cNvGrpSpPr/>
          <p:nvPr/>
        </p:nvGrpSpPr>
        <p:grpSpPr>
          <a:xfrm>
            <a:off x="1989137" y="3375977"/>
            <a:ext cx="1217295" cy="1395730"/>
            <a:chOff x="1989137" y="3375977"/>
            <a:chExt cx="1217295" cy="1395730"/>
          </a:xfrm>
        </p:grpSpPr>
        <p:sp>
          <p:nvSpPr>
            <p:cNvPr id="18" name="object 18"/>
            <p:cNvSpPr/>
            <p:nvPr/>
          </p:nvSpPr>
          <p:spPr>
            <a:xfrm>
              <a:off x="2000250" y="3387090"/>
              <a:ext cx="1195070" cy="1373505"/>
            </a:xfrm>
            <a:custGeom>
              <a:avLst/>
              <a:gdLst/>
              <a:ahLst/>
              <a:cxnLst/>
              <a:rect l="l" t="t" r="r" b="b"/>
              <a:pathLst>
                <a:path w="1195070" h="1373504">
                  <a:moveTo>
                    <a:pt x="597407" y="0"/>
                  </a:moveTo>
                  <a:lnTo>
                    <a:pt x="0" y="298704"/>
                  </a:lnTo>
                  <a:lnTo>
                    <a:pt x="0" y="1074420"/>
                  </a:lnTo>
                  <a:lnTo>
                    <a:pt x="597407" y="1373124"/>
                  </a:lnTo>
                  <a:lnTo>
                    <a:pt x="1194816" y="1074420"/>
                  </a:lnTo>
                  <a:lnTo>
                    <a:pt x="1194816" y="298704"/>
                  </a:lnTo>
                  <a:lnTo>
                    <a:pt x="597407" y="0"/>
                  </a:lnTo>
                  <a:close/>
                </a:path>
              </a:pathLst>
            </a:custGeom>
            <a:solidFill>
              <a:srgbClr val="CE7142"/>
            </a:solidFill>
          </p:spPr>
          <p:txBody>
            <a:bodyPr wrap="square" lIns="0" tIns="0" rIns="0" bIns="0" rtlCol="0"/>
            <a:lstStyle/>
            <a:p>
              <a:endParaRPr/>
            </a:p>
          </p:txBody>
        </p:sp>
        <p:sp>
          <p:nvSpPr>
            <p:cNvPr id="19" name="object 19"/>
            <p:cNvSpPr/>
            <p:nvPr/>
          </p:nvSpPr>
          <p:spPr>
            <a:xfrm>
              <a:off x="2000250" y="3387090"/>
              <a:ext cx="1195070" cy="1373505"/>
            </a:xfrm>
            <a:custGeom>
              <a:avLst/>
              <a:gdLst/>
              <a:ahLst/>
              <a:cxnLst/>
              <a:rect l="l" t="t" r="r" b="b"/>
              <a:pathLst>
                <a:path w="1195070" h="1373504">
                  <a:moveTo>
                    <a:pt x="597407" y="0"/>
                  </a:moveTo>
                  <a:lnTo>
                    <a:pt x="1194816" y="298704"/>
                  </a:lnTo>
                  <a:lnTo>
                    <a:pt x="1194816" y="1074420"/>
                  </a:lnTo>
                  <a:lnTo>
                    <a:pt x="597407" y="1373124"/>
                  </a:lnTo>
                  <a:lnTo>
                    <a:pt x="0" y="1074420"/>
                  </a:lnTo>
                  <a:lnTo>
                    <a:pt x="0" y="298704"/>
                  </a:lnTo>
                  <a:lnTo>
                    <a:pt x="597407" y="0"/>
                  </a:lnTo>
                  <a:close/>
                </a:path>
              </a:pathLst>
            </a:custGeom>
            <a:ln w="22224">
              <a:solidFill>
                <a:srgbClr val="FFFFFF"/>
              </a:solidFill>
            </a:ln>
          </p:spPr>
          <p:txBody>
            <a:bodyPr wrap="square" lIns="0" tIns="0" rIns="0" bIns="0" rtlCol="0"/>
            <a:lstStyle/>
            <a:p>
              <a:endParaRPr/>
            </a:p>
          </p:txBody>
        </p:sp>
      </p:grpSp>
      <p:sp>
        <p:nvSpPr>
          <p:cNvPr id="20" name="object 20"/>
          <p:cNvSpPr txBox="1"/>
          <p:nvPr/>
        </p:nvSpPr>
        <p:spPr>
          <a:xfrm>
            <a:off x="2257594" y="3916257"/>
            <a:ext cx="859789" cy="289823"/>
          </a:xfrm>
          <a:prstGeom prst="rect">
            <a:avLst/>
          </a:prstGeom>
        </p:spPr>
        <p:txBody>
          <a:bodyPr vert="horz" wrap="square" lIns="0" tIns="12700" rIns="0" bIns="0" rtlCol="0" anchor="t">
            <a:spAutoFit/>
          </a:bodyPr>
          <a:lstStyle/>
          <a:p>
            <a:pPr marL="12700">
              <a:lnSpc>
                <a:spcPct val="100000"/>
              </a:lnSpc>
              <a:spcBef>
                <a:spcPts val="100"/>
              </a:spcBef>
            </a:pPr>
            <a:r>
              <a:rPr spc="-80">
                <a:solidFill>
                  <a:srgbClr val="FFFFFF"/>
                </a:solidFill>
                <a:latin typeface="+mn-lt"/>
                <a:cs typeface="Trebuchet MS"/>
              </a:rPr>
              <a:t>Literacy</a:t>
            </a:r>
            <a:endParaRPr>
              <a:latin typeface="+mn-lt"/>
              <a:cs typeface="Trebuchet MS"/>
            </a:endParaRPr>
          </a:p>
        </p:txBody>
      </p:sp>
      <p:sp>
        <p:nvSpPr>
          <p:cNvPr id="29" name="object 29"/>
          <p:cNvSpPr txBox="1"/>
          <p:nvPr/>
        </p:nvSpPr>
        <p:spPr>
          <a:xfrm>
            <a:off x="344830" y="5194553"/>
            <a:ext cx="638175" cy="566822"/>
          </a:xfrm>
          <a:prstGeom prst="rect">
            <a:avLst/>
          </a:prstGeom>
        </p:spPr>
        <p:txBody>
          <a:bodyPr vert="horz" wrap="square" lIns="0" tIns="12700" rIns="0" bIns="0" rtlCol="0" anchor="t">
            <a:spAutoFit/>
          </a:bodyPr>
          <a:lstStyle/>
          <a:p>
            <a:pPr marL="12700">
              <a:lnSpc>
                <a:spcPct val="100000"/>
              </a:lnSpc>
              <a:spcBef>
                <a:spcPts val="100"/>
              </a:spcBef>
            </a:pPr>
            <a:r>
              <a:rPr lang="en-US" spc="-60">
                <a:solidFill>
                  <a:srgbClr val="FFFFFF"/>
                </a:solidFill>
                <a:latin typeface="Trebuchet MS"/>
                <a:cs typeface="Trebuchet MS"/>
              </a:rPr>
              <a:t>students</a:t>
            </a:r>
            <a:endParaRPr>
              <a:latin typeface="Trebuchet MS"/>
              <a:cs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1E5A-8781-74B7-90EC-48D468C4CFE9}"/>
              </a:ext>
            </a:extLst>
          </p:cNvPr>
          <p:cNvSpPr>
            <a:spLocks noGrp="1"/>
          </p:cNvSpPr>
          <p:nvPr>
            <p:ph type="ctrTitle"/>
          </p:nvPr>
        </p:nvSpPr>
        <p:spPr>
          <a:xfrm>
            <a:off x="195533" y="749762"/>
            <a:ext cx="11783682" cy="738664"/>
          </a:xfrm>
        </p:spPr>
        <p:txBody>
          <a:bodyPr wrap="square" lIns="0" tIns="0" rIns="0" bIns="0" anchor="t">
            <a:spAutoFit/>
          </a:bodyPr>
          <a:lstStyle/>
          <a:p>
            <a:pPr algn="ctr"/>
            <a:r>
              <a:rPr lang="en-CA" sz="4800" b="1"/>
              <a:t>Post-Secondary BC Evening at Sullivan</a:t>
            </a:r>
            <a:r>
              <a:rPr lang="en-CA" b="1"/>
              <a:t> </a:t>
            </a:r>
          </a:p>
        </p:txBody>
      </p:sp>
      <p:sp>
        <p:nvSpPr>
          <p:cNvPr id="3" name="Subtitle 2">
            <a:extLst>
              <a:ext uri="{FF2B5EF4-FFF2-40B4-BE49-F238E27FC236}">
                <a16:creationId xmlns:a16="http://schemas.microsoft.com/office/drawing/2014/main" id="{B87952A1-FB8F-6EAC-A368-4E543A924979}"/>
              </a:ext>
            </a:extLst>
          </p:cNvPr>
          <p:cNvSpPr>
            <a:spLocks noGrp="1"/>
          </p:cNvSpPr>
          <p:nvPr>
            <p:ph type="subTitle" idx="4"/>
          </p:nvPr>
        </p:nvSpPr>
        <p:spPr>
          <a:xfrm>
            <a:off x="64654" y="1710938"/>
            <a:ext cx="12062179" cy="5094343"/>
          </a:xfrm>
        </p:spPr>
        <p:txBody>
          <a:bodyPr wrap="square" lIns="0" tIns="0" rIns="0" bIns="0" anchor="t">
            <a:spAutoFit/>
          </a:bodyPr>
          <a:lstStyle/>
          <a:p>
            <a:pPr marL="457200" indent="-457200">
              <a:lnSpc>
                <a:spcPct val="150000"/>
              </a:lnSpc>
              <a:buFont typeface="Arial" panose="020B0604020202020204" pitchFamily="34" charset="0"/>
              <a:buChar char="•"/>
            </a:pPr>
            <a:r>
              <a:rPr lang="en-US" sz="3200" b="1">
                <a:highlight>
                  <a:srgbClr val="FFFF00"/>
                </a:highlight>
                <a:latin typeface="Calibri"/>
                <a:cs typeface="Calibri"/>
              </a:rPr>
              <a:t>Monday, October 16th: 6:00 – 8:30 pm </a:t>
            </a:r>
            <a:endParaRPr lang="en-US" sz="3200" b="1">
              <a:ea typeface="Calibri"/>
              <a:cs typeface="Calibri"/>
            </a:endParaRPr>
          </a:p>
          <a:p>
            <a:pPr marL="457200" indent="-457200">
              <a:lnSpc>
                <a:spcPct val="150000"/>
              </a:lnSpc>
              <a:buSzPct val="114999"/>
              <a:buFont typeface="Arial" panose="020B0604020202020204" pitchFamily="34" charset="0"/>
              <a:buChar char="•"/>
            </a:pPr>
            <a:r>
              <a:rPr lang="en-US" sz="3200">
                <a:latin typeface="Calibri"/>
                <a:cs typeface="Calibri"/>
              </a:rPr>
              <a:t>Open to all Sullivan grade 10-12 students and their parents/ guardians</a:t>
            </a:r>
            <a:endParaRPr lang="en-US" sz="3200">
              <a:latin typeface="Calibri"/>
              <a:ea typeface="Calibri"/>
              <a:cs typeface="Calibri"/>
            </a:endParaRPr>
          </a:p>
          <a:p>
            <a:pPr marL="457200" indent="-457200">
              <a:lnSpc>
                <a:spcPct val="150000"/>
              </a:lnSpc>
              <a:buSzPct val="114999"/>
              <a:buFont typeface="Arial" panose="020B0604020202020204" pitchFamily="34" charset="0"/>
              <a:buChar char="•"/>
            </a:pPr>
            <a:r>
              <a:rPr lang="en-US" sz="3200">
                <a:latin typeface="Calibri"/>
                <a:cs typeface="Calibri"/>
              </a:rPr>
              <a:t>Many </a:t>
            </a:r>
            <a:r>
              <a:rPr lang="en-US" sz="3200" b="1">
                <a:latin typeface="Calibri"/>
                <a:cs typeface="Calibri"/>
              </a:rPr>
              <a:t>BC post-secondary</a:t>
            </a:r>
            <a:r>
              <a:rPr lang="en-US" sz="3200">
                <a:latin typeface="Calibri"/>
                <a:cs typeface="Calibri"/>
              </a:rPr>
              <a:t> institutions will be here</a:t>
            </a:r>
            <a:endParaRPr lang="en-US" sz="3200">
              <a:latin typeface="Calibri"/>
              <a:ea typeface="Calibri"/>
              <a:cs typeface="Calibri"/>
            </a:endParaRPr>
          </a:p>
          <a:p>
            <a:pPr marL="457200" indent="-457200">
              <a:lnSpc>
                <a:spcPct val="150000"/>
              </a:lnSpc>
              <a:buSzPct val="114999"/>
              <a:buFont typeface="Arial" panose="020B0604020202020204" pitchFamily="34" charset="0"/>
              <a:buChar char="•"/>
            </a:pPr>
            <a:r>
              <a:rPr lang="en-US" sz="3200">
                <a:latin typeface="Calibri"/>
                <a:ea typeface="+mn-lt"/>
                <a:cs typeface="+mn-lt"/>
              </a:rPr>
              <a:t>No pre-registration required</a:t>
            </a:r>
            <a:endParaRPr lang="en-US" sz="3200">
              <a:latin typeface="Calibri"/>
              <a:cs typeface="Calibri"/>
            </a:endParaRPr>
          </a:p>
          <a:p>
            <a:pPr marL="457200" indent="-457200">
              <a:lnSpc>
                <a:spcPct val="150000"/>
              </a:lnSpc>
              <a:buSzPct val="114999"/>
              <a:buFont typeface="Arial" panose="020B0604020202020204" pitchFamily="34" charset="0"/>
              <a:buChar char="•"/>
            </a:pPr>
            <a:r>
              <a:rPr lang="en-US" sz="3200">
                <a:latin typeface="Calibri"/>
                <a:cs typeface="Calibri"/>
              </a:rPr>
              <a:t>Listen to presentations and visit information booths</a:t>
            </a:r>
            <a:endParaRPr lang="en-US" sz="3200">
              <a:latin typeface="Calibri"/>
              <a:ea typeface="Calibri"/>
              <a:cs typeface="Calibri"/>
            </a:endParaRPr>
          </a:p>
          <a:p>
            <a:pPr marL="457200" indent="-457200">
              <a:lnSpc>
                <a:spcPct val="150000"/>
              </a:lnSpc>
              <a:buSzPct val="114999"/>
              <a:buFont typeface="Arial" panose="020B0604020202020204" pitchFamily="34" charset="0"/>
              <a:buChar char="•"/>
            </a:pPr>
            <a:r>
              <a:rPr lang="en-US" sz="3200" b="1">
                <a:latin typeface="Calibri"/>
                <a:cs typeface="Calibri"/>
              </a:rPr>
              <a:t>An opportunity to have all your questions answered!</a:t>
            </a:r>
            <a:endParaRPr lang="en-CA" sz="3200">
              <a:cs typeface="Calibri"/>
            </a:endParaRPr>
          </a:p>
        </p:txBody>
      </p:sp>
      <p:pic>
        <p:nvPicPr>
          <p:cNvPr id="4" name="Picture 3" descr="Trade Show Booths: 100 Best Ideas for 2022">
            <a:extLst>
              <a:ext uri="{FF2B5EF4-FFF2-40B4-BE49-F238E27FC236}">
                <a16:creationId xmlns:a16="http://schemas.microsoft.com/office/drawing/2014/main" id="{D91FF589-03A5-17F5-494A-50B3FCDDA422}"/>
              </a:ext>
            </a:extLst>
          </p:cNvPr>
          <p:cNvPicPr>
            <a:picLocks noChangeAspect="1"/>
          </p:cNvPicPr>
          <p:nvPr/>
        </p:nvPicPr>
        <p:blipFill>
          <a:blip r:embed="rId2"/>
          <a:stretch>
            <a:fillRect/>
          </a:stretch>
        </p:blipFill>
        <p:spPr>
          <a:xfrm>
            <a:off x="9385464" y="3429502"/>
            <a:ext cx="2466110" cy="1631854"/>
          </a:xfrm>
          <a:prstGeom prst="rect">
            <a:avLst/>
          </a:prstGeom>
        </p:spPr>
      </p:pic>
    </p:spTree>
    <p:extLst>
      <p:ext uri="{BB962C8B-B14F-4D97-AF65-F5344CB8AC3E}">
        <p14:creationId xmlns:p14="http://schemas.microsoft.com/office/powerpoint/2010/main" val="3737837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41FC-572B-B0F5-6C7B-AB31E2436B62}"/>
              </a:ext>
            </a:extLst>
          </p:cNvPr>
          <p:cNvSpPr>
            <a:spLocks noGrp="1"/>
          </p:cNvSpPr>
          <p:nvPr>
            <p:ph type="title"/>
          </p:nvPr>
        </p:nvSpPr>
        <p:spPr>
          <a:xfrm>
            <a:off x="2147109" y="640387"/>
            <a:ext cx="7912041" cy="615553"/>
          </a:xfrm>
        </p:spPr>
        <p:txBody>
          <a:bodyPr wrap="square" lIns="0" tIns="0" rIns="0" bIns="0" anchor="t">
            <a:spAutoFit/>
          </a:bodyPr>
          <a:lstStyle/>
          <a:p>
            <a:r>
              <a:rPr lang="en-US" sz="4000" b="1"/>
              <a:t>Upcoming Post Secondary Events</a:t>
            </a:r>
          </a:p>
        </p:txBody>
      </p:sp>
      <p:graphicFrame>
        <p:nvGraphicFramePr>
          <p:cNvPr id="4" name="Table 3">
            <a:extLst>
              <a:ext uri="{FF2B5EF4-FFF2-40B4-BE49-F238E27FC236}">
                <a16:creationId xmlns:a16="http://schemas.microsoft.com/office/drawing/2014/main" id="{3CC8B9D3-F0C3-BD6D-FC5E-963E8D132C2D}"/>
              </a:ext>
            </a:extLst>
          </p:cNvPr>
          <p:cNvGraphicFramePr>
            <a:graphicFrameLocks noGrp="1"/>
          </p:cNvGraphicFramePr>
          <p:nvPr>
            <p:extLst>
              <p:ext uri="{D42A27DB-BD31-4B8C-83A1-F6EECF244321}">
                <p14:modId xmlns:p14="http://schemas.microsoft.com/office/powerpoint/2010/main" val="2984459203"/>
              </p:ext>
            </p:extLst>
          </p:nvPr>
        </p:nvGraphicFramePr>
        <p:xfrm>
          <a:off x="279064" y="1252010"/>
          <a:ext cx="11644645" cy="5601652"/>
        </p:xfrm>
        <a:graphic>
          <a:graphicData uri="http://schemas.openxmlformats.org/drawingml/2006/table">
            <a:tbl>
              <a:tblPr firstRow="1" bandRow="1">
                <a:tableStyleId>{5C22544A-7EE6-4342-B048-85BDC9FD1C3A}</a:tableStyleId>
              </a:tblPr>
              <a:tblGrid>
                <a:gridCol w="3360208">
                  <a:extLst>
                    <a:ext uri="{9D8B030D-6E8A-4147-A177-3AD203B41FA5}">
                      <a16:colId xmlns:a16="http://schemas.microsoft.com/office/drawing/2014/main" val="2924507142"/>
                    </a:ext>
                  </a:extLst>
                </a:gridCol>
                <a:gridCol w="2250845">
                  <a:extLst>
                    <a:ext uri="{9D8B030D-6E8A-4147-A177-3AD203B41FA5}">
                      <a16:colId xmlns:a16="http://schemas.microsoft.com/office/drawing/2014/main" val="1697798935"/>
                    </a:ext>
                  </a:extLst>
                </a:gridCol>
                <a:gridCol w="2767699">
                  <a:extLst>
                    <a:ext uri="{9D8B030D-6E8A-4147-A177-3AD203B41FA5}">
                      <a16:colId xmlns:a16="http://schemas.microsoft.com/office/drawing/2014/main" val="1085127866"/>
                    </a:ext>
                  </a:extLst>
                </a:gridCol>
                <a:gridCol w="3265893">
                  <a:extLst>
                    <a:ext uri="{9D8B030D-6E8A-4147-A177-3AD203B41FA5}">
                      <a16:colId xmlns:a16="http://schemas.microsoft.com/office/drawing/2014/main" val="117512313"/>
                    </a:ext>
                  </a:extLst>
                </a:gridCol>
              </a:tblGrid>
              <a:tr h="595312">
                <a:tc>
                  <a:txBody>
                    <a:bodyPr/>
                    <a:lstStyle/>
                    <a:p>
                      <a:pPr lvl="0">
                        <a:buNone/>
                      </a:pPr>
                      <a:r>
                        <a:rPr lang="en-US" sz="1650" b="1" i="0" u="none" strike="noStrike" noProof="0">
                          <a:solidFill>
                            <a:schemeClr val="tx1"/>
                          </a:solidFill>
                          <a:latin typeface="Calibri"/>
                        </a:rPr>
                        <a:t>CUE – Canadian Universities Event</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Thursday, Oct. 5th</a:t>
                      </a:r>
                      <a:endParaRPr lang="en-US" sz="1650" b="1">
                        <a:solidFill>
                          <a:schemeClr val="tx1"/>
                        </a:solidFill>
                      </a:endParaRPr>
                    </a:p>
                    <a:p>
                      <a:pPr lvl="0">
                        <a:buNone/>
                      </a:pPr>
                      <a:r>
                        <a:rPr lang="en-US" sz="1650" b="1" i="0" u="none" strike="noStrike" noProof="0">
                          <a:solidFill>
                            <a:schemeClr val="tx1"/>
                          </a:solidFill>
                          <a:latin typeface="Calibri"/>
                        </a:rPr>
                        <a:t>6:30 – 9pm</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Sheraton Guildford Hotel </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Register at cuebc.org</a:t>
                      </a:r>
                      <a:endParaRPr lang="en-US" sz="1650" b="1">
                        <a:solidFill>
                          <a:schemeClr val="tx1"/>
                        </a:solidFill>
                      </a:endParaRPr>
                    </a:p>
                  </a:txBody>
                  <a:tcPr/>
                </a:tc>
                <a:extLst>
                  <a:ext uri="{0D108BD9-81ED-4DB2-BD59-A6C34878D82A}">
                    <a16:rowId xmlns:a16="http://schemas.microsoft.com/office/drawing/2014/main" val="3821580309"/>
                  </a:ext>
                </a:extLst>
              </a:tr>
              <a:tr h="370840">
                <a:tc>
                  <a:txBody>
                    <a:bodyPr/>
                    <a:lstStyle/>
                    <a:p>
                      <a:pPr lvl="0">
                        <a:buNone/>
                      </a:pPr>
                      <a:r>
                        <a:rPr lang="en-US" sz="1650" b="1" i="0" u="none" strike="noStrike" noProof="0">
                          <a:solidFill>
                            <a:schemeClr val="tx1"/>
                          </a:solidFill>
                          <a:latin typeface="Calibri"/>
                        </a:rPr>
                        <a:t>BCIT Big Info</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Wednesday, Oct. 11th</a:t>
                      </a:r>
                      <a:endParaRPr lang="en-US" sz="1650" b="1">
                        <a:solidFill>
                          <a:schemeClr val="tx1"/>
                        </a:solidFill>
                      </a:endParaRPr>
                    </a:p>
                    <a:p>
                      <a:pPr lvl="0">
                        <a:buNone/>
                      </a:pPr>
                      <a:r>
                        <a:rPr lang="en-US" sz="1650" b="1" i="0" u="none" strike="noStrike" noProof="0">
                          <a:solidFill>
                            <a:schemeClr val="tx1"/>
                          </a:solidFill>
                          <a:latin typeface="Calibri"/>
                        </a:rPr>
                        <a:t>4 – 7pm</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Burnaby Campus</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Register at bcit.ca</a:t>
                      </a:r>
                      <a:endParaRPr lang="en-US" sz="1650" b="1">
                        <a:solidFill>
                          <a:schemeClr val="tx1"/>
                        </a:solidFill>
                      </a:endParaRPr>
                    </a:p>
                  </a:txBody>
                  <a:tcPr/>
                </a:tc>
                <a:extLst>
                  <a:ext uri="{0D108BD9-81ED-4DB2-BD59-A6C34878D82A}">
                    <a16:rowId xmlns:a16="http://schemas.microsoft.com/office/drawing/2014/main" val="2753225542"/>
                  </a:ext>
                </a:extLst>
              </a:tr>
              <a:tr h="370840">
                <a:tc>
                  <a:txBody>
                    <a:bodyPr/>
                    <a:lstStyle/>
                    <a:p>
                      <a:pPr lvl="0">
                        <a:buNone/>
                      </a:pPr>
                      <a:r>
                        <a:rPr lang="en-US" sz="1650" b="1" i="0" u="none" strike="noStrike" noProof="0">
                          <a:solidFill>
                            <a:schemeClr val="tx1"/>
                          </a:solidFill>
                          <a:latin typeface="Calibri"/>
                        </a:rPr>
                        <a:t>Explore </a:t>
                      </a:r>
                      <a:r>
                        <a:rPr lang="en-US" sz="1650" b="1" i="0" u="none" strike="noStrike" noProof="0" err="1">
                          <a:solidFill>
                            <a:schemeClr val="tx1"/>
                          </a:solidFill>
                          <a:latin typeface="Calibri"/>
                        </a:rPr>
                        <a:t>CapU</a:t>
                      </a:r>
                      <a:r>
                        <a:rPr lang="en-US" sz="1650" b="1" i="0" u="none" strike="noStrike" noProof="0">
                          <a:solidFill>
                            <a:schemeClr val="tx1"/>
                          </a:solidFill>
                          <a:latin typeface="Calibri"/>
                        </a:rPr>
                        <a:t>- Capilano Open House Event</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Saturday, Nov. 25th</a:t>
                      </a:r>
                      <a:endParaRPr lang="en-US" sz="1650" b="1">
                        <a:solidFill>
                          <a:schemeClr val="tx1"/>
                        </a:solidFill>
                      </a:endParaRPr>
                    </a:p>
                    <a:p>
                      <a:pPr lvl="0">
                        <a:buNone/>
                      </a:pPr>
                      <a:r>
                        <a:rPr lang="en-US" sz="1650" b="1" i="0" u="none" strike="noStrike" noProof="0">
                          <a:solidFill>
                            <a:schemeClr val="tx1"/>
                          </a:solidFill>
                          <a:latin typeface="Calibri"/>
                        </a:rPr>
                        <a:t>11am – 2pm</a:t>
                      </a:r>
                      <a:endParaRPr lang="en-US" sz="1650" b="1">
                        <a:solidFill>
                          <a:schemeClr val="tx1"/>
                        </a:solidFill>
                      </a:endParaRPr>
                    </a:p>
                  </a:txBody>
                  <a:tcPr/>
                </a:tc>
                <a:tc>
                  <a:txBody>
                    <a:bodyPr/>
                    <a:lstStyle/>
                    <a:p>
                      <a:r>
                        <a:rPr lang="en-US" sz="1650" b="1">
                          <a:solidFill>
                            <a:schemeClr val="tx1"/>
                          </a:solidFill>
                        </a:rPr>
                        <a:t>North Vancouver</a:t>
                      </a:r>
                    </a:p>
                  </a:txBody>
                  <a:tcPr/>
                </a:tc>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Register at CapilanoU.ca/explore</a:t>
                      </a:r>
                    </a:p>
                    <a:p>
                      <a:pPr lvl="0">
                        <a:buNone/>
                      </a:pPr>
                      <a:endParaRPr lang="en-US" sz="1650" b="1">
                        <a:solidFill>
                          <a:schemeClr val="tx1"/>
                        </a:solidFill>
                      </a:endParaRPr>
                    </a:p>
                  </a:txBody>
                  <a:tcPr/>
                </a:tc>
                <a:extLst>
                  <a:ext uri="{0D108BD9-81ED-4DB2-BD59-A6C34878D82A}">
                    <a16:rowId xmlns:a16="http://schemas.microsoft.com/office/drawing/2014/main" val="453875754"/>
                  </a:ext>
                </a:extLst>
              </a:tr>
              <a:tr h="370840">
                <a:tc>
                  <a:txBody>
                    <a:bodyPr/>
                    <a:lstStyle/>
                    <a:p>
                      <a:pPr lvl="0">
                        <a:buNone/>
                      </a:pPr>
                      <a:r>
                        <a:rPr lang="en-US" sz="1650" b="1" i="0" u="none" strike="noStrike" noProof="0">
                          <a:solidFill>
                            <a:schemeClr val="tx1"/>
                          </a:solidFill>
                          <a:latin typeface="Calibri"/>
                        </a:rPr>
                        <a:t>KPU Open House</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Saturday, Oct. 14th  </a:t>
                      </a:r>
                      <a:endParaRPr lang="en-US" sz="1650" b="1">
                        <a:solidFill>
                          <a:schemeClr val="tx1"/>
                        </a:solidFill>
                      </a:endParaRPr>
                    </a:p>
                    <a:p>
                      <a:pPr lvl="0">
                        <a:buNone/>
                      </a:pPr>
                      <a:r>
                        <a:rPr lang="en-US" sz="1650" b="1" i="0" u="none" strike="noStrike" noProof="0">
                          <a:solidFill>
                            <a:schemeClr val="tx1"/>
                          </a:solidFill>
                          <a:latin typeface="Calibri"/>
                        </a:rPr>
                        <a:t>12 – 2pm</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Surrey Campus</a:t>
                      </a:r>
                      <a:endParaRPr lang="en-US" sz="1650" b="1">
                        <a:solidFill>
                          <a:schemeClr val="tx1"/>
                        </a:solidFill>
                      </a:endParaRPr>
                    </a:p>
                  </a:txBody>
                  <a:tcPr/>
                </a:tc>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Register at kpu.ca</a:t>
                      </a:r>
                    </a:p>
                    <a:p>
                      <a:pPr lvl="0">
                        <a:buNone/>
                      </a:pPr>
                      <a:endParaRPr lang="en-US" sz="1650" b="1">
                        <a:solidFill>
                          <a:schemeClr val="tx1"/>
                        </a:solidFill>
                      </a:endParaRPr>
                    </a:p>
                  </a:txBody>
                  <a:tcPr/>
                </a:tc>
                <a:extLst>
                  <a:ext uri="{0D108BD9-81ED-4DB2-BD59-A6C34878D82A}">
                    <a16:rowId xmlns:a16="http://schemas.microsoft.com/office/drawing/2014/main" val="2408245176"/>
                  </a:ext>
                </a:extLst>
              </a:tr>
              <a:tr h="370840">
                <a:tc>
                  <a:txBody>
                    <a:bodyPr/>
                    <a:lstStyle/>
                    <a:p>
                      <a:pPr lvl="0">
                        <a:buNone/>
                      </a:pPr>
                      <a:r>
                        <a:rPr lang="en-US" sz="1650" b="1" i="0" u="none" strike="noStrike" noProof="0">
                          <a:solidFill>
                            <a:schemeClr val="tx1"/>
                          </a:solidFill>
                          <a:latin typeface="Calibri"/>
                        </a:rPr>
                        <a:t>UBC – Okanagan</a:t>
                      </a:r>
                    </a:p>
                    <a:p>
                      <a:pPr lvl="0">
                        <a:buNone/>
                      </a:pPr>
                      <a:r>
                        <a:rPr lang="en-US" sz="1650" b="1" i="0" u="none" strike="noStrike" noProof="0">
                          <a:solidFill>
                            <a:schemeClr val="tx1"/>
                          </a:solidFill>
                          <a:latin typeface="Calibri"/>
                        </a:rPr>
                        <a:t>In-Person Info Session</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Thursday, Oct. 26th </a:t>
                      </a:r>
                      <a:endParaRPr lang="en-US" sz="1650" b="1">
                        <a:solidFill>
                          <a:schemeClr val="tx1"/>
                        </a:solidFill>
                      </a:endParaRPr>
                    </a:p>
                    <a:p>
                      <a:pPr lvl="0">
                        <a:buNone/>
                      </a:pPr>
                      <a:r>
                        <a:rPr lang="en-US" sz="1650" b="1" i="0" u="none" strike="noStrike" noProof="0">
                          <a:solidFill>
                            <a:schemeClr val="tx1"/>
                          </a:solidFill>
                          <a:latin typeface="Calibri"/>
                        </a:rPr>
                        <a:t>6:30 – 7:30pm</a:t>
                      </a:r>
                      <a:endParaRPr lang="en-US" sz="1650" b="1">
                        <a:solidFill>
                          <a:schemeClr val="tx1"/>
                        </a:solidFill>
                      </a:endParaRPr>
                    </a:p>
                  </a:txBody>
                  <a:tcPr/>
                </a:tc>
                <a:tc>
                  <a:txBody>
                    <a:bodyPr/>
                    <a:lstStyle/>
                    <a:p>
                      <a:r>
                        <a:rPr lang="en-US" sz="1650" b="1">
                          <a:solidFill>
                            <a:schemeClr val="tx1"/>
                          </a:solidFill>
                        </a:rPr>
                        <a:t>P</a:t>
                      </a:r>
                      <a:r>
                        <a:rPr lang="en-US" sz="1650" b="1" i="0" u="none" strike="noStrike" noProof="0">
                          <a:solidFill>
                            <a:schemeClr val="tx1"/>
                          </a:solidFill>
                          <a:latin typeface="Calibri"/>
                        </a:rPr>
                        <a:t>rincess Margaret Secondary</a:t>
                      </a:r>
                      <a:endParaRPr lang="en-US"/>
                    </a:p>
                    <a:p>
                      <a:pPr lvl="0">
                        <a:buNone/>
                      </a:pPr>
                      <a:r>
                        <a:rPr lang="en-US" sz="1650" b="1" i="0" u="none" strike="noStrike" noProof="0">
                          <a:solidFill>
                            <a:schemeClr val="tx1"/>
                          </a:solidFill>
                          <a:latin typeface="Calibri"/>
                        </a:rPr>
                        <a:t>12870 – 72</a:t>
                      </a:r>
                      <a:r>
                        <a:rPr lang="en-US" sz="1650" b="1" i="0" u="none" strike="noStrike" baseline="30000" noProof="0">
                          <a:solidFill>
                            <a:schemeClr val="tx1"/>
                          </a:solidFill>
                          <a:latin typeface="Calibri"/>
                        </a:rPr>
                        <a:t>nd</a:t>
                      </a:r>
                      <a:r>
                        <a:rPr lang="en-US" sz="1650" b="1" i="0" u="none" strike="noStrike" noProof="0">
                          <a:solidFill>
                            <a:schemeClr val="tx1"/>
                          </a:solidFill>
                          <a:latin typeface="Calibri"/>
                        </a:rPr>
                        <a:t> Avenue</a:t>
                      </a:r>
                    </a:p>
                  </a:txBody>
                  <a:tcPr/>
                </a:tc>
                <a:tc>
                  <a:txBody>
                    <a:bodyPr/>
                    <a:lstStyle/>
                    <a:p>
                      <a:endParaRPr lang="en-US" sz="1650" b="1">
                        <a:solidFill>
                          <a:schemeClr val="tx1"/>
                        </a:solidFill>
                      </a:endParaRPr>
                    </a:p>
                  </a:txBody>
                  <a:tcPr/>
                </a:tc>
                <a:extLst>
                  <a:ext uri="{0D108BD9-81ED-4DB2-BD59-A6C34878D82A}">
                    <a16:rowId xmlns:a16="http://schemas.microsoft.com/office/drawing/2014/main" val="2515930776"/>
                  </a:ext>
                </a:extLst>
              </a:tr>
              <a:tr h="370839">
                <a:tc>
                  <a:txBody>
                    <a:bodyPr/>
                    <a:lstStyle/>
                    <a:p>
                      <a:pPr lvl="0">
                        <a:buNone/>
                      </a:pPr>
                      <a:r>
                        <a:rPr lang="en-US" sz="1650" b="1" i="0" u="none" strike="noStrike" noProof="0">
                          <a:solidFill>
                            <a:schemeClr val="tx1"/>
                          </a:solidFill>
                          <a:latin typeface="Calibri"/>
                        </a:rPr>
                        <a:t>University of Calgary</a:t>
                      </a:r>
                    </a:p>
                  </a:txBody>
                  <a:tcPr/>
                </a:tc>
                <a:tc>
                  <a:txBody>
                    <a:bodyPr/>
                    <a:lstStyle/>
                    <a:p>
                      <a:pPr lvl="0">
                        <a:buNone/>
                      </a:pPr>
                      <a:r>
                        <a:rPr lang="en-US" sz="1650" b="1" i="0" u="none" strike="noStrike" noProof="0">
                          <a:solidFill>
                            <a:schemeClr val="tx1"/>
                          </a:solidFill>
                          <a:latin typeface="Calibri"/>
                        </a:rPr>
                        <a:t>Friday, Dec. 1st</a:t>
                      </a:r>
                    </a:p>
                    <a:p>
                      <a:pPr lvl="0">
                        <a:buNone/>
                      </a:pPr>
                      <a:r>
                        <a:rPr lang="en-US" sz="1650" b="1" i="0" u="none" strike="noStrike" noProof="0">
                          <a:solidFill>
                            <a:schemeClr val="tx1"/>
                          </a:solidFill>
                          <a:latin typeface="Calibri"/>
                        </a:rPr>
                        <a:t>Lunch</a:t>
                      </a:r>
                    </a:p>
                  </a:txBody>
                  <a:tcPr/>
                </a:tc>
                <a:tc>
                  <a:txBody>
                    <a:bodyPr/>
                    <a:lstStyle/>
                    <a:p>
                      <a:pPr lvl="0">
                        <a:buNone/>
                      </a:pPr>
                      <a:r>
                        <a:rPr lang="en-US" sz="1650" b="1" i="0" u="none" strike="noStrike" noProof="0">
                          <a:solidFill>
                            <a:schemeClr val="tx1"/>
                          </a:solidFill>
                          <a:latin typeface="Calibri"/>
                        </a:rPr>
                        <a:t>Multipurpose Room</a:t>
                      </a:r>
                    </a:p>
                  </a:txBody>
                  <a:tcPr/>
                </a:tc>
                <a:tc>
                  <a:txBody>
                    <a:bodyPr/>
                    <a:lstStyle/>
                    <a:p>
                      <a:pPr lvl="0">
                        <a:buNone/>
                      </a:pPr>
                      <a:r>
                        <a:rPr lang="en-US" sz="1650" b="1">
                          <a:solidFill>
                            <a:schemeClr val="tx1"/>
                          </a:solidFill>
                        </a:rPr>
                        <a:t>Register in counselling starting Nov. 20th</a:t>
                      </a:r>
                    </a:p>
                  </a:txBody>
                  <a:tcPr/>
                </a:tc>
                <a:extLst>
                  <a:ext uri="{0D108BD9-81ED-4DB2-BD59-A6C34878D82A}">
                    <a16:rowId xmlns:a16="http://schemas.microsoft.com/office/drawing/2014/main" val="21443897"/>
                  </a:ext>
                </a:extLst>
              </a:tr>
              <a:tr h="370840">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UFV Open House</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Saturday, Oct. 21st  </a:t>
                      </a:r>
                      <a:endParaRPr lang="en-US" sz="1650" b="1">
                        <a:solidFill>
                          <a:schemeClr val="tx1"/>
                        </a:solidFill>
                      </a:endParaRPr>
                    </a:p>
                    <a:p>
                      <a:pPr lvl="0">
                        <a:buNone/>
                      </a:pPr>
                      <a:r>
                        <a:rPr lang="en-US" sz="1650" b="1" i="0" u="none" strike="noStrike" noProof="0">
                          <a:solidFill>
                            <a:schemeClr val="tx1"/>
                          </a:solidFill>
                          <a:latin typeface="Calibri"/>
                        </a:rPr>
                        <a:t>10am – 2pm  </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Abbotsford Campus </a:t>
                      </a:r>
                      <a:endParaRPr lang="en-US" sz="1650" b="1">
                        <a:solidFill>
                          <a:schemeClr val="tx1"/>
                        </a:solidFill>
                      </a:endParaRPr>
                    </a:p>
                  </a:txBody>
                  <a:tcPr/>
                </a:tc>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Register at ufv.ca/</a:t>
                      </a:r>
                      <a:r>
                        <a:rPr lang="en-US" sz="1650" b="1" i="0" u="none" strike="noStrike" noProof="0" err="1">
                          <a:solidFill>
                            <a:schemeClr val="tx1"/>
                          </a:solidFill>
                          <a:latin typeface="Calibri"/>
                        </a:rPr>
                        <a:t>openhouse</a:t>
                      </a:r>
                      <a:endParaRPr lang="en-US" sz="1650" b="1" err="1">
                        <a:solidFill>
                          <a:schemeClr val="tx1"/>
                        </a:solidFill>
                      </a:endParaRPr>
                    </a:p>
                    <a:p>
                      <a:pPr lvl="0">
                        <a:buNone/>
                      </a:pPr>
                      <a:endParaRPr lang="en-US" sz="1650" b="1">
                        <a:solidFill>
                          <a:schemeClr val="tx1"/>
                        </a:solidFill>
                      </a:endParaRPr>
                    </a:p>
                  </a:txBody>
                  <a:tcPr/>
                </a:tc>
                <a:extLst>
                  <a:ext uri="{0D108BD9-81ED-4DB2-BD59-A6C34878D82A}">
                    <a16:rowId xmlns:a16="http://schemas.microsoft.com/office/drawing/2014/main" val="3386467784"/>
                  </a:ext>
                </a:extLst>
              </a:tr>
              <a:tr h="370840">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Explore UVic   </a:t>
                      </a:r>
                    </a:p>
                    <a:p>
                      <a:pPr lvl="0">
                        <a:buNone/>
                      </a:pP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Saturday, Nov. 25th  </a:t>
                      </a:r>
                      <a:endParaRPr lang="en-US" sz="1650" b="1">
                        <a:solidFill>
                          <a:schemeClr val="tx1"/>
                        </a:solidFill>
                      </a:endParaRPr>
                    </a:p>
                    <a:p>
                      <a:pPr lvl="0">
                        <a:buNone/>
                      </a:pPr>
                      <a:r>
                        <a:rPr lang="en-US" sz="1650" b="1" i="0" u="none" strike="noStrike" noProof="0">
                          <a:solidFill>
                            <a:schemeClr val="tx1"/>
                          </a:solidFill>
                          <a:latin typeface="Calibri"/>
                        </a:rPr>
                        <a:t>10am – 5:15pm</a:t>
                      </a:r>
                      <a:endParaRPr lang="en-US" sz="1650" b="1">
                        <a:solidFill>
                          <a:schemeClr val="tx1"/>
                        </a:solidFill>
                      </a:endParaRPr>
                    </a:p>
                  </a:txBody>
                  <a:tcPr/>
                </a:tc>
                <a:tc>
                  <a:txBody>
                    <a:bodyPr/>
                    <a:lstStyle/>
                    <a:p>
                      <a:pPr lvl="0">
                        <a:buNone/>
                      </a:pPr>
                      <a:r>
                        <a:rPr lang="en-US" sz="1700" b="1" i="0" u="none" strike="noStrike" noProof="0">
                          <a:solidFill>
                            <a:schemeClr val="tx1"/>
                          </a:solidFill>
                          <a:latin typeface="Calibri"/>
                        </a:rPr>
                        <a:t>Victoria Campus</a:t>
                      </a:r>
                      <a:endParaRPr lang="en-US"/>
                    </a:p>
                  </a:txBody>
                  <a:tcPr/>
                </a:tc>
                <a:tc>
                  <a:txBody>
                    <a:bodyPr/>
                    <a:lstStyle/>
                    <a:p>
                      <a:pPr lvl="0">
                        <a:buNone/>
                      </a:pPr>
                      <a:r>
                        <a:rPr lang="en-US" sz="1650" b="1" i="0" u="none" strike="noStrike" noProof="0">
                          <a:solidFill>
                            <a:schemeClr val="tx1"/>
                          </a:solidFill>
                          <a:latin typeface="Calibri"/>
                        </a:rPr>
                        <a:t>Register at uvic.ca/explore</a:t>
                      </a:r>
                      <a:endParaRPr lang="en-US" sz="1650" b="1">
                        <a:solidFill>
                          <a:schemeClr val="tx1"/>
                        </a:solidFill>
                      </a:endParaRPr>
                    </a:p>
                  </a:txBody>
                  <a:tcPr/>
                </a:tc>
                <a:extLst>
                  <a:ext uri="{0D108BD9-81ED-4DB2-BD59-A6C34878D82A}">
                    <a16:rowId xmlns:a16="http://schemas.microsoft.com/office/drawing/2014/main" val="2196454494"/>
                  </a:ext>
                </a:extLst>
              </a:tr>
              <a:tr h="370839">
                <a:tc>
                  <a:txBody>
                    <a:bodyPr/>
                    <a:lstStyle/>
                    <a:p>
                      <a:pPr lvl="0" algn="l">
                        <a:lnSpc>
                          <a:spcPct val="100000"/>
                        </a:lnSpc>
                        <a:spcBef>
                          <a:spcPts val="0"/>
                        </a:spcBef>
                        <a:spcAft>
                          <a:spcPts val="0"/>
                        </a:spcAft>
                        <a:buNone/>
                      </a:pPr>
                      <a:r>
                        <a:rPr lang="en-US" sz="1650" b="1" i="0" u="none" strike="noStrike" noProof="0">
                          <a:solidFill>
                            <a:schemeClr val="tx1"/>
                          </a:solidFill>
                          <a:latin typeface="Calibri"/>
                        </a:rPr>
                        <a:t>Experience VCC</a:t>
                      </a:r>
                    </a:p>
                  </a:txBody>
                  <a:tcPr/>
                </a:tc>
                <a:tc>
                  <a:txBody>
                    <a:bodyPr/>
                    <a:lstStyle/>
                    <a:p>
                      <a:pPr lvl="0">
                        <a:buNone/>
                      </a:pPr>
                      <a:r>
                        <a:rPr lang="en-US" sz="1650" b="1" i="0" u="none" strike="noStrike" noProof="0">
                          <a:solidFill>
                            <a:schemeClr val="tx1"/>
                          </a:solidFill>
                          <a:latin typeface="Calibri"/>
                        </a:rPr>
                        <a:t>Wednesday, Nov. 15th  </a:t>
                      </a:r>
                      <a:endParaRPr lang="en-US" sz="1650" b="1">
                        <a:solidFill>
                          <a:schemeClr val="tx1"/>
                        </a:solidFill>
                      </a:endParaRPr>
                    </a:p>
                    <a:p>
                      <a:pPr lvl="0">
                        <a:buNone/>
                      </a:pPr>
                      <a:r>
                        <a:rPr lang="en-US" sz="1650" b="1" i="0" u="none" strike="noStrike" noProof="0">
                          <a:solidFill>
                            <a:schemeClr val="tx1"/>
                          </a:solidFill>
                          <a:latin typeface="Calibri"/>
                        </a:rPr>
                        <a:t>3 – 6pm</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Broadway Campus </a:t>
                      </a:r>
                      <a:endParaRPr lang="en-US" sz="1650" b="1">
                        <a:solidFill>
                          <a:schemeClr val="tx1"/>
                        </a:solidFill>
                      </a:endParaRPr>
                    </a:p>
                  </a:txBody>
                  <a:tcPr/>
                </a:tc>
                <a:tc>
                  <a:txBody>
                    <a:bodyPr/>
                    <a:lstStyle/>
                    <a:p>
                      <a:pPr lvl="0">
                        <a:buNone/>
                      </a:pPr>
                      <a:r>
                        <a:rPr lang="en-US" sz="1650" b="1" i="0" u="none" strike="noStrike" noProof="0">
                          <a:solidFill>
                            <a:schemeClr val="tx1"/>
                          </a:solidFill>
                          <a:latin typeface="Calibri"/>
                        </a:rPr>
                        <a:t>Register at vcc.ca</a:t>
                      </a:r>
                      <a:endParaRPr lang="en-US" sz="1650" b="1">
                        <a:solidFill>
                          <a:schemeClr val="tx1"/>
                        </a:solidFill>
                      </a:endParaRPr>
                    </a:p>
                  </a:txBody>
                  <a:tcPr/>
                </a:tc>
                <a:extLst>
                  <a:ext uri="{0D108BD9-81ED-4DB2-BD59-A6C34878D82A}">
                    <a16:rowId xmlns:a16="http://schemas.microsoft.com/office/drawing/2014/main" val="4128581474"/>
                  </a:ext>
                </a:extLst>
              </a:tr>
            </a:tbl>
          </a:graphicData>
        </a:graphic>
      </p:graphicFrame>
    </p:spTree>
    <p:extLst>
      <p:ext uri="{BB962C8B-B14F-4D97-AF65-F5344CB8AC3E}">
        <p14:creationId xmlns:p14="http://schemas.microsoft.com/office/powerpoint/2010/main" val="2599386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A3E2-B8C6-76BB-564D-CB95EE5149C4}"/>
              </a:ext>
            </a:extLst>
          </p:cNvPr>
          <p:cNvSpPr>
            <a:spLocks noGrp="1"/>
          </p:cNvSpPr>
          <p:nvPr>
            <p:ph type="title"/>
          </p:nvPr>
        </p:nvSpPr>
        <p:spPr>
          <a:xfrm>
            <a:off x="1926590" y="769366"/>
            <a:ext cx="8552815" cy="615553"/>
          </a:xfrm>
        </p:spPr>
        <p:txBody>
          <a:bodyPr wrap="square" lIns="0" tIns="0" rIns="0" bIns="0" anchor="t">
            <a:spAutoFit/>
          </a:bodyPr>
          <a:lstStyle/>
          <a:p>
            <a:r>
              <a:rPr lang="en-US" sz="4000" b="1"/>
              <a:t>Upcoming Post-Secondary Events</a:t>
            </a:r>
          </a:p>
        </p:txBody>
      </p:sp>
      <p:sp>
        <p:nvSpPr>
          <p:cNvPr id="3" name="Text Placeholder 2">
            <a:extLst>
              <a:ext uri="{FF2B5EF4-FFF2-40B4-BE49-F238E27FC236}">
                <a16:creationId xmlns:a16="http://schemas.microsoft.com/office/drawing/2014/main" id="{B2CB4571-0005-E176-307D-3AE260005F30}"/>
              </a:ext>
            </a:extLst>
          </p:cNvPr>
          <p:cNvSpPr>
            <a:spLocks noGrp="1"/>
          </p:cNvSpPr>
          <p:nvPr>
            <p:ph type="body" idx="1"/>
          </p:nvPr>
        </p:nvSpPr>
        <p:spPr>
          <a:xfrm>
            <a:off x="464692" y="1706498"/>
            <a:ext cx="6242684" cy="3877985"/>
          </a:xfrm>
        </p:spPr>
        <p:txBody>
          <a:bodyPr wrap="square" lIns="0" tIns="0" rIns="0" bIns="0" anchor="t">
            <a:spAutoFit/>
          </a:bodyPr>
          <a:lstStyle/>
          <a:p>
            <a:r>
              <a:rPr lang="en-US" sz="3600" b="1">
                <a:ea typeface="Calibri"/>
                <a:cs typeface="Calibri"/>
              </a:rPr>
              <a:t>Douglas</a:t>
            </a:r>
            <a:r>
              <a:rPr lang="en-US" sz="3600">
                <a:ea typeface="Calibri"/>
                <a:cs typeface="Calibri"/>
              </a:rPr>
              <a:t>, </a:t>
            </a:r>
            <a:r>
              <a:rPr lang="en-US" sz="3600" b="1" err="1">
                <a:ea typeface="Calibri"/>
                <a:cs typeface="Calibri"/>
              </a:rPr>
              <a:t>Langara</a:t>
            </a:r>
            <a:r>
              <a:rPr lang="en-US" sz="3600" b="1">
                <a:ea typeface="Calibri"/>
                <a:cs typeface="Calibri"/>
              </a:rPr>
              <a:t> </a:t>
            </a:r>
            <a:r>
              <a:rPr lang="en-US" sz="3600">
                <a:ea typeface="Calibri"/>
                <a:cs typeface="Calibri"/>
              </a:rPr>
              <a:t>and </a:t>
            </a:r>
            <a:r>
              <a:rPr lang="en-US" sz="3600" b="1">
                <a:ea typeface="Calibri"/>
                <a:cs typeface="Calibri"/>
              </a:rPr>
              <a:t>JIBC </a:t>
            </a:r>
            <a:r>
              <a:rPr lang="en-US" sz="3600">
                <a:ea typeface="Calibri"/>
                <a:cs typeface="Calibri"/>
              </a:rPr>
              <a:t>have individual information sessions by program.  </a:t>
            </a:r>
            <a:endParaRPr lang="en-US"/>
          </a:p>
          <a:p>
            <a:endParaRPr lang="en-US" sz="3600">
              <a:ea typeface="Calibri"/>
              <a:cs typeface="Calibri"/>
            </a:endParaRPr>
          </a:p>
          <a:p>
            <a:r>
              <a:rPr lang="en-US" sz="3600">
                <a:ea typeface="Calibri"/>
                <a:cs typeface="Calibri"/>
              </a:rPr>
              <a:t>Check with each post-secondary institution websites for dates and registrations.</a:t>
            </a:r>
            <a:endParaRPr lang="en-US"/>
          </a:p>
        </p:txBody>
      </p:sp>
      <p:pic>
        <p:nvPicPr>
          <p:cNvPr id="4" name="Picture 3" descr="A building with a glass front&#10;&#10;Description automatically generated">
            <a:extLst>
              <a:ext uri="{FF2B5EF4-FFF2-40B4-BE49-F238E27FC236}">
                <a16:creationId xmlns:a16="http://schemas.microsoft.com/office/drawing/2014/main" id="{543A4F17-CB66-6CAD-E1AE-321C8B4A17C3}"/>
              </a:ext>
            </a:extLst>
          </p:cNvPr>
          <p:cNvPicPr>
            <a:picLocks noChangeAspect="1"/>
          </p:cNvPicPr>
          <p:nvPr/>
        </p:nvPicPr>
        <p:blipFill>
          <a:blip r:embed="rId2"/>
          <a:stretch>
            <a:fillRect/>
          </a:stretch>
        </p:blipFill>
        <p:spPr>
          <a:xfrm>
            <a:off x="6714067" y="1573010"/>
            <a:ext cx="2743200" cy="1828147"/>
          </a:xfrm>
          <a:prstGeom prst="rect">
            <a:avLst/>
          </a:prstGeom>
        </p:spPr>
      </p:pic>
      <p:pic>
        <p:nvPicPr>
          <p:cNvPr id="5" name="Picture 4" descr="A building with a pond and a walkway&#10;&#10;Description automatically generated">
            <a:extLst>
              <a:ext uri="{FF2B5EF4-FFF2-40B4-BE49-F238E27FC236}">
                <a16:creationId xmlns:a16="http://schemas.microsoft.com/office/drawing/2014/main" id="{F5CD2C20-84E9-1E46-A3FB-D7745EDEBC71}"/>
              </a:ext>
            </a:extLst>
          </p:cNvPr>
          <p:cNvPicPr>
            <a:picLocks noChangeAspect="1"/>
          </p:cNvPicPr>
          <p:nvPr/>
        </p:nvPicPr>
        <p:blipFill>
          <a:blip r:embed="rId3"/>
          <a:stretch>
            <a:fillRect/>
          </a:stretch>
        </p:blipFill>
        <p:spPr>
          <a:xfrm>
            <a:off x="9105901" y="3652328"/>
            <a:ext cx="2743200" cy="1945178"/>
          </a:xfrm>
          <a:prstGeom prst="rect">
            <a:avLst/>
          </a:prstGeom>
        </p:spPr>
      </p:pic>
      <p:pic>
        <p:nvPicPr>
          <p:cNvPr id="6" name="Picture 5" descr="A building with glass windows&#10;&#10;Description automatically generated">
            <a:extLst>
              <a:ext uri="{FF2B5EF4-FFF2-40B4-BE49-F238E27FC236}">
                <a16:creationId xmlns:a16="http://schemas.microsoft.com/office/drawing/2014/main" id="{FEAD71BD-985C-401B-C553-2417D97345A1}"/>
              </a:ext>
            </a:extLst>
          </p:cNvPr>
          <p:cNvPicPr>
            <a:picLocks noChangeAspect="1"/>
          </p:cNvPicPr>
          <p:nvPr/>
        </p:nvPicPr>
        <p:blipFill>
          <a:blip r:embed="rId4"/>
          <a:stretch>
            <a:fillRect/>
          </a:stretch>
        </p:blipFill>
        <p:spPr>
          <a:xfrm>
            <a:off x="5899150" y="5178256"/>
            <a:ext cx="2743200" cy="1433322"/>
          </a:xfrm>
          <a:prstGeom prst="rect">
            <a:avLst/>
          </a:prstGeom>
        </p:spPr>
      </p:pic>
    </p:spTree>
    <p:extLst>
      <p:ext uri="{BB962C8B-B14F-4D97-AF65-F5344CB8AC3E}">
        <p14:creationId xmlns:p14="http://schemas.microsoft.com/office/powerpoint/2010/main" val="3215697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B934-4C79-164C-CCBB-027F6CB87071}"/>
              </a:ext>
            </a:extLst>
          </p:cNvPr>
          <p:cNvSpPr>
            <a:spLocks noGrp="1"/>
          </p:cNvSpPr>
          <p:nvPr>
            <p:ph type="ctrTitle"/>
          </p:nvPr>
        </p:nvSpPr>
        <p:spPr>
          <a:xfrm>
            <a:off x="738909" y="795944"/>
            <a:ext cx="10363200" cy="615553"/>
          </a:xfrm>
        </p:spPr>
        <p:txBody>
          <a:bodyPr wrap="square" lIns="0" tIns="0" rIns="0" bIns="0" anchor="t">
            <a:spAutoFit/>
          </a:bodyPr>
          <a:lstStyle/>
          <a:p>
            <a:pPr algn="ctr"/>
            <a:r>
              <a:rPr lang="en-CA" sz="4000" b="1"/>
              <a:t>Sullivan Heights Counselling Website</a:t>
            </a:r>
          </a:p>
        </p:txBody>
      </p:sp>
      <p:pic>
        <p:nvPicPr>
          <p:cNvPr id="4" name="Picture 3">
            <a:extLst>
              <a:ext uri="{FF2B5EF4-FFF2-40B4-BE49-F238E27FC236}">
                <a16:creationId xmlns:a16="http://schemas.microsoft.com/office/drawing/2014/main" id="{6888807E-8EBD-7579-CE0D-967B99E8F8C4}"/>
              </a:ext>
            </a:extLst>
          </p:cNvPr>
          <p:cNvPicPr>
            <a:picLocks noChangeAspect="1"/>
          </p:cNvPicPr>
          <p:nvPr/>
        </p:nvPicPr>
        <p:blipFill rotWithShape="1">
          <a:blip r:embed="rId2"/>
          <a:srcRect r="49089" b="-202"/>
          <a:stretch/>
        </p:blipFill>
        <p:spPr>
          <a:xfrm>
            <a:off x="3806588" y="1635873"/>
            <a:ext cx="4227842" cy="4880517"/>
          </a:xfrm>
          <a:prstGeom prst="rect">
            <a:avLst/>
          </a:prstGeom>
        </p:spPr>
      </p:pic>
    </p:spTree>
    <p:extLst>
      <p:ext uri="{BB962C8B-B14F-4D97-AF65-F5344CB8AC3E}">
        <p14:creationId xmlns:p14="http://schemas.microsoft.com/office/powerpoint/2010/main" val="1664160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7040" y="5069837"/>
            <a:ext cx="11297920" cy="1274445"/>
          </a:xfrm>
          <a:custGeom>
            <a:avLst/>
            <a:gdLst/>
            <a:ahLst/>
            <a:cxnLst/>
            <a:rect l="l" t="t" r="r" b="b"/>
            <a:pathLst>
              <a:path w="11297920" h="1274445">
                <a:moveTo>
                  <a:pt x="11297412" y="0"/>
                </a:moveTo>
                <a:lnTo>
                  <a:pt x="0" y="0"/>
                </a:lnTo>
                <a:lnTo>
                  <a:pt x="0" y="1274064"/>
                </a:lnTo>
                <a:lnTo>
                  <a:pt x="11297412" y="1274064"/>
                </a:lnTo>
                <a:lnTo>
                  <a:pt x="11297412" y="0"/>
                </a:lnTo>
                <a:close/>
              </a:path>
            </a:pathLst>
          </a:custGeom>
          <a:solidFill>
            <a:srgbClr val="CE7142"/>
          </a:solidFill>
        </p:spPr>
        <p:txBody>
          <a:bodyPr wrap="square" lIns="0" tIns="0" rIns="0" bIns="0" rtlCol="0"/>
          <a:lstStyle/>
          <a:p>
            <a:endParaRPr/>
          </a:p>
        </p:txBody>
      </p:sp>
      <p:sp>
        <p:nvSpPr>
          <p:cNvPr id="3" name="object 3"/>
          <p:cNvSpPr txBox="1"/>
          <p:nvPr/>
        </p:nvSpPr>
        <p:spPr>
          <a:xfrm>
            <a:off x="661191" y="5392870"/>
            <a:ext cx="3370220" cy="628377"/>
          </a:xfrm>
          <a:prstGeom prst="rect">
            <a:avLst/>
          </a:prstGeom>
        </p:spPr>
        <p:txBody>
          <a:bodyPr vert="horz" wrap="square" lIns="0" tIns="12700" rIns="0" bIns="0" rtlCol="0">
            <a:spAutoFit/>
          </a:bodyPr>
          <a:lstStyle/>
          <a:p>
            <a:pPr>
              <a:lnSpc>
                <a:spcPct val="100000"/>
              </a:lnSpc>
              <a:spcBef>
                <a:spcPts val="100"/>
              </a:spcBef>
            </a:pPr>
            <a:r>
              <a:rPr sz="4000" b="1" spc="95">
                <a:solidFill>
                  <a:schemeClr val="tx1"/>
                </a:solidFill>
                <a:latin typeface="Trebuchet MS"/>
                <a:cs typeface="Trebuchet MS"/>
              </a:rPr>
              <a:t>INSTAGRAM</a:t>
            </a:r>
            <a:endParaRPr sz="3600" b="1">
              <a:solidFill>
                <a:schemeClr val="tx1"/>
              </a:solidFill>
              <a:latin typeface="Trebuchet MS"/>
              <a:cs typeface="Trebuchet MS"/>
            </a:endParaRPr>
          </a:p>
        </p:txBody>
      </p:sp>
      <p:sp>
        <p:nvSpPr>
          <p:cNvPr id="4" name="object 4"/>
          <p:cNvSpPr txBox="1"/>
          <p:nvPr/>
        </p:nvSpPr>
        <p:spPr>
          <a:xfrm>
            <a:off x="5983801" y="5334583"/>
            <a:ext cx="5771950" cy="566822"/>
          </a:xfrm>
          <a:prstGeom prst="rect">
            <a:avLst/>
          </a:prstGeom>
        </p:spPr>
        <p:txBody>
          <a:bodyPr vert="horz" wrap="square" lIns="0" tIns="12700" rIns="0" bIns="0" rtlCol="0">
            <a:spAutoFit/>
          </a:bodyPr>
          <a:lstStyle/>
          <a:p>
            <a:pPr>
              <a:lnSpc>
                <a:spcPct val="100000"/>
              </a:lnSpc>
              <a:spcBef>
                <a:spcPts val="100"/>
              </a:spcBef>
            </a:pPr>
            <a:r>
              <a:rPr sz="3600" b="1" spc="-10">
                <a:solidFill>
                  <a:srgbClr val="FFFFFF"/>
                </a:solidFill>
                <a:latin typeface="Trebuchet MS"/>
                <a:cs typeface="Trebuchet MS"/>
              </a:rPr>
              <a:t>Follow</a:t>
            </a:r>
            <a:r>
              <a:rPr sz="3600" b="1" spc="-155">
                <a:solidFill>
                  <a:srgbClr val="FFFFFF"/>
                </a:solidFill>
                <a:latin typeface="Trebuchet MS"/>
                <a:cs typeface="Trebuchet MS"/>
              </a:rPr>
              <a:t> </a:t>
            </a:r>
            <a:r>
              <a:rPr sz="3600" b="1" spc="-10">
                <a:solidFill>
                  <a:srgbClr val="FFFFFF"/>
                </a:solidFill>
                <a:latin typeface="Trebuchet MS"/>
                <a:cs typeface="Trebuchet MS"/>
              </a:rPr>
              <a:t>@</a:t>
            </a:r>
            <a:r>
              <a:rPr lang="en-CA" sz="3600" b="1" spc="-10" err="1">
                <a:solidFill>
                  <a:srgbClr val="FFFFFF"/>
                </a:solidFill>
                <a:latin typeface="Trebuchet MS"/>
                <a:cs typeface="Trebuchet MS"/>
              </a:rPr>
              <a:t>sullicounselling</a:t>
            </a:r>
            <a:endParaRPr sz="3600">
              <a:latin typeface="Trebuchet MS"/>
              <a:cs typeface="Trebuchet MS"/>
            </a:endParaRPr>
          </a:p>
        </p:txBody>
      </p:sp>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r>
              <a:rPr spc="-25"/>
              <a:t>49</a:t>
            </a:r>
          </a:p>
        </p:txBody>
      </p:sp>
      <p:pic>
        <p:nvPicPr>
          <p:cNvPr id="7" name="Picture 6">
            <a:extLst>
              <a:ext uri="{FF2B5EF4-FFF2-40B4-BE49-F238E27FC236}">
                <a16:creationId xmlns:a16="http://schemas.microsoft.com/office/drawing/2014/main" id="{098FA19F-295B-54F8-63FE-8A3AAB2AC008}"/>
              </a:ext>
            </a:extLst>
          </p:cNvPr>
          <p:cNvPicPr>
            <a:picLocks noChangeAspect="1"/>
          </p:cNvPicPr>
          <p:nvPr/>
        </p:nvPicPr>
        <p:blipFill rotWithShape="1">
          <a:blip r:embed="rId2"/>
          <a:srcRect l="51944" b="2801"/>
          <a:stretch/>
        </p:blipFill>
        <p:spPr>
          <a:xfrm>
            <a:off x="4531743" y="1004676"/>
            <a:ext cx="3128514" cy="37113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9A94-9B40-4161-2411-E3E8C9F831DB}"/>
              </a:ext>
            </a:extLst>
          </p:cNvPr>
          <p:cNvSpPr>
            <a:spLocks noGrp="1"/>
          </p:cNvSpPr>
          <p:nvPr>
            <p:ph type="ctrTitle"/>
          </p:nvPr>
        </p:nvSpPr>
        <p:spPr>
          <a:xfrm>
            <a:off x="694993" y="739861"/>
            <a:ext cx="10363200" cy="830997"/>
          </a:xfrm>
        </p:spPr>
        <p:txBody>
          <a:bodyPr wrap="square" lIns="0" tIns="0" rIns="0" bIns="0" anchor="t">
            <a:spAutoFit/>
          </a:bodyPr>
          <a:lstStyle/>
          <a:p>
            <a:pPr algn="ctr"/>
            <a:r>
              <a:rPr lang="en-CA" sz="5400" b="1">
                <a:latin typeface="+mn-lt"/>
              </a:rPr>
              <a:t>Counselling Alpha</a:t>
            </a:r>
          </a:p>
        </p:txBody>
      </p:sp>
      <p:pic>
        <p:nvPicPr>
          <p:cNvPr id="4" name="Picture 3">
            <a:extLst>
              <a:ext uri="{FF2B5EF4-FFF2-40B4-BE49-F238E27FC236}">
                <a16:creationId xmlns:a16="http://schemas.microsoft.com/office/drawing/2014/main" id="{5467F65D-F7D0-546B-18EC-BD2955E36330}"/>
              </a:ext>
            </a:extLst>
          </p:cNvPr>
          <p:cNvPicPr>
            <a:picLocks noChangeAspect="1"/>
          </p:cNvPicPr>
          <p:nvPr/>
        </p:nvPicPr>
        <p:blipFill>
          <a:blip r:embed="rId2"/>
          <a:stretch>
            <a:fillRect/>
          </a:stretch>
        </p:blipFill>
        <p:spPr>
          <a:xfrm>
            <a:off x="1267183" y="1656272"/>
            <a:ext cx="9469827" cy="4862512"/>
          </a:xfrm>
          <a:prstGeom prst="rect">
            <a:avLst/>
          </a:prstGeom>
        </p:spPr>
      </p:pic>
    </p:spTree>
    <p:extLst>
      <p:ext uri="{BB962C8B-B14F-4D97-AF65-F5344CB8AC3E}">
        <p14:creationId xmlns:p14="http://schemas.microsoft.com/office/powerpoint/2010/main" val="305095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descr="A black and white text&#10;&#10;Description automatically generated">
            <a:extLst>
              <a:ext uri="{FF2B5EF4-FFF2-40B4-BE49-F238E27FC236}">
                <a16:creationId xmlns:a16="http://schemas.microsoft.com/office/drawing/2014/main" id="{6812AB96-EE4B-0D8E-0CDE-755FE561B725}"/>
              </a:ext>
            </a:extLst>
          </p:cNvPr>
          <p:cNvPicPr>
            <a:picLocks noChangeAspect="1"/>
          </p:cNvPicPr>
          <p:nvPr/>
        </p:nvPicPr>
        <p:blipFill rotWithShape="1">
          <a:blip r:embed="rId3"/>
          <a:srcRect r="244" b="5401"/>
          <a:stretch/>
        </p:blipFill>
        <p:spPr>
          <a:xfrm>
            <a:off x="4076289" y="649183"/>
            <a:ext cx="4039442" cy="6073805"/>
          </a:xfrm>
          <a:prstGeom prst="rect">
            <a:avLst/>
          </a:prstGeom>
        </p:spPr>
      </p:pic>
    </p:spTree>
    <p:extLst>
      <p:ext uri="{BB962C8B-B14F-4D97-AF65-F5344CB8AC3E}">
        <p14:creationId xmlns:p14="http://schemas.microsoft.com/office/powerpoint/2010/main" val="149837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531" y="4200144"/>
            <a:ext cx="11297920" cy="2190115"/>
          </a:xfrm>
          <a:custGeom>
            <a:avLst/>
            <a:gdLst/>
            <a:ahLst/>
            <a:cxnLst/>
            <a:rect l="l" t="t" r="r" b="b"/>
            <a:pathLst>
              <a:path w="11297920" h="2190115">
                <a:moveTo>
                  <a:pt x="11297412" y="0"/>
                </a:moveTo>
                <a:lnTo>
                  <a:pt x="0" y="0"/>
                </a:lnTo>
                <a:lnTo>
                  <a:pt x="0" y="2189987"/>
                </a:lnTo>
                <a:lnTo>
                  <a:pt x="11297412" y="2189987"/>
                </a:lnTo>
                <a:lnTo>
                  <a:pt x="11297412" y="0"/>
                </a:lnTo>
                <a:close/>
              </a:path>
            </a:pathLst>
          </a:custGeom>
          <a:solidFill>
            <a:srgbClr val="465258"/>
          </a:solidFill>
        </p:spPr>
        <p:txBody>
          <a:bodyPr wrap="square" lIns="0" tIns="0" rIns="0" bIns="0" rtlCol="0"/>
          <a:lstStyle/>
          <a:p>
            <a:endParaRPr/>
          </a:p>
        </p:txBody>
      </p:sp>
      <p:sp>
        <p:nvSpPr>
          <p:cNvPr id="3" name="object 3"/>
          <p:cNvSpPr txBox="1"/>
          <p:nvPr/>
        </p:nvSpPr>
        <p:spPr>
          <a:xfrm>
            <a:off x="1030731" y="4790270"/>
            <a:ext cx="10142220" cy="1007327"/>
          </a:xfrm>
          <a:prstGeom prst="rect">
            <a:avLst/>
          </a:prstGeom>
          <a:solidFill>
            <a:srgbClr val="465258"/>
          </a:solidFill>
        </p:spPr>
        <p:txBody>
          <a:bodyPr vert="horz" wrap="square" lIns="0" tIns="266065" rIns="0" bIns="0" rtlCol="0" anchor="t">
            <a:spAutoFit/>
          </a:bodyPr>
          <a:lstStyle/>
          <a:p>
            <a:pPr marL="703580">
              <a:lnSpc>
                <a:spcPct val="100000"/>
              </a:lnSpc>
              <a:spcBef>
                <a:spcPts val="2095"/>
              </a:spcBef>
            </a:pPr>
            <a:r>
              <a:rPr sz="4800" b="1" spc="325">
                <a:solidFill>
                  <a:schemeClr val="bg1"/>
                </a:solidFill>
                <a:latin typeface="Trebuchet MS"/>
                <a:cs typeface="Trebuchet MS"/>
              </a:rPr>
              <a:t>OPTIONS</a:t>
            </a:r>
            <a:r>
              <a:rPr sz="4800" b="1" spc="-335">
                <a:solidFill>
                  <a:schemeClr val="bg1"/>
                </a:solidFill>
                <a:latin typeface="Trebuchet MS"/>
                <a:cs typeface="Trebuchet MS"/>
              </a:rPr>
              <a:t> </a:t>
            </a:r>
            <a:r>
              <a:rPr sz="4800" b="1" spc="215">
                <a:solidFill>
                  <a:schemeClr val="bg1"/>
                </a:solidFill>
                <a:latin typeface="Trebuchet MS"/>
                <a:cs typeface="Trebuchet MS"/>
              </a:rPr>
              <a:t>AFTER</a:t>
            </a:r>
            <a:r>
              <a:rPr sz="4800" b="1" spc="-55">
                <a:solidFill>
                  <a:schemeClr val="bg1"/>
                </a:solidFill>
                <a:latin typeface="Trebuchet MS"/>
                <a:cs typeface="Trebuchet MS"/>
              </a:rPr>
              <a:t> </a:t>
            </a:r>
            <a:r>
              <a:rPr sz="4800" b="1" spc="335">
                <a:solidFill>
                  <a:schemeClr val="bg1"/>
                </a:solidFill>
                <a:latin typeface="Trebuchet MS"/>
                <a:cs typeface="Trebuchet MS"/>
              </a:rPr>
              <a:t>HIGH</a:t>
            </a:r>
            <a:r>
              <a:rPr sz="4800" b="1" spc="-25">
                <a:solidFill>
                  <a:schemeClr val="bg1"/>
                </a:solidFill>
                <a:latin typeface="Trebuchet MS"/>
                <a:cs typeface="Trebuchet MS"/>
              </a:rPr>
              <a:t> </a:t>
            </a:r>
            <a:r>
              <a:rPr sz="4800" b="1" spc="355">
                <a:solidFill>
                  <a:schemeClr val="bg1"/>
                </a:solidFill>
                <a:latin typeface="Trebuchet MS"/>
                <a:cs typeface="Trebuchet MS"/>
              </a:rPr>
              <a:t>SCHOOL</a:t>
            </a:r>
            <a:endParaRPr sz="4800">
              <a:solidFill>
                <a:schemeClr val="bg1"/>
              </a:solidFill>
              <a:latin typeface="Trebuchet MS"/>
              <a:cs typeface="Trebuchet MS"/>
            </a:endParaRPr>
          </a:p>
        </p:txBody>
      </p:sp>
      <p:sp>
        <p:nvSpPr>
          <p:cNvPr id="4" name="object 4"/>
          <p:cNvSpPr txBox="1"/>
          <p:nvPr/>
        </p:nvSpPr>
        <p:spPr>
          <a:xfrm>
            <a:off x="4558262" y="622342"/>
            <a:ext cx="3074458" cy="2024913"/>
          </a:xfrm>
          <a:prstGeom prst="rect">
            <a:avLst/>
          </a:prstGeom>
          <a:solidFill>
            <a:srgbClr val="CE7142"/>
          </a:solidFill>
        </p:spPr>
        <p:txBody>
          <a:bodyPr vert="horz" wrap="square" lIns="0" tIns="34290" rIns="0" bIns="0" rtlCol="0" anchor="t">
            <a:spAutoFit/>
          </a:bodyPr>
          <a:lstStyle/>
          <a:p>
            <a:pPr marL="91440">
              <a:lnSpc>
                <a:spcPct val="100000"/>
              </a:lnSpc>
              <a:spcBef>
                <a:spcPts val="270"/>
              </a:spcBef>
            </a:pPr>
            <a:r>
              <a:rPr sz="2800" b="1" u="sng" spc="-90">
                <a:solidFill>
                  <a:srgbClr val="FFFFFF"/>
                </a:solidFill>
                <a:latin typeface="+mn-lt"/>
                <a:cs typeface="Trebuchet MS"/>
              </a:rPr>
              <a:t>College</a:t>
            </a:r>
            <a:r>
              <a:rPr sz="2800" b="1" u="sng" spc="-50">
                <a:solidFill>
                  <a:srgbClr val="FFFFFF"/>
                </a:solidFill>
                <a:latin typeface="+mn-lt"/>
                <a:cs typeface="Trebuchet MS"/>
              </a:rPr>
              <a:t> </a:t>
            </a:r>
            <a:r>
              <a:rPr sz="2800" b="1" u="sng">
                <a:solidFill>
                  <a:srgbClr val="FFFFFF"/>
                </a:solidFill>
                <a:latin typeface="+mn-lt"/>
                <a:cs typeface="Trebuchet MS"/>
              </a:rPr>
              <a:t>or</a:t>
            </a:r>
            <a:r>
              <a:rPr sz="2800" b="1" u="sng" spc="-45">
                <a:solidFill>
                  <a:srgbClr val="FFFFFF"/>
                </a:solidFill>
                <a:latin typeface="+mn-lt"/>
                <a:cs typeface="Trebuchet MS"/>
              </a:rPr>
              <a:t> </a:t>
            </a:r>
            <a:r>
              <a:rPr sz="2800" b="1" u="sng" spc="-10">
                <a:solidFill>
                  <a:srgbClr val="FFFFFF"/>
                </a:solidFill>
                <a:latin typeface="+mn-lt"/>
                <a:cs typeface="Trebuchet MS"/>
              </a:rPr>
              <a:t>University</a:t>
            </a:r>
            <a:endParaRPr sz="2800" b="1" u="sng">
              <a:latin typeface="+mn-lt"/>
              <a:cs typeface="Trebuchet MS"/>
            </a:endParaRPr>
          </a:p>
          <a:p>
            <a:pPr marL="263525" marR="680085" indent="-172720">
              <a:lnSpc>
                <a:spcPts val="1980"/>
              </a:lnSpc>
              <a:spcBef>
                <a:spcPts val="1010"/>
              </a:spcBef>
              <a:buChar char="•"/>
              <a:tabLst>
                <a:tab pos="263525" algn="l"/>
              </a:tabLst>
            </a:pPr>
            <a:r>
              <a:rPr lang="en-CA" sz="2400" spc="-10">
                <a:solidFill>
                  <a:srgbClr val="FFFFFF"/>
                </a:solidFill>
                <a:latin typeface="+mn-lt"/>
                <a:cs typeface="Trebuchet MS"/>
              </a:rPr>
              <a:t>to</a:t>
            </a:r>
            <a:r>
              <a:rPr lang="en-CA" sz="2400" spc="-110">
                <a:solidFill>
                  <a:srgbClr val="FFFFFF"/>
                </a:solidFill>
                <a:latin typeface="+mn-lt"/>
                <a:cs typeface="Trebuchet MS"/>
              </a:rPr>
              <a:t> obtain</a:t>
            </a:r>
            <a:r>
              <a:rPr lang="en-CA" sz="2400" spc="-35">
                <a:solidFill>
                  <a:srgbClr val="FFFFFF"/>
                </a:solidFill>
                <a:latin typeface="+mn-lt"/>
                <a:cs typeface="Trebuchet MS"/>
              </a:rPr>
              <a:t> </a:t>
            </a:r>
            <a:r>
              <a:rPr lang="en-CA" sz="2400" spc="-200">
                <a:solidFill>
                  <a:srgbClr val="FFFFFF"/>
                </a:solidFill>
                <a:latin typeface="+mn-lt"/>
                <a:cs typeface="Trebuchet MS"/>
              </a:rPr>
              <a:t>a</a:t>
            </a:r>
            <a:r>
              <a:rPr lang="en-CA" sz="2400" spc="-45">
                <a:solidFill>
                  <a:srgbClr val="FFFFFF"/>
                </a:solidFill>
                <a:latin typeface="+mn-lt"/>
                <a:cs typeface="Trebuchet MS"/>
              </a:rPr>
              <a:t> </a:t>
            </a:r>
            <a:r>
              <a:rPr lang="en-CA" sz="2400" spc="-135">
                <a:solidFill>
                  <a:srgbClr val="FFFFFF"/>
                </a:solidFill>
                <a:latin typeface="+mn-lt"/>
                <a:cs typeface="Trebuchet MS"/>
              </a:rPr>
              <a:t>diploma, </a:t>
            </a:r>
            <a:r>
              <a:rPr lang="en-CA" sz="2400" spc="-140">
                <a:solidFill>
                  <a:srgbClr val="FFFFFF"/>
                </a:solidFill>
                <a:latin typeface="+mn-lt"/>
                <a:cs typeface="Trebuchet MS"/>
              </a:rPr>
              <a:t>certificate,</a:t>
            </a:r>
            <a:r>
              <a:rPr lang="en-CA" sz="2400" spc="-170">
                <a:solidFill>
                  <a:srgbClr val="FFFFFF"/>
                </a:solidFill>
                <a:latin typeface="+mn-lt"/>
                <a:cs typeface="Trebuchet MS"/>
              </a:rPr>
              <a:t> </a:t>
            </a:r>
            <a:r>
              <a:rPr lang="en-CA" sz="2400" spc="-10">
                <a:solidFill>
                  <a:srgbClr val="FFFFFF"/>
                </a:solidFill>
                <a:latin typeface="+mn-lt"/>
                <a:cs typeface="Trebuchet MS"/>
              </a:rPr>
              <a:t>degree</a:t>
            </a:r>
            <a:endParaRPr lang="en-CA" sz="2400">
              <a:latin typeface="+mn-lt"/>
              <a:cs typeface="Trebuchet MS"/>
            </a:endParaRPr>
          </a:p>
          <a:p>
            <a:pPr marL="263525" indent="-172085">
              <a:lnSpc>
                <a:spcPct val="100000"/>
              </a:lnSpc>
              <a:spcBef>
                <a:spcPts val="20"/>
              </a:spcBef>
              <a:buChar char="•"/>
              <a:tabLst>
                <a:tab pos="263525" algn="l"/>
              </a:tabLst>
            </a:pPr>
            <a:r>
              <a:rPr lang="en-CA" sz="2400">
                <a:solidFill>
                  <a:srgbClr val="FFFFFF"/>
                </a:solidFill>
                <a:latin typeface="+mn-lt"/>
                <a:cs typeface="Trebuchet MS"/>
              </a:rPr>
              <a:t>or</a:t>
            </a:r>
            <a:r>
              <a:rPr lang="en-CA" sz="2400" spc="-15">
                <a:solidFill>
                  <a:srgbClr val="FFFFFF"/>
                </a:solidFill>
                <a:latin typeface="+mn-lt"/>
                <a:cs typeface="Trebuchet MS"/>
              </a:rPr>
              <a:t> </a:t>
            </a:r>
            <a:r>
              <a:rPr lang="en-CA" sz="2400" spc="-110">
                <a:solidFill>
                  <a:srgbClr val="FFFFFF"/>
                </a:solidFill>
                <a:latin typeface="+mn-lt"/>
                <a:cs typeface="Trebuchet MS"/>
              </a:rPr>
              <a:t>up-</a:t>
            </a:r>
            <a:r>
              <a:rPr lang="en-CA" sz="2400" spc="-114">
                <a:solidFill>
                  <a:srgbClr val="FFFFFF"/>
                </a:solidFill>
                <a:latin typeface="+mn-lt"/>
                <a:cs typeface="Trebuchet MS"/>
              </a:rPr>
              <a:t>grade</a:t>
            </a:r>
            <a:r>
              <a:rPr lang="en-CA" sz="2400" spc="-5">
                <a:solidFill>
                  <a:srgbClr val="FFFFFF"/>
                </a:solidFill>
                <a:latin typeface="+mn-lt"/>
                <a:cs typeface="Trebuchet MS"/>
              </a:rPr>
              <a:t> </a:t>
            </a:r>
            <a:r>
              <a:rPr lang="en-CA" sz="2400" spc="-10">
                <a:solidFill>
                  <a:srgbClr val="FFFFFF"/>
                </a:solidFill>
                <a:latin typeface="+mn-lt"/>
                <a:cs typeface="Trebuchet MS"/>
              </a:rPr>
              <a:t>courses</a:t>
            </a:r>
          </a:p>
          <a:p>
            <a:pPr marL="91440">
              <a:spcBef>
                <a:spcPts val="20"/>
              </a:spcBef>
              <a:tabLst>
                <a:tab pos="263525" algn="l"/>
              </a:tabLst>
            </a:pPr>
            <a:endParaRPr lang="en-US" sz="1900" spc="-10">
              <a:solidFill>
                <a:srgbClr val="FFFFFF"/>
              </a:solidFill>
              <a:latin typeface="Trebuchet MS"/>
              <a:cs typeface="Trebuchet MS"/>
            </a:endParaRPr>
          </a:p>
        </p:txBody>
      </p:sp>
      <p:sp>
        <p:nvSpPr>
          <p:cNvPr id="5" name="object 5"/>
          <p:cNvSpPr txBox="1"/>
          <p:nvPr/>
        </p:nvSpPr>
        <p:spPr>
          <a:xfrm>
            <a:off x="8046666" y="622342"/>
            <a:ext cx="3178620" cy="1801134"/>
          </a:xfrm>
          <a:prstGeom prst="rect">
            <a:avLst/>
          </a:prstGeom>
          <a:solidFill>
            <a:srgbClr val="CE7142"/>
          </a:solidFill>
        </p:spPr>
        <p:txBody>
          <a:bodyPr vert="horz" wrap="square" lIns="0" tIns="196215" rIns="0" bIns="0" rtlCol="0" anchor="t">
            <a:spAutoFit/>
          </a:bodyPr>
          <a:lstStyle/>
          <a:p>
            <a:pPr marL="969010" marR="265430" indent="-696595" algn="l">
              <a:lnSpc>
                <a:spcPts val="2500"/>
              </a:lnSpc>
            </a:pPr>
            <a:endParaRPr lang="en-CA" sz="2400">
              <a:latin typeface="Times New Roman"/>
              <a:cs typeface="Times New Roman"/>
            </a:endParaRPr>
          </a:p>
          <a:p>
            <a:pPr marL="969010" marR="265430" indent="-696595" algn="l">
              <a:lnSpc>
                <a:spcPts val="2500"/>
              </a:lnSpc>
            </a:pPr>
            <a:r>
              <a:rPr lang="en-CA" sz="2400" b="1">
                <a:solidFill>
                  <a:schemeClr val="bg1"/>
                </a:solidFill>
                <a:latin typeface="+mn-lt"/>
                <a:cs typeface="Times New Roman"/>
              </a:rPr>
              <a:t>Trades &amp; Technical Training</a:t>
            </a:r>
          </a:p>
          <a:p>
            <a:pPr marL="969010" marR="265430" indent="-696595" algn="l">
              <a:lnSpc>
                <a:spcPts val="2500"/>
              </a:lnSpc>
            </a:pPr>
            <a:endParaRPr sz="2400" b="1" u="sng" spc="-35">
              <a:solidFill>
                <a:schemeClr val="bg1"/>
              </a:solidFill>
              <a:latin typeface="+mn-lt"/>
              <a:cs typeface="Trebuchet MS"/>
            </a:endParaRPr>
          </a:p>
          <a:p>
            <a:pPr marL="969010" marR="265430" indent="-696595">
              <a:lnSpc>
                <a:spcPts val="2500"/>
              </a:lnSpc>
            </a:pPr>
            <a:endParaRPr lang="en-US" sz="2400" spc="-35">
              <a:solidFill>
                <a:srgbClr val="FFFFFF"/>
              </a:solidFill>
              <a:latin typeface="Trebuchet MS"/>
              <a:cs typeface="Trebuchet MS"/>
            </a:endParaRPr>
          </a:p>
        </p:txBody>
      </p:sp>
      <p:grpSp>
        <p:nvGrpSpPr>
          <p:cNvPr id="6" name="object 6"/>
          <p:cNvGrpSpPr/>
          <p:nvPr/>
        </p:nvGrpSpPr>
        <p:grpSpPr>
          <a:xfrm>
            <a:off x="4536566" y="2336441"/>
            <a:ext cx="3117850" cy="1764664"/>
            <a:chOff x="5191061" y="3365309"/>
            <a:chExt cx="2927350" cy="1764664"/>
          </a:xfrm>
        </p:grpSpPr>
        <p:sp>
          <p:nvSpPr>
            <p:cNvPr id="7" name="object 7"/>
            <p:cNvSpPr/>
            <p:nvPr/>
          </p:nvSpPr>
          <p:spPr>
            <a:xfrm>
              <a:off x="5202173" y="3376421"/>
              <a:ext cx="2905125" cy="1742439"/>
            </a:xfrm>
            <a:custGeom>
              <a:avLst/>
              <a:gdLst/>
              <a:ahLst/>
              <a:cxnLst/>
              <a:rect l="l" t="t" r="r" b="b"/>
              <a:pathLst>
                <a:path w="2905125" h="1742439">
                  <a:moveTo>
                    <a:pt x="2904744" y="0"/>
                  </a:moveTo>
                  <a:lnTo>
                    <a:pt x="0" y="0"/>
                  </a:lnTo>
                  <a:lnTo>
                    <a:pt x="0" y="1741932"/>
                  </a:lnTo>
                  <a:lnTo>
                    <a:pt x="2904744" y="1741932"/>
                  </a:lnTo>
                  <a:lnTo>
                    <a:pt x="2904744" y="0"/>
                  </a:lnTo>
                  <a:close/>
                </a:path>
              </a:pathLst>
            </a:custGeom>
            <a:solidFill>
              <a:srgbClr val="CE7142"/>
            </a:solidFill>
          </p:spPr>
          <p:txBody>
            <a:bodyPr wrap="square" lIns="0" tIns="0" rIns="0" bIns="0" rtlCol="0"/>
            <a:lstStyle/>
            <a:p>
              <a:endParaRPr/>
            </a:p>
          </p:txBody>
        </p:sp>
        <p:sp>
          <p:nvSpPr>
            <p:cNvPr id="8" name="object 8"/>
            <p:cNvSpPr/>
            <p:nvPr/>
          </p:nvSpPr>
          <p:spPr>
            <a:xfrm>
              <a:off x="5202173" y="3376421"/>
              <a:ext cx="2905125" cy="1742439"/>
            </a:xfrm>
            <a:custGeom>
              <a:avLst/>
              <a:gdLst/>
              <a:ahLst/>
              <a:cxnLst/>
              <a:rect l="l" t="t" r="r" b="b"/>
              <a:pathLst>
                <a:path w="2905125" h="1742439">
                  <a:moveTo>
                    <a:pt x="0" y="1741932"/>
                  </a:moveTo>
                  <a:lnTo>
                    <a:pt x="2904744" y="1741932"/>
                  </a:lnTo>
                  <a:lnTo>
                    <a:pt x="2904744" y="0"/>
                  </a:lnTo>
                  <a:lnTo>
                    <a:pt x="0" y="0"/>
                  </a:lnTo>
                  <a:lnTo>
                    <a:pt x="0" y="1741932"/>
                  </a:lnTo>
                  <a:close/>
                </a:path>
              </a:pathLst>
            </a:custGeom>
            <a:ln w="22225">
              <a:solidFill>
                <a:srgbClr val="FFFFFF"/>
              </a:solidFill>
            </a:ln>
          </p:spPr>
          <p:txBody>
            <a:bodyPr wrap="square" lIns="0" tIns="0" rIns="0" bIns="0" rtlCol="0"/>
            <a:lstStyle/>
            <a:p>
              <a:endParaRPr/>
            </a:p>
          </p:txBody>
        </p:sp>
      </p:grpSp>
      <p:sp>
        <p:nvSpPr>
          <p:cNvPr id="9" name="object 9"/>
          <p:cNvSpPr txBox="1"/>
          <p:nvPr/>
        </p:nvSpPr>
        <p:spPr>
          <a:xfrm>
            <a:off x="4558262" y="3106497"/>
            <a:ext cx="2905125" cy="302840"/>
          </a:xfrm>
          <a:prstGeom prst="rect">
            <a:avLst/>
          </a:prstGeom>
          <a:solidFill>
            <a:srgbClr val="CE7142"/>
          </a:solidFill>
        </p:spPr>
        <p:txBody>
          <a:bodyPr vert="horz" wrap="square" lIns="0" tIns="0" rIns="0" bIns="0" rtlCol="0" anchor="t">
            <a:spAutoFit/>
          </a:bodyPr>
          <a:lstStyle/>
          <a:p>
            <a:pPr algn="ctr">
              <a:lnSpc>
                <a:spcPts val="1555"/>
              </a:lnSpc>
            </a:pPr>
            <a:r>
              <a:rPr sz="4400" b="1" u="sng" spc="-20">
                <a:solidFill>
                  <a:srgbClr val="FFFFFF"/>
                </a:solidFill>
                <a:latin typeface="+mn-lt"/>
                <a:cs typeface="Trebuchet MS"/>
              </a:rPr>
              <a:t>Work</a:t>
            </a:r>
            <a:endParaRPr sz="4400" b="1" u="sng">
              <a:latin typeface="+mn-lt"/>
              <a:cs typeface="Trebuchet MS"/>
            </a:endParaRPr>
          </a:p>
        </p:txBody>
      </p:sp>
      <p:grpSp>
        <p:nvGrpSpPr>
          <p:cNvPr id="10" name="object 10"/>
          <p:cNvGrpSpPr/>
          <p:nvPr/>
        </p:nvGrpSpPr>
        <p:grpSpPr>
          <a:xfrm>
            <a:off x="7972254" y="2323697"/>
            <a:ext cx="3327444" cy="1766294"/>
            <a:chOff x="8385365" y="3365309"/>
            <a:chExt cx="2925445" cy="1764664"/>
          </a:xfrm>
        </p:grpSpPr>
        <p:sp>
          <p:nvSpPr>
            <p:cNvPr id="11" name="object 11"/>
            <p:cNvSpPr/>
            <p:nvPr/>
          </p:nvSpPr>
          <p:spPr>
            <a:xfrm>
              <a:off x="8396478" y="3376421"/>
              <a:ext cx="2903220" cy="1742439"/>
            </a:xfrm>
            <a:custGeom>
              <a:avLst/>
              <a:gdLst/>
              <a:ahLst/>
              <a:cxnLst/>
              <a:rect l="l" t="t" r="r" b="b"/>
              <a:pathLst>
                <a:path w="2903220" h="1742439">
                  <a:moveTo>
                    <a:pt x="2903220" y="0"/>
                  </a:moveTo>
                  <a:lnTo>
                    <a:pt x="0" y="0"/>
                  </a:lnTo>
                  <a:lnTo>
                    <a:pt x="0" y="1741932"/>
                  </a:lnTo>
                  <a:lnTo>
                    <a:pt x="2903220" y="1741932"/>
                  </a:lnTo>
                  <a:lnTo>
                    <a:pt x="2903220" y="0"/>
                  </a:lnTo>
                  <a:close/>
                </a:path>
              </a:pathLst>
            </a:custGeom>
            <a:solidFill>
              <a:srgbClr val="CE7142"/>
            </a:solidFill>
          </p:spPr>
          <p:txBody>
            <a:bodyPr wrap="square" lIns="0" tIns="0" rIns="0" bIns="0" rtlCol="0"/>
            <a:lstStyle/>
            <a:p>
              <a:endParaRPr/>
            </a:p>
          </p:txBody>
        </p:sp>
        <p:sp>
          <p:nvSpPr>
            <p:cNvPr id="12" name="object 12"/>
            <p:cNvSpPr/>
            <p:nvPr/>
          </p:nvSpPr>
          <p:spPr>
            <a:xfrm>
              <a:off x="8396478" y="3376421"/>
              <a:ext cx="2903220" cy="1742439"/>
            </a:xfrm>
            <a:custGeom>
              <a:avLst/>
              <a:gdLst/>
              <a:ahLst/>
              <a:cxnLst/>
              <a:rect l="l" t="t" r="r" b="b"/>
              <a:pathLst>
                <a:path w="2903220" h="1742439">
                  <a:moveTo>
                    <a:pt x="0" y="1741932"/>
                  </a:moveTo>
                  <a:lnTo>
                    <a:pt x="2903220" y="1741932"/>
                  </a:lnTo>
                  <a:lnTo>
                    <a:pt x="2903220" y="0"/>
                  </a:lnTo>
                  <a:lnTo>
                    <a:pt x="0" y="0"/>
                  </a:lnTo>
                  <a:lnTo>
                    <a:pt x="0" y="1741932"/>
                  </a:lnTo>
                  <a:close/>
                </a:path>
              </a:pathLst>
            </a:custGeom>
            <a:ln w="22225">
              <a:solidFill>
                <a:srgbClr val="FFFFFF"/>
              </a:solidFill>
            </a:ln>
          </p:spPr>
          <p:txBody>
            <a:bodyPr wrap="square" lIns="0" tIns="0" rIns="0" bIns="0" rtlCol="0"/>
            <a:lstStyle/>
            <a:p>
              <a:endParaRPr/>
            </a:p>
          </p:txBody>
        </p:sp>
      </p:grpSp>
      <p:sp>
        <p:nvSpPr>
          <p:cNvPr id="13" name="object 13"/>
          <p:cNvSpPr txBox="1"/>
          <p:nvPr/>
        </p:nvSpPr>
        <p:spPr>
          <a:xfrm>
            <a:off x="8221937" y="3106497"/>
            <a:ext cx="2903220" cy="224549"/>
          </a:xfrm>
          <a:prstGeom prst="rect">
            <a:avLst/>
          </a:prstGeom>
          <a:solidFill>
            <a:srgbClr val="CE7142"/>
          </a:solidFill>
        </p:spPr>
        <p:txBody>
          <a:bodyPr vert="horz" wrap="square" lIns="0" tIns="0" rIns="0" bIns="0" rtlCol="0" anchor="t">
            <a:spAutoFit/>
          </a:bodyPr>
          <a:lstStyle/>
          <a:p>
            <a:pPr marL="169545">
              <a:lnSpc>
                <a:spcPts val="1555"/>
              </a:lnSpc>
            </a:pPr>
            <a:r>
              <a:rPr sz="2400" b="1" u="sng" spc="-195">
                <a:solidFill>
                  <a:srgbClr val="FFFFFF"/>
                </a:solidFill>
                <a:latin typeface="Trebuchet MS"/>
                <a:cs typeface="Trebuchet MS"/>
              </a:rPr>
              <a:t>Travel</a:t>
            </a:r>
            <a:r>
              <a:rPr sz="2400" b="1" u="sng" spc="-20">
                <a:solidFill>
                  <a:srgbClr val="FFFFFF"/>
                </a:solidFill>
                <a:latin typeface="Trebuchet MS"/>
                <a:cs typeface="Trebuchet MS"/>
              </a:rPr>
              <a:t> </a:t>
            </a:r>
            <a:r>
              <a:rPr sz="2400" b="1" u="sng" spc="-240">
                <a:solidFill>
                  <a:srgbClr val="FFFFFF"/>
                </a:solidFill>
                <a:latin typeface="Trebuchet MS"/>
                <a:cs typeface="Trebuchet MS"/>
              </a:rPr>
              <a:t>(e.g.</a:t>
            </a:r>
            <a:r>
              <a:rPr sz="2400" b="1" u="sng" spc="-285">
                <a:solidFill>
                  <a:srgbClr val="FFFFFF"/>
                </a:solidFill>
                <a:latin typeface="Trebuchet MS"/>
                <a:cs typeface="Trebuchet MS"/>
              </a:rPr>
              <a:t> </a:t>
            </a:r>
            <a:r>
              <a:rPr sz="2400" b="1" u="sng" spc="-95">
                <a:solidFill>
                  <a:srgbClr val="FFFFFF"/>
                </a:solidFill>
                <a:latin typeface="Trebuchet MS"/>
                <a:cs typeface="Trebuchet MS"/>
              </a:rPr>
              <a:t>Gap</a:t>
            </a:r>
            <a:r>
              <a:rPr sz="2400" b="1" u="sng" spc="-395">
                <a:solidFill>
                  <a:srgbClr val="FFFFFF"/>
                </a:solidFill>
                <a:latin typeface="Trebuchet MS"/>
                <a:cs typeface="Trebuchet MS"/>
              </a:rPr>
              <a:t> </a:t>
            </a:r>
            <a:r>
              <a:rPr sz="2400" b="1" u="sng" spc="-20">
                <a:solidFill>
                  <a:srgbClr val="FFFFFF"/>
                </a:solidFill>
                <a:latin typeface="Trebuchet MS"/>
                <a:cs typeface="Trebuchet MS"/>
              </a:rPr>
              <a:t>Year)</a:t>
            </a:r>
            <a:endParaRPr sz="2400">
              <a:latin typeface="Trebuchet MS"/>
              <a:cs typeface="Trebuchet MS"/>
            </a:endParaRPr>
          </a:p>
        </p:txBody>
      </p:sp>
      <p:grpSp>
        <p:nvGrpSpPr>
          <p:cNvPr id="14" name="object 14"/>
          <p:cNvGrpSpPr/>
          <p:nvPr/>
        </p:nvGrpSpPr>
        <p:grpSpPr>
          <a:xfrm>
            <a:off x="446531" y="541401"/>
            <a:ext cx="3911926" cy="2940985"/>
            <a:chOff x="446531" y="541401"/>
            <a:chExt cx="4728210" cy="3733800"/>
          </a:xfrm>
        </p:grpSpPr>
        <p:pic>
          <p:nvPicPr>
            <p:cNvPr id="15" name="object 15"/>
            <p:cNvPicPr/>
            <p:nvPr/>
          </p:nvPicPr>
          <p:blipFill>
            <a:blip r:embed="rId3" cstate="print"/>
            <a:stretch>
              <a:fillRect/>
            </a:stretch>
          </p:blipFill>
          <p:spPr>
            <a:xfrm>
              <a:off x="3401567" y="1699259"/>
              <a:ext cx="1773174" cy="2575560"/>
            </a:xfrm>
            <a:prstGeom prst="rect">
              <a:avLst/>
            </a:prstGeom>
          </p:spPr>
        </p:pic>
        <p:pic>
          <p:nvPicPr>
            <p:cNvPr id="16" name="object 16"/>
            <p:cNvPicPr/>
            <p:nvPr/>
          </p:nvPicPr>
          <p:blipFill>
            <a:blip r:embed="rId4" cstate="print"/>
            <a:stretch>
              <a:fillRect/>
            </a:stretch>
          </p:blipFill>
          <p:spPr>
            <a:xfrm>
              <a:off x="446531" y="2804159"/>
              <a:ext cx="2991612" cy="1459991"/>
            </a:xfrm>
            <a:prstGeom prst="rect">
              <a:avLst/>
            </a:prstGeom>
          </p:spPr>
        </p:pic>
        <p:pic>
          <p:nvPicPr>
            <p:cNvPr id="17" name="object 17"/>
            <p:cNvPicPr/>
            <p:nvPr/>
          </p:nvPicPr>
          <p:blipFill>
            <a:blip r:embed="rId5" cstate="print"/>
            <a:stretch>
              <a:fillRect/>
            </a:stretch>
          </p:blipFill>
          <p:spPr>
            <a:xfrm>
              <a:off x="3401567" y="541401"/>
              <a:ext cx="1764791" cy="1331595"/>
            </a:xfrm>
            <a:prstGeom prst="rect">
              <a:avLst/>
            </a:prstGeom>
          </p:spPr>
        </p:pic>
        <p:pic>
          <p:nvPicPr>
            <p:cNvPr id="18" name="object 18"/>
            <p:cNvPicPr/>
            <p:nvPr/>
          </p:nvPicPr>
          <p:blipFill>
            <a:blip r:embed="rId6" cstate="print"/>
            <a:stretch>
              <a:fillRect/>
            </a:stretch>
          </p:blipFill>
          <p:spPr>
            <a:xfrm>
              <a:off x="446531" y="573024"/>
              <a:ext cx="2955036" cy="2231136"/>
            </a:xfrm>
            <a:prstGeom prst="rect">
              <a:avLst/>
            </a:prstGeom>
          </p:spPr>
        </p:pic>
      </p:grpSp>
      <p:sp>
        <p:nvSpPr>
          <p:cNvPr id="19" name="object 19"/>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r>
              <a:rPr spc="-25"/>
              <a:t>12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7123" y="2508033"/>
            <a:ext cx="5233035" cy="4806444"/>
          </a:xfrm>
          <a:prstGeom prst="rect">
            <a:avLst/>
          </a:prstGeom>
        </p:spPr>
        <p:txBody>
          <a:bodyPr vert="horz" wrap="square" lIns="0" tIns="12700" rIns="0" bIns="0" rtlCol="0" anchor="t">
            <a:spAutoFit/>
          </a:bodyPr>
          <a:lstStyle/>
          <a:p>
            <a:pPr marL="12700">
              <a:spcBef>
                <a:spcPts val="100"/>
              </a:spcBef>
            </a:pPr>
            <a:r>
              <a:rPr lang="en-CA" sz="2800" b="1" spc="-160">
                <a:solidFill>
                  <a:schemeClr val="accent6">
                    <a:lumMod val="50000"/>
                  </a:schemeClr>
                </a:solidFill>
                <a:latin typeface="+mn-lt"/>
                <a:cs typeface="Trebuchet MS"/>
              </a:rPr>
              <a:t>Talk</a:t>
            </a:r>
            <a:r>
              <a:rPr lang="en-CA" sz="2800" b="1" spc="-25">
                <a:solidFill>
                  <a:schemeClr val="accent6">
                    <a:lumMod val="50000"/>
                  </a:schemeClr>
                </a:solidFill>
                <a:latin typeface="+mn-lt"/>
                <a:cs typeface="Trebuchet MS"/>
              </a:rPr>
              <a:t> </a:t>
            </a:r>
            <a:r>
              <a:rPr lang="en-CA" sz="2800" b="1" spc="-20">
                <a:solidFill>
                  <a:schemeClr val="accent6">
                    <a:lumMod val="50000"/>
                  </a:schemeClr>
                </a:solidFill>
                <a:latin typeface="+mn-lt"/>
                <a:cs typeface="Trebuchet MS"/>
              </a:rPr>
              <a:t>to</a:t>
            </a:r>
            <a:r>
              <a:rPr lang="en-CA" sz="2800" b="1" spc="-50">
                <a:solidFill>
                  <a:schemeClr val="accent6">
                    <a:lumMod val="50000"/>
                  </a:schemeClr>
                </a:solidFill>
                <a:latin typeface="+mn-lt"/>
                <a:cs typeface="Trebuchet MS"/>
              </a:rPr>
              <a:t> </a:t>
            </a:r>
            <a:r>
              <a:rPr lang="en-CA" sz="2800" b="1" spc="-55">
                <a:solidFill>
                  <a:schemeClr val="accent6">
                    <a:lumMod val="50000"/>
                  </a:schemeClr>
                </a:solidFill>
                <a:latin typeface="+mn-lt"/>
                <a:cs typeface="Trebuchet MS"/>
              </a:rPr>
              <a:t>your:</a:t>
            </a:r>
            <a:endParaRPr lang="en-CA">
              <a:solidFill>
                <a:schemeClr val="accent6">
                  <a:lumMod val="50000"/>
                </a:schemeClr>
              </a:solidFill>
            </a:endParaRPr>
          </a:p>
          <a:p>
            <a:pPr marL="469900" indent="-457200">
              <a:spcBef>
                <a:spcPts val="100"/>
              </a:spcBef>
              <a:buFont typeface="Calibri"/>
              <a:buChar char="-"/>
            </a:pPr>
            <a:r>
              <a:rPr lang="en-CA" sz="2800" b="1" spc="-220">
                <a:solidFill>
                  <a:srgbClr val="404040"/>
                </a:solidFill>
                <a:latin typeface="+mn-lt"/>
              </a:rPr>
              <a:t>Family</a:t>
            </a:r>
            <a:endParaRPr lang="en-CA">
              <a:solidFill>
                <a:srgbClr val="000000"/>
              </a:solidFill>
            </a:endParaRPr>
          </a:p>
          <a:p>
            <a:pPr marL="469900" indent="-457200">
              <a:spcBef>
                <a:spcPts val="100"/>
              </a:spcBef>
              <a:buFont typeface="Calibri"/>
              <a:buChar char="-"/>
            </a:pPr>
            <a:r>
              <a:rPr lang="en-CA" sz="2800" b="1" spc="-135">
                <a:solidFill>
                  <a:srgbClr val="404040"/>
                </a:solidFill>
                <a:latin typeface="+mn-lt"/>
              </a:rPr>
              <a:t>Teachers</a:t>
            </a:r>
            <a:endParaRPr lang="en-CA">
              <a:solidFill>
                <a:srgbClr val="000000"/>
              </a:solidFill>
            </a:endParaRPr>
          </a:p>
          <a:p>
            <a:pPr marL="469900" indent="-457200">
              <a:spcBef>
                <a:spcPts val="100"/>
              </a:spcBef>
              <a:buFont typeface="Calibri"/>
              <a:buChar char="-"/>
            </a:pPr>
            <a:r>
              <a:rPr lang="en-CA" sz="2800" b="1" spc="-120">
                <a:solidFill>
                  <a:srgbClr val="404040"/>
                </a:solidFill>
                <a:latin typeface="+mn-lt"/>
              </a:rPr>
              <a:t>Counsellor</a:t>
            </a:r>
            <a:endParaRPr lang="en-CA">
              <a:solidFill>
                <a:srgbClr val="000000"/>
              </a:solidFill>
            </a:endParaRPr>
          </a:p>
          <a:p>
            <a:pPr marL="469900" indent="-457200">
              <a:spcBef>
                <a:spcPts val="100"/>
              </a:spcBef>
              <a:buFont typeface="Calibri"/>
              <a:buChar char="-"/>
            </a:pPr>
            <a:r>
              <a:rPr lang="en-CA" sz="2800" b="1" spc="-110">
                <a:solidFill>
                  <a:srgbClr val="404040"/>
                </a:solidFill>
                <a:latin typeface="+mn-lt"/>
                <a:cs typeface="Trebuchet MS"/>
              </a:rPr>
              <a:t>Careers</a:t>
            </a:r>
            <a:r>
              <a:rPr sz="2800" b="1" spc="-40">
                <a:solidFill>
                  <a:srgbClr val="404040"/>
                </a:solidFill>
                <a:latin typeface="+mn-lt"/>
                <a:cs typeface="Trebuchet MS"/>
              </a:rPr>
              <a:t> </a:t>
            </a:r>
            <a:r>
              <a:rPr lang="en-US" sz="2800" b="1" spc="-140">
                <a:solidFill>
                  <a:srgbClr val="404040"/>
                </a:solidFill>
                <a:latin typeface="+mn-lt"/>
                <a:cs typeface="Trebuchet MS"/>
              </a:rPr>
              <a:t>teachers</a:t>
            </a:r>
            <a:endParaRPr lang="en-US">
              <a:solidFill>
                <a:srgbClr val="000000"/>
              </a:solidFill>
            </a:endParaRPr>
          </a:p>
          <a:p>
            <a:pPr marL="469900" indent="-457200">
              <a:spcBef>
                <a:spcPts val="100"/>
              </a:spcBef>
              <a:buFont typeface="Calibri"/>
              <a:buChar char="-"/>
            </a:pPr>
            <a:r>
              <a:rPr lang="en-US" sz="2800" b="1" spc="-25">
                <a:solidFill>
                  <a:srgbClr val="404040"/>
                </a:solidFill>
                <a:latin typeface="+mn-lt"/>
                <a:cs typeface="Trebuchet MS"/>
              </a:rPr>
              <a:t>Post-seco</a:t>
            </a:r>
            <a:r>
              <a:rPr lang="en-US" sz="2800" b="1" spc="-25">
                <a:solidFill>
                  <a:schemeClr val="tx1"/>
                </a:solidFill>
                <a:latin typeface="+mn-lt"/>
                <a:cs typeface="Trebuchet MS"/>
              </a:rPr>
              <a:t>ndary representatives</a:t>
            </a:r>
            <a:endParaRPr lang="en-US" sz="2800" b="1" spc="-25">
              <a:solidFill>
                <a:schemeClr val="tx1"/>
              </a:solidFill>
              <a:latin typeface="Calibri"/>
              <a:ea typeface="Calibri"/>
            </a:endParaRPr>
          </a:p>
          <a:p>
            <a:pPr marL="469900" indent="-457200">
              <a:spcBef>
                <a:spcPts val="100"/>
              </a:spcBef>
              <a:buFont typeface="Calibri"/>
              <a:buChar char="-"/>
            </a:pPr>
            <a:endParaRPr lang="en-US" sz="2800" b="1" spc="-25">
              <a:solidFill>
                <a:schemeClr val="tx1"/>
              </a:solidFill>
              <a:latin typeface="+mn-lt"/>
              <a:ea typeface="Calibri"/>
              <a:cs typeface="Trebuchet MS"/>
            </a:endParaRPr>
          </a:p>
          <a:p>
            <a:pPr algn="ctr">
              <a:buFont typeface="Calibri"/>
              <a:buChar char="-"/>
            </a:pPr>
            <a:endParaRPr lang="en-CA" sz="2400" b="1" spc="-25">
              <a:solidFill>
                <a:schemeClr val="tx1"/>
              </a:solidFill>
              <a:latin typeface="+mn-lt"/>
              <a:ea typeface="Calibri"/>
              <a:cs typeface="Calibri"/>
            </a:endParaRPr>
          </a:p>
          <a:p>
            <a:pPr marL="469900" indent="-457200">
              <a:spcBef>
                <a:spcPts val="100"/>
              </a:spcBef>
              <a:buFont typeface="Calibri"/>
              <a:buChar char="-"/>
            </a:pPr>
            <a:endParaRPr lang="en-US" sz="2800" b="1" spc="-25">
              <a:solidFill>
                <a:schemeClr val="tx1"/>
              </a:solidFill>
              <a:latin typeface="+mn-lt"/>
              <a:ea typeface="Calibri"/>
              <a:cs typeface="Trebuchet MS"/>
            </a:endParaRPr>
          </a:p>
          <a:p>
            <a:pPr marL="469900" indent="-457200">
              <a:spcBef>
                <a:spcPts val="100"/>
              </a:spcBef>
              <a:buFont typeface="Calibri"/>
              <a:buChar char="-"/>
            </a:pPr>
            <a:endParaRPr lang="en-US" sz="2800" b="1" spc="-25">
              <a:solidFill>
                <a:srgbClr val="404040"/>
              </a:solidFill>
              <a:latin typeface="+mn-lt"/>
              <a:ea typeface="Calibri"/>
              <a:cs typeface="Trebuchet MS"/>
            </a:endParaRPr>
          </a:p>
          <a:p>
            <a:pPr marL="12700">
              <a:spcBef>
                <a:spcPts val="100"/>
              </a:spcBef>
            </a:pPr>
            <a:endParaRPr lang="en-US" sz="2800" b="1" spc="-25">
              <a:solidFill>
                <a:srgbClr val="404040"/>
              </a:solidFill>
              <a:latin typeface="+mn-lt"/>
              <a:ea typeface="Calibri"/>
              <a:cs typeface="Trebuchet MS"/>
            </a:endParaRPr>
          </a:p>
        </p:txBody>
      </p:sp>
      <p:sp>
        <p:nvSpPr>
          <p:cNvPr id="5" name="object 5"/>
          <p:cNvSpPr/>
          <p:nvPr/>
        </p:nvSpPr>
        <p:spPr>
          <a:xfrm>
            <a:off x="5900165" y="849630"/>
            <a:ext cx="5402580" cy="722630"/>
          </a:xfrm>
          <a:custGeom>
            <a:avLst/>
            <a:gdLst/>
            <a:ahLst/>
            <a:cxnLst/>
            <a:rect l="l" t="t" r="r" b="b"/>
            <a:pathLst>
              <a:path w="5402580" h="722630">
                <a:moveTo>
                  <a:pt x="5402580" y="0"/>
                </a:moveTo>
                <a:lnTo>
                  <a:pt x="361188" y="0"/>
                </a:lnTo>
                <a:lnTo>
                  <a:pt x="0" y="361188"/>
                </a:lnTo>
                <a:lnTo>
                  <a:pt x="361188" y="722376"/>
                </a:lnTo>
                <a:lnTo>
                  <a:pt x="5402580" y="722376"/>
                </a:lnTo>
                <a:lnTo>
                  <a:pt x="5402580" y="0"/>
                </a:lnTo>
                <a:close/>
              </a:path>
            </a:pathLst>
          </a:custGeom>
          <a:solidFill>
            <a:srgbClr val="CE7142"/>
          </a:solidFill>
        </p:spPr>
        <p:txBody>
          <a:bodyPr wrap="square" lIns="0" tIns="0" rIns="0" bIns="0" rtlCol="0"/>
          <a:lstStyle/>
          <a:p>
            <a:endParaRPr/>
          </a:p>
        </p:txBody>
      </p:sp>
      <p:sp>
        <p:nvSpPr>
          <p:cNvPr id="6" name="object 6"/>
          <p:cNvSpPr txBox="1">
            <a:spLocks noGrp="1"/>
          </p:cNvSpPr>
          <p:nvPr>
            <p:ph type="title"/>
          </p:nvPr>
        </p:nvSpPr>
        <p:spPr>
          <a:xfrm>
            <a:off x="8178768" y="881225"/>
            <a:ext cx="1583478" cy="382797"/>
          </a:xfrm>
          <a:prstGeom prst="rect">
            <a:avLst/>
          </a:prstGeom>
        </p:spPr>
        <p:txBody>
          <a:bodyPr vert="horz" wrap="square" lIns="0" tIns="13335" rIns="0" bIns="0" rtlCol="0" anchor="t">
            <a:spAutoFit/>
          </a:bodyPr>
          <a:lstStyle/>
          <a:p>
            <a:pPr marL="12700">
              <a:lnSpc>
                <a:spcPct val="100000"/>
              </a:lnSpc>
              <a:spcBef>
                <a:spcPts val="105"/>
              </a:spcBef>
            </a:pPr>
            <a:r>
              <a:rPr lang="en-CA" sz="2400" b="1" spc="-95">
                <a:solidFill>
                  <a:srgbClr val="FFFFFF"/>
                </a:solidFill>
                <a:latin typeface="+mn-lt"/>
              </a:rPr>
              <a:t>Start</a:t>
            </a:r>
            <a:r>
              <a:rPr lang="en-CA" sz="2400" b="1" spc="-35">
                <a:solidFill>
                  <a:srgbClr val="FFFFFF"/>
                </a:solidFill>
                <a:latin typeface="+mn-lt"/>
              </a:rPr>
              <a:t> </a:t>
            </a:r>
            <a:r>
              <a:rPr lang="en-CA" sz="2400" b="1" spc="-95">
                <a:solidFill>
                  <a:srgbClr val="FFFFFF"/>
                </a:solidFill>
                <a:latin typeface="+mn-lt"/>
              </a:rPr>
              <a:t>Early</a:t>
            </a:r>
            <a:endParaRPr lang="en-CA" sz="2400" b="1">
              <a:latin typeface="+mn-lt"/>
              <a:ea typeface="Calibri"/>
            </a:endParaRPr>
          </a:p>
        </p:txBody>
      </p:sp>
      <p:grpSp>
        <p:nvGrpSpPr>
          <p:cNvPr id="7" name="object 7"/>
          <p:cNvGrpSpPr/>
          <p:nvPr/>
        </p:nvGrpSpPr>
        <p:grpSpPr>
          <a:xfrm>
            <a:off x="5527865" y="838517"/>
            <a:ext cx="743585" cy="744855"/>
            <a:chOff x="5527865" y="838517"/>
            <a:chExt cx="743585" cy="744855"/>
          </a:xfrm>
        </p:grpSpPr>
        <p:pic>
          <p:nvPicPr>
            <p:cNvPr id="8" name="object 8"/>
            <p:cNvPicPr/>
            <p:nvPr/>
          </p:nvPicPr>
          <p:blipFill>
            <a:blip r:embed="rId3" cstate="print"/>
            <a:stretch>
              <a:fillRect/>
            </a:stretch>
          </p:blipFill>
          <p:spPr>
            <a:xfrm>
              <a:off x="5538978" y="849630"/>
              <a:ext cx="720851" cy="722376"/>
            </a:xfrm>
            <a:prstGeom prst="rect">
              <a:avLst/>
            </a:prstGeom>
          </p:spPr>
        </p:pic>
        <p:sp>
          <p:nvSpPr>
            <p:cNvPr id="9" name="object 9"/>
            <p:cNvSpPr/>
            <p:nvPr/>
          </p:nvSpPr>
          <p:spPr>
            <a:xfrm>
              <a:off x="5538978" y="849630"/>
              <a:ext cx="721360" cy="722630"/>
            </a:xfrm>
            <a:custGeom>
              <a:avLst/>
              <a:gdLst/>
              <a:ahLst/>
              <a:cxnLst/>
              <a:rect l="l" t="t" r="r" b="b"/>
              <a:pathLst>
                <a:path w="721360" h="722630">
                  <a:moveTo>
                    <a:pt x="0" y="361188"/>
                  </a:moveTo>
                  <a:lnTo>
                    <a:pt x="3291" y="312168"/>
                  </a:lnTo>
                  <a:lnTo>
                    <a:pt x="12878" y="265156"/>
                  </a:lnTo>
                  <a:lnTo>
                    <a:pt x="28330" y="220581"/>
                  </a:lnTo>
                  <a:lnTo>
                    <a:pt x="49219" y="178872"/>
                  </a:lnTo>
                  <a:lnTo>
                    <a:pt x="75114" y="140460"/>
                  </a:lnTo>
                  <a:lnTo>
                    <a:pt x="105584" y="105775"/>
                  </a:lnTo>
                  <a:lnTo>
                    <a:pt x="140201" y="75246"/>
                  </a:lnTo>
                  <a:lnTo>
                    <a:pt x="178533" y="49304"/>
                  </a:lnTo>
                  <a:lnTo>
                    <a:pt x="220152" y="28378"/>
                  </a:lnTo>
                  <a:lnTo>
                    <a:pt x="264627" y="12899"/>
                  </a:lnTo>
                  <a:lnTo>
                    <a:pt x="311528" y="3296"/>
                  </a:lnTo>
                  <a:lnTo>
                    <a:pt x="360425" y="0"/>
                  </a:lnTo>
                  <a:lnTo>
                    <a:pt x="409323" y="3296"/>
                  </a:lnTo>
                  <a:lnTo>
                    <a:pt x="456224" y="12899"/>
                  </a:lnTo>
                  <a:lnTo>
                    <a:pt x="500699" y="28378"/>
                  </a:lnTo>
                  <a:lnTo>
                    <a:pt x="542318" y="49304"/>
                  </a:lnTo>
                  <a:lnTo>
                    <a:pt x="580650" y="75246"/>
                  </a:lnTo>
                  <a:lnTo>
                    <a:pt x="615267" y="105775"/>
                  </a:lnTo>
                  <a:lnTo>
                    <a:pt x="645737" y="140460"/>
                  </a:lnTo>
                  <a:lnTo>
                    <a:pt x="671632" y="178872"/>
                  </a:lnTo>
                  <a:lnTo>
                    <a:pt x="692521" y="220581"/>
                  </a:lnTo>
                  <a:lnTo>
                    <a:pt x="707973" y="265156"/>
                  </a:lnTo>
                  <a:lnTo>
                    <a:pt x="717560" y="312168"/>
                  </a:lnTo>
                  <a:lnTo>
                    <a:pt x="720851" y="361188"/>
                  </a:lnTo>
                  <a:lnTo>
                    <a:pt x="717560" y="410207"/>
                  </a:lnTo>
                  <a:lnTo>
                    <a:pt x="707973" y="457219"/>
                  </a:lnTo>
                  <a:lnTo>
                    <a:pt x="692521" y="501794"/>
                  </a:lnTo>
                  <a:lnTo>
                    <a:pt x="671632" y="543503"/>
                  </a:lnTo>
                  <a:lnTo>
                    <a:pt x="645737" y="581915"/>
                  </a:lnTo>
                  <a:lnTo>
                    <a:pt x="615267" y="616600"/>
                  </a:lnTo>
                  <a:lnTo>
                    <a:pt x="580650" y="647129"/>
                  </a:lnTo>
                  <a:lnTo>
                    <a:pt x="542318" y="673071"/>
                  </a:lnTo>
                  <a:lnTo>
                    <a:pt x="500699" y="693997"/>
                  </a:lnTo>
                  <a:lnTo>
                    <a:pt x="456224" y="709476"/>
                  </a:lnTo>
                  <a:lnTo>
                    <a:pt x="409323" y="719079"/>
                  </a:lnTo>
                  <a:lnTo>
                    <a:pt x="360425" y="722376"/>
                  </a:lnTo>
                  <a:lnTo>
                    <a:pt x="311528" y="719079"/>
                  </a:lnTo>
                  <a:lnTo>
                    <a:pt x="264627" y="709476"/>
                  </a:lnTo>
                  <a:lnTo>
                    <a:pt x="220152" y="693997"/>
                  </a:lnTo>
                  <a:lnTo>
                    <a:pt x="178533" y="673071"/>
                  </a:lnTo>
                  <a:lnTo>
                    <a:pt x="140201" y="647129"/>
                  </a:lnTo>
                  <a:lnTo>
                    <a:pt x="105584" y="616600"/>
                  </a:lnTo>
                  <a:lnTo>
                    <a:pt x="75114" y="581915"/>
                  </a:lnTo>
                  <a:lnTo>
                    <a:pt x="49219" y="543503"/>
                  </a:lnTo>
                  <a:lnTo>
                    <a:pt x="28330" y="501794"/>
                  </a:lnTo>
                  <a:lnTo>
                    <a:pt x="12878" y="457219"/>
                  </a:lnTo>
                  <a:lnTo>
                    <a:pt x="3291" y="410207"/>
                  </a:lnTo>
                  <a:lnTo>
                    <a:pt x="0" y="361188"/>
                  </a:lnTo>
                  <a:close/>
                </a:path>
              </a:pathLst>
            </a:custGeom>
            <a:ln w="22225">
              <a:solidFill>
                <a:srgbClr val="FFFFFF"/>
              </a:solidFill>
            </a:ln>
          </p:spPr>
          <p:txBody>
            <a:bodyPr wrap="square" lIns="0" tIns="0" rIns="0" bIns="0" rtlCol="0"/>
            <a:lstStyle/>
            <a:p>
              <a:endParaRPr/>
            </a:p>
          </p:txBody>
        </p:sp>
      </p:grpSp>
      <p:grpSp>
        <p:nvGrpSpPr>
          <p:cNvPr id="10" name="object 10"/>
          <p:cNvGrpSpPr/>
          <p:nvPr/>
        </p:nvGrpSpPr>
        <p:grpSpPr>
          <a:xfrm>
            <a:off x="5538978" y="1786889"/>
            <a:ext cx="5763768" cy="722630"/>
            <a:chOff x="5538978" y="1786889"/>
            <a:chExt cx="5763768" cy="722630"/>
          </a:xfrm>
        </p:grpSpPr>
        <p:sp>
          <p:nvSpPr>
            <p:cNvPr id="11" name="object 11"/>
            <p:cNvSpPr/>
            <p:nvPr/>
          </p:nvSpPr>
          <p:spPr>
            <a:xfrm>
              <a:off x="5900166" y="1786889"/>
              <a:ext cx="5402580" cy="722630"/>
            </a:xfrm>
            <a:custGeom>
              <a:avLst/>
              <a:gdLst/>
              <a:ahLst/>
              <a:cxnLst/>
              <a:rect l="l" t="t" r="r" b="b"/>
              <a:pathLst>
                <a:path w="5402580" h="722630">
                  <a:moveTo>
                    <a:pt x="5402580" y="0"/>
                  </a:moveTo>
                  <a:lnTo>
                    <a:pt x="361188" y="0"/>
                  </a:lnTo>
                  <a:lnTo>
                    <a:pt x="0" y="361188"/>
                  </a:lnTo>
                  <a:lnTo>
                    <a:pt x="361188" y="722376"/>
                  </a:lnTo>
                  <a:lnTo>
                    <a:pt x="5402580" y="722376"/>
                  </a:lnTo>
                  <a:lnTo>
                    <a:pt x="5402580" y="0"/>
                  </a:lnTo>
                  <a:close/>
                </a:path>
              </a:pathLst>
            </a:custGeom>
            <a:solidFill>
              <a:srgbClr val="CE7142"/>
            </a:solidFill>
          </p:spPr>
          <p:txBody>
            <a:bodyPr wrap="square" lIns="0" tIns="0" rIns="0" bIns="0" rtlCol="0"/>
            <a:lstStyle/>
            <a:p>
              <a:endParaRPr/>
            </a:p>
          </p:txBody>
        </p:sp>
        <p:pic>
          <p:nvPicPr>
            <p:cNvPr id="12" name="object 12"/>
            <p:cNvPicPr/>
            <p:nvPr/>
          </p:nvPicPr>
          <p:blipFill>
            <a:blip r:embed="rId4" cstate="print"/>
            <a:stretch>
              <a:fillRect/>
            </a:stretch>
          </p:blipFill>
          <p:spPr>
            <a:xfrm>
              <a:off x="5538978" y="1786889"/>
              <a:ext cx="720851" cy="722376"/>
            </a:xfrm>
            <a:prstGeom prst="rect">
              <a:avLst/>
            </a:prstGeom>
          </p:spPr>
        </p:pic>
        <p:sp>
          <p:nvSpPr>
            <p:cNvPr id="13" name="object 13"/>
            <p:cNvSpPr/>
            <p:nvPr/>
          </p:nvSpPr>
          <p:spPr>
            <a:xfrm>
              <a:off x="5538978" y="1786889"/>
              <a:ext cx="721360" cy="722630"/>
            </a:xfrm>
            <a:custGeom>
              <a:avLst/>
              <a:gdLst/>
              <a:ahLst/>
              <a:cxnLst/>
              <a:rect l="l" t="t" r="r" b="b"/>
              <a:pathLst>
                <a:path w="721360" h="722630">
                  <a:moveTo>
                    <a:pt x="0" y="361188"/>
                  </a:moveTo>
                  <a:lnTo>
                    <a:pt x="3291" y="312168"/>
                  </a:lnTo>
                  <a:lnTo>
                    <a:pt x="12878" y="265156"/>
                  </a:lnTo>
                  <a:lnTo>
                    <a:pt x="28330" y="220581"/>
                  </a:lnTo>
                  <a:lnTo>
                    <a:pt x="49219" y="178872"/>
                  </a:lnTo>
                  <a:lnTo>
                    <a:pt x="75114" y="140460"/>
                  </a:lnTo>
                  <a:lnTo>
                    <a:pt x="105584" y="105775"/>
                  </a:lnTo>
                  <a:lnTo>
                    <a:pt x="140201" y="75246"/>
                  </a:lnTo>
                  <a:lnTo>
                    <a:pt x="178533" y="49304"/>
                  </a:lnTo>
                  <a:lnTo>
                    <a:pt x="220152" y="28378"/>
                  </a:lnTo>
                  <a:lnTo>
                    <a:pt x="264627" y="12899"/>
                  </a:lnTo>
                  <a:lnTo>
                    <a:pt x="311528" y="3296"/>
                  </a:lnTo>
                  <a:lnTo>
                    <a:pt x="360425" y="0"/>
                  </a:lnTo>
                  <a:lnTo>
                    <a:pt x="409323" y="3296"/>
                  </a:lnTo>
                  <a:lnTo>
                    <a:pt x="456224" y="12899"/>
                  </a:lnTo>
                  <a:lnTo>
                    <a:pt x="500699" y="28378"/>
                  </a:lnTo>
                  <a:lnTo>
                    <a:pt x="542318" y="49304"/>
                  </a:lnTo>
                  <a:lnTo>
                    <a:pt x="580650" y="75246"/>
                  </a:lnTo>
                  <a:lnTo>
                    <a:pt x="615267" y="105775"/>
                  </a:lnTo>
                  <a:lnTo>
                    <a:pt x="645737" y="140460"/>
                  </a:lnTo>
                  <a:lnTo>
                    <a:pt x="671632" y="178872"/>
                  </a:lnTo>
                  <a:lnTo>
                    <a:pt x="692521" y="220581"/>
                  </a:lnTo>
                  <a:lnTo>
                    <a:pt x="707973" y="265156"/>
                  </a:lnTo>
                  <a:lnTo>
                    <a:pt x="717560" y="312168"/>
                  </a:lnTo>
                  <a:lnTo>
                    <a:pt x="720851" y="361188"/>
                  </a:lnTo>
                  <a:lnTo>
                    <a:pt x="717560" y="410207"/>
                  </a:lnTo>
                  <a:lnTo>
                    <a:pt x="707973" y="457219"/>
                  </a:lnTo>
                  <a:lnTo>
                    <a:pt x="692521" y="501794"/>
                  </a:lnTo>
                  <a:lnTo>
                    <a:pt x="671632" y="543503"/>
                  </a:lnTo>
                  <a:lnTo>
                    <a:pt x="645737" y="581915"/>
                  </a:lnTo>
                  <a:lnTo>
                    <a:pt x="615267" y="616600"/>
                  </a:lnTo>
                  <a:lnTo>
                    <a:pt x="580650" y="647129"/>
                  </a:lnTo>
                  <a:lnTo>
                    <a:pt x="542318" y="673071"/>
                  </a:lnTo>
                  <a:lnTo>
                    <a:pt x="500699" y="693997"/>
                  </a:lnTo>
                  <a:lnTo>
                    <a:pt x="456224" y="709476"/>
                  </a:lnTo>
                  <a:lnTo>
                    <a:pt x="409323" y="719079"/>
                  </a:lnTo>
                  <a:lnTo>
                    <a:pt x="360425" y="722376"/>
                  </a:lnTo>
                  <a:lnTo>
                    <a:pt x="311528" y="719079"/>
                  </a:lnTo>
                  <a:lnTo>
                    <a:pt x="264627" y="709476"/>
                  </a:lnTo>
                  <a:lnTo>
                    <a:pt x="220152" y="693997"/>
                  </a:lnTo>
                  <a:lnTo>
                    <a:pt x="178533" y="673071"/>
                  </a:lnTo>
                  <a:lnTo>
                    <a:pt x="140201" y="647129"/>
                  </a:lnTo>
                  <a:lnTo>
                    <a:pt x="105584" y="616600"/>
                  </a:lnTo>
                  <a:lnTo>
                    <a:pt x="75114" y="581915"/>
                  </a:lnTo>
                  <a:lnTo>
                    <a:pt x="49219" y="543503"/>
                  </a:lnTo>
                  <a:lnTo>
                    <a:pt x="28330" y="501794"/>
                  </a:lnTo>
                  <a:lnTo>
                    <a:pt x="12878" y="457219"/>
                  </a:lnTo>
                  <a:lnTo>
                    <a:pt x="3291" y="410207"/>
                  </a:lnTo>
                  <a:lnTo>
                    <a:pt x="0" y="361188"/>
                  </a:lnTo>
                  <a:close/>
                </a:path>
              </a:pathLst>
            </a:custGeom>
            <a:ln w="22225">
              <a:solidFill>
                <a:srgbClr val="FFFFFF"/>
              </a:solidFill>
            </a:ln>
          </p:spPr>
          <p:txBody>
            <a:bodyPr wrap="square" lIns="0" tIns="0" rIns="0" bIns="0" rtlCol="0"/>
            <a:lstStyle/>
            <a:p>
              <a:endParaRPr/>
            </a:p>
          </p:txBody>
        </p:sp>
      </p:grpSp>
      <p:grpSp>
        <p:nvGrpSpPr>
          <p:cNvPr id="14" name="object 14"/>
          <p:cNvGrpSpPr/>
          <p:nvPr/>
        </p:nvGrpSpPr>
        <p:grpSpPr>
          <a:xfrm>
            <a:off x="5527865" y="2713037"/>
            <a:ext cx="5775325" cy="744855"/>
            <a:chOff x="5527865" y="2713037"/>
            <a:chExt cx="5775325" cy="744855"/>
          </a:xfrm>
        </p:grpSpPr>
        <p:sp>
          <p:nvSpPr>
            <p:cNvPr id="15" name="object 15"/>
            <p:cNvSpPr/>
            <p:nvPr/>
          </p:nvSpPr>
          <p:spPr>
            <a:xfrm>
              <a:off x="5900166" y="2724150"/>
              <a:ext cx="5402580" cy="722630"/>
            </a:xfrm>
            <a:custGeom>
              <a:avLst/>
              <a:gdLst/>
              <a:ahLst/>
              <a:cxnLst/>
              <a:rect l="l" t="t" r="r" b="b"/>
              <a:pathLst>
                <a:path w="5402580" h="722629">
                  <a:moveTo>
                    <a:pt x="5402580" y="0"/>
                  </a:moveTo>
                  <a:lnTo>
                    <a:pt x="361188" y="0"/>
                  </a:lnTo>
                  <a:lnTo>
                    <a:pt x="0" y="361188"/>
                  </a:lnTo>
                  <a:lnTo>
                    <a:pt x="361188" y="722376"/>
                  </a:lnTo>
                  <a:lnTo>
                    <a:pt x="5402580" y="722376"/>
                  </a:lnTo>
                  <a:lnTo>
                    <a:pt x="5402580" y="0"/>
                  </a:lnTo>
                  <a:close/>
                </a:path>
              </a:pathLst>
            </a:custGeom>
            <a:solidFill>
              <a:srgbClr val="CE7142"/>
            </a:solidFill>
          </p:spPr>
          <p:txBody>
            <a:bodyPr wrap="square" lIns="0" tIns="0" rIns="0" bIns="0" rtlCol="0"/>
            <a:lstStyle/>
            <a:p>
              <a:endParaRPr/>
            </a:p>
          </p:txBody>
        </p:sp>
        <p:pic>
          <p:nvPicPr>
            <p:cNvPr id="16" name="object 16"/>
            <p:cNvPicPr/>
            <p:nvPr/>
          </p:nvPicPr>
          <p:blipFill>
            <a:blip r:embed="rId5" cstate="print"/>
            <a:stretch>
              <a:fillRect/>
            </a:stretch>
          </p:blipFill>
          <p:spPr>
            <a:xfrm>
              <a:off x="5538978" y="2724150"/>
              <a:ext cx="720851" cy="722376"/>
            </a:xfrm>
            <a:prstGeom prst="rect">
              <a:avLst/>
            </a:prstGeom>
          </p:spPr>
        </p:pic>
        <p:sp>
          <p:nvSpPr>
            <p:cNvPr id="17" name="object 17"/>
            <p:cNvSpPr/>
            <p:nvPr/>
          </p:nvSpPr>
          <p:spPr>
            <a:xfrm>
              <a:off x="5538978" y="2724150"/>
              <a:ext cx="721360" cy="722630"/>
            </a:xfrm>
            <a:custGeom>
              <a:avLst/>
              <a:gdLst/>
              <a:ahLst/>
              <a:cxnLst/>
              <a:rect l="l" t="t" r="r" b="b"/>
              <a:pathLst>
                <a:path w="721360" h="722629">
                  <a:moveTo>
                    <a:pt x="0" y="361188"/>
                  </a:moveTo>
                  <a:lnTo>
                    <a:pt x="3291" y="312168"/>
                  </a:lnTo>
                  <a:lnTo>
                    <a:pt x="12878" y="265156"/>
                  </a:lnTo>
                  <a:lnTo>
                    <a:pt x="28330" y="220581"/>
                  </a:lnTo>
                  <a:lnTo>
                    <a:pt x="49219" y="178872"/>
                  </a:lnTo>
                  <a:lnTo>
                    <a:pt x="75114" y="140460"/>
                  </a:lnTo>
                  <a:lnTo>
                    <a:pt x="105584" y="105775"/>
                  </a:lnTo>
                  <a:lnTo>
                    <a:pt x="140201" y="75246"/>
                  </a:lnTo>
                  <a:lnTo>
                    <a:pt x="178533" y="49304"/>
                  </a:lnTo>
                  <a:lnTo>
                    <a:pt x="220152" y="28378"/>
                  </a:lnTo>
                  <a:lnTo>
                    <a:pt x="264627" y="12899"/>
                  </a:lnTo>
                  <a:lnTo>
                    <a:pt x="311528" y="3296"/>
                  </a:lnTo>
                  <a:lnTo>
                    <a:pt x="360425" y="0"/>
                  </a:lnTo>
                  <a:lnTo>
                    <a:pt x="409323" y="3296"/>
                  </a:lnTo>
                  <a:lnTo>
                    <a:pt x="456224" y="12899"/>
                  </a:lnTo>
                  <a:lnTo>
                    <a:pt x="500699" y="28378"/>
                  </a:lnTo>
                  <a:lnTo>
                    <a:pt x="542318" y="49304"/>
                  </a:lnTo>
                  <a:lnTo>
                    <a:pt x="580650" y="75246"/>
                  </a:lnTo>
                  <a:lnTo>
                    <a:pt x="615267" y="105775"/>
                  </a:lnTo>
                  <a:lnTo>
                    <a:pt x="645737" y="140460"/>
                  </a:lnTo>
                  <a:lnTo>
                    <a:pt x="671632" y="178872"/>
                  </a:lnTo>
                  <a:lnTo>
                    <a:pt x="692521" y="220581"/>
                  </a:lnTo>
                  <a:lnTo>
                    <a:pt x="707973" y="265156"/>
                  </a:lnTo>
                  <a:lnTo>
                    <a:pt x="717560" y="312168"/>
                  </a:lnTo>
                  <a:lnTo>
                    <a:pt x="720851" y="361188"/>
                  </a:lnTo>
                  <a:lnTo>
                    <a:pt x="717560" y="410207"/>
                  </a:lnTo>
                  <a:lnTo>
                    <a:pt x="707973" y="457219"/>
                  </a:lnTo>
                  <a:lnTo>
                    <a:pt x="692521" y="501794"/>
                  </a:lnTo>
                  <a:lnTo>
                    <a:pt x="671632" y="543503"/>
                  </a:lnTo>
                  <a:lnTo>
                    <a:pt x="645737" y="581915"/>
                  </a:lnTo>
                  <a:lnTo>
                    <a:pt x="615267" y="616600"/>
                  </a:lnTo>
                  <a:lnTo>
                    <a:pt x="580650" y="647129"/>
                  </a:lnTo>
                  <a:lnTo>
                    <a:pt x="542318" y="673071"/>
                  </a:lnTo>
                  <a:lnTo>
                    <a:pt x="500699" y="693997"/>
                  </a:lnTo>
                  <a:lnTo>
                    <a:pt x="456224" y="709476"/>
                  </a:lnTo>
                  <a:lnTo>
                    <a:pt x="409323" y="719079"/>
                  </a:lnTo>
                  <a:lnTo>
                    <a:pt x="360425" y="722376"/>
                  </a:lnTo>
                  <a:lnTo>
                    <a:pt x="311528" y="719079"/>
                  </a:lnTo>
                  <a:lnTo>
                    <a:pt x="264627" y="709476"/>
                  </a:lnTo>
                  <a:lnTo>
                    <a:pt x="220152" y="693997"/>
                  </a:lnTo>
                  <a:lnTo>
                    <a:pt x="178533" y="673071"/>
                  </a:lnTo>
                  <a:lnTo>
                    <a:pt x="140201" y="647129"/>
                  </a:lnTo>
                  <a:lnTo>
                    <a:pt x="105584" y="616600"/>
                  </a:lnTo>
                  <a:lnTo>
                    <a:pt x="75114" y="581915"/>
                  </a:lnTo>
                  <a:lnTo>
                    <a:pt x="49219" y="543503"/>
                  </a:lnTo>
                  <a:lnTo>
                    <a:pt x="28330" y="501794"/>
                  </a:lnTo>
                  <a:lnTo>
                    <a:pt x="12878" y="457219"/>
                  </a:lnTo>
                  <a:lnTo>
                    <a:pt x="3291" y="410207"/>
                  </a:lnTo>
                  <a:lnTo>
                    <a:pt x="0" y="361188"/>
                  </a:lnTo>
                  <a:close/>
                </a:path>
              </a:pathLst>
            </a:custGeom>
            <a:ln w="22225">
              <a:solidFill>
                <a:srgbClr val="FFFFFF"/>
              </a:solidFill>
            </a:ln>
          </p:spPr>
          <p:txBody>
            <a:bodyPr wrap="square" lIns="0" tIns="0" rIns="0" bIns="0" rtlCol="0"/>
            <a:lstStyle/>
            <a:p>
              <a:endParaRPr/>
            </a:p>
          </p:txBody>
        </p:sp>
      </p:grpSp>
      <p:grpSp>
        <p:nvGrpSpPr>
          <p:cNvPr id="18" name="object 18"/>
          <p:cNvGrpSpPr/>
          <p:nvPr/>
        </p:nvGrpSpPr>
        <p:grpSpPr>
          <a:xfrm>
            <a:off x="5527865" y="3650297"/>
            <a:ext cx="5775325" cy="744855"/>
            <a:chOff x="5527865" y="3650297"/>
            <a:chExt cx="5775325" cy="744855"/>
          </a:xfrm>
        </p:grpSpPr>
        <p:sp>
          <p:nvSpPr>
            <p:cNvPr id="19" name="object 19"/>
            <p:cNvSpPr/>
            <p:nvPr/>
          </p:nvSpPr>
          <p:spPr>
            <a:xfrm>
              <a:off x="5900166" y="3661409"/>
              <a:ext cx="5402580" cy="722630"/>
            </a:xfrm>
            <a:custGeom>
              <a:avLst/>
              <a:gdLst/>
              <a:ahLst/>
              <a:cxnLst/>
              <a:rect l="l" t="t" r="r" b="b"/>
              <a:pathLst>
                <a:path w="5402580" h="722629">
                  <a:moveTo>
                    <a:pt x="5402580" y="0"/>
                  </a:moveTo>
                  <a:lnTo>
                    <a:pt x="361188" y="0"/>
                  </a:lnTo>
                  <a:lnTo>
                    <a:pt x="0" y="361188"/>
                  </a:lnTo>
                  <a:lnTo>
                    <a:pt x="361188" y="722376"/>
                  </a:lnTo>
                  <a:lnTo>
                    <a:pt x="5402580" y="722376"/>
                  </a:lnTo>
                  <a:lnTo>
                    <a:pt x="5402580" y="0"/>
                  </a:lnTo>
                  <a:close/>
                </a:path>
              </a:pathLst>
            </a:custGeom>
            <a:solidFill>
              <a:srgbClr val="CE7142"/>
            </a:solidFill>
          </p:spPr>
          <p:txBody>
            <a:bodyPr wrap="square" lIns="0" tIns="0" rIns="0" bIns="0" rtlCol="0"/>
            <a:lstStyle/>
            <a:p>
              <a:endParaRPr/>
            </a:p>
          </p:txBody>
        </p:sp>
        <p:pic>
          <p:nvPicPr>
            <p:cNvPr id="20" name="object 20"/>
            <p:cNvPicPr/>
            <p:nvPr/>
          </p:nvPicPr>
          <p:blipFill>
            <a:blip r:embed="rId6" cstate="print"/>
            <a:stretch>
              <a:fillRect/>
            </a:stretch>
          </p:blipFill>
          <p:spPr>
            <a:xfrm>
              <a:off x="5538978" y="3661409"/>
              <a:ext cx="720851" cy="722376"/>
            </a:xfrm>
            <a:prstGeom prst="rect">
              <a:avLst/>
            </a:prstGeom>
          </p:spPr>
        </p:pic>
        <p:sp>
          <p:nvSpPr>
            <p:cNvPr id="21" name="object 21"/>
            <p:cNvSpPr/>
            <p:nvPr/>
          </p:nvSpPr>
          <p:spPr>
            <a:xfrm>
              <a:off x="5538978" y="3661409"/>
              <a:ext cx="721360" cy="722630"/>
            </a:xfrm>
            <a:custGeom>
              <a:avLst/>
              <a:gdLst/>
              <a:ahLst/>
              <a:cxnLst/>
              <a:rect l="l" t="t" r="r" b="b"/>
              <a:pathLst>
                <a:path w="721360" h="722629">
                  <a:moveTo>
                    <a:pt x="0" y="361188"/>
                  </a:moveTo>
                  <a:lnTo>
                    <a:pt x="3291" y="312168"/>
                  </a:lnTo>
                  <a:lnTo>
                    <a:pt x="12878" y="265156"/>
                  </a:lnTo>
                  <a:lnTo>
                    <a:pt x="28330" y="220581"/>
                  </a:lnTo>
                  <a:lnTo>
                    <a:pt x="49219" y="178872"/>
                  </a:lnTo>
                  <a:lnTo>
                    <a:pt x="75114" y="140460"/>
                  </a:lnTo>
                  <a:lnTo>
                    <a:pt x="105584" y="105775"/>
                  </a:lnTo>
                  <a:lnTo>
                    <a:pt x="140201" y="75246"/>
                  </a:lnTo>
                  <a:lnTo>
                    <a:pt x="178533" y="49304"/>
                  </a:lnTo>
                  <a:lnTo>
                    <a:pt x="220152" y="28378"/>
                  </a:lnTo>
                  <a:lnTo>
                    <a:pt x="264627" y="12899"/>
                  </a:lnTo>
                  <a:lnTo>
                    <a:pt x="311528" y="3296"/>
                  </a:lnTo>
                  <a:lnTo>
                    <a:pt x="360425" y="0"/>
                  </a:lnTo>
                  <a:lnTo>
                    <a:pt x="409323" y="3296"/>
                  </a:lnTo>
                  <a:lnTo>
                    <a:pt x="456224" y="12899"/>
                  </a:lnTo>
                  <a:lnTo>
                    <a:pt x="500699" y="28378"/>
                  </a:lnTo>
                  <a:lnTo>
                    <a:pt x="542318" y="49304"/>
                  </a:lnTo>
                  <a:lnTo>
                    <a:pt x="580650" y="75246"/>
                  </a:lnTo>
                  <a:lnTo>
                    <a:pt x="615267" y="105775"/>
                  </a:lnTo>
                  <a:lnTo>
                    <a:pt x="645737" y="140460"/>
                  </a:lnTo>
                  <a:lnTo>
                    <a:pt x="671632" y="178872"/>
                  </a:lnTo>
                  <a:lnTo>
                    <a:pt x="692521" y="220581"/>
                  </a:lnTo>
                  <a:lnTo>
                    <a:pt x="707973" y="265156"/>
                  </a:lnTo>
                  <a:lnTo>
                    <a:pt x="717560" y="312168"/>
                  </a:lnTo>
                  <a:lnTo>
                    <a:pt x="720851" y="361188"/>
                  </a:lnTo>
                  <a:lnTo>
                    <a:pt x="717560" y="410207"/>
                  </a:lnTo>
                  <a:lnTo>
                    <a:pt x="707973" y="457219"/>
                  </a:lnTo>
                  <a:lnTo>
                    <a:pt x="692521" y="501794"/>
                  </a:lnTo>
                  <a:lnTo>
                    <a:pt x="671632" y="543503"/>
                  </a:lnTo>
                  <a:lnTo>
                    <a:pt x="645737" y="581915"/>
                  </a:lnTo>
                  <a:lnTo>
                    <a:pt x="615267" y="616600"/>
                  </a:lnTo>
                  <a:lnTo>
                    <a:pt x="580650" y="647129"/>
                  </a:lnTo>
                  <a:lnTo>
                    <a:pt x="542318" y="673071"/>
                  </a:lnTo>
                  <a:lnTo>
                    <a:pt x="500699" y="693997"/>
                  </a:lnTo>
                  <a:lnTo>
                    <a:pt x="456224" y="709476"/>
                  </a:lnTo>
                  <a:lnTo>
                    <a:pt x="409323" y="719079"/>
                  </a:lnTo>
                  <a:lnTo>
                    <a:pt x="360425" y="722376"/>
                  </a:lnTo>
                  <a:lnTo>
                    <a:pt x="311528" y="719079"/>
                  </a:lnTo>
                  <a:lnTo>
                    <a:pt x="264627" y="709476"/>
                  </a:lnTo>
                  <a:lnTo>
                    <a:pt x="220152" y="693997"/>
                  </a:lnTo>
                  <a:lnTo>
                    <a:pt x="178533" y="673071"/>
                  </a:lnTo>
                  <a:lnTo>
                    <a:pt x="140201" y="647129"/>
                  </a:lnTo>
                  <a:lnTo>
                    <a:pt x="105584" y="616600"/>
                  </a:lnTo>
                  <a:lnTo>
                    <a:pt x="75114" y="581915"/>
                  </a:lnTo>
                  <a:lnTo>
                    <a:pt x="49219" y="543503"/>
                  </a:lnTo>
                  <a:lnTo>
                    <a:pt x="28330" y="501794"/>
                  </a:lnTo>
                  <a:lnTo>
                    <a:pt x="12878" y="457219"/>
                  </a:lnTo>
                  <a:lnTo>
                    <a:pt x="3291" y="410207"/>
                  </a:lnTo>
                  <a:lnTo>
                    <a:pt x="0" y="361188"/>
                  </a:lnTo>
                  <a:close/>
                </a:path>
              </a:pathLst>
            </a:custGeom>
            <a:ln w="22225">
              <a:solidFill>
                <a:srgbClr val="FFFFFF"/>
              </a:solidFill>
            </a:ln>
          </p:spPr>
          <p:txBody>
            <a:bodyPr wrap="square" lIns="0" tIns="0" rIns="0" bIns="0" rtlCol="0"/>
            <a:lstStyle/>
            <a:p>
              <a:endParaRPr/>
            </a:p>
          </p:txBody>
        </p:sp>
      </p:grpSp>
      <p:sp>
        <p:nvSpPr>
          <p:cNvPr id="22" name="object 22"/>
          <p:cNvSpPr/>
          <p:nvPr/>
        </p:nvSpPr>
        <p:spPr>
          <a:xfrm>
            <a:off x="5900165" y="4609465"/>
            <a:ext cx="5402580" cy="721360"/>
          </a:xfrm>
          <a:custGeom>
            <a:avLst/>
            <a:gdLst/>
            <a:ahLst/>
            <a:cxnLst/>
            <a:rect l="l" t="t" r="r" b="b"/>
            <a:pathLst>
              <a:path w="5402580" h="721360">
                <a:moveTo>
                  <a:pt x="5402580" y="0"/>
                </a:moveTo>
                <a:lnTo>
                  <a:pt x="360425" y="0"/>
                </a:lnTo>
                <a:lnTo>
                  <a:pt x="0" y="360425"/>
                </a:lnTo>
                <a:lnTo>
                  <a:pt x="360425" y="720851"/>
                </a:lnTo>
                <a:lnTo>
                  <a:pt x="5402580" y="720851"/>
                </a:lnTo>
                <a:lnTo>
                  <a:pt x="5402580" y="0"/>
                </a:lnTo>
                <a:close/>
              </a:path>
            </a:pathLst>
          </a:custGeom>
          <a:solidFill>
            <a:srgbClr val="CE7142"/>
          </a:solidFill>
        </p:spPr>
        <p:txBody>
          <a:bodyPr wrap="square" lIns="0" tIns="0" rIns="0" bIns="0" rtlCol="0"/>
          <a:lstStyle/>
          <a:p>
            <a:endParaRPr/>
          </a:p>
        </p:txBody>
      </p:sp>
      <p:sp>
        <p:nvSpPr>
          <p:cNvPr id="23" name="object 23"/>
          <p:cNvSpPr txBox="1"/>
          <p:nvPr/>
        </p:nvSpPr>
        <p:spPr>
          <a:xfrm>
            <a:off x="6407995" y="1264977"/>
            <a:ext cx="4828691" cy="5691302"/>
          </a:xfrm>
          <a:prstGeom prst="rect">
            <a:avLst/>
          </a:prstGeom>
        </p:spPr>
        <p:txBody>
          <a:bodyPr vert="horz" wrap="square" lIns="0" tIns="12700" rIns="0" bIns="0" rtlCol="0" anchor="t">
            <a:spAutoFit/>
          </a:bodyPr>
          <a:lstStyle/>
          <a:p>
            <a:pPr marR="13335" algn="ctr"/>
            <a:r>
              <a:rPr sz="1400" spc="-40">
                <a:solidFill>
                  <a:srgbClr val="FFFFFF"/>
                </a:solidFill>
                <a:latin typeface="+mn-lt"/>
                <a:cs typeface="Trebuchet MS"/>
              </a:rPr>
              <a:t>T</a:t>
            </a:r>
            <a:r>
              <a:rPr lang="en-CA" sz="1600" spc="-40">
                <a:solidFill>
                  <a:srgbClr val="FFFFFF"/>
                </a:solidFill>
                <a:latin typeface="+mn-lt"/>
                <a:cs typeface="Trebuchet MS"/>
              </a:rPr>
              <a:t>here</a:t>
            </a:r>
            <a:r>
              <a:rPr lang="en-CA" sz="1600" spc="-25">
                <a:solidFill>
                  <a:srgbClr val="FFFFFF"/>
                </a:solidFill>
                <a:latin typeface="+mn-lt"/>
                <a:cs typeface="Trebuchet MS"/>
              </a:rPr>
              <a:t> </a:t>
            </a:r>
            <a:r>
              <a:rPr lang="en-CA" sz="1600" spc="-75">
                <a:solidFill>
                  <a:srgbClr val="FFFFFF"/>
                </a:solidFill>
                <a:latin typeface="+mn-lt"/>
                <a:cs typeface="Trebuchet MS"/>
              </a:rPr>
              <a:t>are</a:t>
            </a:r>
            <a:r>
              <a:rPr lang="en-CA" sz="1600" spc="-30">
                <a:solidFill>
                  <a:srgbClr val="FFFFFF"/>
                </a:solidFill>
                <a:latin typeface="+mn-lt"/>
                <a:cs typeface="Trebuchet MS"/>
              </a:rPr>
              <a:t> many different</a:t>
            </a:r>
            <a:r>
              <a:rPr lang="en-CA" sz="1600" spc="-55">
                <a:solidFill>
                  <a:srgbClr val="FFFFFF"/>
                </a:solidFill>
                <a:latin typeface="+mn-lt"/>
                <a:cs typeface="Trebuchet MS"/>
              </a:rPr>
              <a:t> </a:t>
            </a:r>
            <a:r>
              <a:rPr lang="en-CA" sz="1600" spc="-50">
                <a:solidFill>
                  <a:srgbClr val="FFFFFF"/>
                </a:solidFill>
                <a:latin typeface="+mn-lt"/>
                <a:cs typeface="Trebuchet MS"/>
              </a:rPr>
              <a:t>opportunities</a:t>
            </a:r>
            <a:r>
              <a:rPr lang="en-CA" sz="1600" spc="-15">
                <a:solidFill>
                  <a:srgbClr val="FFFFFF"/>
                </a:solidFill>
                <a:latin typeface="+mn-lt"/>
                <a:cs typeface="Trebuchet MS"/>
              </a:rPr>
              <a:t> </a:t>
            </a:r>
            <a:r>
              <a:rPr lang="en-CA" sz="1600" spc="-100">
                <a:solidFill>
                  <a:srgbClr val="FFFFFF"/>
                </a:solidFill>
                <a:latin typeface="+mn-lt"/>
                <a:cs typeface="Trebuchet MS"/>
              </a:rPr>
              <a:t>available</a:t>
            </a:r>
            <a:r>
              <a:rPr lang="en-CA" sz="1600" spc="-55">
                <a:solidFill>
                  <a:srgbClr val="FFFFFF"/>
                </a:solidFill>
                <a:latin typeface="+mn-lt"/>
                <a:cs typeface="Trebuchet MS"/>
              </a:rPr>
              <a:t> </a:t>
            </a:r>
            <a:r>
              <a:rPr lang="en-CA" sz="1600">
                <a:solidFill>
                  <a:srgbClr val="FFFFFF"/>
                </a:solidFill>
                <a:latin typeface="+mn-lt"/>
                <a:cs typeface="Trebuchet MS"/>
              </a:rPr>
              <a:t>to</a:t>
            </a:r>
            <a:r>
              <a:rPr lang="en-CA" sz="1600" spc="-15">
                <a:solidFill>
                  <a:srgbClr val="FFFFFF"/>
                </a:solidFill>
                <a:latin typeface="+mn-lt"/>
                <a:cs typeface="Trebuchet MS"/>
              </a:rPr>
              <a:t> </a:t>
            </a:r>
            <a:r>
              <a:rPr lang="en-CA" sz="1600" spc="-25">
                <a:solidFill>
                  <a:srgbClr val="FFFFFF"/>
                </a:solidFill>
                <a:latin typeface="+mn-lt"/>
                <a:cs typeface="Trebuchet MS"/>
              </a:rPr>
              <a:t>you</a:t>
            </a:r>
            <a:endParaRPr lang="en-CA" sz="1600">
              <a:latin typeface="+mn-lt"/>
              <a:cs typeface="Trebuchet MS"/>
            </a:endParaRPr>
          </a:p>
          <a:p>
            <a:pPr>
              <a:lnSpc>
                <a:spcPct val="100000"/>
              </a:lnSpc>
            </a:pPr>
            <a:endParaRPr sz="1200">
              <a:latin typeface="Trebuchet MS"/>
              <a:cs typeface="Trebuchet MS"/>
            </a:endParaRPr>
          </a:p>
          <a:p>
            <a:pPr marR="11430" algn="ctr"/>
            <a:r>
              <a:rPr lang="en-CA" sz="600" spc="-100">
                <a:solidFill>
                  <a:srgbClr val="FFFFFF"/>
                </a:solidFill>
                <a:latin typeface="+mn-lt"/>
                <a:ea typeface="Calibri"/>
                <a:cs typeface="Trebuchet MS"/>
              </a:rPr>
              <a:t>m</a:t>
            </a:r>
            <a:endParaRPr lang="en-CA" sz="600" spc="-100">
              <a:solidFill>
                <a:srgbClr val="FFFFFF"/>
              </a:solidFill>
              <a:latin typeface="+mn-lt"/>
              <a:cs typeface="Trebuchet MS"/>
            </a:endParaRPr>
          </a:p>
          <a:p>
            <a:pPr marR="11430" algn="ctr">
              <a:lnSpc>
                <a:spcPct val="100000"/>
              </a:lnSpc>
            </a:pPr>
            <a:r>
              <a:rPr lang="en-CA" sz="2400" b="1" spc="-100">
                <a:solidFill>
                  <a:srgbClr val="FFFFFF"/>
                </a:solidFill>
                <a:latin typeface="+mn-lt"/>
                <a:cs typeface="Trebuchet MS"/>
              </a:rPr>
              <a:t>Research</a:t>
            </a:r>
            <a:r>
              <a:rPr lang="en-CA" sz="2400" b="1" spc="-15">
                <a:solidFill>
                  <a:srgbClr val="FFFFFF"/>
                </a:solidFill>
                <a:latin typeface="+mn-lt"/>
                <a:cs typeface="Trebuchet MS"/>
              </a:rPr>
              <a:t> </a:t>
            </a:r>
            <a:r>
              <a:rPr lang="en-CA" sz="2400" b="1" spc="-90">
                <a:solidFill>
                  <a:srgbClr val="FFFFFF"/>
                </a:solidFill>
                <a:latin typeface="+mn-lt"/>
                <a:cs typeface="Trebuchet MS"/>
              </a:rPr>
              <a:t>programs</a:t>
            </a:r>
            <a:r>
              <a:rPr lang="en-CA" sz="2400" b="1" spc="-25">
                <a:solidFill>
                  <a:srgbClr val="FFFFFF"/>
                </a:solidFill>
                <a:latin typeface="+mn-lt"/>
                <a:cs typeface="Trebuchet MS"/>
              </a:rPr>
              <a:t> </a:t>
            </a:r>
            <a:r>
              <a:rPr lang="en-CA" sz="2400" b="1" spc="-135">
                <a:solidFill>
                  <a:srgbClr val="FFFFFF"/>
                </a:solidFill>
                <a:latin typeface="+mn-lt"/>
                <a:cs typeface="Trebuchet MS"/>
              </a:rPr>
              <a:t>and</a:t>
            </a:r>
            <a:r>
              <a:rPr lang="en-CA" sz="2400" b="1" spc="5">
                <a:solidFill>
                  <a:srgbClr val="FFFFFF"/>
                </a:solidFill>
                <a:latin typeface="+mn-lt"/>
                <a:cs typeface="Trebuchet MS"/>
              </a:rPr>
              <a:t> </a:t>
            </a:r>
            <a:r>
              <a:rPr lang="en-CA" sz="2400" b="1" spc="-10">
                <a:solidFill>
                  <a:srgbClr val="FFFFFF"/>
                </a:solidFill>
                <a:latin typeface="+mn-lt"/>
                <a:cs typeface="Trebuchet MS"/>
              </a:rPr>
              <a:t>options</a:t>
            </a:r>
            <a:endParaRPr lang="en-CA" sz="2400" b="1">
              <a:latin typeface="+mn-lt"/>
              <a:cs typeface="Trebuchet MS"/>
            </a:endParaRPr>
          </a:p>
          <a:p>
            <a:pPr marL="51435" algn="ctr">
              <a:lnSpc>
                <a:spcPct val="100000"/>
              </a:lnSpc>
            </a:pPr>
            <a:r>
              <a:rPr lang="en-CA" sz="1600" spc="-65" err="1">
                <a:solidFill>
                  <a:srgbClr val="FFFFFF"/>
                </a:solidFill>
                <a:latin typeface="+mn-lt"/>
                <a:cs typeface="Trebuchet MS"/>
              </a:rPr>
              <a:t>MyBluePrint</a:t>
            </a:r>
            <a:r>
              <a:rPr lang="en-CA" sz="1600" spc="-65">
                <a:solidFill>
                  <a:srgbClr val="FFFFFF"/>
                </a:solidFill>
                <a:latin typeface="+mn-lt"/>
                <a:cs typeface="Trebuchet MS"/>
              </a:rPr>
              <a:t>, </a:t>
            </a:r>
            <a:r>
              <a:rPr lang="en-CA" sz="1600" spc="-60">
                <a:solidFill>
                  <a:srgbClr val="FFFFFF"/>
                </a:solidFill>
                <a:latin typeface="+mn-lt"/>
                <a:cs typeface="Trebuchet MS"/>
              </a:rPr>
              <a:t>Education</a:t>
            </a:r>
            <a:r>
              <a:rPr lang="en-CA" sz="1600" spc="105">
                <a:solidFill>
                  <a:srgbClr val="FFFFFF"/>
                </a:solidFill>
                <a:latin typeface="+mn-lt"/>
                <a:cs typeface="Trebuchet MS"/>
              </a:rPr>
              <a:t> </a:t>
            </a:r>
            <a:r>
              <a:rPr lang="en-CA" sz="1600" spc="-70">
                <a:solidFill>
                  <a:srgbClr val="FFFFFF"/>
                </a:solidFill>
                <a:latin typeface="+mn-lt"/>
                <a:cs typeface="Trebuchet MS"/>
              </a:rPr>
              <a:t>Planner</a:t>
            </a:r>
            <a:r>
              <a:rPr lang="en-CA" sz="1600" spc="100">
                <a:solidFill>
                  <a:srgbClr val="FFFFFF"/>
                </a:solidFill>
                <a:latin typeface="+mn-lt"/>
                <a:cs typeface="Trebuchet MS"/>
              </a:rPr>
              <a:t> </a:t>
            </a:r>
            <a:r>
              <a:rPr lang="en-CA" sz="1600">
                <a:solidFill>
                  <a:srgbClr val="FFFFFF"/>
                </a:solidFill>
                <a:latin typeface="+mn-lt"/>
                <a:cs typeface="Trebuchet MS"/>
              </a:rPr>
              <a:t>BC,</a:t>
            </a:r>
            <a:r>
              <a:rPr lang="en-CA" sz="1600" spc="114">
                <a:solidFill>
                  <a:srgbClr val="FFFFFF"/>
                </a:solidFill>
                <a:latin typeface="+mn-lt"/>
                <a:cs typeface="Trebuchet MS"/>
              </a:rPr>
              <a:t> </a:t>
            </a:r>
            <a:r>
              <a:rPr lang="en-CA" sz="1600" spc="-55">
                <a:solidFill>
                  <a:srgbClr val="FFFFFF"/>
                </a:solidFill>
                <a:latin typeface="+mn-lt"/>
                <a:cs typeface="Trebuchet MS"/>
              </a:rPr>
              <a:t>Counselling</a:t>
            </a:r>
            <a:r>
              <a:rPr lang="en-CA" sz="1600" spc="-105">
                <a:solidFill>
                  <a:srgbClr val="FFFFFF"/>
                </a:solidFill>
                <a:latin typeface="+mn-lt"/>
                <a:cs typeface="Trebuchet MS"/>
              </a:rPr>
              <a:t> </a:t>
            </a:r>
            <a:r>
              <a:rPr lang="en-CA" sz="1600" spc="-10">
                <a:solidFill>
                  <a:srgbClr val="FFFFFF"/>
                </a:solidFill>
                <a:latin typeface="+mn-lt"/>
                <a:cs typeface="Trebuchet MS"/>
              </a:rPr>
              <a:t>Website</a:t>
            </a:r>
            <a:endParaRPr lang="en-CA" sz="1400" spc="-10">
              <a:solidFill>
                <a:srgbClr val="FFFFFF"/>
              </a:solidFill>
              <a:latin typeface="+mn-lt"/>
              <a:cs typeface="Trebuchet MS"/>
            </a:endParaRPr>
          </a:p>
          <a:p>
            <a:pPr>
              <a:lnSpc>
                <a:spcPct val="100000"/>
              </a:lnSpc>
            </a:pPr>
            <a:endParaRPr sz="1200">
              <a:latin typeface="+mn-lt"/>
              <a:cs typeface="Trebuchet MS"/>
            </a:endParaRPr>
          </a:p>
          <a:p>
            <a:pPr algn="ctr">
              <a:lnSpc>
                <a:spcPct val="100000"/>
              </a:lnSpc>
            </a:pPr>
            <a:endParaRPr lang="en-CA" sz="1700" spc="-85">
              <a:solidFill>
                <a:srgbClr val="FFFFFF"/>
              </a:solidFill>
              <a:latin typeface="Trebuchet MS"/>
              <a:cs typeface="Trebuchet MS"/>
            </a:endParaRPr>
          </a:p>
          <a:p>
            <a:pPr algn="ctr"/>
            <a:r>
              <a:rPr lang="en-CA" sz="2400" b="1" spc="-55">
                <a:solidFill>
                  <a:srgbClr val="FFFFFF"/>
                </a:solidFill>
                <a:latin typeface="+mn-lt"/>
                <a:cs typeface="Trebuchet MS"/>
              </a:rPr>
              <a:t>Campus</a:t>
            </a:r>
            <a:r>
              <a:rPr lang="en-CA" sz="2400" b="1" spc="-254">
                <a:solidFill>
                  <a:srgbClr val="FFFFFF"/>
                </a:solidFill>
                <a:latin typeface="+mn-lt"/>
                <a:cs typeface="Trebuchet MS"/>
              </a:rPr>
              <a:t> </a:t>
            </a:r>
            <a:r>
              <a:rPr lang="en-CA" sz="2400" b="1" spc="-60">
                <a:solidFill>
                  <a:srgbClr val="FFFFFF"/>
                </a:solidFill>
                <a:latin typeface="+mn-lt"/>
                <a:cs typeface="Trebuchet MS"/>
              </a:rPr>
              <a:t>Tours</a:t>
            </a:r>
            <a:r>
              <a:rPr lang="en-CA" sz="2400" b="1" spc="-10">
                <a:solidFill>
                  <a:srgbClr val="FFFFFF"/>
                </a:solidFill>
                <a:latin typeface="+mn-lt"/>
                <a:cs typeface="Trebuchet MS"/>
              </a:rPr>
              <a:t> &amp; </a:t>
            </a:r>
            <a:r>
              <a:rPr lang="en-CA" sz="2400" b="1" spc="-80">
                <a:solidFill>
                  <a:srgbClr val="FFFFFF"/>
                </a:solidFill>
                <a:latin typeface="+mn-lt"/>
                <a:cs typeface="Trebuchet MS"/>
              </a:rPr>
              <a:t>Information</a:t>
            </a:r>
            <a:r>
              <a:rPr lang="en-CA" sz="2400" b="1" spc="-35">
                <a:solidFill>
                  <a:srgbClr val="FFFFFF"/>
                </a:solidFill>
                <a:latin typeface="+mn-lt"/>
                <a:cs typeface="Trebuchet MS"/>
              </a:rPr>
              <a:t> </a:t>
            </a:r>
            <a:r>
              <a:rPr lang="en-CA" sz="2400" b="1" spc="-10">
                <a:solidFill>
                  <a:srgbClr val="FFFFFF"/>
                </a:solidFill>
                <a:latin typeface="+mn-lt"/>
                <a:cs typeface="Trebuchet MS"/>
              </a:rPr>
              <a:t>Sessions</a:t>
            </a:r>
            <a:r>
              <a:rPr lang="en-CA" sz="2400" spc="-10">
                <a:solidFill>
                  <a:srgbClr val="FFFFFF"/>
                </a:solidFill>
                <a:latin typeface="+mn-lt"/>
                <a:cs typeface="Trebuchet MS"/>
              </a:rPr>
              <a:t> </a:t>
            </a:r>
            <a:endParaRPr lang="en-CA" sz="2400">
              <a:solidFill>
                <a:srgbClr val="000000"/>
              </a:solidFill>
              <a:latin typeface="+mn-lt"/>
              <a:ea typeface="Calibri"/>
              <a:cs typeface="Trebuchet MS"/>
            </a:endParaRPr>
          </a:p>
          <a:p>
            <a:pPr algn="ctr"/>
            <a:r>
              <a:rPr lang="en-US" spc="-10">
                <a:solidFill>
                  <a:srgbClr val="FFFFFF"/>
                </a:solidFill>
                <a:latin typeface="+mn-lt"/>
                <a:cs typeface="Calibri"/>
              </a:rPr>
              <a:t>Virtual or in-person</a:t>
            </a:r>
            <a:endParaRPr lang="en-CA">
              <a:latin typeface="+mn-lt"/>
              <a:cs typeface="Trebuchet MS"/>
            </a:endParaRPr>
          </a:p>
          <a:p>
            <a:pPr>
              <a:lnSpc>
                <a:spcPct val="100000"/>
              </a:lnSpc>
            </a:pPr>
            <a:endParaRPr lang="en-CA" sz="1400">
              <a:latin typeface="+mn-lt"/>
              <a:cs typeface="Trebuchet MS"/>
            </a:endParaRPr>
          </a:p>
          <a:p>
            <a:pPr marR="12065" algn="ctr">
              <a:lnSpc>
                <a:spcPct val="100000"/>
              </a:lnSpc>
            </a:pPr>
            <a:r>
              <a:rPr lang="en-CA" sz="2400" b="1" spc="-25">
                <a:solidFill>
                  <a:srgbClr val="FFFFFF"/>
                </a:solidFill>
                <a:latin typeface="+mn-lt"/>
                <a:cs typeface="Trebuchet MS"/>
              </a:rPr>
              <a:t>Check</a:t>
            </a:r>
            <a:r>
              <a:rPr lang="en-CA" sz="2400" b="1" spc="-50">
                <a:solidFill>
                  <a:srgbClr val="FFFFFF"/>
                </a:solidFill>
                <a:latin typeface="+mn-lt"/>
                <a:cs typeface="Trebuchet MS"/>
              </a:rPr>
              <a:t> </a:t>
            </a:r>
            <a:r>
              <a:rPr lang="en-CA" sz="2400" b="1" spc="-105">
                <a:solidFill>
                  <a:srgbClr val="FFFFFF"/>
                </a:solidFill>
                <a:latin typeface="+mn-lt"/>
                <a:cs typeface="Trebuchet MS"/>
              </a:rPr>
              <a:t>admission</a:t>
            </a:r>
            <a:r>
              <a:rPr lang="en-CA" sz="2400" b="1" spc="-45">
                <a:solidFill>
                  <a:srgbClr val="FFFFFF"/>
                </a:solidFill>
                <a:latin typeface="+mn-lt"/>
                <a:cs typeface="Trebuchet MS"/>
              </a:rPr>
              <a:t> </a:t>
            </a:r>
            <a:r>
              <a:rPr lang="en-CA" sz="2400" b="1" spc="-10">
                <a:solidFill>
                  <a:srgbClr val="FFFFFF"/>
                </a:solidFill>
                <a:latin typeface="+mn-lt"/>
                <a:cs typeface="Trebuchet MS"/>
              </a:rPr>
              <a:t>requirements</a:t>
            </a:r>
            <a:endParaRPr lang="en-CA" sz="2400" b="1">
              <a:latin typeface="+mn-lt"/>
              <a:cs typeface="Trebuchet MS"/>
            </a:endParaRPr>
          </a:p>
          <a:p>
            <a:pPr marR="11430" algn="ctr">
              <a:lnSpc>
                <a:spcPct val="100000"/>
              </a:lnSpc>
            </a:pPr>
            <a:r>
              <a:rPr lang="en-CA" spc="-50">
                <a:solidFill>
                  <a:srgbClr val="FFFFFF"/>
                </a:solidFill>
                <a:latin typeface="+mn-lt"/>
                <a:cs typeface="Trebuchet MS"/>
              </a:rPr>
              <a:t>General</a:t>
            </a:r>
            <a:r>
              <a:rPr lang="en-CA" spc="-35">
                <a:solidFill>
                  <a:srgbClr val="FFFFFF"/>
                </a:solidFill>
                <a:latin typeface="+mn-lt"/>
                <a:cs typeface="Trebuchet MS"/>
              </a:rPr>
              <a:t> </a:t>
            </a:r>
            <a:r>
              <a:rPr lang="en-CA" spc="75">
                <a:solidFill>
                  <a:srgbClr val="FFFFFF"/>
                </a:solidFill>
                <a:latin typeface="+mn-lt"/>
                <a:cs typeface="Trebuchet MS"/>
              </a:rPr>
              <a:t>+</a:t>
            </a:r>
            <a:r>
              <a:rPr lang="en-CA" spc="-30">
                <a:solidFill>
                  <a:srgbClr val="FFFFFF"/>
                </a:solidFill>
                <a:latin typeface="+mn-lt"/>
                <a:cs typeface="Trebuchet MS"/>
              </a:rPr>
              <a:t> </a:t>
            </a:r>
            <a:r>
              <a:rPr lang="en-CA" spc="-10">
                <a:solidFill>
                  <a:srgbClr val="FFFFFF"/>
                </a:solidFill>
                <a:latin typeface="+mn-lt"/>
                <a:cs typeface="Trebuchet MS"/>
              </a:rPr>
              <a:t>Specific</a:t>
            </a:r>
            <a:endParaRPr lang="en-CA">
              <a:latin typeface="+mn-lt"/>
              <a:cs typeface="Trebuchet MS"/>
            </a:endParaRPr>
          </a:p>
          <a:p>
            <a:pPr marR="11430" algn="ctr">
              <a:lnSpc>
                <a:spcPct val="100000"/>
              </a:lnSpc>
            </a:pPr>
            <a:endParaRPr lang="en-CA" spc="-10">
              <a:solidFill>
                <a:srgbClr val="FFFFFF"/>
              </a:solidFill>
              <a:latin typeface="+mn-lt"/>
              <a:cs typeface="Trebuchet MS"/>
            </a:endParaRPr>
          </a:p>
          <a:p>
            <a:pPr algn="ctr"/>
            <a:r>
              <a:rPr lang="en-CA" sz="2400" b="1" spc="-10">
                <a:solidFill>
                  <a:srgbClr val="FFFFFF"/>
                </a:solidFill>
                <a:latin typeface="+mn-lt"/>
                <a:ea typeface="Calibri"/>
                <a:cs typeface="Calibri"/>
              </a:rPr>
              <a:t>Check admission deadlines</a:t>
            </a:r>
            <a:endParaRPr lang="en-CA" sz="2400" spc="-10">
              <a:solidFill>
                <a:srgbClr val="FFFFFF"/>
              </a:solidFill>
              <a:latin typeface="+mn-lt"/>
              <a:ea typeface="Calibri"/>
              <a:cs typeface="Calibri"/>
            </a:endParaRPr>
          </a:p>
          <a:p>
            <a:pPr marR="11430" algn="ctr"/>
            <a:endParaRPr lang="en-CA" spc="-10">
              <a:solidFill>
                <a:srgbClr val="FFFFFF"/>
              </a:solidFill>
              <a:latin typeface="+mn-lt"/>
              <a:ea typeface="Calibri"/>
              <a:cs typeface="Calibri"/>
            </a:endParaRPr>
          </a:p>
          <a:p>
            <a:pPr marR="11430" algn="ctr"/>
            <a:endParaRPr lang="en-CA" spc="-10">
              <a:solidFill>
                <a:srgbClr val="FFFFFF"/>
              </a:solidFill>
              <a:latin typeface="+mn-lt"/>
              <a:ea typeface="Calibri"/>
              <a:cs typeface="Calibri"/>
            </a:endParaRPr>
          </a:p>
          <a:p>
            <a:pPr algn="ctr">
              <a:buFont typeface="Calibri,Sans-Serif"/>
              <a:buChar char="•"/>
            </a:pPr>
            <a:r>
              <a:rPr lang="en-CA" sz="2400" b="1" spc="-10">
                <a:solidFill>
                  <a:schemeClr val="tx1"/>
                </a:solidFill>
                <a:latin typeface="+mn-lt"/>
                <a:ea typeface="Calibri"/>
                <a:cs typeface="Calibri"/>
              </a:rPr>
              <a:t>Have a tentative Plan “A”</a:t>
            </a:r>
            <a:endParaRPr lang="en-CA" sz="2400" spc="-10">
              <a:solidFill>
                <a:schemeClr val="tx1"/>
              </a:solidFill>
              <a:latin typeface="+mn-lt"/>
              <a:ea typeface="Calibri"/>
              <a:cs typeface="Calibri"/>
            </a:endParaRPr>
          </a:p>
          <a:p>
            <a:pPr marR="13335" algn="ctr">
              <a:buFont typeface="Calibri,Sans-Serif"/>
              <a:buChar char="•"/>
            </a:pPr>
            <a:r>
              <a:rPr lang="en-CA" spc="-10">
                <a:solidFill>
                  <a:schemeClr val="tx1"/>
                </a:solidFill>
                <a:latin typeface="+mn-lt"/>
                <a:ea typeface="Calibri"/>
                <a:cs typeface="Calibri"/>
              </a:rPr>
              <a:t>… and a Plan “B” and “C” and “</a:t>
            </a:r>
            <a:r>
              <a:rPr lang="en-CA" sz="2400" b="1" spc="-10">
                <a:solidFill>
                  <a:srgbClr val="FFFFFF"/>
                </a:solidFill>
                <a:latin typeface="+mn-lt"/>
                <a:ea typeface="Calibri"/>
                <a:cs typeface="Calibri"/>
              </a:rPr>
              <a:t>Have a </a:t>
            </a:r>
            <a:r>
              <a:rPr lang="en-CA" sz="2400" b="1" spc="-10" err="1">
                <a:solidFill>
                  <a:srgbClr val="FFFFFF"/>
                </a:solidFill>
                <a:latin typeface="+mn-lt"/>
                <a:ea typeface="Calibri"/>
                <a:cs typeface="Calibri"/>
              </a:rPr>
              <a:t>ttive</a:t>
            </a:r>
            <a:r>
              <a:rPr lang="en-CA" sz="2400" b="1" spc="-10">
                <a:solidFill>
                  <a:srgbClr val="FFFFFF"/>
                </a:solidFill>
                <a:latin typeface="+mn-lt"/>
                <a:ea typeface="Calibri"/>
                <a:cs typeface="Calibri"/>
              </a:rPr>
              <a:t> Plan “A”</a:t>
            </a:r>
            <a:endParaRPr lang="en-CA" sz="2400" spc="-10">
              <a:solidFill>
                <a:srgbClr val="FFFFFF"/>
              </a:solidFill>
              <a:latin typeface="+mn-lt"/>
              <a:ea typeface="Calibri"/>
              <a:cs typeface="Calibri"/>
            </a:endParaRPr>
          </a:p>
          <a:p>
            <a:pPr marR="13335" algn="ctr"/>
            <a:r>
              <a:rPr lang="en-CA" spc="-10">
                <a:solidFill>
                  <a:srgbClr val="FFFFFF"/>
                </a:solidFill>
                <a:latin typeface="+mn-lt"/>
                <a:ea typeface="Calibri"/>
                <a:cs typeface="Calibri"/>
              </a:rPr>
              <a:t>… and a Plan “B” and “C” and</a:t>
            </a:r>
          </a:p>
        </p:txBody>
      </p:sp>
      <p:sp>
        <p:nvSpPr>
          <p:cNvPr id="32" name="object 32"/>
          <p:cNvSpPr txBox="1"/>
          <p:nvPr/>
        </p:nvSpPr>
        <p:spPr>
          <a:xfrm>
            <a:off x="11628246" y="6522211"/>
            <a:ext cx="141605"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CE7142"/>
                </a:solidFill>
                <a:latin typeface="Trebuchet MS"/>
                <a:cs typeface="Trebuchet MS"/>
              </a:rPr>
              <a:t>13</a:t>
            </a:r>
            <a:endParaRPr sz="900">
              <a:latin typeface="Trebuchet MS"/>
              <a:cs typeface="Trebuchet MS"/>
            </a:endParaRPr>
          </a:p>
        </p:txBody>
      </p:sp>
      <p:sp>
        <p:nvSpPr>
          <p:cNvPr id="34" name="TextBox 33">
            <a:extLst>
              <a:ext uri="{FF2B5EF4-FFF2-40B4-BE49-F238E27FC236}">
                <a16:creationId xmlns:a16="http://schemas.microsoft.com/office/drawing/2014/main" id="{A8DD40D5-73A9-CD6C-91DA-A57204F884BA}"/>
              </a:ext>
            </a:extLst>
          </p:cNvPr>
          <p:cNvSpPr txBox="1"/>
          <p:nvPr/>
        </p:nvSpPr>
        <p:spPr>
          <a:xfrm>
            <a:off x="309280" y="885428"/>
            <a:ext cx="6097022" cy="1323439"/>
          </a:xfrm>
          <a:prstGeom prst="rect">
            <a:avLst/>
          </a:prstGeom>
          <a:noFill/>
        </p:spPr>
        <p:txBody>
          <a:bodyPr wrap="square" lIns="91440" tIns="45720" rIns="91440" bIns="45720" anchor="t">
            <a:spAutoFit/>
          </a:bodyPr>
          <a:lstStyle/>
          <a:p>
            <a:pPr marL="12700">
              <a:lnSpc>
                <a:spcPct val="100000"/>
              </a:lnSpc>
              <a:spcBef>
                <a:spcPts val="100"/>
              </a:spcBef>
            </a:pPr>
            <a:r>
              <a:rPr lang="en-CA" sz="4000" b="1" spc="-20">
                <a:solidFill>
                  <a:srgbClr val="CE7142"/>
                </a:solidFill>
                <a:latin typeface="+mn-lt"/>
                <a:cs typeface="Trebuchet MS"/>
              </a:rPr>
              <a:t>HELP</a:t>
            </a:r>
            <a:r>
              <a:rPr lang="en-CA" sz="4000" b="1" spc="-305">
                <a:solidFill>
                  <a:srgbClr val="CE7142"/>
                </a:solidFill>
                <a:latin typeface="+mn-lt"/>
                <a:cs typeface="Trebuchet MS"/>
              </a:rPr>
              <a:t> </a:t>
            </a:r>
            <a:r>
              <a:rPr lang="en-CA" sz="4000" b="1" spc="130">
                <a:solidFill>
                  <a:srgbClr val="CE7142"/>
                </a:solidFill>
                <a:latin typeface="+mn-lt"/>
                <a:cs typeface="Trebuchet MS"/>
              </a:rPr>
              <a:t>WITH</a:t>
            </a:r>
            <a:r>
              <a:rPr lang="en-CA" sz="4000" b="1" spc="-350">
                <a:solidFill>
                  <a:srgbClr val="CE7142"/>
                </a:solidFill>
                <a:latin typeface="+mn-lt"/>
                <a:cs typeface="Trebuchet MS"/>
              </a:rPr>
              <a:t> </a:t>
            </a:r>
            <a:r>
              <a:rPr lang="en-CA" sz="4000" b="1" spc="85">
                <a:solidFill>
                  <a:srgbClr val="CE7142"/>
                </a:solidFill>
                <a:latin typeface="+mn-lt"/>
                <a:cs typeface="Trebuchet MS"/>
              </a:rPr>
              <a:t>YOUR</a:t>
            </a:r>
            <a:r>
              <a:rPr lang="en-CA" sz="4000" b="1" spc="-30">
                <a:solidFill>
                  <a:srgbClr val="CE7142"/>
                </a:solidFill>
                <a:latin typeface="+mn-lt"/>
                <a:cs typeface="Trebuchet MS"/>
              </a:rPr>
              <a:t> </a:t>
            </a:r>
            <a:r>
              <a:rPr lang="en-CA" sz="4000" b="1" spc="90">
                <a:solidFill>
                  <a:srgbClr val="CE7142"/>
                </a:solidFill>
                <a:latin typeface="+mn-lt"/>
                <a:cs typeface="Trebuchet MS"/>
              </a:rPr>
              <a:t>DECISION</a:t>
            </a:r>
            <a:r>
              <a:rPr lang="en-CA" sz="4000" b="1" spc="-45">
                <a:solidFill>
                  <a:srgbClr val="CE7142"/>
                </a:solidFill>
                <a:latin typeface="+mn-lt"/>
                <a:cs typeface="Trebuchet MS"/>
              </a:rPr>
              <a:t> </a:t>
            </a:r>
            <a:r>
              <a:rPr lang="en-CA" sz="4000" b="1" spc="110">
                <a:solidFill>
                  <a:srgbClr val="CE7142"/>
                </a:solidFill>
                <a:latin typeface="+mn-lt"/>
                <a:cs typeface="Trebuchet MS"/>
              </a:rPr>
              <a:t>MAKING…</a:t>
            </a:r>
            <a:endParaRPr lang="en-CA" sz="4000" b="1">
              <a:latin typeface="+mn-lt"/>
              <a:cs typeface="Trebuchet MS"/>
            </a:endParaRPr>
          </a:p>
        </p:txBody>
      </p:sp>
      <p:sp>
        <p:nvSpPr>
          <p:cNvPr id="2" name="object 22">
            <a:extLst>
              <a:ext uri="{FF2B5EF4-FFF2-40B4-BE49-F238E27FC236}">
                <a16:creationId xmlns:a16="http://schemas.microsoft.com/office/drawing/2014/main" id="{48590570-16C9-99D1-F441-10F6A6EFF0E8}"/>
              </a:ext>
            </a:extLst>
          </p:cNvPr>
          <p:cNvSpPr/>
          <p:nvPr/>
        </p:nvSpPr>
        <p:spPr>
          <a:xfrm>
            <a:off x="5900164" y="5593714"/>
            <a:ext cx="5402580" cy="721360"/>
          </a:xfrm>
          <a:custGeom>
            <a:avLst/>
            <a:gdLst/>
            <a:ahLst/>
            <a:cxnLst/>
            <a:rect l="l" t="t" r="r" b="b"/>
            <a:pathLst>
              <a:path w="5402580" h="721360">
                <a:moveTo>
                  <a:pt x="5402580" y="0"/>
                </a:moveTo>
                <a:lnTo>
                  <a:pt x="360425" y="0"/>
                </a:lnTo>
                <a:lnTo>
                  <a:pt x="0" y="360425"/>
                </a:lnTo>
                <a:lnTo>
                  <a:pt x="360425" y="720851"/>
                </a:lnTo>
                <a:lnTo>
                  <a:pt x="5402580" y="720851"/>
                </a:lnTo>
                <a:lnTo>
                  <a:pt x="5402580" y="0"/>
                </a:lnTo>
                <a:close/>
              </a:path>
            </a:pathLst>
          </a:custGeom>
          <a:solidFill>
            <a:srgbClr val="CE7142"/>
          </a:solidFill>
        </p:spPr>
        <p:txBody>
          <a:bodyPr wrap="square" lIns="0" tIns="0" rIns="0" bIns="0" rtlCol="0"/>
          <a:lstStyle/>
          <a:p>
            <a:endParaRPr/>
          </a:p>
        </p:txBody>
      </p:sp>
      <p:sp>
        <p:nvSpPr>
          <p:cNvPr id="4" name="TextBox 3">
            <a:extLst>
              <a:ext uri="{FF2B5EF4-FFF2-40B4-BE49-F238E27FC236}">
                <a16:creationId xmlns:a16="http://schemas.microsoft.com/office/drawing/2014/main" id="{AA55A0FC-CF76-05E8-9155-1E7ADB00B6D4}"/>
              </a:ext>
            </a:extLst>
          </p:cNvPr>
          <p:cNvSpPr txBox="1"/>
          <p:nvPr/>
        </p:nvSpPr>
        <p:spPr>
          <a:xfrm>
            <a:off x="6521978" y="5577416"/>
            <a:ext cx="46169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rtl="0"/>
            <a:r>
              <a:rPr lang="en-CA" sz="2400" b="1">
                <a:solidFill>
                  <a:schemeClr val="bg1"/>
                </a:solidFill>
                <a:latin typeface="Calibri"/>
                <a:ea typeface="Arial"/>
                <a:cs typeface="Arial"/>
              </a:rPr>
              <a:t>Have a tentative Plan “A”</a:t>
            </a:r>
            <a:r>
              <a:rPr lang="en-CA" sz="2400">
                <a:solidFill>
                  <a:schemeClr val="bg1"/>
                </a:solidFill>
                <a:latin typeface="Calibri"/>
                <a:ea typeface="Arial"/>
                <a:cs typeface="Arial"/>
              </a:rPr>
              <a:t>​</a:t>
            </a:r>
          </a:p>
          <a:p>
            <a:pPr lvl="0" algn="ctr" rtl="0"/>
            <a:r>
              <a:rPr lang="en-CA" sz="1800">
                <a:solidFill>
                  <a:schemeClr val="bg1"/>
                </a:solidFill>
                <a:latin typeface="Calibri"/>
                <a:ea typeface="Arial"/>
                <a:cs typeface="Arial"/>
              </a:rPr>
              <a:t>… and a Plan “B” and “C” and “D”</a:t>
            </a:r>
            <a:endParaRPr lang="en-US">
              <a:solidFill>
                <a:schemeClr val="bg1"/>
              </a:solidFill>
            </a:endParaRPr>
          </a:p>
        </p:txBody>
      </p:sp>
      <p:pic>
        <p:nvPicPr>
          <p:cNvPr id="28" name="object 25">
            <a:extLst>
              <a:ext uri="{FF2B5EF4-FFF2-40B4-BE49-F238E27FC236}">
                <a16:creationId xmlns:a16="http://schemas.microsoft.com/office/drawing/2014/main" id="{AF4D2642-759F-38E9-8D75-4781D0D3C776}"/>
              </a:ext>
            </a:extLst>
          </p:cNvPr>
          <p:cNvPicPr/>
          <p:nvPr/>
        </p:nvPicPr>
        <p:blipFill>
          <a:blip r:embed="rId7" cstate="print"/>
          <a:stretch>
            <a:fillRect/>
          </a:stretch>
        </p:blipFill>
        <p:spPr>
          <a:xfrm>
            <a:off x="5532628" y="5597737"/>
            <a:ext cx="720851" cy="720852"/>
          </a:xfrm>
          <a:prstGeom prst="rect">
            <a:avLst/>
          </a:prstGeom>
        </p:spPr>
      </p:pic>
      <p:pic>
        <p:nvPicPr>
          <p:cNvPr id="29" name="Picture 28" descr="White calendar with a blue pen on top">
            <a:extLst>
              <a:ext uri="{FF2B5EF4-FFF2-40B4-BE49-F238E27FC236}">
                <a16:creationId xmlns:a16="http://schemas.microsoft.com/office/drawing/2014/main" id="{433DE48C-14D0-A558-E724-045FA9967A9B}"/>
              </a:ext>
            </a:extLst>
          </p:cNvPr>
          <p:cNvPicPr>
            <a:picLocks noChangeAspect="1"/>
          </p:cNvPicPr>
          <p:nvPr/>
        </p:nvPicPr>
        <p:blipFill>
          <a:blip r:embed="rId8"/>
          <a:stretch>
            <a:fillRect/>
          </a:stretch>
        </p:blipFill>
        <p:spPr>
          <a:xfrm>
            <a:off x="5564717" y="4732867"/>
            <a:ext cx="723900" cy="482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531" y="606551"/>
            <a:ext cx="11299190" cy="833562"/>
          </a:xfrm>
          <a:prstGeom prst="rect">
            <a:avLst/>
          </a:prstGeom>
          <a:solidFill>
            <a:srgbClr val="CE7142"/>
          </a:solidFill>
        </p:spPr>
        <p:txBody>
          <a:bodyPr vert="horz" wrap="square" lIns="0" tIns="215900" rIns="0" bIns="0" rtlCol="0" anchor="t">
            <a:spAutoFit/>
          </a:bodyPr>
          <a:lstStyle/>
          <a:p>
            <a:pPr algn="ctr">
              <a:spcBef>
                <a:spcPts val="1700"/>
              </a:spcBef>
            </a:pPr>
            <a:r>
              <a:rPr sz="4000" b="1" spc="130">
                <a:solidFill>
                  <a:srgbClr val="FFFFFF"/>
                </a:solidFill>
                <a:latin typeface="+mn-lt"/>
              </a:rPr>
              <a:t>ADMISSION</a:t>
            </a:r>
            <a:r>
              <a:rPr sz="4000" b="1" spc="-30">
                <a:solidFill>
                  <a:srgbClr val="FFFFFF"/>
                </a:solidFill>
                <a:latin typeface="+mn-lt"/>
              </a:rPr>
              <a:t> </a:t>
            </a:r>
            <a:r>
              <a:rPr lang="en-US" sz="4000" b="1" spc="85">
                <a:solidFill>
                  <a:srgbClr val="FFFFFF"/>
                </a:solidFill>
                <a:latin typeface="+mn-lt"/>
              </a:rPr>
              <a:t>REQUIREMENTS</a:t>
            </a:r>
            <a:endParaRPr lang="en-US" sz="4000" b="1" spc="-65">
              <a:solidFill>
                <a:srgbClr val="FFFFFF"/>
              </a:solidFill>
              <a:latin typeface="+mn-lt"/>
              <a:ea typeface="Calibri"/>
            </a:endParaRPr>
          </a:p>
        </p:txBody>
      </p:sp>
      <p:sp>
        <p:nvSpPr>
          <p:cNvPr id="3" name="object 3"/>
          <p:cNvSpPr txBox="1"/>
          <p:nvPr/>
        </p:nvSpPr>
        <p:spPr>
          <a:xfrm>
            <a:off x="2687" y="2789257"/>
            <a:ext cx="6809316" cy="2254463"/>
          </a:xfrm>
          <a:prstGeom prst="rect">
            <a:avLst/>
          </a:prstGeom>
        </p:spPr>
        <p:txBody>
          <a:bodyPr vert="horz" wrap="square" lIns="0" tIns="12700" rIns="0" bIns="0" rtlCol="0" anchor="t">
            <a:spAutoFit/>
          </a:bodyPr>
          <a:lstStyle/>
          <a:p>
            <a:pPr marL="12700" algn="ctr">
              <a:spcBef>
                <a:spcPts val="100"/>
              </a:spcBef>
            </a:pPr>
            <a:r>
              <a:rPr lang="en-US" sz="3600" b="1" spc="-105">
                <a:solidFill>
                  <a:srgbClr val="404040"/>
                </a:solidFill>
                <a:latin typeface="+mn-lt"/>
                <a:cs typeface="Trebuchet MS"/>
              </a:rPr>
              <a:t>Always</a:t>
            </a:r>
            <a:r>
              <a:rPr lang="en-US" sz="3600" b="1" spc="-25">
                <a:solidFill>
                  <a:srgbClr val="404040"/>
                </a:solidFill>
                <a:latin typeface="+mn-lt"/>
                <a:cs typeface="Trebuchet MS"/>
              </a:rPr>
              <a:t> </a:t>
            </a:r>
            <a:r>
              <a:rPr lang="en-US" sz="3600" b="1" spc="-130">
                <a:solidFill>
                  <a:srgbClr val="404040"/>
                </a:solidFill>
                <a:latin typeface="+mn-lt"/>
                <a:cs typeface="Trebuchet MS"/>
              </a:rPr>
              <a:t>check</a:t>
            </a:r>
            <a:r>
              <a:rPr lang="en-US" sz="3600" b="1" spc="-35">
                <a:solidFill>
                  <a:srgbClr val="404040"/>
                </a:solidFill>
                <a:latin typeface="+mn-lt"/>
                <a:cs typeface="Trebuchet MS"/>
              </a:rPr>
              <a:t> </a:t>
            </a:r>
            <a:r>
              <a:rPr lang="en-US" sz="3600" b="1" spc="-150">
                <a:solidFill>
                  <a:srgbClr val="404040"/>
                </a:solidFill>
                <a:latin typeface="+mn-lt"/>
                <a:cs typeface="Trebuchet MS"/>
              </a:rPr>
              <a:t>with each</a:t>
            </a:r>
            <a:r>
              <a:rPr lang="en-US" sz="3600" b="1" spc="-15">
                <a:solidFill>
                  <a:srgbClr val="404040"/>
                </a:solidFill>
                <a:latin typeface="+mn-lt"/>
                <a:cs typeface="Trebuchet MS"/>
              </a:rPr>
              <a:t> </a:t>
            </a:r>
            <a:endParaRPr lang="en-US" sz="3600" b="1">
              <a:solidFill>
                <a:srgbClr val="000000"/>
              </a:solidFill>
              <a:latin typeface="+mn-lt"/>
              <a:cs typeface="Calibri"/>
            </a:endParaRPr>
          </a:p>
          <a:p>
            <a:pPr marL="12700" algn="ctr">
              <a:spcBef>
                <a:spcPts val="100"/>
              </a:spcBef>
            </a:pPr>
            <a:r>
              <a:rPr lang="en-US" sz="3600" b="1" spc="-15">
                <a:solidFill>
                  <a:srgbClr val="404040"/>
                </a:solidFill>
                <a:highlight>
                  <a:srgbClr val="FFFF00"/>
                </a:highlight>
                <a:latin typeface="+mn-lt"/>
                <a:cs typeface="Calibri"/>
              </a:rPr>
              <a:t>post-secondary institutions</a:t>
            </a:r>
            <a:r>
              <a:rPr lang="en-US" sz="3600" b="1" spc="-15">
                <a:solidFill>
                  <a:srgbClr val="404040"/>
                </a:solidFill>
                <a:latin typeface="+mn-lt"/>
                <a:cs typeface="Calibri"/>
              </a:rPr>
              <a:t> </a:t>
            </a:r>
            <a:endParaRPr lang="en-US" sz="3600" b="1">
              <a:solidFill>
                <a:srgbClr val="000000"/>
              </a:solidFill>
              <a:latin typeface="+mn-lt"/>
              <a:ea typeface="Calibri"/>
              <a:cs typeface="Calibri"/>
            </a:endParaRPr>
          </a:p>
          <a:p>
            <a:pPr marL="12700" algn="ctr">
              <a:spcBef>
                <a:spcPts val="100"/>
              </a:spcBef>
            </a:pPr>
            <a:r>
              <a:rPr lang="en-US" sz="3600" b="1" spc="-25">
                <a:solidFill>
                  <a:srgbClr val="404040"/>
                </a:solidFill>
                <a:latin typeface="+mn-lt"/>
                <a:cs typeface="Trebuchet MS"/>
              </a:rPr>
              <a:t>for </a:t>
            </a:r>
            <a:r>
              <a:rPr lang="en-US" sz="3600" b="1" spc="-140">
                <a:solidFill>
                  <a:srgbClr val="404040"/>
                </a:solidFill>
                <a:latin typeface="+mn-lt"/>
                <a:cs typeface="Trebuchet MS"/>
              </a:rPr>
              <a:t>up-</a:t>
            </a:r>
            <a:r>
              <a:rPr lang="en-US" sz="3600" b="1" spc="-170">
                <a:solidFill>
                  <a:srgbClr val="404040"/>
                </a:solidFill>
                <a:latin typeface="+mn-lt"/>
                <a:cs typeface="Trebuchet MS"/>
              </a:rPr>
              <a:t>dated</a:t>
            </a:r>
            <a:r>
              <a:rPr lang="en-US" sz="3600" b="1">
                <a:solidFill>
                  <a:srgbClr val="404040"/>
                </a:solidFill>
                <a:latin typeface="+mn-lt"/>
                <a:cs typeface="Trebuchet MS"/>
              </a:rPr>
              <a:t> </a:t>
            </a:r>
            <a:r>
              <a:rPr lang="en-US" sz="3600" b="1" spc="-35">
                <a:solidFill>
                  <a:srgbClr val="404040"/>
                </a:solidFill>
                <a:latin typeface="+mn-lt"/>
                <a:cs typeface="Trebuchet MS"/>
              </a:rPr>
              <a:t>information for </a:t>
            </a:r>
            <a:endParaRPr lang="en-US" sz="3600" b="1">
              <a:solidFill>
                <a:srgbClr val="000000"/>
              </a:solidFill>
              <a:latin typeface="+mn-lt"/>
              <a:cs typeface="Trebuchet MS"/>
            </a:endParaRPr>
          </a:p>
          <a:p>
            <a:pPr marL="12700" algn="ctr">
              <a:spcBef>
                <a:spcPts val="100"/>
              </a:spcBef>
            </a:pPr>
            <a:r>
              <a:rPr lang="en-US" sz="3600" b="1" spc="-35">
                <a:solidFill>
                  <a:srgbClr val="404040"/>
                </a:solidFill>
                <a:latin typeface="+mn-lt"/>
                <a:cs typeface="Trebuchet MS"/>
              </a:rPr>
              <a:t>general and specific requirements</a:t>
            </a:r>
            <a:endParaRPr lang="en-US" sz="3600" b="1">
              <a:latin typeface="+mn-lt"/>
              <a:cs typeface="Trebuchet MS"/>
            </a:endParaRPr>
          </a:p>
        </p:txBody>
      </p:sp>
      <p:pic>
        <p:nvPicPr>
          <p:cNvPr id="4" name="object 4"/>
          <p:cNvPicPr/>
          <p:nvPr/>
        </p:nvPicPr>
        <p:blipFill>
          <a:blip r:embed="rId2" cstate="print"/>
          <a:stretch>
            <a:fillRect/>
          </a:stretch>
        </p:blipFill>
        <p:spPr>
          <a:xfrm>
            <a:off x="6823965" y="2270421"/>
            <a:ext cx="4999057" cy="3307248"/>
          </a:xfrm>
          <a:prstGeom prst="rect">
            <a:avLst/>
          </a:prstGeom>
        </p:spPr>
      </p:pic>
      <p:sp>
        <p:nvSpPr>
          <p:cNvPr id="5" name="object 5"/>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r>
              <a:rPr spc="-25"/>
              <a:t>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509E-C7D2-2D99-444B-2617B42DFA68}"/>
              </a:ext>
            </a:extLst>
          </p:cNvPr>
          <p:cNvSpPr>
            <a:spLocks noGrp="1"/>
          </p:cNvSpPr>
          <p:nvPr>
            <p:ph type="title"/>
          </p:nvPr>
        </p:nvSpPr>
        <p:spPr>
          <a:xfrm>
            <a:off x="425564" y="667766"/>
            <a:ext cx="11345131" cy="738664"/>
          </a:xfrm>
        </p:spPr>
        <p:txBody>
          <a:bodyPr wrap="square" lIns="0" tIns="0" rIns="0" bIns="0" anchor="t">
            <a:spAutoFit/>
          </a:bodyPr>
          <a:lstStyle/>
          <a:p>
            <a:pPr algn="ctr"/>
            <a:r>
              <a:rPr lang="en-US" sz="4800" b="1">
                <a:latin typeface="+mn-lt"/>
              </a:rPr>
              <a:t>Common Post-Secondary Requirements</a:t>
            </a:r>
          </a:p>
        </p:txBody>
      </p:sp>
      <p:sp>
        <p:nvSpPr>
          <p:cNvPr id="3" name="Text Placeholder 2">
            <a:extLst>
              <a:ext uri="{FF2B5EF4-FFF2-40B4-BE49-F238E27FC236}">
                <a16:creationId xmlns:a16="http://schemas.microsoft.com/office/drawing/2014/main" id="{21ACB0DE-EDCB-22C4-7741-F2296BB93AEA}"/>
              </a:ext>
            </a:extLst>
          </p:cNvPr>
          <p:cNvSpPr>
            <a:spLocks noGrp="1"/>
          </p:cNvSpPr>
          <p:nvPr>
            <p:ph type="body" idx="1"/>
          </p:nvPr>
        </p:nvSpPr>
        <p:spPr>
          <a:xfrm>
            <a:off x="59585" y="1370811"/>
            <a:ext cx="6008430" cy="1215717"/>
          </a:xfrm>
        </p:spPr>
        <p:txBody>
          <a:bodyPr wrap="square" lIns="0" tIns="0" rIns="0" bIns="0" anchor="t">
            <a:spAutoFit/>
          </a:bodyPr>
          <a:lstStyle/>
          <a:p>
            <a:pPr marL="305435" marR="0" lvl="0" indent="-305435" algn="l" defTabSz="457200" rtl="0" eaLnBrk="1" fontAlgn="auto" latinLnBrk="0" hangingPunct="1">
              <a:lnSpc>
                <a:spcPct val="100000"/>
              </a:lnSpc>
              <a:spcBef>
                <a:spcPct val="20000"/>
              </a:spcBef>
              <a:spcAft>
                <a:spcPts val="600"/>
              </a:spcAft>
              <a:buClr>
                <a:srgbClr val="83992A"/>
              </a:buClr>
              <a:buSzPct val="115000"/>
              <a:buFont typeface="Wingdings" panose="05020102010507070707" pitchFamily="18" charset="2"/>
              <a:buChar char="§"/>
              <a:tabLst/>
              <a:defRPr/>
            </a:pPr>
            <a:r>
              <a:rPr kumimoji="0" lang="en-US" sz="3200" b="1" i="0" u="sng" strike="noStrike" kern="1200" cap="none" spc="0" normalizeH="0" baseline="0" noProof="0">
                <a:ln>
                  <a:noFill/>
                </a:ln>
                <a:solidFill>
                  <a:srgbClr val="0070C0"/>
                </a:solidFill>
                <a:effectLst/>
                <a:uLnTx/>
                <a:uFillTx/>
                <a:ea typeface="Arial"/>
                <a:cs typeface="Arial"/>
              </a:rPr>
              <a:t>BRITISH COLUMBIA</a:t>
            </a:r>
            <a:endParaRPr kumimoji="0" lang="en-US" sz="3200" b="1" i="0" u="none" strike="noStrike" kern="1200" cap="none" spc="0" normalizeH="0" baseline="0" noProof="0">
              <a:ln>
                <a:noFill/>
              </a:ln>
              <a:solidFill>
                <a:srgbClr val="000000"/>
              </a:solidFill>
              <a:effectLst/>
              <a:uLnTx/>
              <a:uFillTx/>
              <a:ea typeface="+mn-ea"/>
              <a:cs typeface="Calibri"/>
            </a:endParaRPr>
          </a:p>
          <a:p>
            <a:pPr marL="629920" marR="0" lvl="1" indent="-305435" algn="l" defTabSz="457200" rtl="0" eaLnBrk="1" fontAlgn="auto" latinLnBrk="0" hangingPunct="1">
              <a:lnSpc>
                <a:spcPct val="100000"/>
              </a:lnSpc>
              <a:spcBef>
                <a:spcPts val="0"/>
              </a:spcBef>
              <a:spcAft>
                <a:spcPts val="0"/>
              </a:spcAft>
              <a:buClr>
                <a:srgbClr val="83992A"/>
              </a:buClr>
              <a:buSzPct val="115000"/>
              <a:buFont typeface="Courier New" panose="05020102010507070707" pitchFamily="18" charset="2"/>
              <a:buChar char="o"/>
              <a:tabLst/>
              <a:defRPr/>
            </a:pPr>
            <a:endParaRPr lang="en-US" sz="2400" b="0" i="0" u="none" strike="noStrike" kern="1200" cap="none" spc="0" normalizeH="0" baseline="0" noProof="0">
              <a:ln>
                <a:noFill/>
              </a:ln>
              <a:solidFill>
                <a:prstClr val="black">
                  <a:lumMod val="85000"/>
                  <a:lumOff val="15000"/>
                </a:prstClr>
              </a:solidFill>
              <a:effectLst/>
              <a:uLnTx/>
              <a:uFillTx/>
              <a:ea typeface="Calibri"/>
              <a:cs typeface="Arial"/>
            </a:endParaRPr>
          </a:p>
          <a:p>
            <a:endParaRPr lang="en-US"/>
          </a:p>
        </p:txBody>
      </p:sp>
      <p:sp>
        <p:nvSpPr>
          <p:cNvPr id="5" name="TextBox 4">
            <a:extLst>
              <a:ext uri="{FF2B5EF4-FFF2-40B4-BE49-F238E27FC236}">
                <a16:creationId xmlns:a16="http://schemas.microsoft.com/office/drawing/2014/main" id="{25A9018F-3AD2-4134-2B13-7968042D7676}"/>
              </a:ext>
            </a:extLst>
          </p:cNvPr>
          <p:cNvSpPr txBox="1"/>
          <p:nvPr/>
        </p:nvSpPr>
        <p:spPr>
          <a:xfrm>
            <a:off x="6263106" y="1365839"/>
            <a:ext cx="5590547" cy="584775"/>
          </a:xfrm>
          <a:prstGeom prst="rect">
            <a:avLst/>
          </a:prstGeom>
          <a:noFill/>
        </p:spPr>
        <p:txBody>
          <a:bodyPr wrap="square" lIns="91440" tIns="45720" rIns="91440" bIns="45720" anchor="t">
            <a:spAutoFit/>
          </a:bodyPr>
          <a:lstStyle/>
          <a:p>
            <a:pPr marL="305435" marR="0" lvl="0" indent="-305435" algn="l" defTabSz="457200" rtl="0" eaLnBrk="1" fontAlgn="auto" latinLnBrk="0" hangingPunct="1">
              <a:lnSpc>
                <a:spcPct val="100000"/>
              </a:lnSpc>
              <a:spcBef>
                <a:spcPct val="20000"/>
              </a:spcBef>
              <a:spcAft>
                <a:spcPts val="600"/>
              </a:spcAft>
              <a:buClr>
                <a:srgbClr val="83992A"/>
              </a:buClr>
              <a:buSzPct val="115000"/>
              <a:buFont typeface="Wingdings" panose="05020102010507070707" pitchFamily="18" charset="2"/>
              <a:buChar char="§"/>
              <a:tabLst/>
              <a:defRPr/>
            </a:pPr>
            <a:r>
              <a:rPr kumimoji="0" lang="en-US" sz="3200" b="1" i="0" u="sng" strike="noStrike" kern="1200" cap="none" spc="0" normalizeH="0" baseline="0" noProof="0">
                <a:ln>
                  <a:noFill/>
                </a:ln>
                <a:solidFill>
                  <a:srgbClr val="0070C0"/>
                </a:solidFill>
                <a:effectLst/>
                <a:uLnTx/>
                <a:uFillTx/>
                <a:latin typeface="+mn-lt"/>
                <a:ea typeface="Arial"/>
                <a:cs typeface="Arial"/>
              </a:rPr>
              <a:t>OUT OF PROVINCE</a:t>
            </a:r>
            <a:endParaRPr lang="en-US" sz="3200" b="1" i="0" u="none" strike="noStrike" kern="1200" cap="none" spc="0" normalizeH="0" baseline="0" noProof="0">
              <a:ln>
                <a:noFill/>
              </a:ln>
              <a:solidFill>
                <a:srgbClr val="000000"/>
              </a:solidFill>
              <a:effectLst/>
              <a:uLnTx/>
              <a:uFillTx/>
              <a:latin typeface="+mn-lt"/>
              <a:ea typeface="Arial"/>
              <a:cs typeface="Calibri"/>
            </a:endParaRPr>
          </a:p>
        </p:txBody>
      </p:sp>
      <p:graphicFrame>
        <p:nvGraphicFramePr>
          <p:cNvPr id="4" name="Table 3">
            <a:extLst>
              <a:ext uri="{FF2B5EF4-FFF2-40B4-BE49-F238E27FC236}">
                <a16:creationId xmlns:a16="http://schemas.microsoft.com/office/drawing/2014/main" id="{AD564273-AE49-3316-4499-3EB00557CA79}"/>
              </a:ext>
            </a:extLst>
          </p:cNvPr>
          <p:cNvGraphicFramePr>
            <a:graphicFrameLocks noGrp="1"/>
          </p:cNvGraphicFramePr>
          <p:nvPr>
            <p:extLst>
              <p:ext uri="{D42A27DB-BD31-4B8C-83A1-F6EECF244321}">
                <p14:modId xmlns:p14="http://schemas.microsoft.com/office/powerpoint/2010/main" val="749370389"/>
              </p:ext>
            </p:extLst>
          </p:nvPr>
        </p:nvGraphicFramePr>
        <p:xfrm>
          <a:off x="106679" y="1854792"/>
          <a:ext cx="5702693" cy="4693920"/>
        </p:xfrm>
        <a:graphic>
          <a:graphicData uri="http://schemas.openxmlformats.org/drawingml/2006/table">
            <a:tbl>
              <a:tblPr firstRow="1" bandRow="1">
                <a:tableStyleId>{5C22544A-7EE6-4342-B048-85BDC9FD1C3A}</a:tableStyleId>
              </a:tblPr>
              <a:tblGrid>
                <a:gridCol w="1720716">
                  <a:extLst>
                    <a:ext uri="{9D8B030D-6E8A-4147-A177-3AD203B41FA5}">
                      <a16:colId xmlns:a16="http://schemas.microsoft.com/office/drawing/2014/main" val="4177209876"/>
                    </a:ext>
                  </a:extLst>
                </a:gridCol>
                <a:gridCol w="2288644">
                  <a:extLst>
                    <a:ext uri="{9D8B030D-6E8A-4147-A177-3AD203B41FA5}">
                      <a16:colId xmlns:a16="http://schemas.microsoft.com/office/drawing/2014/main" val="3216587577"/>
                    </a:ext>
                  </a:extLst>
                </a:gridCol>
                <a:gridCol w="1693333">
                  <a:extLst>
                    <a:ext uri="{9D8B030D-6E8A-4147-A177-3AD203B41FA5}">
                      <a16:colId xmlns:a16="http://schemas.microsoft.com/office/drawing/2014/main" val="1182287790"/>
                    </a:ext>
                  </a:extLst>
                </a:gridCol>
              </a:tblGrid>
              <a:tr h="370840">
                <a:tc>
                  <a:txBody>
                    <a:bodyPr/>
                    <a:lstStyle/>
                    <a:p>
                      <a:pPr algn="ctr"/>
                      <a:r>
                        <a:rPr lang="en-US" sz="2000" dirty="0"/>
                        <a:t>Public Post-Secondary Institutions in BC</a:t>
                      </a:r>
                    </a:p>
                  </a:txBody>
                  <a:tcPr/>
                </a:tc>
                <a:tc>
                  <a:txBody>
                    <a:bodyPr/>
                    <a:lstStyle/>
                    <a:p>
                      <a:pPr lvl="0" algn="ctr">
                        <a:buNone/>
                      </a:pPr>
                      <a:r>
                        <a:rPr lang="en-US" sz="2000" b="1" noProof="0" dirty="0">
                          <a:solidFill>
                            <a:schemeClr val="lt1"/>
                          </a:solidFill>
                          <a:latin typeface="+mn-lt"/>
                          <a:ea typeface="+mn-ea"/>
                          <a:cs typeface="+mn-cs"/>
                        </a:rPr>
                        <a:t>English/ EFP 12 </a:t>
                      </a:r>
                      <a:r>
                        <a:rPr lang="en-US" sz="2000" b="1" u="sng" noProof="0" dirty="0">
                          <a:solidFill>
                            <a:schemeClr val="lt1"/>
                          </a:solidFill>
                          <a:latin typeface="+mn-lt"/>
                          <a:ea typeface="+mn-ea"/>
                          <a:cs typeface="+mn-cs"/>
                        </a:rPr>
                        <a:t>MINIMUM</a:t>
                      </a:r>
                      <a:r>
                        <a:rPr lang="en-US" sz="2000" b="1" u="none" noProof="0" dirty="0">
                          <a:solidFill>
                            <a:schemeClr val="lt1"/>
                          </a:solidFill>
                          <a:latin typeface="+mn-lt"/>
                          <a:ea typeface="+mn-ea"/>
                          <a:cs typeface="+mn-cs"/>
                        </a:rPr>
                        <a:t> </a:t>
                      </a:r>
                      <a:r>
                        <a:rPr lang="en-US" sz="2000" b="1" noProof="0" dirty="0">
                          <a:solidFill>
                            <a:schemeClr val="lt1"/>
                          </a:solidFill>
                          <a:latin typeface="+mn-lt"/>
                          <a:ea typeface="+mn-ea"/>
                          <a:cs typeface="+mn-cs"/>
                        </a:rPr>
                        <a:t>Mark</a:t>
                      </a:r>
                      <a:endParaRPr lang="en-US" sz="2000" b="1" dirty="0">
                        <a:solidFill>
                          <a:schemeClr val="lt1"/>
                        </a:solidFill>
                        <a:latin typeface="+mn-lt"/>
                        <a:ea typeface="+mn-ea"/>
                        <a:cs typeface="+mn-cs"/>
                      </a:endParaRPr>
                    </a:p>
                    <a:p>
                      <a:pPr lvl="0" algn="ctr">
                        <a:buNone/>
                      </a:pPr>
                      <a:r>
                        <a:rPr lang="en-US" sz="2000" b="1" noProof="0" dirty="0">
                          <a:solidFill>
                            <a:schemeClr val="lt1"/>
                          </a:solidFill>
                          <a:latin typeface="+mn-lt"/>
                          <a:ea typeface="+mn-ea"/>
                          <a:cs typeface="+mn-cs"/>
                        </a:rPr>
                        <a:t> Requirement</a:t>
                      </a:r>
                      <a:endParaRPr lang="en-US" sz="2000" b="1" dirty="0">
                        <a:solidFill>
                          <a:schemeClr val="lt1"/>
                        </a:solidFill>
                        <a:latin typeface="+mn-lt"/>
                        <a:ea typeface="+mn-ea"/>
                        <a:cs typeface="+mn-cs"/>
                      </a:endParaRPr>
                    </a:p>
                  </a:txBody>
                  <a:tcPr/>
                </a:tc>
                <a:tc>
                  <a:txBody>
                    <a:bodyPr/>
                    <a:lstStyle/>
                    <a:p>
                      <a:pPr algn="ctr"/>
                      <a:r>
                        <a:rPr lang="en-US" sz="2000" dirty="0"/>
                        <a:t># of grade 12 </a:t>
                      </a:r>
                    </a:p>
                    <a:p>
                      <a:pPr lvl="0" algn="ctr">
                        <a:buNone/>
                      </a:pPr>
                      <a:r>
                        <a:rPr lang="en-US" sz="2000" dirty="0"/>
                        <a:t>Approved Academics Required In Addition to English</a:t>
                      </a:r>
                    </a:p>
                  </a:txBody>
                  <a:tcPr/>
                </a:tc>
                <a:extLst>
                  <a:ext uri="{0D108BD9-81ED-4DB2-BD59-A6C34878D82A}">
                    <a16:rowId xmlns:a16="http://schemas.microsoft.com/office/drawing/2014/main" val="1533857078"/>
                  </a:ext>
                </a:extLst>
              </a:tr>
              <a:tr h="370840">
                <a:tc>
                  <a:txBody>
                    <a:bodyPr/>
                    <a:lstStyle/>
                    <a:p>
                      <a:r>
                        <a:rPr lang="en-US" sz="2000" dirty="0"/>
                        <a:t>Capilano</a:t>
                      </a:r>
                    </a:p>
                  </a:txBody>
                  <a:tcPr/>
                </a:tc>
                <a:tc>
                  <a:txBody>
                    <a:bodyPr/>
                    <a:lstStyle/>
                    <a:p>
                      <a:r>
                        <a:rPr lang="en-US" sz="2000" dirty="0"/>
                        <a:t>Required: 60%</a:t>
                      </a:r>
                    </a:p>
                  </a:txBody>
                  <a:tcPr/>
                </a:tc>
                <a:tc>
                  <a:txBody>
                    <a:bodyPr/>
                    <a:lstStyle/>
                    <a:p>
                      <a:r>
                        <a:rPr lang="en-US" sz="2000" dirty="0"/>
                        <a:t>2 </a:t>
                      </a:r>
                    </a:p>
                  </a:txBody>
                  <a:tcPr/>
                </a:tc>
                <a:extLst>
                  <a:ext uri="{0D108BD9-81ED-4DB2-BD59-A6C34878D82A}">
                    <a16:rowId xmlns:a16="http://schemas.microsoft.com/office/drawing/2014/main" val="1278031918"/>
                  </a:ext>
                </a:extLst>
              </a:tr>
              <a:tr h="370840">
                <a:tc>
                  <a:txBody>
                    <a:bodyPr/>
                    <a:lstStyle/>
                    <a:p>
                      <a:r>
                        <a:rPr lang="en-US" sz="2000" dirty="0"/>
                        <a:t>Douglas</a:t>
                      </a:r>
                    </a:p>
                  </a:txBody>
                  <a:tcPr/>
                </a:tc>
                <a:tc>
                  <a:txBody>
                    <a:bodyPr/>
                    <a:lstStyle/>
                    <a:p>
                      <a:pPr lvl="0">
                        <a:buNone/>
                      </a:pPr>
                      <a:r>
                        <a:rPr lang="en-US" sz="2000" b="0" i="0" u="none" strike="noStrike" noProof="0" dirty="0">
                          <a:solidFill>
                            <a:srgbClr val="000000"/>
                          </a:solidFill>
                          <a:latin typeface="Calibri"/>
                        </a:rPr>
                        <a:t>Required: 60%</a:t>
                      </a:r>
                      <a:endParaRPr lang="en-US" sz="2000" dirty="0"/>
                    </a:p>
                  </a:txBody>
                  <a:tcPr/>
                </a:tc>
                <a:tc>
                  <a:txBody>
                    <a:bodyPr/>
                    <a:lstStyle/>
                    <a:p>
                      <a:r>
                        <a:rPr lang="en-US" sz="2000" dirty="0"/>
                        <a:t>-</a:t>
                      </a:r>
                    </a:p>
                  </a:txBody>
                  <a:tcPr/>
                </a:tc>
                <a:extLst>
                  <a:ext uri="{0D108BD9-81ED-4DB2-BD59-A6C34878D82A}">
                    <a16:rowId xmlns:a16="http://schemas.microsoft.com/office/drawing/2014/main" val="1496459083"/>
                  </a:ext>
                </a:extLst>
              </a:tr>
              <a:tr h="370840">
                <a:tc>
                  <a:txBody>
                    <a:bodyPr/>
                    <a:lstStyle/>
                    <a:p>
                      <a:r>
                        <a:rPr lang="en-US" sz="2000" dirty="0"/>
                        <a:t>KPU</a:t>
                      </a:r>
                    </a:p>
                  </a:txBody>
                  <a:tcPr/>
                </a:tc>
                <a:tc>
                  <a:txBody>
                    <a:bodyPr/>
                    <a:lstStyle/>
                    <a:p>
                      <a:pPr lvl="0">
                        <a:buNone/>
                      </a:pPr>
                      <a:r>
                        <a:rPr lang="en-US" sz="2000" b="0" i="0" u="none" strike="noStrike" noProof="0" dirty="0">
                          <a:solidFill>
                            <a:srgbClr val="000000"/>
                          </a:solidFill>
                          <a:latin typeface="Calibri"/>
                        </a:rPr>
                        <a:t>Required: 67%</a:t>
                      </a:r>
                    </a:p>
                  </a:txBody>
                  <a:tcPr/>
                </a:tc>
                <a:tc>
                  <a:txBody>
                    <a:bodyPr/>
                    <a:lstStyle/>
                    <a:p>
                      <a:r>
                        <a:rPr lang="en-US" sz="2000" dirty="0"/>
                        <a:t>-</a:t>
                      </a:r>
                    </a:p>
                  </a:txBody>
                  <a:tcPr/>
                </a:tc>
                <a:extLst>
                  <a:ext uri="{0D108BD9-81ED-4DB2-BD59-A6C34878D82A}">
                    <a16:rowId xmlns:a16="http://schemas.microsoft.com/office/drawing/2014/main" val="3681758334"/>
                  </a:ext>
                </a:extLst>
              </a:tr>
              <a:tr h="370840">
                <a:tc>
                  <a:txBody>
                    <a:bodyPr/>
                    <a:lstStyle/>
                    <a:p>
                      <a:r>
                        <a:rPr lang="en-US" sz="2000" dirty="0"/>
                        <a:t>SFU</a:t>
                      </a:r>
                    </a:p>
                  </a:txBody>
                  <a:tcPr/>
                </a:tc>
                <a:tc>
                  <a:txBody>
                    <a:bodyPr/>
                    <a:lstStyle/>
                    <a:p>
                      <a:pPr lvl="0">
                        <a:buNone/>
                      </a:pPr>
                      <a:r>
                        <a:rPr lang="en-US" sz="2000" b="0" i="0" u="none" strike="noStrike" noProof="0" dirty="0">
                          <a:solidFill>
                            <a:srgbClr val="000000"/>
                          </a:solidFill>
                          <a:latin typeface="Calibri"/>
                        </a:rPr>
                        <a:t>Required: 70% +</a:t>
                      </a:r>
                      <a:endParaRPr lang="en-US" sz="2000" dirty="0"/>
                    </a:p>
                  </a:txBody>
                  <a:tcPr/>
                </a:tc>
                <a:tc>
                  <a:txBody>
                    <a:bodyPr/>
                    <a:lstStyle/>
                    <a:p>
                      <a:r>
                        <a:rPr lang="en-US" sz="2000" dirty="0"/>
                        <a:t>4</a:t>
                      </a:r>
                    </a:p>
                  </a:txBody>
                  <a:tcPr/>
                </a:tc>
                <a:extLst>
                  <a:ext uri="{0D108BD9-81ED-4DB2-BD59-A6C34878D82A}">
                    <a16:rowId xmlns:a16="http://schemas.microsoft.com/office/drawing/2014/main" val="1495051030"/>
                  </a:ext>
                </a:extLst>
              </a:tr>
              <a:tr h="370840">
                <a:tc>
                  <a:txBody>
                    <a:bodyPr/>
                    <a:lstStyle/>
                    <a:p>
                      <a:r>
                        <a:rPr lang="en-US" sz="2000" dirty="0"/>
                        <a:t>UBC</a:t>
                      </a:r>
                    </a:p>
                  </a:txBody>
                  <a:tcPr/>
                </a:tc>
                <a:tc>
                  <a:txBody>
                    <a:bodyPr/>
                    <a:lstStyle/>
                    <a:p>
                      <a:pPr lvl="0">
                        <a:buNone/>
                      </a:pPr>
                      <a:r>
                        <a:rPr lang="en-US" sz="2000" b="0" i="0" u="none" strike="noStrike" noProof="0" dirty="0">
                          <a:solidFill>
                            <a:srgbClr val="000000"/>
                          </a:solidFill>
                          <a:latin typeface="Calibri"/>
                        </a:rPr>
                        <a:t>Required: 70% +</a:t>
                      </a:r>
                      <a:endParaRPr lang="en-US" sz="2000" dirty="0"/>
                    </a:p>
                  </a:txBody>
                  <a:tcPr/>
                </a:tc>
                <a:tc>
                  <a:txBody>
                    <a:bodyPr/>
                    <a:lstStyle/>
                    <a:p>
                      <a:r>
                        <a:rPr lang="en-US" sz="2000" dirty="0"/>
                        <a:t>5</a:t>
                      </a:r>
                    </a:p>
                  </a:txBody>
                  <a:tcPr/>
                </a:tc>
                <a:extLst>
                  <a:ext uri="{0D108BD9-81ED-4DB2-BD59-A6C34878D82A}">
                    <a16:rowId xmlns:a16="http://schemas.microsoft.com/office/drawing/2014/main" val="806096196"/>
                  </a:ext>
                </a:extLst>
              </a:tr>
              <a:tr h="370840">
                <a:tc>
                  <a:txBody>
                    <a:bodyPr/>
                    <a:lstStyle/>
                    <a:p>
                      <a:r>
                        <a:rPr lang="en-US" sz="2000" dirty="0"/>
                        <a:t>UFV</a:t>
                      </a:r>
                    </a:p>
                  </a:txBody>
                  <a:tcPr/>
                </a:tc>
                <a:tc>
                  <a:txBody>
                    <a:bodyPr/>
                    <a:lstStyle/>
                    <a:p>
                      <a:pPr lvl="0">
                        <a:buNone/>
                      </a:pPr>
                      <a:r>
                        <a:rPr lang="en-US" sz="2000" b="0" i="0" u="none" strike="noStrike" noProof="0" dirty="0">
                          <a:solidFill>
                            <a:srgbClr val="000000"/>
                          </a:solidFill>
                          <a:latin typeface="Calibri"/>
                        </a:rPr>
                        <a:t>Required: 67%</a:t>
                      </a:r>
                      <a:endParaRPr lang="en-US" sz="2000" dirty="0"/>
                    </a:p>
                  </a:txBody>
                  <a:tcPr/>
                </a:tc>
                <a:tc>
                  <a:txBody>
                    <a:bodyPr/>
                    <a:lstStyle/>
                    <a:p>
                      <a:r>
                        <a:rPr lang="en-US" sz="2000" dirty="0"/>
                        <a:t>2</a:t>
                      </a:r>
                    </a:p>
                  </a:txBody>
                  <a:tcPr/>
                </a:tc>
                <a:extLst>
                  <a:ext uri="{0D108BD9-81ED-4DB2-BD59-A6C34878D82A}">
                    <a16:rowId xmlns:a16="http://schemas.microsoft.com/office/drawing/2014/main" val="3019840684"/>
                  </a:ext>
                </a:extLst>
              </a:tr>
              <a:tr h="370840">
                <a:tc>
                  <a:txBody>
                    <a:bodyPr/>
                    <a:lstStyle/>
                    <a:p>
                      <a:r>
                        <a:rPr lang="en-US" sz="2000" dirty="0"/>
                        <a:t>UVIC</a:t>
                      </a:r>
                    </a:p>
                  </a:txBody>
                  <a:tcPr/>
                </a:tc>
                <a:tc>
                  <a:txBody>
                    <a:bodyPr/>
                    <a:lstStyle/>
                    <a:p>
                      <a:pPr lvl="0">
                        <a:buNone/>
                      </a:pPr>
                      <a:r>
                        <a:rPr lang="en-US" sz="2000" b="0" i="0" u="none" strike="noStrike" noProof="0" dirty="0">
                          <a:solidFill>
                            <a:srgbClr val="000000"/>
                          </a:solidFill>
                          <a:latin typeface="Calibri"/>
                        </a:rPr>
                        <a:t>Required: 67%</a:t>
                      </a:r>
                      <a:endParaRPr lang="en-US" sz="2000" dirty="0"/>
                    </a:p>
                  </a:txBody>
                  <a:tcPr/>
                </a:tc>
                <a:tc>
                  <a:txBody>
                    <a:bodyPr/>
                    <a:lstStyle/>
                    <a:p>
                      <a:r>
                        <a:rPr lang="en-US" sz="2000" dirty="0"/>
                        <a:t>3</a:t>
                      </a:r>
                    </a:p>
                  </a:txBody>
                  <a:tcPr/>
                </a:tc>
                <a:extLst>
                  <a:ext uri="{0D108BD9-81ED-4DB2-BD59-A6C34878D82A}">
                    <a16:rowId xmlns:a16="http://schemas.microsoft.com/office/drawing/2014/main" val="1637565890"/>
                  </a:ext>
                </a:extLst>
              </a:tr>
            </a:tbl>
          </a:graphicData>
        </a:graphic>
      </p:graphicFrame>
      <p:graphicFrame>
        <p:nvGraphicFramePr>
          <p:cNvPr id="7" name="Table 6">
            <a:extLst>
              <a:ext uri="{FF2B5EF4-FFF2-40B4-BE49-F238E27FC236}">
                <a16:creationId xmlns:a16="http://schemas.microsoft.com/office/drawing/2014/main" id="{3B5DF4D0-0D4B-D8D1-08FE-4CDD2F591C86}"/>
              </a:ext>
            </a:extLst>
          </p:cNvPr>
          <p:cNvGraphicFramePr>
            <a:graphicFrameLocks noGrp="1"/>
          </p:cNvGraphicFramePr>
          <p:nvPr>
            <p:extLst>
              <p:ext uri="{D42A27DB-BD31-4B8C-83A1-F6EECF244321}">
                <p14:modId xmlns:p14="http://schemas.microsoft.com/office/powerpoint/2010/main" val="418844406"/>
              </p:ext>
            </p:extLst>
          </p:nvPr>
        </p:nvGraphicFramePr>
        <p:xfrm>
          <a:off x="6064250" y="1947333"/>
          <a:ext cx="5990439" cy="2255520"/>
        </p:xfrm>
        <a:graphic>
          <a:graphicData uri="http://schemas.openxmlformats.org/drawingml/2006/table">
            <a:tbl>
              <a:tblPr firstRow="1" bandRow="1">
                <a:tableStyleId>{5C22544A-7EE6-4342-B048-85BDC9FD1C3A}</a:tableStyleId>
              </a:tblPr>
              <a:tblGrid>
                <a:gridCol w="1706562">
                  <a:extLst>
                    <a:ext uri="{9D8B030D-6E8A-4147-A177-3AD203B41FA5}">
                      <a16:colId xmlns:a16="http://schemas.microsoft.com/office/drawing/2014/main" val="204115504"/>
                    </a:ext>
                  </a:extLst>
                </a:gridCol>
                <a:gridCol w="2383350">
                  <a:extLst>
                    <a:ext uri="{9D8B030D-6E8A-4147-A177-3AD203B41FA5}">
                      <a16:colId xmlns:a16="http://schemas.microsoft.com/office/drawing/2014/main" val="4061264694"/>
                    </a:ext>
                  </a:extLst>
                </a:gridCol>
                <a:gridCol w="1900527">
                  <a:extLst>
                    <a:ext uri="{9D8B030D-6E8A-4147-A177-3AD203B41FA5}">
                      <a16:colId xmlns:a16="http://schemas.microsoft.com/office/drawing/2014/main" val="1901955652"/>
                    </a:ext>
                  </a:extLst>
                </a:gridCol>
              </a:tblGrid>
              <a:tr h="267005">
                <a:tc>
                  <a:txBody>
                    <a:bodyPr/>
                    <a:lstStyle/>
                    <a:p>
                      <a:pPr algn="ctr" rtl="0" fontAlgn="base"/>
                      <a:r>
                        <a:rPr lang="en-US" sz="1800" b="1">
                          <a:solidFill>
                            <a:srgbClr val="FFFFFF"/>
                          </a:solidFill>
                          <a:effectLst/>
                          <a:latin typeface="Calibri"/>
                        </a:rPr>
                        <a:t>Public Post-Secondary </a:t>
                      </a:r>
                      <a:endParaRPr lang="en-US" sz="1800"/>
                    </a:p>
                    <a:p>
                      <a:pPr lvl="0" algn="ctr">
                        <a:buNone/>
                      </a:pPr>
                      <a:r>
                        <a:rPr lang="en-US" sz="1800" b="1">
                          <a:solidFill>
                            <a:srgbClr val="FFFFFF"/>
                          </a:solidFill>
                          <a:effectLst/>
                          <a:latin typeface="Calibri"/>
                        </a:rPr>
                        <a:t>Institutions​</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F81BD"/>
                    </a:solidFill>
                  </a:tcPr>
                </a:tc>
                <a:tc>
                  <a:txBody>
                    <a:bodyPr/>
                    <a:lstStyle/>
                    <a:p>
                      <a:pPr algn="ctr" rtl="0" fontAlgn="base"/>
                      <a:r>
                        <a:rPr lang="en-US" sz="1800" b="1">
                          <a:solidFill>
                            <a:srgbClr val="FFFFFF"/>
                          </a:solidFill>
                          <a:effectLst/>
                          <a:latin typeface="Calibri"/>
                        </a:rPr>
                        <a:t>English/ EFP 12 Mark Requirement​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F81BD"/>
                    </a:solidFill>
                  </a:tcPr>
                </a:tc>
                <a:tc>
                  <a:txBody>
                    <a:bodyPr/>
                    <a:lstStyle/>
                    <a:p>
                      <a:pPr algn="ctr" rtl="0" fontAlgn="base"/>
                      <a:r>
                        <a:rPr lang="en-US" sz="1800" b="1">
                          <a:solidFill>
                            <a:srgbClr val="FFFFFF"/>
                          </a:solidFill>
                          <a:effectLst/>
                          <a:latin typeface="Calibri"/>
                        </a:rPr>
                        <a:t># of grade 12 ​</a:t>
                      </a:r>
                    </a:p>
                    <a:p>
                      <a:pPr algn="ctr" rtl="0" fontAlgn="base"/>
                      <a:r>
                        <a:rPr lang="en-US" sz="1800" b="1">
                          <a:solidFill>
                            <a:srgbClr val="FFFFFF"/>
                          </a:solidFill>
                          <a:effectLst/>
                          <a:latin typeface="Calibri"/>
                        </a:rPr>
                        <a:t>Approved Academics Required In Addition to English​</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916689762"/>
                  </a:ext>
                </a:extLst>
              </a:tr>
              <a:tr h="267005">
                <a:tc>
                  <a:txBody>
                    <a:bodyPr/>
                    <a:lstStyle/>
                    <a:p>
                      <a:pPr rtl="0" fontAlgn="base"/>
                      <a:r>
                        <a:rPr lang="en-US" sz="2000">
                          <a:effectLst/>
                          <a:latin typeface="Calibri"/>
                        </a:rPr>
                        <a:t>Alberta</a:t>
                      </a:r>
                      <a:endParaRPr lang="en-US">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8E8"/>
                    </a:solidFill>
                  </a:tcPr>
                </a:tc>
                <a:tc>
                  <a:txBody>
                    <a:bodyPr/>
                    <a:lstStyle/>
                    <a:p>
                      <a:pPr rtl="0" fontAlgn="base"/>
                      <a:r>
                        <a:rPr lang="en-US" sz="2000">
                          <a:effectLst/>
                          <a:latin typeface="Calibri"/>
                        </a:rPr>
                        <a:t>Varies</a:t>
                      </a:r>
                      <a:endParaRPr lang="en-US">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8E8"/>
                    </a:solidFill>
                  </a:tcPr>
                </a:tc>
                <a:tc>
                  <a:txBody>
                    <a:bodyPr/>
                    <a:lstStyle/>
                    <a:p>
                      <a:pPr rtl="0" fontAlgn="base"/>
                      <a:r>
                        <a:rPr lang="en-US" sz="2000">
                          <a:effectLst/>
                          <a:latin typeface="Calibri"/>
                        </a:rPr>
                        <a:t>4</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482028535"/>
                  </a:ext>
                </a:extLst>
              </a:tr>
              <a:tr h="267005">
                <a:tc>
                  <a:txBody>
                    <a:bodyPr/>
                    <a:lstStyle/>
                    <a:p>
                      <a:pPr rtl="0" fontAlgn="base"/>
                      <a:r>
                        <a:rPr lang="en-US" sz="2000">
                          <a:effectLst/>
                          <a:latin typeface="Calibri"/>
                        </a:rPr>
                        <a:t>Ontario</a:t>
                      </a:r>
                      <a:endParaRPr lang="en-US">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DF4"/>
                    </a:solidFill>
                  </a:tcPr>
                </a:tc>
                <a:tc>
                  <a:txBody>
                    <a:bodyPr/>
                    <a:lstStyle/>
                    <a:p>
                      <a:pPr rtl="0" fontAlgn="base"/>
                      <a:r>
                        <a:rPr lang="en-US" sz="2000">
                          <a:effectLst/>
                          <a:latin typeface="Calibri"/>
                        </a:rPr>
                        <a:t>Varies</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DF4"/>
                    </a:solidFill>
                  </a:tcPr>
                </a:tc>
                <a:tc>
                  <a:txBody>
                    <a:bodyPr/>
                    <a:lstStyle/>
                    <a:p>
                      <a:pPr rtl="0" fontAlgn="base"/>
                      <a:r>
                        <a:rPr lang="en-US" sz="2000">
                          <a:effectLst/>
                          <a:latin typeface="Calibri"/>
                        </a:rPr>
                        <a:t>4-5</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992647866"/>
                  </a:ext>
                </a:extLst>
              </a:tr>
            </a:tbl>
          </a:graphicData>
        </a:graphic>
      </p:graphicFrame>
    </p:spTree>
    <p:extLst>
      <p:ext uri="{BB962C8B-B14F-4D97-AF65-F5344CB8AC3E}">
        <p14:creationId xmlns:p14="http://schemas.microsoft.com/office/powerpoint/2010/main" val="73567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CDC7-DE35-0E07-25BF-5F91A93862F6}"/>
              </a:ext>
            </a:extLst>
          </p:cNvPr>
          <p:cNvSpPr>
            <a:spLocks noGrp="1"/>
          </p:cNvSpPr>
          <p:nvPr>
            <p:ph type="title"/>
          </p:nvPr>
        </p:nvSpPr>
        <p:spPr>
          <a:xfrm>
            <a:off x="460923" y="781984"/>
            <a:ext cx="11143108" cy="677108"/>
          </a:xfrm>
        </p:spPr>
        <p:txBody>
          <a:bodyPr wrap="square" lIns="0" tIns="0" rIns="0" bIns="0" anchor="t">
            <a:spAutoFit/>
          </a:bodyPr>
          <a:lstStyle/>
          <a:p>
            <a:pPr algn="ctr"/>
            <a:r>
              <a:rPr lang="en-US" sz="4400" b="1">
                <a:latin typeface="+mn-lt"/>
              </a:rPr>
              <a:t>Example of Admission Averages (SFU) </a:t>
            </a:r>
            <a:endParaRPr lang="en-US" sz="4400" b="1">
              <a:latin typeface="+mn-lt"/>
              <a:ea typeface="Calibri"/>
            </a:endParaRPr>
          </a:p>
        </p:txBody>
      </p:sp>
      <p:sp>
        <p:nvSpPr>
          <p:cNvPr id="3" name="Text Placeholder 2">
            <a:extLst>
              <a:ext uri="{FF2B5EF4-FFF2-40B4-BE49-F238E27FC236}">
                <a16:creationId xmlns:a16="http://schemas.microsoft.com/office/drawing/2014/main" id="{19D6D1F8-C22F-89E2-A910-0A36A7CFD5BD}"/>
              </a:ext>
            </a:extLst>
          </p:cNvPr>
          <p:cNvSpPr>
            <a:spLocks noGrp="1"/>
          </p:cNvSpPr>
          <p:nvPr>
            <p:ph type="body" idx="1"/>
          </p:nvPr>
        </p:nvSpPr>
        <p:spPr>
          <a:xfrm>
            <a:off x="683173" y="1712835"/>
            <a:ext cx="6288280" cy="5629746"/>
          </a:xfrm>
        </p:spPr>
        <p:txBody>
          <a:bodyPr wrap="square" lIns="0" tIns="0" rIns="0" bIns="0" anchor="t">
            <a:spAutoFit/>
          </a:bodyPr>
          <a:lstStyle/>
          <a:p>
            <a:pPr marL="469900" indent="-457200" algn="l">
              <a:spcBef>
                <a:spcPts val="100"/>
              </a:spcBef>
              <a:buFont typeface="Calibri"/>
              <a:buChar char="-"/>
            </a:pPr>
            <a:r>
              <a:rPr lang="en-US" sz="4000" b="1" spc="-135">
                <a:solidFill>
                  <a:srgbClr val="404040"/>
                </a:solidFill>
              </a:rPr>
              <a:t>Arts and Social Sciences: 80% </a:t>
            </a:r>
            <a:endParaRPr lang="en-US" sz="4000" b="1" spc="-135">
              <a:solidFill>
                <a:srgbClr val="404040"/>
              </a:solidFill>
              <a:ea typeface="Calibri"/>
              <a:cs typeface="Calibri"/>
            </a:endParaRPr>
          </a:p>
          <a:p>
            <a:pPr marL="469900" indent="-457200" algn="l">
              <a:spcBef>
                <a:spcPts val="100"/>
              </a:spcBef>
              <a:buFont typeface="Calibri,Sans-Serif"/>
              <a:buChar char="-"/>
            </a:pPr>
            <a:r>
              <a:rPr lang="en-US" sz="4000" b="1" spc="-135">
                <a:solidFill>
                  <a:srgbClr val="404040"/>
                </a:solidFill>
              </a:rPr>
              <a:t>Business: 83%  </a:t>
            </a:r>
            <a:endParaRPr lang="en-US" sz="4000" spc="-135">
              <a:solidFill>
                <a:srgbClr val="404040"/>
              </a:solidFill>
              <a:ea typeface="Calibri"/>
              <a:cs typeface="Calibri"/>
            </a:endParaRPr>
          </a:p>
          <a:p>
            <a:pPr marL="469900" indent="-457200" algn="l">
              <a:spcBef>
                <a:spcPts val="100"/>
              </a:spcBef>
              <a:buFont typeface="Calibri,Sans-Serif"/>
              <a:buChar char="-"/>
            </a:pPr>
            <a:r>
              <a:rPr lang="en-US" sz="4000" b="1" spc="-135">
                <a:solidFill>
                  <a:srgbClr val="404040"/>
                </a:solidFill>
              </a:rPr>
              <a:t>Communication Arts and Technology: 80% </a:t>
            </a:r>
            <a:endParaRPr lang="en-US" sz="4000" spc="-135">
              <a:solidFill>
                <a:srgbClr val="404040"/>
              </a:solidFill>
              <a:ea typeface="Calibri"/>
              <a:cs typeface="Calibri"/>
            </a:endParaRPr>
          </a:p>
          <a:p>
            <a:pPr marL="469900" indent="-457200" algn="l">
              <a:spcBef>
                <a:spcPts val="100"/>
              </a:spcBef>
              <a:buFont typeface="Calibri"/>
              <a:buChar char="-"/>
            </a:pPr>
            <a:r>
              <a:rPr lang="en-US" sz="4000" b="1" spc="-135">
                <a:solidFill>
                  <a:srgbClr val="404040"/>
                </a:solidFill>
              </a:rPr>
              <a:t>Engineering: 86% </a:t>
            </a:r>
            <a:endParaRPr lang="en-US" sz="4000" b="1" spc="-135">
              <a:solidFill>
                <a:srgbClr val="404040"/>
              </a:solidFill>
              <a:ea typeface="Calibri"/>
              <a:cs typeface="Calibri"/>
            </a:endParaRPr>
          </a:p>
          <a:p>
            <a:pPr marL="469900" indent="-457200" algn="l">
              <a:spcBef>
                <a:spcPts val="100"/>
              </a:spcBef>
              <a:buFont typeface="Calibri"/>
              <a:buChar char="-"/>
            </a:pPr>
            <a:r>
              <a:rPr lang="en-US" sz="4000" b="1" spc="-135">
                <a:solidFill>
                  <a:srgbClr val="404040"/>
                </a:solidFill>
              </a:rPr>
              <a:t>Environment: 80% </a:t>
            </a:r>
            <a:endParaRPr lang="en-US" sz="4000" b="1" spc="-135">
              <a:solidFill>
                <a:srgbClr val="404040"/>
              </a:solidFill>
              <a:ea typeface="Calibri"/>
              <a:cs typeface="Calibri"/>
            </a:endParaRPr>
          </a:p>
          <a:p>
            <a:pPr marL="469900" indent="-457200" algn="l">
              <a:spcBef>
                <a:spcPts val="100"/>
              </a:spcBef>
              <a:buFont typeface="Calibri,Sans-Serif"/>
              <a:buChar char="-"/>
            </a:pPr>
            <a:r>
              <a:rPr lang="en-US" sz="4000" b="1" spc="-135">
                <a:solidFill>
                  <a:srgbClr val="404040"/>
                </a:solidFill>
                <a:ea typeface="Calibri"/>
                <a:cs typeface="Calibri"/>
              </a:rPr>
              <a:t>Health Sciences: 88% </a:t>
            </a:r>
            <a:endParaRPr lang="en-US" sz="4000" spc="-135">
              <a:solidFill>
                <a:srgbClr val="404040"/>
              </a:solidFill>
              <a:ea typeface="Calibri"/>
              <a:cs typeface="Calibri"/>
            </a:endParaRPr>
          </a:p>
          <a:p>
            <a:pPr marL="469900" indent="-457200" algn="l">
              <a:spcBef>
                <a:spcPts val="100"/>
              </a:spcBef>
              <a:buFont typeface="Calibri,Sans-Serif"/>
              <a:buChar char="-"/>
            </a:pPr>
            <a:r>
              <a:rPr lang="en-US" sz="4000" b="1" spc="-135">
                <a:solidFill>
                  <a:srgbClr val="404040"/>
                </a:solidFill>
                <a:ea typeface="Calibri"/>
                <a:cs typeface="Calibri"/>
              </a:rPr>
              <a:t>Science: 85% </a:t>
            </a:r>
            <a:endParaRPr lang="en-US" sz="4000">
              <a:ea typeface="Calibri"/>
              <a:cs typeface="Calibri"/>
            </a:endParaRPr>
          </a:p>
          <a:p>
            <a:pPr marL="469900" indent="-457200">
              <a:spcBef>
                <a:spcPts val="100"/>
              </a:spcBef>
              <a:buFont typeface="Calibri"/>
              <a:buChar char="-"/>
            </a:pPr>
            <a:endParaRPr lang="en-US" sz="4000" b="1" spc="-135">
              <a:solidFill>
                <a:srgbClr val="404040"/>
              </a:solidFill>
              <a:ea typeface="Calibri"/>
              <a:cs typeface="Calibri"/>
            </a:endParaRPr>
          </a:p>
        </p:txBody>
      </p:sp>
      <p:pic>
        <p:nvPicPr>
          <p:cNvPr id="4" name="Picture 3" descr="A red sign in front of a building&#10;&#10;Description automatically generated">
            <a:extLst>
              <a:ext uri="{FF2B5EF4-FFF2-40B4-BE49-F238E27FC236}">
                <a16:creationId xmlns:a16="http://schemas.microsoft.com/office/drawing/2014/main" id="{C207DFEF-12CE-4F53-112A-D44633A92EDC}"/>
              </a:ext>
            </a:extLst>
          </p:cNvPr>
          <p:cNvPicPr>
            <a:picLocks noChangeAspect="1"/>
          </p:cNvPicPr>
          <p:nvPr/>
        </p:nvPicPr>
        <p:blipFill>
          <a:blip r:embed="rId2"/>
          <a:stretch>
            <a:fillRect/>
          </a:stretch>
        </p:blipFill>
        <p:spPr>
          <a:xfrm>
            <a:off x="7782984" y="1715558"/>
            <a:ext cx="3843866" cy="2167466"/>
          </a:xfrm>
          <a:prstGeom prst="rect">
            <a:avLst/>
          </a:prstGeom>
        </p:spPr>
      </p:pic>
      <p:pic>
        <p:nvPicPr>
          <p:cNvPr id="5" name="Picture 4" descr="Aerial view of a city and a parking lot&#10;&#10;Description automatically generated">
            <a:extLst>
              <a:ext uri="{FF2B5EF4-FFF2-40B4-BE49-F238E27FC236}">
                <a16:creationId xmlns:a16="http://schemas.microsoft.com/office/drawing/2014/main" id="{0D3A3632-381E-6698-AE9F-58C0D382FF9F}"/>
              </a:ext>
            </a:extLst>
          </p:cNvPr>
          <p:cNvPicPr>
            <a:picLocks noChangeAspect="1"/>
          </p:cNvPicPr>
          <p:nvPr/>
        </p:nvPicPr>
        <p:blipFill>
          <a:blip r:embed="rId3"/>
          <a:stretch>
            <a:fillRect/>
          </a:stretch>
        </p:blipFill>
        <p:spPr>
          <a:xfrm>
            <a:off x="7782983" y="4113041"/>
            <a:ext cx="3843866" cy="2558336"/>
          </a:xfrm>
          <a:prstGeom prst="rect">
            <a:avLst/>
          </a:prstGeom>
        </p:spPr>
      </p:pic>
    </p:spTree>
    <p:extLst>
      <p:ext uri="{BB962C8B-B14F-4D97-AF65-F5344CB8AC3E}">
        <p14:creationId xmlns:p14="http://schemas.microsoft.com/office/powerpoint/2010/main" val="772556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55E5C280C114193CACECA87D4CB9A" ma:contentTypeVersion="7" ma:contentTypeDescription="Create a new document." ma:contentTypeScope="" ma:versionID="9aebe7c3f5b9e9d27c0b013655bd1a90">
  <xsd:schema xmlns:xsd="http://www.w3.org/2001/XMLSchema" xmlns:xs="http://www.w3.org/2001/XMLSchema" xmlns:p="http://schemas.microsoft.com/office/2006/metadata/properties" xmlns:ns2="5f8f4272-ac31-4007-9082-9cf4e245e2b1" xmlns:ns3="e9887181-3b0c-474e-8348-faa0ab1a1f49" targetNamespace="http://schemas.microsoft.com/office/2006/metadata/properties" ma:root="true" ma:fieldsID="4f135caa33e62790ecc8d91527b31b15" ns2:_="" ns3:_="">
    <xsd:import namespace="5f8f4272-ac31-4007-9082-9cf4e245e2b1"/>
    <xsd:import namespace="e9887181-3b0c-474e-8348-faa0ab1a1f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f4272-ac31-4007-9082-9cf4e245e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87181-3b0c-474e-8348-faa0ab1a1f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9B9FD6-AC92-4FB4-8BD1-8C0896CFDF49}">
  <ds:schemaRefs>
    <ds:schemaRef ds:uri="5f8f4272-ac31-4007-9082-9cf4e245e2b1"/>
    <ds:schemaRef ds:uri="e9887181-3b0c-474e-8348-faa0ab1a1f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992718-1DE4-4B09-A392-E054195E78FC}">
  <ds:schemaRefs>
    <ds:schemaRef ds:uri="http://schemas.microsoft.com/sharepoint/v3/contenttype/forms"/>
  </ds:schemaRefs>
</ds:datastoreItem>
</file>

<file path=customXml/itemProps3.xml><?xml version="1.0" encoding="utf-8"?>
<ds:datastoreItem xmlns:ds="http://schemas.openxmlformats.org/officeDocument/2006/customXml" ds:itemID="{D155FF78-377A-45CD-A5CC-5ED292C9CB57}">
  <ds:schemaRefs>
    <ds:schemaRef ds:uri="5f8f4272-ac31-4007-9082-9cf4e245e2b1"/>
    <ds:schemaRef ds:uri="e9887181-3b0c-474e-8348-faa0ab1a1f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46</Slides>
  <Notes>12</Notes>
  <HiddenSlides>0</HiddenSlide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Office Theme</vt:lpstr>
      <vt:lpstr>Office Theme</vt:lpstr>
      <vt:lpstr>office theme</vt:lpstr>
      <vt:lpstr>Planning For Your Future</vt:lpstr>
      <vt:lpstr>PowerPoint Presentation</vt:lpstr>
      <vt:lpstr>BC GRAD REQUIREMENTS (Dogwood)</vt:lpstr>
      <vt:lpstr>REQUIRED PROVINCIAL ASSESSMENTS</vt:lpstr>
      <vt:lpstr>PowerPoint Presentation</vt:lpstr>
      <vt:lpstr>Start Early</vt:lpstr>
      <vt:lpstr>ADMISSION REQUIREMENTS</vt:lpstr>
      <vt:lpstr>Common Post-Secondary Requirements</vt:lpstr>
      <vt:lpstr>Example of Admission Averages (SFU) </vt:lpstr>
      <vt:lpstr>Example of Admission Averages (UFV)  </vt:lpstr>
      <vt:lpstr>Second Language Requirements</vt:lpstr>
      <vt:lpstr>BCIT</vt:lpstr>
      <vt:lpstr>Fine Arts and Music</vt:lpstr>
      <vt:lpstr>Performing Arts</vt:lpstr>
      <vt:lpstr>Athletics</vt:lpstr>
      <vt:lpstr>Post-Secondary &amp; Career Options in the Trades</vt:lpstr>
      <vt:lpstr>Why a Trades Pathway</vt:lpstr>
      <vt:lpstr>Average Wage  for a full Red Seal Certified Tradesperson </vt:lpstr>
      <vt:lpstr>Trades Pathways</vt:lpstr>
      <vt:lpstr>PowerPoint Presentation</vt:lpstr>
      <vt:lpstr>I want to work  in a Trade area,  but have no idea which one!</vt:lpstr>
      <vt:lpstr>Skilled Trades BC     www.skilledtradesbc.ca</vt:lpstr>
      <vt:lpstr>Your TICKET  ---  Your Ticket is your credential —    BC Certificate of Qualification (CofQ) or a National Red Seal.  Your Ticket is what you can earn at the end of your training</vt:lpstr>
      <vt:lpstr>Where do I do my Technical Training</vt:lpstr>
      <vt:lpstr>School District Partnership Programs</vt:lpstr>
      <vt:lpstr>Programs CURRENTLY Accepting Gr 12 students   -- must be in English 12 1st semester</vt:lpstr>
      <vt:lpstr>Grade 11 Program Applications</vt:lpstr>
      <vt:lpstr>Grade 12 Scholarship Meeting</vt:lpstr>
      <vt:lpstr>PowerPoint Presentation</vt:lpstr>
      <vt:lpstr>CLC Community Engagement Requirement</vt:lpstr>
      <vt:lpstr>REPEATING COURSES</vt:lpstr>
      <vt:lpstr>Application Process</vt:lpstr>
      <vt:lpstr>PowerPoint Presentation</vt:lpstr>
      <vt:lpstr>PowerPoint Presentation</vt:lpstr>
      <vt:lpstr>Reporting Marks</vt:lpstr>
      <vt:lpstr>Out of Province Applications</vt:lpstr>
      <vt:lpstr>PowerPoint Presentation</vt:lpstr>
      <vt:lpstr>Steps to Plan Your Future</vt:lpstr>
      <vt:lpstr>Things to Consider</vt:lpstr>
      <vt:lpstr>Post-Secondary BC Evening at Sullivan </vt:lpstr>
      <vt:lpstr>Upcoming Post Secondary Events</vt:lpstr>
      <vt:lpstr>Upcoming Post-Secondary Events</vt:lpstr>
      <vt:lpstr>Sullivan Heights Counselling Website</vt:lpstr>
      <vt:lpstr>PowerPoint Presentation</vt:lpstr>
      <vt:lpstr>Counselling Alpha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your Future</dc:title>
  <cp:revision>5</cp:revision>
  <dcterms:created xsi:type="dcterms:W3CDTF">2023-09-20T05:11:20Z</dcterms:created>
  <dcterms:modified xsi:type="dcterms:W3CDTF">2023-09-28T22:04:12Z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2022-02-11T00:00:00Z</vt:filetime>
  </property>
  <property fmtid="{D5CDD505-2E9C-101B-9397-08002B2CF9AE}" pid="3" name="Creator">
    <vt:lpwstr>Microsoft® PowerPoint® for Microsoft 365</vt:lpwstr>
  </property>
  <property fmtid="{D5CDD505-2E9C-101B-9397-08002B2CF9AE}" pid="4" name="LastSaved">
    <vt:filetime>2023-09-20T00:00:00Z</vt:filetime>
  </property>
  <property fmtid="{D5CDD505-2E9C-101B-9397-08002B2CF9AE}" pid="5" name="Producer">
    <vt:lpwstr>Microsoft® PowerPoint® for Microsoft 365</vt:lpwstr>
  </property>
  <property fmtid="{D5CDD505-2E9C-101B-9397-08002B2CF9AE}" pid="6" name="ContentTypeId">
    <vt:lpwstr>0x01010003555E5C280C114193CACECA87D4CB9A</vt:lpwstr>
  </property>
</Properties>
</file>