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1430000" cy="5994400"/>
  <p:notesSz cx="6858000" cy="9144000"/>
  <p:embeddedFontLst>
    <p:embeddedFont>
      <p:font typeface="Alex Brush" panose="020B0604020202020204" charset="0"/>
      <p:regular r:id="rId22"/>
    </p:embeddedFont>
    <p:embeddedFont>
      <p:font typeface="Canva Sans Bold" panose="020B0604020202020204" charset="0"/>
      <p:regular r:id="rId23"/>
    </p:embeddedFont>
    <p:embeddedFont>
      <p:font typeface="Forum" panose="020B0604020202020204" charset="0"/>
      <p:regular r:id="rId24"/>
    </p:embeddedFont>
    <p:embeddedFont>
      <p:font typeface="Pony Club" panose="020B0604020202020204" charset="0"/>
      <p:regular r:id="rId25"/>
    </p:embeddedFont>
    <p:embeddedFont>
      <p:font typeface="Times New Roman Bold" panose="02020803070505020304" pitchFamily="18" charset="0"/>
      <p:regular r:id="rId26"/>
      <p:bold r:id="rId27"/>
    </p:embeddedFont>
    <p:embeddedFont>
      <p:font typeface="Times New Roman Italics"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16" d="100"/>
          <a:sy n="116" d="100"/>
        </p:scale>
        <p:origin x="6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9410" b="-147312"/>
            </a:stretch>
          </a:blipFill>
        </p:spPr>
        <p:txBody>
          <a:bodyPr/>
          <a:lstStyle/>
          <a:p>
            <a:endParaRPr lang="en-CA"/>
          </a:p>
        </p:txBody>
      </p:sp>
      <p:sp>
        <p:nvSpPr>
          <p:cNvPr id="3" name="Freeform 3"/>
          <p:cNvSpPr/>
          <p:nvPr/>
        </p:nvSpPr>
        <p:spPr>
          <a:xfrm>
            <a:off x="4841541" y="1944091"/>
            <a:ext cx="1467156" cy="682895"/>
          </a:xfrm>
          <a:custGeom>
            <a:avLst/>
            <a:gdLst/>
            <a:ahLst/>
            <a:cxnLst/>
            <a:rect l="l" t="t" r="r" b="b"/>
            <a:pathLst>
              <a:path w="1467156" h="682895">
                <a:moveTo>
                  <a:pt x="0" y="0"/>
                </a:moveTo>
                <a:lnTo>
                  <a:pt x="1467156" y="0"/>
                </a:lnTo>
                <a:lnTo>
                  <a:pt x="1467156" y="682895"/>
                </a:lnTo>
                <a:lnTo>
                  <a:pt x="0" y="6828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TextBox 4"/>
          <p:cNvSpPr txBox="1"/>
          <p:nvPr/>
        </p:nvSpPr>
        <p:spPr>
          <a:xfrm>
            <a:off x="1430107" y="2114089"/>
            <a:ext cx="8569786" cy="1551148"/>
          </a:xfrm>
          <a:prstGeom prst="rect">
            <a:avLst/>
          </a:prstGeom>
        </p:spPr>
        <p:txBody>
          <a:bodyPr lIns="0" tIns="0" rIns="0" bIns="0" rtlCol="0" anchor="t">
            <a:spAutoFit/>
          </a:bodyPr>
          <a:lstStyle/>
          <a:p>
            <a:pPr algn="ctr">
              <a:lnSpc>
                <a:spcPts val="12678"/>
              </a:lnSpc>
            </a:pPr>
            <a:r>
              <a:rPr lang="en-US" sz="9056" spc="-271">
                <a:solidFill>
                  <a:srgbClr val="000000"/>
                </a:solidFill>
                <a:latin typeface="Pony Club"/>
                <a:ea typeface="Pony Club"/>
                <a:cs typeface="Pony Club"/>
                <a:sym typeface="Pony Club"/>
              </a:rPr>
              <a:t>Ramadan</a:t>
            </a:r>
          </a:p>
        </p:txBody>
      </p:sp>
      <p:sp>
        <p:nvSpPr>
          <p:cNvPr id="5" name="TextBox 5"/>
          <p:cNvSpPr txBox="1"/>
          <p:nvPr/>
        </p:nvSpPr>
        <p:spPr>
          <a:xfrm>
            <a:off x="2402767" y="3939887"/>
            <a:ext cx="6624467" cy="285006"/>
          </a:xfrm>
          <a:prstGeom prst="rect">
            <a:avLst/>
          </a:prstGeom>
        </p:spPr>
        <p:txBody>
          <a:bodyPr lIns="0" tIns="0" rIns="0" bIns="0" rtlCol="0" anchor="t">
            <a:spAutoFit/>
          </a:bodyPr>
          <a:lstStyle/>
          <a:p>
            <a:pPr algn="ctr">
              <a:lnSpc>
                <a:spcPts val="2306"/>
              </a:lnSpc>
            </a:pPr>
            <a:r>
              <a:rPr lang="en-US" sz="1647" spc="49">
                <a:solidFill>
                  <a:srgbClr val="000000"/>
                </a:solidFill>
                <a:latin typeface="Forum"/>
                <a:ea typeface="Forum"/>
                <a:cs typeface="Forum"/>
                <a:sym typeface="Forum"/>
              </a:rPr>
              <a:t>Understanding Ramadan &amp; How to Support The School Community</a:t>
            </a:r>
          </a:p>
        </p:txBody>
      </p:sp>
      <p:sp>
        <p:nvSpPr>
          <p:cNvPr id="6" name="TextBox 6"/>
          <p:cNvSpPr txBox="1"/>
          <p:nvPr/>
        </p:nvSpPr>
        <p:spPr>
          <a:xfrm>
            <a:off x="3733800" y="4304965"/>
            <a:ext cx="3886200" cy="302712"/>
          </a:xfrm>
          <a:prstGeom prst="rect">
            <a:avLst/>
          </a:prstGeom>
        </p:spPr>
        <p:txBody>
          <a:bodyPr wrap="square" lIns="0" tIns="0" rIns="0" bIns="0" rtlCol="0" anchor="t">
            <a:spAutoFit/>
          </a:bodyPr>
          <a:lstStyle/>
          <a:p>
            <a:pPr algn="ctr">
              <a:lnSpc>
                <a:spcPts val="2520"/>
              </a:lnSpc>
            </a:pPr>
            <a:r>
              <a:rPr lang="en-US" sz="1800" dirty="0">
                <a:solidFill>
                  <a:srgbClr val="000000"/>
                </a:solidFill>
                <a:latin typeface="Forum"/>
                <a:ea typeface="Forum"/>
                <a:cs typeface="Forum"/>
                <a:sym typeface="Forum"/>
              </a:rPr>
              <a:t>Presented By Zahraa Dean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9410" b="-147312"/>
            </a:stretch>
          </a:blipFill>
        </p:spPr>
        <p:txBody>
          <a:bodyPr/>
          <a:lstStyle/>
          <a:p>
            <a:endParaRPr lang="en-CA"/>
          </a:p>
        </p:txBody>
      </p:sp>
      <p:sp>
        <p:nvSpPr>
          <p:cNvPr id="3" name="Freeform 3"/>
          <p:cNvSpPr/>
          <p:nvPr/>
        </p:nvSpPr>
        <p:spPr>
          <a:xfrm>
            <a:off x="7166933" y="2014985"/>
            <a:ext cx="3662992" cy="3181795"/>
          </a:xfrm>
          <a:custGeom>
            <a:avLst/>
            <a:gdLst/>
            <a:ahLst/>
            <a:cxnLst/>
            <a:rect l="l" t="t" r="r" b="b"/>
            <a:pathLst>
              <a:path w="3662992" h="3181795">
                <a:moveTo>
                  <a:pt x="0" y="0"/>
                </a:moveTo>
                <a:lnTo>
                  <a:pt x="3662992" y="0"/>
                </a:lnTo>
                <a:lnTo>
                  <a:pt x="3662992" y="3181794"/>
                </a:lnTo>
                <a:lnTo>
                  <a:pt x="0" y="31817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TextBox 4"/>
          <p:cNvSpPr txBox="1"/>
          <p:nvPr/>
        </p:nvSpPr>
        <p:spPr>
          <a:xfrm>
            <a:off x="1016013" y="291332"/>
            <a:ext cx="9692746" cy="873125"/>
          </a:xfrm>
          <a:prstGeom prst="rect">
            <a:avLst/>
          </a:prstGeom>
        </p:spPr>
        <p:txBody>
          <a:bodyPr lIns="0" tIns="0" rIns="0" bIns="0" rtlCol="0" anchor="t">
            <a:spAutoFit/>
          </a:bodyPr>
          <a:lstStyle/>
          <a:p>
            <a:pPr algn="ctr">
              <a:lnSpc>
                <a:spcPts val="7000"/>
              </a:lnSpc>
            </a:pPr>
            <a:r>
              <a:rPr lang="en-US" sz="5000">
                <a:solidFill>
                  <a:srgbClr val="000000"/>
                </a:solidFill>
                <a:latin typeface="Forum"/>
                <a:ea typeface="Forum"/>
                <a:cs typeface="Forum"/>
                <a:sym typeface="Forum"/>
              </a:rPr>
              <a:t>Islamic Dress Code During Ramadan</a:t>
            </a:r>
          </a:p>
        </p:txBody>
      </p:sp>
      <p:sp>
        <p:nvSpPr>
          <p:cNvPr id="5" name="TextBox 5"/>
          <p:cNvSpPr txBox="1"/>
          <p:nvPr/>
        </p:nvSpPr>
        <p:spPr>
          <a:xfrm>
            <a:off x="262719" y="1405346"/>
            <a:ext cx="6736281" cy="4157091"/>
          </a:xfrm>
          <a:prstGeom prst="rect">
            <a:avLst/>
          </a:prstGeom>
        </p:spPr>
        <p:txBody>
          <a:bodyPr lIns="0" tIns="0" rIns="0" bIns="0" rtlCol="0" anchor="t">
            <a:spAutoFit/>
          </a:bodyPr>
          <a:lstStyle/>
          <a:p>
            <a:pPr algn="l">
              <a:lnSpc>
                <a:spcPts val="2052"/>
              </a:lnSpc>
            </a:pPr>
            <a:endParaRPr/>
          </a:p>
          <a:p>
            <a:pPr algn="l">
              <a:lnSpc>
                <a:spcPts val="2052"/>
              </a:lnSpc>
            </a:pPr>
            <a:endParaRPr/>
          </a:p>
          <a:p>
            <a:pPr marL="388620" lvl="1" indent="-194310" algn="l">
              <a:lnSpc>
                <a:spcPts val="2052"/>
              </a:lnSpc>
              <a:buFont typeface="Arial"/>
              <a:buChar char="•"/>
            </a:pPr>
            <a:r>
              <a:rPr lang="en-US" sz="1800">
                <a:solidFill>
                  <a:srgbClr val="000000"/>
                </a:solidFill>
                <a:latin typeface="Times New Roman"/>
                <a:ea typeface="Times New Roman"/>
                <a:cs typeface="Times New Roman"/>
                <a:sym typeface="Times New Roman"/>
              </a:rPr>
              <a:t>During Ramadan, many people choose to dress more modestly, which may include wearing longer or looser clothing.</a:t>
            </a:r>
          </a:p>
          <a:p>
            <a:pPr algn="l">
              <a:lnSpc>
                <a:spcPts val="2052"/>
              </a:lnSpc>
            </a:pPr>
            <a:endParaRPr lang="en-US" sz="1800">
              <a:solidFill>
                <a:srgbClr val="000000"/>
              </a:solidFill>
              <a:latin typeface="Times New Roman"/>
              <a:ea typeface="Times New Roman"/>
              <a:cs typeface="Times New Roman"/>
              <a:sym typeface="Times New Roman"/>
            </a:endParaRPr>
          </a:p>
          <a:p>
            <a:pPr marL="388620" lvl="1" indent="-194310" algn="l">
              <a:lnSpc>
                <a:spcPts val="2052"/>
              </a:lnSpc>
              <a:buFont typeface="Arial"/>
              <a:buChar char="•"/>
            </a:pPr>
            <a:r>
              <a:rPr lang="en-US" sz="1800">
                <a:solidFill>
                  <a:srgbClr val="000000"/>
                </a:solidFill>
                <a:latin typeface="Times New Roman"/>
                <a:ea typeface="Times New Roman"/>
                <a:cs typeface="Times New Roman"/>
                <a:sym typeface="Times New Roman"/>
              </a:rPr>
              <a:t>Women may wear a hijab, niqab, burka, or abaya, while men may wear a topi (hat) or thobe </a:t>
            </a:r>
          </a:p>
          <a:p>
            <a:pPr algn="l">
              <a:lnSpc>
                <a:spcPts val="2052"/>
              </a:lnSpc>
            </a:pPr>
            <a:endParaRPr lang="en-US" sz="1800">
              <a:solidFill>
                <a:srgbClr val="000000"/>
              </a:solidFill>
              <a:latin typeface="Times New Roman"/>
              <a:ea typeface="Times New Roman"/>
              <a:cs typeface="Times New Roman"/>
              <a:sym typeface="Times New Roman"/>
            </a:endParaRPr>
          </a:p>
          <a:p>
            <a:pPr marL="388620" lvl="1" indent="-194310" algn="l">
              <a:lnSpc>
                <a:spcPts val="2052"/>
              </a:lnSpc>
              <a:buFont typeface="Arial"/>
              <a:buChar char="•"/>
            </a:pPr>
            <a:r>
              <a:rPr lang="en-US" sz="1800">
                <a:solidFill>
                  <a:srgbClr val="000000"/>
                </a:solidFill>
                <a:latin typeface="Times New Roman"/>
                <a:ea typeface="Times New Roman"/>
                <a:cs typeface="Times New Roman"/>
                <a:sym typeface="Times New Roman"/>
              </a:rPr>
              <a:t>Commenting on someone’s attire can be uncomfortable. For example, saying, “You look better without a hijab” is not a compliment, it can feel invalidating and disrespectful.</a:t>
            </a:r>
          </a:p>
          <a:p>
            <a:pPr algn="l">
              <a:lnSpc>
                <a:spcPts val="2052"/>
              </a:lnSpc>
            </a:pPr>
            <a:endParaRPr lang="en-US" sz="1800">
              <a:solidFill>
                <a:srgbClr val="000000"/>
              </a:solidFill>
              <a:latin typeface="Times New Roman"/>
              <a:ea typeface="Times New Roman"/>
              <a:cs typeface="Times New Roman"/>
              <a:sym typeface="Times New Roman"/>
            </a:endParaRPr>
          </a:p>
          <a:p>
            <a:pPr marL="388620" lvl="1" indent="-194310" algn="l">
              <a:lnSpc>
                <a:spcPts val="2052"/>
              </a:lnSpc>
              <a:buFont typeface="Arial"/>
              <a:buChar char="•"/>
            </a:pPr>
            <a:r>
              <a:rPr lang="en-US" sz="1800">
                <a:solidFill>
                  <a:srgbClr val="000000"/>
                </a:solidFill>
                <a:latin typeface="Times New Roman"/>
                <a:ea typeface="Times New Roman"/>
                <a:cs typeface="Times New Roman"/>
                <a:sym typeface="Times New Roman"/>
              </a:rPr>
              <a:t>It is important to note that not everyone will wear Islamic attire, and that is okay. Everyone’s journey is personal and solely between them and God.</a:t>
            </a:r>
          </a:p>
          <a:p>
            <a:pPr algn="l">
              <a:lnSpc>
                <a:spcPts val="2052"/>
              </a:lnSpc>
            </a:pPr>
            <a:endParaRPr lang="en-US" sz="1800">
              <a:solidFill>
                <a:srgbClr val="000000"/>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9410" b="-147312"/>
            </a:stretch>
          </a:blipFill>
        </p:spPr>
        <p:txBody>
          <a:bodyPr/>
          <a:lstStyle/>
          <a:p>
            <a:endParaRPr lang="en-CA"/>
          </a:p>
        </p:txBody>
      </p:sp>
      <p:sp>
        <p:nvSpPr>
          <p:cNvPr id="3" name="Freeform 3"/>
          <p:cNvSpPr/>
          <p:nvPr/>
        </p:nvSpPr>
        <p:spPr>
          <a:xfrm>
            <a:off x="7547839" y="1927949"/>
            <a:ext cx="3459471" cy="2616618"/>
          </a:xfrm>
          <a:custGeom>
            <a:avLst/>
            <a:gdLst/>
            <a:ahLst/>
            <a:cxnLst/>
            <a:rect l="l" t="t" r="r" b="b"/>
            <a:pathLst>
              <a:path w="3459471" h="2616618">
                <a:moveTo>
                  <a:pt x="0" y="0"/>
                </a:moveTo>
                <a:lnTo>
                  <a:pt x="3459471" y="0"/>
                </a:lnTo>
                <a:lnTo>
                  <a:pt x="3459471" y="2616618"/>
                </a:lnTo>
                <a:lnTo>
                  <a:pt x="0" y="26166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TextBox 4"/>
          <p:cNvSpPr txBox="1"/>
          <p:nvPr/>
        </p:nvSpPr>
        <p:spPr>
          <a:xfrm>
            <a:off x="3304126" y="106363"/>
            <a:ext cx="4821748" cy="873125"/>
          </a:xfrm>
          <a:prstGeom prst="rect">
            <a:avLst/>
          </a:prstGeom>
        </p:spPr>
        <p:txBody>
          <a:bodyPr lIns="0" tIns="0" rIns="0" bIns="0" rtlCol="0" anchor="t">
            <a:spAutoFit/>
          </a:bodyPr>
          <a:lstStyle/>
          <a:p>
            <a:pPr algn="ctr">
              <a:lnSpc>
                <a:spcPts val="7000"/>
              </a:lnSpc>
            </a:pPr>
            <a:r>
              <a:rPr lang="en-US" sz="5000">
                <a:solidFill>
                  <a:srgbClr val="000000"/>
                </a:solidFill>
                <a:latin typeface="Forum"/>
                <a:ea typeface="Forum"/>
                <a:cs typeface="Forum"/>
                <a:sym typeface="Forum"/>
              </a:rPr>
              <a:t>Salah</a:t>
            </a:r>
          </a:p>
        </p:txBody>
      </p:sp>
      <p:sp>
        <p:nvSpPr>
          <p:cNvPr id="5" name="TextBox 5"/>
          <p:cNvSpPr txBox="1"/>
          <p:nvPr/>
        </p:nvSpPr>
        <p:spPr>
          <a:xfrm>
            <a:off x="463125" y="1372235"/>
            <a:ext cx="6638268" cy="4028440"/>
          </a:xfrm>
          <a:prstGeom prst="rect">
            <a:avLst/>
          </a:prstGeom>
        </p:spPr>
        <p:txBody>
          <a:bodyPr lIns="0" tIns="0" rIns="0" bIns="0" rtlCol="0" anchor="t">
            <a:spAutoFit/>
          </a:bodyPr>
          <a:lstStyle/>
          <a:p>
            <a:pPr marL="410209" lvl="1" indent="-205105" algn="l">
              <a:lnSpc>
                <a:spcPts val="2659"/>
              </a:lnSpc>
              <a:buFont typeface="Arial"/>
              <a:buChar char="•"/>
            </a:pPr>
            <a:r>
              <a:rPr lang="en-US" sz="1899">
                <a:solidFill>
                  <a:srgbClr val="000000"/>
                </a:solidFill>
                <a:latin typeface="Times New Roman"/>
                <a:ea typeface="Times New Roman"/>
                <a:cs typeface="Times New Roman"/>
                <a:sym typeface="Times New Roman"/>
              </a:rPr>
              <a:t>During Ramadan, many students and staff are steadfast in observing their </a:t>
            </a:r>
            <a:r>
              <a:rPr lang="en-US" sz="1899" b="1">
                <a:solidFill>
                  <a:srgbClr val="000000"/>
                </a:solidFill>
                <a:latin typeface="Times New Roman Bold"/>
                <a:ea typeface="Times New Roman Bold"/>
                <a:cs typeface="Times New Roman Bold"/>
                <a:sym typeface="Times New Roman Bold"/>
              </a:rPr>
              <a:t>Salah</a:t>
            </a:r>
            <a:r>
              <a:rPr lang="en-US" sz="1899">
                <a:solidFill>
                  <a:srgbClr val="000000"/>
                </a:solidFill>
                <a:latin typeface="Times New Roman"/>
                <a:ea typeface="Times New Roman"/>
                <a:cs typeface="Times New Roman"/>
                <a:sym typeface="Times New Roman"/>
              </a:rPr>
              <a:t> (prayers). Please allow them to leave promptly for prayer when needed.</a:t>
            </a:r>
          </a:p>
          <a:p>
            <a:pPr algn="l">
              <a:lnSpc>
                <a:spcPts val="2659"/>
              </a:lnSpc>
            </a:pPr>
            <a:endParaRPr lang="en-US" sz="1899">
              <a:solidFill>
                <a:srgbClr val="000000"/>
              </a:solidFill>
              <a:latin typeface="Times New Roman"/>
              <a:ea typeface="Times New Roman"/>
              <a:cs typeface="Times New Roman"/>
              <a:sym typeface="Times New Roman"/>
            </a:endParaRPr>
          </a:p>
          <a:p>
            <a:pPr marL="410209" lvl="1" indent="-205105" algn="l">
              <a:lnSpc>
                <a:spcPts val="2659"/>
              </a:lnSpc>
              <a:buFont typeface="Arial"/>
              <a:buChar char="•"/>
            </a:pPr>
            <a:r>
              <a:rPr lang="en-US" sz="1899">
                <a:solidFill>
                  <a:srgbClr val="000000"/>
                </a:solidFill>
                <a:latin typeface="Times New Roman"/>
                <a:ea typeface="Times New Roman"/>
                <a:cs typeface="Times New Roman"/>
                <a:sym typeface="Times New Roman"/>
              </a:rPr>
              <a:t>When allocating a space for prayer, it should be </a:t>
            </a:r>
            <a:r>
              <a:rPr lang="en-US" sz="1899" b="1">
                <a:solidFill>
                  <a:srgbClr val="000000"/>
                </a:solidFill>
                <a:latin typeface="Times New Roman Bold"/>
                <a:ea typeface="Times New Roman Bold"/>
                <a:cs typeface="Times New Roman Bold"/>
                <a:sym typeface="Times New Roman Bold"/>
              </a:rPr>
              <a:t>clean, quiet, and free from disruptions</a:t>
            </a:r>
            <a:r>
              <a:rPr lang="en-US" sz="1899">
                <a:solidFill>
                  <a:srgbClr val="000000"/>
                </a:solidFill>
                <a:latin typeface="Times New Roman"/>
                <a:ea typeface="Times New Roman"/>
                <a:cs typeface="Times New Roman"/>
                <a:sym typeface="Times New Roman"/>
              </a:rPr>
              <a:t>. People should avoid walking in front of those praying as it is considered disrespectful in Islam.</a:t>
            </a:r>
          </a:p>
          <a:p>
            <a:pPr algn="l">
              <a:lnSpc>
                <a:spcPts val="2659"/>
              </a:lnSpc>
            </a:pPr>
            <a:endParaRPr lang="en-US" sz="1899">
              <a:solidFill>
                <a:srgbClr val="000000"/>
              </a:solidFill>
              <a:latin typeface="Times New Roman"/>
              <a:ea typeface="Times New Roman"/>
              <a:cs typeface="Times New Roman"/>
              <a:sym typeface="Times New Roman"/>
            </a:endParaRPr>
          </a:p>
          <a:p>
            <a:pPr marL="410209" lvl="1" indent="-205105" algn="l">
              <a:lnSpc>
                <a:spcPts val="2659"/>
              </a:lnSpc>
              <a:buFont typeface="Arial"/>
              <a:buChar char="•"/>
            </a:pPr>
            <a:r>
              <a:rPr lang="en-US" sz="1899">
                <a:solidFill>
                  <a:srgbClr val="000000"/>
                </a:solidFill>
                <a:latin typeface="Times New Roman"/>
                <a:ea typeface="Times New Roman"/>
                <a:cs typeface="Times New Roman"/>
                <a:sym typeface="Times New Roman"/>
              </a:rPr>
              <a:t>The </a:t>
            </a:r>
            <a:r>
              <a:rPr lang="en-US" sz="1899" b="1">
                <a:solidFill>
                  <a:srgbClr val="000000"/>
                </a:solidFill>
                <a:latin typeface="Times New Roman Bold"/>
                <a:ea typeface="Times New Roman Bold"/>
                <a:cs typeface="Times New Roman Bold"/>
                <a:sym typeface="Times New Roman Bold"/>
              </a:rPr>
              <a:t>Dhuhr prayer</a:t>
            </a:r>
            <a:r>
              <a:rPr lang="en-US" sz="1899">
                <a:solidFill>
                  <a:srgbClr val="000000"/>
                </a:solidFill>
                <a:latin typeface="Times New Roman"/>
                <a:ea typeface="Times New Roman"/>
                <a:cs typeface="Times New Roman"/>
                <a:sym typeface="Times New Roman"/>
              </a:rPr>
              <a:t> (the second of the five daily prayers) takes place during school hours. Please refer to the </a:t>
            </a:r>
            <a:r>
              <a:rPr lang="en-US" sz="1899" b="1">
                <a:solidFill>
                  <a:srgbClr val="000000"/>
                </a:solidFill>
                <a:latin typeface="Times New Roman Bold"/>
                <a:ea typeface="Times New Roman Bold"/>
                <a:cs typeface="Times New Roman Bold"/>
                <a:sym typeface="Times New Roman Bold"/>
              </a:rPr>
              <a:t>Ramadan timetable</a:t>
            </a:r>
            <a:r>
              <a:rPr lang="en-US" sz="1899">
                <a:solidFill>
                  <a:srgbClr val="000000"/>
                </a:solidFill>
                <a:latin typeface="Times New Roman"/>
                <a:ea typeface="Times New Roman"/>
                <a:cs typeface="Times New Roman"/>
                <a:sym typeface="Times New Roman"/>
              </a:rPr>
              <a:t> in the previous slides for the exact time.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9410" b="-147312"/>
            </a:stretch>
          </a:blipFill>
        </p:spPr>
        <p:txBody>
          <a:bodyPr/>
          <a:lstStyle/>
          <a:p>
            <a:endParaRPr lang="en-CA"/>
          </a:p>
        </p:txBody>
      </p:sp>
      <p:sp>
        <p:nvSpPr>
          <p:cNvPr id="3" name="TextBox 3"/>
          <p:cNvSpPr txBox="1"/>
          <p:nvPr/>
        </p:nvSpPr>
        <p:spPr>
          <a:xfrm>
            <a:off x="300038" y="997956"/>
            <a:ext cx="10829925" cy="4695727"/>
          </a:xfrm>
          <a:prstGeom prst="rect">
            <a:avLst/>
          </a:prstGeom>
        </p:spPr>
        <p:txBody>
          <a:bodyPr lIns="0" tIns="0" rIns="0" bIns="0" rtlCol="0" anchor="t">
            <a:spAutoFit/>
          </a:bodyPr>
          <a:lstStyle/>
          <a:p>
            <a:pPr algn="l">
              <a:lnSpc>
                <a:spcPts val="2630"/>
              </a:lnSpc>
            </a:pPr>
            <a:endParaRPr/>
          </a:p>
          <a:p>
            <a:pPr marL="405642" lvl="1" indent="-202821" algn="l">
              <a:lnSpc>
                <a:spcPts val="2630"/>
              </a:lnSpc>
              <a:buFont typeface="Arial"/>
              <a:buChar char="•"/>
            </a:pPr>
            <a:r>
              <a:rPr lang="en-US" sz="1878">
                <a:solidFill>
                  <a:srgbClr val="000000"/>
                </a:solidFill>
                <a:latin typeface="Times New Roman"/>
                <a:ea typeface="Times New Roman"/>
                <a:cs typeface="Times New Roman"/>
                <a:sym typeface="Times New Roman"/>
              </a:rPr>
              <a:t>During Ramadan, some practicing individuals may eat or drink during the day because they are </a:t>
            </a:r>
            <a:r>
              <a:rPr lang="en-US" sz="1878" b="1">
                <a:solidFill>
                  <a:srgbClr val="000000"/>
                </a:solidFill>
                <a:latin typeface="Times New Roman Bold"/>
                <a:ea typeface="Times New Roman Bold"/>
                <a:cs typeface="Times New Roman Bold"/>
                <a:sym typeface="Times New Roman Bold"/>
              </a:rPr>
              <a:t>exempt from fasting</a:t>
            </a:r>
            <a:r>
              <a:rPr lang="en-US" sz="1878">
                <a:solidFill>
                  <a:srgbClr val="000000"/>
                </a:solidFill>
                <a:latin typeface="Times New Roman"/>
                <a:ea typeface="Times New Roman"/>
                <a:cs typeface="Times New Roman"/>
                <a:sym typeface="Times New Roman"/>
              </a:rPr>
              <a:t>.</a:t>
            </a:r>
          </a:p>
          <a:p>
            <a:pPr algn="l">
              <a:lnSpc>
                <a:spcPts val="2630"/>
              </a:lnSpc>
            </a:pPr>
            <a:endParaRPr lang="en-US" sz="1878">
              <a:solidFill>
                <a:srgbClr val="000000"/>
              </a:solidFill>
              <a:latin typeface="Times New Roman"/>
              <a:ea typeface="Times New Roman"/>
              <a:cs typeface="Times New Roman"/>
              <a:sym typeface="Times New Roman"/>
            </a:endParaRPr>
          </a:p>
          <a:p>
            <a:pPr marL="405642" lvl="1" indent="-202821" algn="l">
              <a:lnSpc>
                <a:spcPts val="2630"/>
              </a:lnSpc>
              <a:buFont typeface="Arial"/>
              <a:buChar char="•"/>
            </a:pPr>
            <a:r>
              <a:rPr lang="en-US" sz="1878" b="1">
                <a:solidFill>
                  <a:srgbClr val="000000"/>
                </a:solidFill>
                <a:latin typeface="Times New Roman Bold"/>
                <a:ea typeface="Times New Roman Bold"/>
                <a:cs typeface="Times New Roman Bold"/>
                <a:sym typeface="Times New Roman Bold"/>
              </a:rPr>
              <a:t>Please avoid asking</a:t>
            </a:r>
            <a:r>
              <a:rPr lang="en-US" sz="1878">
                <a:solidFill>
                  <a:srgbClr val="000000"/>
                </a:solidFill>
                <a:latin typeface="Times New Roman"/>
                <a:ea typeface="Times New Roman"/>
                <a:cs typeface="Times New Roman"/>
                <a:sym typeface="Times New Roman"/>
              </a:rPr>
              <a:t>, “Why are you not fasting?” as it can be personal and may cause discomfort.</a:t>
            </a:r>
          </a:p>
          <a:p>
            <a:pPr algn="l">
              <a:lnSpc>
                <a:spcPts val="2630"/>
              </a:lnSpc>
            </a:pPr>
            <a:endParaRPr lang="en-US" sz="1878">
              <a:solidFill>
                <a:srgbClr val="000000"/>
              </a:solidFill>
              <a:latin typeface="Times New Roman"/>
              <a:ea typeface="Times New Roman"/>
              <a:cs typeface="Times New Roman"/>
              <a:sym typeface="Times New Roman"/>
            </a:endParaRPr>
          </a:p>
          <a:p>
            <a:pPr marL="405642" lvl="1" indent="-202821" algn="l">
              <a:lnSpc>
                <a:spcPts val="2630"/>
              </a:lnSpc>
              <a:buFont typeface="Arial"/>
              <a:buChar char="•"/>
            </a:pPr>
            <a:r>
              <a:rPr lang="en-US" sz="1878">
                <a:solidFill>
                  <a:srgbClr val="000000"/>
                </a:solidFill>
                <a:latin typeface="Times New Roman"/>
                <a:ea typeface="Times New Roman"/>
                <a:cs typeface="Times New Roman"/>
                <a:sym typeface="Times New Roman"/>
              </a:rPr>
              <a:t>Fasting exemptions apply to:</a:t>
            </a:r>
          </a:p>
          <a:p>
            <a:pPr marL="811283" lvl="2" indent="-270428" algn="l">
              <a:lnSpc>
                <a:spcPts val="2630"/>
              </a:lnSpc>
              <a:buFont typeface="Arial"/>
              <a:buChar char="⚬"/>
            </a:pPr>
            <a:r>
              <a:rPr lang="en-US" sz="1878" b="1">
                <a:solidFill>
                  <a:srgbClr val="000000"/>
                </a:solidFill>
                <a:latin typeface="Times New Roman Bold"/>
                <a:ea typeface="Times New Roman Bold"/>
                <a:cs typeface="Times New Roman Bold"/>
                <a:sym typeface="Times New Roman Bold"/>
              </a:rPr>
              <a:t>Menstruating individuals</a:t>
            </a:r>
          </a:p>
          <a:p>
            <a:pPr marL="811283" lvl="2" indent="-270428" algn="l">
              <a:lnSpc>
                <a:spcPts val="2630"/>
              </a:lnSpc>
              <a:buFont typeface="Arial"/>
              <a:buChar char="⚬"/>
            </a:pPr>
            <a:r>
              <a:rPr lang="en-US" sz="1878" b="1">
                <a:solidFill>
                  <a:srgbClr val="000000"/>
                </a:solidFill>
                <a:latin typeface="Times New Roman Bold"/>
                <a:ea typeface="Times New Roman Bold"/>
                <a:cs typeface="Times New Roman Bold"/>
                <a:sym typeface="Times New Roman Bold"/>
              </a:rPr>
              <a:t>Pregnant and nursing women</a:t>
            </a:r>
          </a:p>
          <a:p>
            <a:pPr marL="811283" lvl="2" indent="-270428" algn="l">
              <a:lnSpc>
                <a:spcPts val="2630"/>
              </a:lnSpc>
              <a:buFont typeface="Arial"/>
              <a:buChar char="⚬"/>
            </a:pPr>
            <a:r>
              <a:rPr lang="en-US" sz="1878" b="1">
                <a:solidFill>
                  <a:srgbClr val="000000"/>
                </a:solidFill>
                <a:latin typeface="Times New Roman Bold"/>
                <a:ea typeface="Times New Roman Bold"/>
                <a:cs typeface="Times New Roman Bold"/>
                <a:sym typeface="Times New Roman Bold"/>
              </a:rPr>
              <a:t>Elderly individuals</a:t>
            </a:r>
          </a:p>
          <a:p>
            <a:pPr marL="811283" lvl="2" indent="-270428" algn="l">
              <a:lnSpc>
                <a:spcPts val="2630"/>
              </a:lnSpc>
              <a:buFont typeface="Arial"/>
              <a:buChar char="⚬"/>
            </a:pPr>
            <a:r>
              <a:rPr lang="en-US" sz="1878" b="1">
                <a:solidFill>
                  <a:srgbClr val="000000"/>
                </a:solidFill>
                <a:latin typeface="Times New Roman Bold"/>
                <a:ea typeface="Times New Roman Bold"/>
                <a:cs typeface="Times New Roman Bold"/>
                <a:sym typeface="Times New Roman Bold"/>
              </a:rPr>
              <a:t>Travelers</a:t>
            </a:r>
          </a:p>
          <a:p>
            <a:pPr marL="811283" lvl="2" indent="-270428" algn="l">
              <a:lnSpc>
                <a:spcPts val="2630"/>
              </a:lnSpc>
              <a:buFont typeface="Arial"/>
              <a:buChar char="⚬"/>
            </a:pPr>
            <a:r>
              <a:rPr lang="en-US" sz="1878" b="1">
                <a:solidFill>
                  <a:srgbClr val="000000"/>
                </a:solidFill>
                <a:latin typeface="Times New Roman Bold"/>
                <a:ea typeface="Times New Roman Bold"/>
                <a:cs typeface="Times New Roman Bold"/>
                <a:sym typeface="Times New Roman Bold"/>
              </a:rPr>
              <a:t>Children</a:t>
            </a:r>
          </a:p>
          <a:p>
            <a:pPr marL="811283" lvl="2" indent="-270428" algn="l">
              <a:lnSpc>
                <a:spcPts val="2630"/>
              </a:lnSpc>
              <a:buFont typeface="Arial"/>
              <a:buChar char="⚬"/>
            </a:pPr>
            <a:r>
              <a:rPr lang="en-US" sz="1878" b="1">
                <a:solidFill>
                  <a:srgbClr val="000000"/>
                </a:solidFill>
                <a:latin typeface="Times New Roman Bold"/>
                <a:ea typeface="Times New Roman Bold"/>
                <a:cs typeface="Times New Roman Bold"/>
                <a:sym typeface="Times New Roman Bold"/>
              </a:rPr>
              <a:t>Those with medical conditions</a:t>
            </a:r>
          </a:p>
          <a:p>
            <a:pPr algn="l">
              <a:lnSpc>
                <a:spcPts val="2630"/>
              </a:lnSpc>
            </a:pPr>
            <a:endParaRPr lang="en-US" sz="1878" b="1">
              <a:solidFill>
                <a:srgbClr val="000000"/>
              </a:solidFill>
              <a:latin typeface="Times New Roman Bold"/>
              <a:ea typeface="Times New Roman Bold"/>
              <a:cs typeface="Times New Roman Bold"/>
              <a:sym typeface="Times New Roman Bold"/>
            </a:endParaRPr>
          </a:p>
        </p:txBody>
      </p:sp>
      <p:sp>
        <p:nvSpPr>
          <p:cNvPr id="4" name="Freeform 4"/>
          <p:cNvSpPr/>
          <p:nvPr/>
        </p:nvSpPr>
        <p:spPr>
          <a:xfrm>
            <a:off x="6595642" y="3000375"/>
            <a:ext cx="2662814" cy="2609558"/>
          </a:xfrm>
          <a:custGeom>
            <a:avLst/>
            <a:gdLst/>
            <a:ahLst/>
            <a:cxnLst/>
            <a:rect l="l" t="t" r="r" b="b"/>
            <a:pathLst>
              <a:path w="2662814" h="2609558">
                <a:moveTo>
                  <a:pt x="0" y="0"/>
                </a:moveTo>
                <a:lnTo>
                  <a:pt x="2662814" y="0"/>
                </a:lnTo>
                <a:lnTo>
                  <a:pt x="2662814" y="2609558"/>
                </a:lnTo>
                <a:lnTo>
                  <a:pt x="0" y="2609558"/>
                </a:lnTo>
                <a:lnTo>
                  <a:pt x="0" y="0"/>
                </a:lnTo>
                <a:close/>
              </a:path>
            </a:pathLst>
          </a:custGeom>
          <a:blipFill>
            <a:blip r:embed="rId3"/>
            <a:stretch>
              <a:fillRect/>
            </a:stretch>
          </a:blipFill>
        </p:spPr>
        <p:txBody>
          <a:bodyPr/>
          <a:lstStyle/>
          <a:p>
            <a:endParaRPr lang="en-CA"/>
          </a:p>
        </p:txBody>
      </p:sp>
      <p:sp>
        <p:nvSpPr>
          <p:cNvPr id="5" name="TextBox 5"/>
          <p:cNvSpPr txBox="1"/>
          <p:nvPr/>
        </p:nvSpPr>
        <p:spPr>
          <a:xfrm>
            <a:off x="2140664" y="106363"/>
            <a:ext cx="6978410" cy="873125"/>
          </a:xfrm>
          <a:prstGeom prst="rect">
            <a:avLst/>
          </a:prstGeom>
        </p:spPr>
        <p:txBody>
          <a:bodyPr lIns="0" tIns="0" rIns="0" bIns="0" rtlCol="0" anchor="t">
            <a:spAutoFit/>
          </a:bodyPr>
          <a:lstStyle/>
          <a:p>
            <a:pPr algn="ctr">
              <a:lnSpc>
                <a:spcPts val="7000"/>
              </a:lnSpc>
            </a:pPr>
            <a:r>
              <a:rPr lang="en-US" sz="5000">
                <a:solidFill>
                  <a:srgbClr val="000000"/>
                </a:solidFill>
                <a:latin typeface="Forum"/>
                <a:ea typeface="Forum"/>
                <a:cs typeface="Forum"/>
                <a:sym typeface="Forum"/>
              </a:rPr>
              <a:t>Exemptions from Fasting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9410" b="-147312"/>
            </a:stretch>
          </a:blipFill>
        </p:spPr>
        <p:txBody>
          <a:bodyPr/>
          <a:lstStyle/>
          <a:p>
            <a:endParaRPr lang="en-CA"/>
          </a:p>
        </p:txBody>
      </p:sp>
      <p:sp>
        <p:nvSpPr>
          <p:cNvPr id="3" name="Freeform 3"/>
          <p:cNvSpPr/>
          <p:nvPr/>
        </p:nvSpPr>
        <p:spPr>
          <a:xfrm>
            <a:off x="7092609" y="1809258"/>
            <a:ext cx="3737316" cy="3699943"/>
          </a:xfrm>
          <a:custGeom>
            <a:avLst/>
            <a:gdLst/>
            <a:ahLst/>
            <a:cxnLst/>
            <a:rect l="l" t="t" r="r" b="b"/>
            <a:pathLst>
              <a:path w="3737316" h="3699943">
                <a:moveTo>
                  <a:pt x="0" y="0"/>
                </a:moveTo>
                <a:lnTo>
                  <a:pt x="3737316" y="0"/>
                </a:lnTo>
                <a:lnTo>
                  <a:pt x="3737316" y="3699943"/>
                </a:lnTo>
                <a:lnTo>
                  <a:pt x="0" y="3699943"/>
                </a:lnTo>
                <a:lnTo>
                  <a:pt x="0" y="0"/>
                </a:lnTo>
                <a:close/>
              </a:path>
            </a:pathLst>
          </a:custGeom>
          <a:blipFill>
            <a:blip r:embed="rId3"/>
            <a:stretch>
              <a:fillRect/>
            </a:stretch>
          </a:blipFill>
        </p:spPr>
        <p:txBody>
          <a:bodyPr/>
          <a:lstStyle/>
          <a:p>
            <a:endParaRPr lang="en-CA"/>
          </a:p>
        </p:txBody>
      </p:sp>
      <p:sp>
        <p:nvSpPr>
          <p:cNvPr id="4" name="TextBox 4"/>
          <p:cNvSpPr txBox="1"/>
          <p:nvPr/>
        </p:nvSpPr>
        <p:spPr>
          <a:xfrm>
            <a:off x="600075" y="2159735"/>
            <a:ext cx="6741537" cy="2894214"/>
          </a:xfrm>
          <a:prstGeom prst="rect">
            <a:avLst/>
          </a:prstGeom>
        </p:spPr>
        <p:txBody>
          <a:bodyPr lIns="0" tIns="0" rIns="0" bIns="0" rtlCol="0" anchor="t">
            <a:spAutoFit/>
          </a:bodyPr>
          <a:lstStyle/>
          <a:p>
            <a:pPr algn="l">
              <a:lnSpc>
                <a:spcPts val="3459"/>
              </a:lnSpc>
            </a:pPr>
            <a:endParaRPr/>
          </a:p>
          <a:p>
            <a:pPr algn="l">
              <a:lnSpc>
                <a:spcPts val="2626"/>
              </a:lnSpc>
            </a:pPr>
            <a:r>
              <a:rPr lang="en-US" sz="1875">
                <a:solidFill>
                  <a:srgbClr val="000000"/>
                </a:solidFill>
                <a:latin typeface="Times New Roman"/>
                <a:ea typeface="Times New Roman"/>
                <a:cs typeface="Times New Roman"/>
                <a:sym typeface="Times New Roman"/>
              </a:rPr>
              <a:t>Examples of </a:t>
            </a:r>
            <a:r>
              <a:rPr lang="en-US" sz="1875" b="1">
                <a:solidFill>
                  <a:srgbClr val="000000"/>
                </a:solidFill>
                <a:latin typeface="Times New Roman Bold"/>
                <a:ea typeface="Times New Roman Bold"/>
                <a:cs typeface="Times New Roman Bold"/>
                <a:sym typeface="Times New Roman Bold"/>
              </a:rPr>
              <a:t>insensitive comments</a:t>
            </a:r>
            <a:r>
              <a:rPr lang="en-US" sz="1875">
                <a:solidFill>
                  <a:srgbClr val="000000"/>
                </a:solidFill>
                <a:latin typeface="Times New Roman"/>
                <a:ea typeface="Times New Roman"/>
                <a:cs typeface="Times New Roman"/>
                <a:sym typeface="Times New Roman"/>
              </a:rPr>
              <a:t> and why they might be uncomfortable: </a:t>
            </a:r>
          </a:p>
          <a:p>
            <a:pPr marL="810041" lvl="2" indent="-270014" algn="l">
              <a:lnSpc>
                <a:spcPts val="2626"/>
              </a:lnSpc>
              <a:buFont typeface="Arial"/>
              <a:buChar char="⚬"/>
            </a:pPr>
            <a:r>
              <a:rPr lang="en-US" sz="1875">
                <a:solidFill>
                  <a:srgbClr val="000000"/>
                </a:solidFill>
                <a:latin typeface="Times New Roman"/>
                <a:ea typeface="Times New Roman"/>
                <a:cs typeface="Times New Roman"/>
                <a:sym typeface="Times New Roman"/>
              </a:rPr>
              <a:t>“Not even water?”</a:t>
            </a:r>
          </a:p>
          <a:p>
            <a:pPr marL="810041" lvl="2" indent="-270014" algn="l">
              <a:lnSpc>
                <a:spcPts val="2626"/>
              </a:lnSpc>
              <a:buFont typeface="Arial"/>
              <a:buChar char="⚬"/>
            </a:pPr>
            <a:r>
              <a:rPr lang="en-US" sz="1875">
                <a:solidFill>
                  <a:srgbClr val="000000"/>
                </a:solidFill>
                <a:latin typeface="Times New Roman"/>
                <a:ea typeface="Times New Roman"/>
                <a:cs typeface="Times New Roman"/>
                <a:sym typeface="Times New Roman"/>
              </a:rPr>
              <a:t>“I could never do that!”</a:t>
            </a:r>
          </a:p>
          <a:p>
            <a:pPr marL="810041" lvl="2" indent="-270014" algn="l">
              <a:lnSpc>
                <a:spcPts val="2626"/>
              </a:lnSpc>
              <a:buFont typeface="Arial"/>
              <a:buChar char="⚬"/>
            </a:pPr>
            <a:r>
              <a:rPr lang="en-US" sz="1875">
                <a:solidFill>
                  <a:srgbClr val="000000"/>
                </a:solidFill>
                <a:latin typeface="Times New Roman"/>
                <a:ea typeface="Times New Roman"/>
                <a:cs typeface="Times New Roman"/>
                <a:sym typeface="Times New Roman"/>
              </a:rPr>
              <a:t>“You must be starving!”</a:t>
            </a:r>
          </a:p>
          <a:p>
            <a:pPr marL="810041" lvl="2" indent="-270014" algn="l">
              <a:lnSpc>
                <a:spcPts val="2626"/>
              </a:lnSpc>
              <a:buFont typeface="Arial"/>
              <a:buChar char="⚬"/>
            </a:pPr>
            <a:r>
              <a:rPr lang="en-US" sz="1875">
                <a:solidFill>
                  <a:srgbClr val="000000"/>
                </a:solidFill>
                <a:latin typeface="Times New Roman"/>
                <a:ea typeface="Times New Roman"/>
                <a:cs typeface="Times New Roman"/>
                <a:sym typeface="Times New Roman"/>
              </a:rPr>
              <a:t>“You don’t look Muslim, why are you fasting?”</a:t>
            </a:r>
          </a:p>
          <a:p>
            <a:pPr algn="l">
              <a:lnSpc>
                <a:spcPts val="3459"/>
              </a:lnSpc>
            </a:pPr>
            <a:endParaRPr lang="en-US" sz="1875">
              <a:solidFill>
                <a:srgbClr val="000000"/>
              </a:solidFill>
              <a:latin typeface="Times New Roman"/>
              <a:ea typeface="Times New Roman"/>
              <a:cs typeface="Times New Roman"/>
              <a:sym typeface="Times New Roman"/>
            </a:endParaRPr>
          </a:p>
        </p:txBody>
      </p:sp>
      <p:sp>
        <p:nvSpPr>
          <p:cNvPr id="5" name="TextBox 5"/>
          <p:cNvSpPr txBox="1"/>
          <p:nvPr/>
        </p:nvSpPr>
        <p:spPr>
          <a:xfrm>
            <a:off x="419647" y="379732"/>
            <a:ext cx="10912880" cy="873125"/>
          </a:xfrm>
          <a:prstGeom prst="rect">
            <a:avLst/>
          </a:prstGeom>
        </p:spPr>
        <p:txBody>
          <a:bodyPr lIns="0" tIns="0" rIns="0" bIns="0" rtlCol="0" anchor="t">
            <a:spAutoFit/>
          </a:bodyPr>
          <a:lstStyle/>
          <a:p>
            <a:pPr algn="ctr">
              <a:lnSpc>
                <a:spcPts val="7000"/>
              </a:lnSpc>
            </a:pPr>
            <a:r>
              <a:rPr lang="en-US" sz="5000">
                <a:solidFill>
                  <a:srgbClr val="000000"/>
                </a:solidFill>
                <a:latin typeface="Forum"/>
                <a:ea typeface="Forum"/>
                <a:cs typeface="Forum"/>
                <a:sym typeface="Forum"/>
              </a:rPr>
              <a:t>What NOT to Say to Someone Fasting 🚫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9410" b="-147312"/>
            </a:stretch>
          </a:blipFill>
        </p:spPr>
        <p:txBody>
          <a:bodyPr/>
          <a:lstStyle/>
          <a:p>
            <a:endParaRPr lang="en-CA"/>
          </a:p>
        </p:txBody>
      </p:sp>
      <p:sp>
        <p:nvSpPr>
          <p:cNvPr id="3" name="TextBox 3"/>
          <p:cNvSpPr txBox="1"/>
          <p:nvPr/>
        </p:nvSpPr>
        <p:spPr>
          <a:xfrm>
            <a:off x="283771" y="1956038"/>
            <a:ext cx="6700324" cy="3802380"/>
          </a:xfrm>
          <a:prstGeom prst="rect">
            <a:avLst/>
          </a:prstGeom>
        </p:spPr>
        <p:txBody>
          <a:bodyPr lIns="0" tIns="0" rIns="0" bIns="0" rtlCol="0" anchor="t">
            <a:spAutoFit/>
          </a:bodyPr>
          <a:lstStyle/>
          <a:p>
            <a:pPr marL="388620" lvl="1" indent="-194310" algn="l">
              <a:lnSpc>
                <a:spcPts val="2520"/>
              </a:lnSpc>
              <a:buFont typeface="Arial"/>
              <a:buChar char="•"/>
            </a:pPr>
            <a:r>
              <a:rPr lang="en-US" sz="1800">
                <a:solidFill>
                  <a:srgbClr val="000000"/>
                </a:solidFill>
                <a:latin typeface="Times New Roman"/>
                <a:ea typeface="Times New Roman"/>
                <a:cs typeface="Times New Roman"/>
                <a:sym typeface="Times New Roman"/>
              </a:rPr>
              <a:t>One of the most important ways to create a safe and inclusive environment for Muslim students during Ramadan is by educating yourself about the month.</a:t>
            </a:r>
          </a:p>
          <a:p>
            <a:pPr algn="l">
              <a:lnSpc>
                <a:spcPts val="2520"/>
              </a:lnSpc>
            </a:pPr>
            <a:endParaRPr lang="en-US" sz="1800">
              <a:solidFill>
                <a:srgbClr val="000000"/>
              </a:solidFill>
              <a:latin typeface="Times New Roman"/>
              <a:ea typeface="Times New Roman"/>
              <a:cs typeface="Times New Roman"/>
              <a:sym typeface="Times New Roman"/>
            </a:endParaRPr>
          </a:p>
          <a:p>
            <a:pPr marL="388620" lvl="1" indent="-194310" algn="l">
              <a:lnSpc>
                <a:spcPts val="2520"/>
              </a:lnSpc>
              <a:buFont typeface="Arial"/>
              <a:buChar char="•"/>
            </a:pPr>
            <a:r>
              <a:rPr lang="en-US" sz="1800">
                <a:solidFill>
                  <a:srgbClr val="000000"/>
                </a:solidFill>
                <a:latin typeface="Times New Roman"/>
                <a:ea typeface="Times New Roman"/>
                <a:cs typeface="Times New Roman"/>
                <a:sym typeface="Times New Roman"/>
              </a:rPr>
              <a:t>Many teachers and classmates may not fully understand why Muslims fast.</a:t>
            </a:r>
          </a:p>
          <a:p>
            <a:pPr algn="l">
              <a:lnSpc>
                <a:spcPts val="2520"/>
              </a:lnSpc>
            </a:pPr>
            <a:endParaRPr lang="en-US" sz="1800">
              <a:solidFill>
                <a:srgbClr val="000000"/>
              </a:solidFill>
              <a:latin typeface="Times New Roman"/>
              <a:ea typeface="Times New Roman"/>
              <a:cs typeface="Times New Roman"/>
              <a:sym typeface="Times New Roman"/>
            </a:endParaRPr>
          </a:p>
          <a:p>
            <a:pPr marL="388620" lvl="1" indent="-194310" algn="l">
              <a:lnSpc>
                <a:spcPts val="2520"/>
              </a:lnSpc>
              <a:buFont typeface="Arial"/>
              <a:buChar char="•"/>
            </a:pPr>
            <a:r>
              <a:rPr lang="en-US" sz="1800">
                <a:solidFill>
                  <a:srgbClr val="000000"/>
                </a:solidFill>
                <a:latin typeface="Times New Roman"/>
                <a:ea typeface="Times New Roman"/>
                <a:cs typeface="Times New Roman"/>
                <a:sym typeface="Times New Roman"/>
              </a:rPr>
              <a:t>It’s essential to build your own understanding rather than relying on Muslim students to explain Ramadan to the class.</a:t>
            </a:r>
          </a:p>
          <a:p>
            <a:pPr algn="l">
              <a:lnSpc>
                <a:spcPts val="2520"/>
              </a:lnSpc>
            </a:pPr>
            <a:endParaRPr lang="en-US" sz="1800">
              <a:solidFill>
                <a:srgbClr val="000000"/>
              </a:solidFill>
              <a:latin typeface="Times New Roman"/>
              <a:ea typeface="Times New Roman"/>
              <a:cs typeface="Times New Roman"/>
              <a:sym typeface="Times New Roman"/>
            </a:endParaRPr>
          </a:p>
          <a:p>
            <a:pPr algn="l">
              <a:lnSpc>
                <a:spcPts val="2520"/>
              </a:lnSpc>
            </a:pPr>
            <a:r>
              <a:rPr lang="en-US" sz="1800">
                <a:solidFill>
                  <a:srgbClr val="000000"/>
                </a:solidFill>
                <a:latin typeface="Times New Roman"/>
                <a:ea typeface="Times New Roman"/>
                <a:cs typeface="Times New Roman"/>
                <a:sym typeface="Times New Roman"/>
              </a:rPr>
              <a:t> </a:t>
            </a:r>
          </a:p>
          <a:p>
            <a:pPr algn="l">
              <a:lnSpc>
                <a:spcPts val="2520"/>
              </a:lnSpc>
            </a:pPr>
            <a:endParaRPr lang="en-US" sz="1800">
              <a:solidFill>
                <a:srgbClr val="000000"/>
              </a:solidFill>
              <a:latin typeface="Times New Roman"/>
              <a:ea typeface="Times New Roman"/>
              <a:cs typeface="Times New Roman"/>
              <a:sym typeface="Times New Roman"/>
            </a:endParaRPr>
          </a:p>
        </p:txBody>
      </p:sp>
      <p:sp>
        <p:nvSpPr>
          <p:cNvPr id="4" name="Freeform 4"/>
          <p:cNvSpPr/>
          <p:nvPr/>
        </p:nvSpPr>
        <p:spPr>
          <a:xfrm>
            <a:off x="7445791" y="2132684"/>
            <a:ext cx="3384134" cy="2602707"/>
          </a:xfrm>
          <a:custGeom>
            <a:avLst/>
            <a:gdLst/>
            <a:ahLst/>
            <a:cxnLst/>
            <a:rect l="l" t="t" r="r" b="b"/>
            <a:pathLst>
              <a:path w="3384134" h="2602707">
                <a:moveTo>
                  <a:pt x="0" y="0"/>
                </a:moveTo>
                <a:lnTo>
                  <a:pt x="3384134" y="0"/>
                </a:lnTo>
                <a:lnTo>
                  <a:pt x="3384134" y="2602707"/>
                </a:lnTo>
                <a:lnTo>
                  <a:pt x="0" y="26027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TextBox 5"/>
          <p:cNvSpPr txBox="1"/>
          <p:nvPr/>
        </p:nvSpPr>
        <p:spPr>
          <a:xfrm>
            <a:off x="1837974" y="306246"/>
            <a:ext cx="7754051" cy="873125"/>
          </a:xfrm>
          <a:prstGeom prst="rect">
            <a:avLst/>
          </a:prstGeom>
        </p:spPr>
        <p:txBody>
          <a:bodyPr lIns="0" tIns="0" rIns="0" bIns="0" rtlCol="0" anchor="t">
            <a:spAutoFit/>
          </a:bodyPr>
          <a:lstStyle/>
          <a:p>
            <a:pPr algn="ctr">
              <a:lnSpc>
                <a:spcPts val="7000"/>
              </a:lnSpc>
            </a:pPr>
            <a:r>
              <a:rPr lang="en-US" sz="5000">
                <a:solidFill>
                  <a:srgbClr val="000000"/>
                </a:solidFill>
                <a:latin typeface="Forum"/>
                <a:ea typeface="Forum"/>
                <a:cs typeface="Forum"/>
                <a:sym typeface="Forum"/>
              </a:rPr>
              <a:t>How can you be supportive? </a:t>
            </a:r>
          </a:p>
        </p:txBody>
      </p:sp>
      <p:sp>
        <p:nvSpPr>
          <p:cNvPr id="6" name="TextBox 6"/>
          <p:cNvSpPr txBox="1"/>
          <p:nvPr/>
        </p:nvSpPr>
        <p:spPr>
          <a:xfrm>
            <a:off x="2502921" y="1550908"/>
            <a:ext cx="1940570" cy="481330"/>
          </a:xfrm>
          <a:prstGeom prst="rect">
            <a:avLst/>
          </a:prstGeom>
        </p:spPr>
        <p:txBody>
          <a:bodyPr lIns="0" tIns="0" rIns="0" bIns="0" rtlCol="0" anchor="t">
            <a:spAutoFit/>
          </a:bodyPr>
          <a:lstStyle/>
          <a:p>
            <a:pPr algn="ctr">
              <a:lnSpc>
                <a:spcPts val="3919"/>
              </a:lnSpc>
            </a:pPr>
            <a:r>
              <a:rPr lang="en-US" sz="2799">
                <a:solidFill>
                  <a:srgbClr val="000000"/>
                </a:solidFill>
                <a:latin typeface="Alex Brush"/>
                <a:ea typeface="Alex Brush"/>
                <a:cs typeface="Alex Brush"/>
                <a:sym typeface="Alex Brush"/>
              </a:rPr>
              <a:t>Understanding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9410" b="-147312"/>
            </a:stretch>
          </a:blipFill>
        </p:spPr>
        <p:txBody>
          <a:bodyPr/>
          <a:lstStyle/>
          <a:p>
            <a:endParaRPr lang="en-CA"/>
          </a:p>
        </p:txBody>
      </p:sp>
      <p:sp>
        <p:nvSpPr>
          <p:cNvPr id="3" name="TextBox 3"/>
          <p:cNvSpPr txBox="1"/>
          <p:nvPr/>
        </p:nvSpPr>
        <p:spPr>
          <a:xfrm>
            <a:off x="269583" y="1471674"/>
            <a:ext cx="7807857" cy="4493947"/>
          </a:xfrm>
          <a:prstGeom prst="rect">
            <a:avLst/>
          </a:prstGeom>
        </p:spPr>
        <p:txBody>
          <a:bodyPr lIns="0" tIns="0" rIns="0" bIns="0" rtlCol="0" anchor="t">
            <a:spAutoFit/>
          </a:bodyPr>
          <a:lstStyle/>
          <a:p>
            <a:pPr marL="420561" lvl="1" indent="-210281" algn="l">
              <a:lnSpc>
                <a:spcPts val="2727"/>
              </a:lnSpc>
              <a:buFont typeface="Arial"/>
              <a:buChar char="•"/>
            </a:pPr>
            <a:r>
              <a:rPr lang="en-US" sz="1947">
                <a:solidFill>
                  <a:srgbClr val="000000"/>
                </a:solidFill>
                <a:latin typeface="Times New Roman"/>
                <a:ea typeface="Times New Roman"/>
                <a:cs typeface="Times New Roman"/>
                <a:sym typeface="Times New Roman"/>
              </a:rPr>
              <a:t>Lunchtime can be particularly challenging for fasting students, as hunger may intensify when surrounded by others eating.</a:t>
            </a:r>
          </a:p>
          <a:p>
            <a:pPr algn="l">
              <a:lnSpc>
                <a:spcPts val="2727"/>
              </a:lnSpc>
            </a:pPr>
            <a:endParaRPr lang="en-US" sz="1947">
              <a:solidFill>
                <a:srgbClr val="000000"/>
              </a:solidFill>
              <a:latin typeface="Times New Roman"/>
              <a:ea typeface="Times New Roman"/>
              <a:cs typeface="Times New Roman"/>
              <a:sym typeface="Times New Roman"/>
            </a:endParaRPr>
          </a:p>
          <a:p>
            <a:pPr marL="420561" lvl="1" indent="-210281" algn="l">
              <a:lnSpc>
                <a:spcPts val="2727"/>
              </a:lnSpc>
              <a:buFont typeface="Arial"/>
              <a:buChar char="•"/>
            </a:pPr>
            <a:r>
              <a:rPr lang="en-US" sz="1947" b="1">
                <a:solidFill>
                  <a:srgbClr val="000000"/>
                </a:solidFill>
                <a:latin typeface="Times New Roman Bold"/>
                <a:ea typeface="Times New Roman Bold"/>
                <a:cs typeface="Times New Roman Bold"/>
                <a:sym typeface="Times New Roman Bold"/>
              </a:rPr>
              <a:t>Lunch monitors/supervisors: </a:t>
            </a:r>
            <a:r>
              <a:rPr lang="en-US" sz="1947">
                <a:solidFill>
                  <a:srgbClr val="000000"/>
                </a:solidFill>
                <a:latin typeface="Times New Roman"/>
                <a:ea typeface="Times New Roman"/>
                <a:cs typeface="Times New Roman"/>
                <a:sym typeface="Times New Roman"/>
              </a:rPr>
              <a:t>Be mindful that fasting students do not eat or drink during lunch. Avoid penalizing them or asking, “Why are you not eating?”</a:t>
            </a:r>
          </a:p>
          <a:p>
            <a:pPr algn="l">
              <a:lnSpc>
                <a:spcPts val="2727"/>
              </a:lnSpc>
            </a:pPr>
            <a:endParaRPr lang="en-US" sz="1947">
              <a:solidFill>
                <a:srgbClr val="000000"/>
              </a:solidFill>
              <a:latin typeface="Times New Roman"/>
              <a:ea typeface="Times New Roman"/>
              <a:cs typeface="Times New Roman"/>
              <a:sym typeface="Times New Roman"/>
            </a:endParaRPr>
          </a:p>
          <a:p>
            <a:pPr marL="420561" lvl="1" indent="-210281" algn="l">
              <a:lnSpc>
                <a:spcPts val="2727"/>
              </a:lnSpc>
              <a:buFont typeface="Arial"/>
              <a:buChar char="•"/>
            </a:pPr>
            <a:r>
              <a:rPr lang="en-US" sz="1947">
                <a:solidFill>
                  <a:srgbClr val="000000"/>
                </a:solidFill>
                <a:latin typeface="Times New Roman"/>
                <a:ea typeface="Times New Roman"/>
                <a:cs typeface="Times New Roman"/>
                <a:sym typeface="Times New Roman"/>
              </a:rPr>
              <a:t>Providing an </a:t>
            </a:r>
            <a:r>
              <a:rPr lang="en-US" sz="1947" b="1">
                <a:solidFill>
                  <a:srgbClr val="000000"/>
                </a:solidFill>
                <a:latin typeface="Times New Roman Bold"/>
                <a:ea typeface="Times New Roman Bold"/>
                <a:cs typeface="Times New Roman Bold"/>
                <a:sym typeface="Times New Roman Bold"/>
              </a:rPr>
              <a:t>alternative space</a:t>
            </a:r>
            <a:r>
              <a:rPr lang="en-US" sz="1947">
                <a:solidFill>
                  <a:srgbClr val="000000"/>
                </a:solidFill>
                <a:latin typeface="Times New Roman"/>
                <a:ea typeface="Times New Roman"/>
                <a:cs typeface="Times New Roman"/>
                <a:sym typeface="Times New Roman"/>
              </a:rPr>
              <a:t> for fasting students can be beneficial. This space can serve as a quiet area for resting, praying, or engaging in other activities to pass the time.</a:t>
            </a:r>
          </a:p>
          <a:p>
            <a:pPr algn="l">
              <a:lnSpc>
                <a:spcPts val="2727"/>
              </a:lnSpc>
            </a:pPr>
            <a:endParaRPr lang="en-US" sz="1947">
              <a:solidFill>
                <a:srgbClr val="000000"/>
              </a:solidFill>
              <a:latin typeface="Times New Roman"/>
              <a:ea typeface="Times New Roman"/>
              <a:cs typeface="Times New Roman"/>
              <a:sym typeface="Times New Roman"/>
            </a:endParaRPr>
          </a:p>
          <a:p>
            <a:pPr marL="420561" lvl="1" indent="-210281" algn="l">
              <a:lnSpc>
                <a:spcPts val="2727"/>
              </a:lnSpc>
              <a:buFont typeface="Arial"/>
              <a:buChar char="•"/>
            </a:pPr>
            <a:r>
              <a:rPr lang="en-US" sz="1947" b="1">
                <a:solidFill>
                  <a:srgbClr val="000000"/>
                </a:solidFill>
                <a:latin typeface="Times New Roman Bold"/>
                <a:ea typeface="Times New Roman Bold"/>
                <a:cs typeface="Times New Roman Bold"/>
                <a:sym typeface="Times New Roman Bold"/>
              </a:rPr>
              <a:t>Participation is optional</a:t>
            </a:r>
            <a:r>
              <a:rPr lang="en-US" sz="1947">
                <a:solidFill>
                  <a:srgbClr val="000000"/>
                </a:solidFill>
                <a:latin typeface="Times New Roman"/>
                <a:ea typeface="Times New Roman"/>
                <a:cs typeface="Times New Roman"/>
                <a:sym typeface="Times New Roman"/>
              </a:rPr>
              <a:t>, but having this space available ensures students have a supportive environment.</a:t>
            </a:r>
          </a:p>
        </p:txBody>
      </p:sp>
      <p:sp>
        <p:nvSpPr>
          <p:cNvPr id="4" name="Freeform 4"/>
          <p:cNvSpPr/>
          <p:nvPr/>
        </p:nvSpPr>
        <p:spPr>
          <a:xfrm>
            <a:off x="8176693" y="1666838"/>
            <a:ext cx="2653232" cy="3377957"/>
          </a:xfrm>
          <a:custGeom>
            <a:avLst/>
            <a:gdLst/>
            <a:ahLst/>
            <a:cxnLst/>
            <a:rect l="l" t="t" r="r" b="b"/>
            <a:pathLst>
              <a:path w="2653232" h="3377957">
                <a:moveTo>
                  <a:pt x="0" y="0"/>
                </a:moveTo>
                <a:lnTo>
                  <a:pt x="2653232" y="0"/>
                </a:lnTo>
                <a:lnTo>
                  <a:pt x="2653232" y="3377957"/>
                </a:lnTo>
                <a:lnTo>
                  <a:pt x="0" y="33779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TextBox 5"/>
          <p:cNvSpPr txBox="1"/>
          <p:nvPr/>
        </p:nvSpPr>
        <p:spPr>
          <a:xfrm>
            <a:off x="2017503" y="106363"/>
            <a:ext cx="7754051" cy="873125"/>
          </a:xfrm>
          <a:prstGeom prst="rect">
            <a:avLst/>
          </a:prstGeom>
        </p:spPr>
        <p:txBody>
          <a:bodyPr lIns="0" tIns="0" rIns="0" bIns="0" rtlCol="0" anchor="t">
            <a:spAutoFit/>
          </a:bodyPr>
          <a:lstStyle/>
          <a:p>
            <a:pPr algn="ctr">
              <a:lnSpc>
                <a:spcPts val="7000"/>
              </a:lnSpc>
            </a:pPr>
            <a:r>
              <a:rPr lang="en-US" sz="5000">
                <a:solidFill>
                  <a:srgbClr val="000000"/>
                </a:solidFill>
                <a:latin typeface="Forum"/>
                <a:ea typeface="Forum"/>
                <a:cs typeface="Forum"/>
                <a:sym typeface="Forum"/>
              </a:rPr>
              <a:t>How can you be supportive? </a:t>
            </a:r>
          </a:p>
        </p:txBody>
      </p:sp>
      <p:sp>
        <p:nvSpPr>
          <p:cNvPr id="6" name="TextBox 6"/>
          <p:cNvSpPr txBox="1"/>
          <p:nvPr/>
        </p:nvSpPr>
        <p:spPr>
          <a:xfrm>
            <a:off x="2981675" y="1076069"/>
            <a:ext cx="2383673" cy="481330"/>
          </a:xfrm>
          <a:prstGeom prst="rect">
            <a:avLst/>
          </a:prstGeom>
        </p:spPr>
        <p:txBody>
          <a:bodyPr lIns="0" tIns="0" rIns="0" bIns="0" rtlCol="0" anchor="t">
            <a:spAutoFit/>
          </a:bodyPr>
          <a:lstStyle/>
          <a:p>
            <a:pPr algn="ctr">
              <a:lnSpc>
                <a:spcPts val="3919"/>
              </a:lnSpc>
            </a:pPr>
            <a:r>
              <a:rPr lang="en-US" sz="2799">
                <a:solidFill>
                  <a:srgbClr val="000000"/>
                </a:solidFill>
                <a:latin typeface="Alex Brush"/>
                <a:ea typeface="Alex Brush"/>
                <a:cs typeface="Alex Brush"/>
                <a:sym typeface="Alex Brush"/>
              </a:rPr>
              <a:t> Space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9410" b="-147312"/>
            </a:stretch>
          </a:blipFill>
        </p:spPr>
        <p:txBody>
          <a:bodyPr/>
          <a:lstStyle/>
          <a:p>
            <a:endParaRPr lang="en-CA"/>
          </a:p>
        </p:txBody>
      </p:sp>
      <p:sp>
        <p:nvSpPr>
          <p:cNvPr id="3" name="Freeform 3"/>
          <p:cNvSpPr/>
          <p:nvPr/>
        </p:nvSpPr>
        <p:spPr>
          <a:xfrm>
            <a:off x="9033122" y="2541138"/>
            <a:ext cx="1969121" cy="2565334"/>
          </a:xfrm>
          <a:custGeom>
            <a:avLst/>
            <a:gdLst/>
            <a:ahLst/>
            <a:cxnLst/>
            <a:rect l="l" t="t" r="r" b="b"/>
            <a:pathLst>
              <a:path w="1969121" h="2565334">
                <a:moveTo>
                  <a:pt x="0" y="0"/>
                </a:moveTo>
                <a:lnTo>
                  <a:pt x="1969121" y="0"/>
                </a:lnTo>
                <a:lnTo>
                  <a:pt x="1969121" y="2565334"/>
                </a:lnTo>
                <a:lnTo>
                  <a:pt x="0" y="25653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Freeform 4"/>
          <p:cNvSpPr/>
          <p:nvPr/>
        </p:nvSpPr>
        <p:spPr>
          <a:xfrm>
            <a:off x="7885825" y="1661048"/>
            <a:ext cx="1246617" cy="3445424"/>
          </a:xfrm>
          <a:custGeom>
            <a:avLst/>
            <a:gdLst/>
            <a:ahLst/>
            <a:cxnLst/>
            <a:rect l="l" t="t" r="r" b="b"/>
            <a:pathLst>
              <a:path w="1246617" h="3445424">
                <a:moveTo>
                  <a:pt x="0" y="0"/>
                </a:moveTo>
                <a:lnTo>
                  <a:pt x="1246617" y="0"/>
                </a:lnTo>
                <a:lnTo>
                  <a:pt x="1246617" y="3445424"/>
                </a:lnTo>
                <a:lnTo>
                  <a:pt x="0" y="34454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5" name="TextBox 5"/>
          <p:cNvSpPr txBox="1"/>
          <p:nvPr/>
        </p:nvSpPr>
        <p:spPr>
          <a:xfrm>
            <a:off x="1837974" y="246403"/>
            <a:ext cx="7754051" cy="873125"/>
          </a:xfrm>
          <a:prstGeom prst="rect">
            <a:avLst/>
          </a:prstGeom>
        </p:spPr>
        <p:txBody>
          <a:bodyPr lIns="0" tIns="0" rIns="0" bIns="0" rtlCol="0" anchor="t">
            <a:spAutoFit/>
          </a:bodyPr>
          <a:lstStyle/>
          <a:p>
            <a:pPr algn="ctr">
              <a:lnSpc>
                <a:spcPts val="7000"/>
              </a:lnSpc>
            </a:pPr>
            <a:r>
              <a:rPr lang="en-US" sz="5000">
                <a:solidFill>
                  <a:srgbClr val="000000"/>
                </a:solidFill>
                <a:latin typeface="Forum"/>
                <a:ea typeface="Forum"/>
                <a:cs typeface="Forum"/>
                <a:sym typeface="Forum"/>
              </a:rPr>
              <a:t>How can you be supportive? </a:t>
            </a:r>
          </a:p>
        </p:txBody>
      </p:sp>
      <p:sp>
        <p:nvSpPr>
          <p:cNvPr id="6" name="TextBox 6"/>
          <p:cNvSpPr txBox="1"/>
          <p:nvPr/>
        </p:nvSpPr>
        <p:spPr>
          <a:xfrm>
            <a:off x="2749804" y="1491128"/>
            <a:ext cx="2152501" cy="481330"/>
          </a:xfrm>
          <a:prstGeom prst="rect">
            <a:avLst/>
          </a:prstGeom>
        </p:spPr>
        <p:txBody>
          <a:bodyPr lIns="0" tIns="0" rIns="0" bIns="0" rtlCol="0" anchor="t">
            <a:spAutoFit/>
          </a:bodyPr>
          <a:lstStyle/>
          <a:p>
            <a:pPr algn="ctr">
              <a:lnSpc>
                <a:spcPts val="3919"/>
              </a:lnSpc>
            </a:pPr>
            <a:r>
              <a:rPr lang="en-US" sz="2799">
                <a:solidFill>
                  <a:srgbClr val="000000"/>
                </a:solidFill>
                <a:latin typeface="Alex Brush"/>
                <a:ea typeface="Alex Brush"/>
                <a:cs typeface="Alex Brush"/>
                <a:sym typeface="Alex Brush"/>
              </a:rPr>
              <a:t>Accommodations </a:t>
            </a:r>
          </a:p>
        </p:txBody>
      </p:sp>
      <p:sp>
        <p:nvSpPr>
          <p:cNvPr id="7" name="TextBox 7"/>
          <p:cNvSpPr txBox="1"/>
          <p:nvPr/>
        </p:nvSpPr>
        <p:spPr>
          <a:xfrm>
            <a:off x="87209" y="1584848"/>
            <a:ext cx="7477692" cy="4431030"/>
          </a:xfrm>
          <a:prstGeom prst="rect">
            <a:avLst/>
          </a:prstGeom>
        </p:spPr>
        <p:txBody>
          <a:bodyPr lIns="0" tIns="0" rIns="0" bIns="0" rtlCol="0" anchor="t">
            <a:spAutoFit/>
          </a:bodyPr>
          <a:lstStyle/>
          <a:p>
            <a:pPr algn="l">
              <a:lnSpc>
                <a:spcPts val="2520"/>
              </a:lnSpc>
            </a:pPr>
            <a:endParaRPr/>
          </a:p>
          <a:p>
            <a:pPr marL="388620" lvl="1" indent="-194310" algn="l">
              <a:lnSpc>
                <a:spcPts val="2520"/>
              </a:lnSpc>
              <a:buFont typeface="Arial"/>
              <a:buChar char="•"/>
            </a:pPr>
            <a:r>
              <a:rPr lang="en-US" sz="1800">
                <a:solidFill>
                  <a:srgbClr val="000000"/>
                </a:solidFill>
                <a:latin typeface="Times New Roman"/>
                <a:ea typeface="Times New Roman"/>
                <a:cs typeface="Times New Roman"/>
                <a:sym typeface="Times New Roman"/>
              </a:rPr>
              <a:t>Practicing one's religion while having the necessary conditions to succeed academically is a fundamental right.</a:t>
            </a:r>
          </a:p>
          <a:p>
            <a:pPr algn="l">
              <a:lnSpc>
                <a:spcPts val="2520"/>
              </a:lnSpc>
            </a:pPr>
            <a:endParaRPr lang="en-US" sz="1800">
              <a:solidFill>
                <a:srgbClr val="000000"/>
              </a:solidFill>
              <a:latin typeface="Times New Roman"/>
              <a:ea typeface="Times New Roman"/>
              <a:cs typeface="Times New Roman"/>
              <a:sym typeface="Times New Roman"/>
            </a:endParaRPr>
          </a:p>
          <a:p>
            <a:pPr marL="388620" lvl="1" indent="-194310" algn="l">
              <a:lnSpc>
                <a:spcPts val="2520"/>
              </a:lnSpc>
              <a:buFont typeface="Arial"/>
              <a:buChar char="•"/>
            </a:pPr>
            <a:r>
              <a:rPr lang="en-US" sz="1800">
                <a:solidFill>
                  <a:srgbClr val="000000"/>
                </a:solidFill>
                <a:latin typeface="Times New Roman"/>
                <a:ea typeface="Times New Roman"/>
                <a:cs typeface="Times New Roman"/>
                <a:sym typeface="Times New Roman"/>
              </a:rPr>
              <a:t>Teachers can offer</a:t>
            </a:r>
            <a:r>
              <a:rPr lang="en-US" sz="1800" b="1">
                <a:solidFill>
                  <a:srgbClr val="000000"/>
                </a:solidFill>
                <a:latin typeface="Times New Roman Bold"/>
                <a:ea typeface="Times New Roman Bold"/>
                <a:cs typeface="Times New Roman Bold"/>
                <a:sym typeface="Times New Roman Bold"/>
              </a:rPr>
              <a:t> accommodations</a:t>
            </a:r>
            <a:r>
              <a:rPr lang="en-US" sz="1800">
                <a:solidFill>
                  <a:srgbClr val="000000"/>
                </a:solidFill>
                <a:latin typeface="Times New Roman"/>
                <a:ea typeface="Times New Roman"/>
                <a:cs typeface="Times New Roman"/>
                <a:sym typeface="Times New Roman"/>
              </a:rPr>
              <a:t> to support fasting students, such as:</a:t>
            </a:r>
          </a:p>
          <a:p>
            <a:pPr marL="777240" lvl="2" indent="-259080" algn="l">
              <a:lnSpc>
                <a:spcPts val="2520"/>
              </a:lnSpc>
              <a:buFont typeface="Arial"/>
              <a:buChar char="⚬"/>
            </a:pPr>
            <a:r>
              <a:rPr lang="en-US" sz="1800" b="1">
                <a:solidFill>
                  <a:srgbClr val="000000"/>
                </a:solidFill>
                <a:latin typeface="Times New Roman Bold"/>
                <a:ea typeface="Times New Roman Bold"/>
                <a:cs typeface="Times New Roman Bold"/>
                <a:sym typeface="Times New Roman Bold"/>
              </a:rPr>
              <a:t>Physical Education (PE): </a:t>
            </a:r>
            <a:r>
              <a:rPr lang="en-US" sz="1800">
                <a:solidFill>
                  <a:srgbClr val="000000"/>
                </a:solidFill>
                <a:latin typeface="Times New Roman"/>
                <a:ea typeface="Times New Roman"/>
                <a:cs typeface="Times New Roman"/>
                <a:sym typeface="Times New Roman"/>
              </a:rPr>
              <a:t>Allowing students to walk instead of engaging in strenuous activities.</a:t>
            </a:r>
          </a:p>
          <a:p>
            <a:pPr marL="777240" lvl="2" indent="-259080" algn="l">
              <a:lnSpc>
                <a:spcPts val="2520"/>
              </a:lnSpc>
              <a:buFont typeface="Arial"/>
              <a:buChar char="⚬"/>
            </a:pPr>
            <a:r>
              <a:rPr lang="en-US" sz="1800" b="1">
                <a:solidFill>
                  <a:srgbClr val="000000"/>
                </a:solidFill>
                <a:latin typeface="Times New Roman Bold"/>
                <a:ea typeface="Times New Roman Bold"/>
                <a:cs typeface="Times New Roman Bold"/>
                <a:sym typeface="Times New Roman Bold"/>
              </a:rPr>
              <a:t>Foods Class</a:t>
            </a:r>
            <a:r>
              <a:rPr lang="en-US" sz="1800">
                <a:solidFill>
                  <a:srgbClr val="000000"/>
                </a:solidFill>
                <a:latin typeface="Times New Roman"/>
                <a:ea typeface="Times New Roman"/>
                <a:cs typeface="Times New Roman"/>
                <a:sym typeface="Times New Roman"/>
              </a:rPr>
              <a:t>: Providing an alternative task instead of requiring participation in a food lab.</a:t>
            </a:r>
          </a:p>
          <a:p>
            <a:pPr algn="l">
              <a:lnSpc>
                <a:spcPts val="2520"/>
              </a:lnSpc>
            </a:pPr>
            <a:endParaRPr lang="en-US" sz="1800">
              <a:solidFill>
                <a:srgbClr val="000000"/>
              </a:solidFill>
              <a:latin typeface="Times New Roman"/>
              <a:ea typeface="Times New Roman"/>
              <a:cs typeface="Times New Roman"/>
              <a:sym typeface="Times New Roman"/>
            </a:endParaRPr>
          </a:p>
          <a:p>
            <a:pPr marL="388620" lvl="1" indent="-194310" algn="l">
              <a:lnSpc>
                <a:spcPts val="2520"/>
              </a:lnSpc>
              <a:buFont typeface="Arial"/>
              <a:buChar char="•"/>
            </a:pPr>
            <a:r>
              <a:rPr lang="en-US" sz="1800">
                <a:solidFill>
                  <a:srgbClr val="000000"/>
                </a:solidFill>
                <a:latin typeface="Times New Roman"/>
                <a:ea typeface="Times New Roman"/>
                <a:cs typeface="Times New Roman"/>
                <a:sym typeface="Times New Roman"/>
              </a:rPr>
              <a:t>Accommodations should be </a:t>
            </a:r>
            <a:r>
              <a:rPr lang="en-US" sz="1800" b="1">
                <a:solidFill>
                  <a:srgbClr val="000000"/>
                </a:solidFill>
                <a:latin typeface="Times New Roman Bold"/>
                <a:ea typeface="Times New Roman Bold"/>
                <a:cs typeface="Times New Roman Bold"/>
                <a:sym typeface="Times New Roman Bold"/>
              </a:rPr>
              <a:t>optional</a:t>
            </a:r>
            <a:r>
              <a:rPr lang="en-US" sz="1800">
                <a:solidFill>
                  <a:srgbClr val="000000"/>
                </a:solidFill>
                <a:latin typeface="Times New Roman"/>
                <a:ea typeface="Times New Roman"/>
                <a:cs typeface="Times New Roman"/>
                <a:sym typeface="Times New Roman"/>
              </a:rPr>
              <a:t>, allowing students to choose what best suits their needs.</a:t>
            </a:r>
          </a:p>
          <a:p>
            <a:pPr algn="l">
              <a:lnSpc>
                <a:spcPts val="2520"/>
              </a:lnSpc>
            </a:pPr>
            <a:endParaRPr lang="en-US" sz="1800">
              <a:solidFill>
                <a:srgbClr val="000000"/>
              </a:solidFill>
              <a:latin typeface="Times New Roman"/>
              <a:ea typeface="Times New Roman"/>
              <a:cs typeface="Times New Roman"/>
              <a:sym typeface="Times New Roman"/>
            </a:endParaRPr>
          </a:p>
          <a:p>
            <a:pPr algn="l">
              <a:lnSpc>
                <a:spcPts val="2520"/>
              </a:lnSpc>
            </a:pPr>
            <a:endParaRPr lang="en-US" sz="1800">
              <a:solidFill>
                <a:srgbClr val="000000"/>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9410" b="-147312"/>
            </a:stretch>
          </a:blipFill>
        </p:spPr>
        <p:txBody>
          <a:bodyPr/>
          <a:lstStyle/>
          <a:p>
            <a:endParaRPr lang="en-CA"/>
          </a:p>
        </p:txBody>
      </p:sp>
      <p:sp>
        <p:nvSpPr>
          <p:cNvPr id="3" name="Freeform 3"/>
          <p:cNvSpPr/>
          <p:nvPr/>
        </p:nvSpPr>
        <p:spPr>
          <a:xfrm>
            <a:off x="7327764" y="2139375"/>
            <a:ext cx="3502161" cy="2916345"/>
          </a:xfrm>
          <a:custGeom>
            <a:avLst/>
            <a:gdLst/>
            <a:ahLst/>
            <a:cxnLst/>
            <a:rect l="l" t="t" r="r" b="b"/>
            <a:pathLst>
              <a:path w="3502161" h="2916345">
                <a:moveTo>
                  <a:pt x="0" y="0"/>
                </a:moveTo>
                <a:lnTo>
                  <a:pt x="3502161" y="0"/>
                </a:lnTo>
                <a:lnTo>
                  <a:pt x="3502161" y="2916345"/>
                </a:lnTo>
                <a:lnTo>
                  <a:pt x="0" y="29163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TextBox 4"/>
          <p:cNvSpPr txBox="1"/>
          <p:nvPr/>
        </p:nvSpPr>
        <p:spPr>
          <a:xfrm>
            <a:off x="1837974" y="485775"/>
            <a:ext cx="7754051" cy="873125"/>
          </a:xfrm>
          <a:prstGeom prst="rect">
            <a:avLst/>
          </a:prstGeom>
        </p:spPr>
        <p:txBody>
          <a:bodyPr lIns="0" tIns="0" rIns="0" bIns="0" rtlCol="0" anchor="t">
            <a:spAutoFit/>
          </a:bodyPr>
          <a:lstStyle/>
          <a:p>
            <a:pPr algn="ctr">
              <a:lnSpc>
                <a:spcPts val="7000"/>
              </a:lnSpc>
            </a:pPr>
            <a:r>
              <a:rPr lang="en-US" sz="5000">
                <a:solidFill>
                  <a:srgbClr val="000000"/>
                </a:solidFill>
                <a:latin typeface="Forum"/>
                <a:ea typeface="Forum"/>
                <a:cs typeface="Forum"/>
                <a:sym typeface="Forum"/>
              </a:rPr>
              <a:t>How can you be supportive? </a:t>
            </a:r>
          </a:p>
        </p:txBody>
      </p:sp>
      <p:sp>
        <p:nvSpPr>
          <p:cNvPr id="5" name="TextBox 5"/>
          <p:cNvSpPr txBox="1"/>
          <p:nvPr/>
        </p:nvSpPr>
        <p:spPr>
          <a:xfrm>
            <a:off x="2993613" y="1658045"/>
            <a:ext cx="1192113" cy="481330"/>
          </a:xfrm>
          <a:prstGeom prst="rect">
            <a:avLst/>
          </a:prstGeom>
        </p:spPr>
        <p:txBody>
          <a:bodyPr lIns="0" tIns="0" rIns="0" bIns="0" rtlCol="0" anchor="t">
            <a:spAutoFit/>
          </a:bodyPr>
          <a:lstStyle/>
          <a:p>
            <a:pPr algn="ctr">
              <a:lnSpc>
                <a:spcPts val="3919"/>
              </a:lnSpc>
            </a:pPr>
            <a:r>
              <a:rPr lang="en-US" sz="2799">
                <a:solidFill>
                  <a:srgbClr val="000000"/>
                </a:solidFill>
                <a:latin typeface="Alex Brush"/>
                <a:ea typeface="Alex Brush"/>
                <a:cs typeface="Alex Brush"/>
                <a:sym typeface="Alex Brush"/>
              </a:rPr>
              <a:t>Empathy </a:t>
            </a:r>
          </a:p>
        </p:txBody>
      </p:sp>
      <p:sp>
        <p:nvSpPr>
          <p:cNvPr id="6" name="TextBox 6"/>
          <p:cNvSpPr txBox="1"/>
          <p:nvPr/>
        </p:nvSpPr>
        <p:spPr>
          <a:xfrm>
            <a:off x="246128" y="1727971"/>
            <a:ext cx="6953939" cy="4116705"/>
          </a:xfrm>
          <a:prstGeom prst="rect">
            <a:avLst/>
          </a:prstGeom>
        </p:spPr>
        <p:txBody>
          <a:bodyPr lIns="0" tIns="0" rIns="0" bIns="0" rtlCol="0" anchor="t">
            <a:spAutoFit/>
          </a:bodyPr>
          <a:lstStyle/>
          <a:p>
            <a:pPr algn="l">
              <a:lnSpc>
                <a:spcPts val="2520"/>
              </a:lnSpc>
            </a:pPr>
            <a:endParaRPr/>
          </a:p>
          <a:p>
            <a:pPr marL="388620" lvl="1" indent="-194310" algn="l">
              <a:lnSpc>
                <a:spcPts val="2520"/>
              </a:lnSpc>
              <a:buFont typeface="Arial"/>
              <a:buChar char="•"/>
            </a:pPr>
            <a:r>
              <a:rPr lang="en-US" sz="1800">
                <a:solidFill>
                  <a:srgbClr val="000000"/>
                </a:solidFill>
                <a:latin typeface="Times New Roman"/>
                <a:ea typeface="Times New Roman"/>
                <a:cs typeface="Times New Roman"/>
                <a:sym typeface="Times New Roman"/>
              </a:rPr>
              <a:t>True empathy involves </a:t>
            </a:r>
            <a:r>
              <a:rPr lang="en-US" sz="1800" b="1">
                <a:solidFill>
                  <a:srgbClr val="000000"/>
                </a:solidFill>
                <a:latin typeface="Times New Roman Bold"/>
                <a:ea typeface="Times New Roman Bold"/>
                <a:cs typeface="Times New Roman Bold"/>
                <a:sym typeface="Times New Roman Bold"/>
              </a:rPr>
              <a:t>understanding and acknowledging</a:t>
            </a:r>
            <a:r>
              <a:rPr lang="en-US" sz="1800">
                <a:solidFill>
                  <a:srgbClr val="000000"/>
                </a:solidFill>
                <a:latin typeface="Times New Roman"/>
                <a:ea typeface="Times New Roman"/>
                <a:cs typeface="Times New Roman"/>
                <a:sym typeface="Times New Roman"/>
              </a:rPr>
              <a:t> the experiences of others.</a:t>
            </a:r>
          </a:p>
          <a:p>
            <a:pPr algn="l">
              <a:lnSpc>
                <a:spcPts val="2520"/>
              </a:lnSpc>
            </a:pPr>
            <a:endParaRPr lang="en-US" sz="1800">
              <a:solidFill>
                <a:srgbClr val="000000"/>
              </a:solidFill>
              <a:latin typeface="Times New Roman"/>
              <a:ea typeface="Times New Roman"/>
              <a:cs typeface="Times New Roman"/>
              <a:sym typeface="Times New Roman"/>
            </a:endParaRPr>
          </a:p>
          <a:p>
            <a:pPr marL="388620" lvl="1" indent="-194310" algn="l">
              <a:lnSpc>
                <a:spcPts val="2520"/>
              </a:lnSpc>
              <a:buFont typeface="Arial"/>
              <a:buChar char="•"/>
            </a:pPr>
            <a:r>
              <a:rPr lang="en-US" sz="1800">
                <a:solidFill>
                  <a:srgbClr val="000000"/>
                </a:solidFill>
                <a:latin typeface="Times New Roman"/>
                <a:ea typeface="Times New Roman"/>
                <a:cs typeface="Times New Roman"/>
                <a:sym typeface="Times New Roman"/>
              </a:rPr>
              <a:t>When planning school activities and events, consider their impact on practicing students.</a:t>
            </a:r>
          </a:p>
          <a:p>
            <a:pPr marL="777240" lvl="2" indent="-259080" algn="l">
              <a:lnSpc>
                <a:spcPts val="2520"/>
              </a:lnSpc>
              <a:buFont typeface="Arial"/>
              <a:buChar char="⚬"/>
            </a:pPr>
            <a:r>
              <a:rPr lang="en-US" sz="1800" b="1">
                <a:solidFill>
                  <a:srgbClr val="000000"/>
                </a:solidFill>
                <a:latin typeface="Times New Roman Bold"/>
                <a:ea typeface="Times New Roman Bold"/>
                <a:cs typeface="Times New Roman Bold"/>
                <a:sym typeface="Times New Roman Bold"/>
              </a:rPr>
              <a:t>Will anyone feel left out?</a:t>
            </a:r>
          </a:p>
          <a:p>
            <a:pPr marL="777240" lvl="2" indent="-259080" algn="l">
              <a:lnSpc>
                <a:spcPts val="2520"/>
              </a:lnSpc>
              <a:buFont typeface="Arial"/>
              <a:buChar char="⚬"/>
            </a:pPr>
            <a:r>
              <a:rPr lang="en-US" sz="1800" b="1">
                <a:solidFill>
                  <a:srgbClr val="000000"/>
                </a:solidFill>
                <a:latin typeface="Times New Roman Bold"/>
                <a:ea typeface="Times New Roman Bold"/>
                <a:cs typeface="Times New Roman Bold"/>
                <a:sym typeface="Times New Roman Bold"/>
              </a:rPr>
              <a:t>What steps can you take to make activities more inclusive?</a:t>
            </a:r>
          </a:p>
          <a:p>
            <a:pPr marL="777240" lvl="2" indent="-259080" algn="l">
              <a:lnSpc>
                <a:spcPts val="2520"/>
              </a:lnSpc>
              <a:buFont typeface="Arial"/>
              <a:buChar char="⚬"/>
            </a:pPr>
            <a:r>
              <a:rPr lang="en-US" sz="1800" b="1">
                <a:solidFill>
                  <a:srgbClr val="000000"/>
                </a:solidFill>
                <a:latin typeface="Times New Roman Bold"/>
                <a:ea typeface="Times New Roman Bold"/>
                <a:cs typeface="Times New Roman Bold"/>
                <a:sym typeface="Times New Roman Bold"/>
              </a:rPr>
              <a:t>How can you better support your school community?</a:t>
            </a:r>
          </a:p>
          <a:p>
            <a:pPr algn="l">
              <a:lnSpc>
                <a:spcPts val="2520"/>
              </a:lnSpc>
            </a:pPr>
            <a:endParaRPr lang="en-US" sz="1800" b="1">
              <a:solidFill>
                <a:srgbClr val="000000"/>
              </a:solidFill>
              <a:latin typeface="Times New Roman Bold"/>
              <a:ea typeface="Times New Roman Bold"/>
              <a:cs typeface="Times New Roman Bold"/>
              <a:sym typeface="Times New Roman Bold"/>
            </a:endParaRPr>
          </a:p>
          <a:p>
            <a:pPr marL="388620" lvl="1" indent="-194310" algn="l">
              <a:lnSpc>
                <a:spcPts val="2520"/>
              </a:lnSpc>
              <a:buFont typeface="Arial"/>
              <a:buChar char="•"/>
            </a:pPr>
            <a:r>
              <a:rPr lang="en-US" sz="1800">
                <a:solidFill>
                  <a:srgbClr val="000000"/>
                </a:solidFill>
                <a:latin typeface="Times New Roman"/>
                <a:ea typeface="Times New Roman"/>
                <a:cs typeface="Times New Roman"/>
                <a:sym typeface="Times New Roman"/>
              </a:rPr>
              <a:t>Small adjustments and awareness can make a </a:t>
            </a:r>
            <a:r>
              <a:rPr lang="en-US" sz="1800" b="1">
                <a:solidFill>
                  <a:srgbClr val="000000"/>
                </a:solidFill>
                <a:latin typeface="Times New Roman Bold"/>
                <a:ea typeface="Times New Roman Bold"/>
                <a:cs typeface="Times New Roman Bold"/>
                <a:sym typeface="Times New Roman Bold"/>
              </a:rPr>
              <a:t>meaningful difference</a:t>
            </a:r>
            <a:r>
              <a:rPr lang="en-US" sz="1800">
                <a:solidFill>
                  <a:srgbClr val="000000"/>
                </a:solidFill>
                <a:latin typeface="Times New Roman"/>
                <a:ea typeface="Times New Roman"/>
                <a:cs typeface="Times New Roman"/>
                <a:sym typeface="Times New Roman"/>
              </a:rPr>
              <a:t> in fostering inclusivity and respect.</a:t>
            </a:r>
          </a:p>
          <a:p>
            <a:pPr algn="l">
              <a:lnSpc>
                <a:spcPts val="2520"/>
              </a:lnSpc>
            </a:pPr>
            <a:endParaRPr lang="en-US" sz="1800">
              <a:solidFill>
                <a:srgbClr val="000000"/>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9410" b="-147312"/>
            </a:stretch>
          </a:blipFill>
        </p:spPr>
        <p:txBody>
          <a:bodyPr/>
          <a:lstStyle/>
          <a:p>
            <a:endParaRPr lang="en-CA"/>
          </a:p>
        </p:txBody>
      </p:sp>
      <p:sp>
        <p:nvSpPr>
          <p:cNvPr id="3" name="TextBox 3"/>
          <p:cNvSpPr txBox="1"/>
          <p:nvPr/>
        </p:nvSpPr>
        <p:spPr>
          <a:xfrm>
            <a:off x="8886" y="2429338"/>
            <a:ext cx="11421114" cy="1084925"/>
          </a:xfrm>
          <a:prstGeom prst="rect">
            <a:avLst/>
          </a:prstGeom>
        </p:spPr>
        <p:txBody>
          <a:bodyPr lIns="0" tIns="0" rIns="0" bIns="0" rtlCol="0" anchor="t">
            <a:spAutoFit/>
          </a:bodyPr>
          <a:lstStyle/>
          <a:p>
            <a:pPr algn="ctr">
              <a:lnSpc>
                <a:spcPts val="3505"/>
              </a:lnSpc>
            </a:pPr>
            <a:r>
              <a:rPr lang="en-US" sz="2503">
                <a:solidFill>
                  <a:srgbClr val="000000"/>
                </a:solidFill>
                <a:latin typeface="Forum"/>
                <a:ea typeface="Forum"/>
                <a:cs typeface="Forum"/>
                <a:sym typeface="Forum"/>
              </a:rPr>
              <a:t>“If students have the right accomodations and support from teachers and their peers, it can turn a challenging month into the most rewarding.”</a:t>
            </a:r>
          </a:p>
          <a:p>
            <a:pPr algn="l">
              <a:lnSpc>
                <a:spcPts val="1502"/>
              </a:lnSpc>
            </a:pPr>
            <a:endParaRPr lang="en-US" sz="2503">
              <a:solidFill>
                <a:srgbClr val="000000"/>
              </a:solidFill>
              <a:latin typeface="Forum"/>
              <a:ea typeface="Forum"/>
              <a:cs typeface="Forum"/>
              <a:sym typeface="Forum"/>
            </a:endParaRPr>
          </a:p>
        </p:txBody>
      </p:sp>
      <p:sp>
        <p:nvSpPr>
          <p:cNvPr id="4" name="TextBox 4"/>
          <p:cNvSpPr txBox="1"/>
          <p:nvPr/>
        </p:nvSpPr>
        <p:spPr>
          <a:xfrm>
            <a:off x="5379360" y="4183683"/>
            <a:ext cx="1030337" cy="226695"/>
          </a:xfrm>
          <a:prstGeom prst="rect">
            <a:avLst/>
          </a:prstGeom>
        </p:spPr>
        <p:txBody>
          <a:bodyPr lIns="0" tIns="0" rIns="0" bIns="0" rtlCol="0" anchor="t">
            <a:spAutoFit/>
          </a:bodyPr>
          <a:lstStyle/>
          <a:p>
            <a:pPr algn="ctr">
              <a:lnSpc>
                <a:spcPts val="1679"/>
              </a:lnSpc>
            </a:pPr>
            <a:r>
              <a:rPr lang="en-US" sz="1200">
                <a:solidFill>
                  <a:srgbClr val="000000"/>
                </a:solidFill>
                <a:latin typeface="Times New Roman"/>
                <a:ea typeface="Times New Roman"/>
                <a:cs typeface="Times New Roman"/>
                <a:sym typeface="Times New Roman"/>
              </a:rPr>
              <a:t>(Alrubail, 2019)</a:t>
            </a:r>
          </a:p>
        </p:txBody>
      </p:sp>
      <p:sp>
        <p:nvSpPr>
          <p:cNvPr id="5" name="TextBox 5"/>
          <p:cNvSpPr txBox="1"/>
          <p:nvPr/>
        </p:nvSpPr>
        <p:spPr>
          <a:xfrm>
            <a:off x="4608158" y="3650283"/>
            <a:ext cx="2572741" cy="581025"/>
          </a:xfrm>
          <a:prstGeom prst="rect">
            <a:avLst/>
          </a:prstGeom>
        </p:spPr>
        <p:txBody>
          <a:bodyPr lIns="0" tIns="0" rIns="0" bIns="0" rtlCol="0" anchor="t">
            <a:spAutoFit/>
          </a:bodyPr>
          <a:lstStyle/>
          <a:p>
            <a:pPr algn="ctr">
              <a:lnSpc>
                <a:spcPts val="4200"/>
              </a:lnSpc>
            </a:pPr>
            <a:r>
              <a:rPr lang="en-US" sz="3000" i="1">
                <a:solidFill>
                  <a:srgbClr val="000000"/>
                </a:solidFill>
                <a:latin typeface="Times New Roman Italics"/>
                <a:ea typeface="Times New Roman Italics"/>
                <a:cs typeface="Times New Roman Italics"/>
                <a:sym typeface="Times New Roman Italics"/>
              </a:rPr>
              <a:t>-Rasul Alrubail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9410" b="-147312"/>
            </a:stretch>
          </a:blipFill>
        </p:spPr>
        <p:txBody>
          <a:bodyPr/>
          <a:lstStyle/>
          <a:p>
            <a:endParaRPr lang="en-CA"/>
          </a:p>
        </p:txBody>
      </p:sp>
      <p:sp>
        <p:nvSpPr>
          <p:cNvPr id="3" name="Freeform 3"/>
          <p:cNvSpPr/>
          <p:nvPr/>
        </p:nvSpPr>
        <p:spPr>
          <a:xfrm>
            <a:off x="4981422" y="1691848"/>
            <a:ext cx="1467156" cy="682895"/>
          </a:xfrm>
          <a:custGeom>
            <a:avLst/>
            <a:gdLst/>
            <a:ahLst/>
            <a:cxnLst/>
            <a:rect l="l" t="t" r="r" b="b"/>
            <a:pathLst>
              <a:path w="1467156" h="682895">
                <a:moveTo>
                  <a:pt x="0" y="0"/>
                </a:moveTo>
                <a:lnTo>
                  <a:pt x="1467156" y="0"/>
                </a:lnTo>
                <a:lnTo>
                  <a:pt x="1467156" y="682895"/>
                </a:lnTo>
                <a:lnTo>
                  <a:pt x="0" y="6828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TextBox 4"/>
          <p:cNvSpPr txBox="1"/>
          <p:nvPr/>
        </p:nvSpPr>
        <p:spPr>
          <a:xfrm>
            <a:off x="1433943" y="1726798"/>
            <a:ext cx="8569786" cy="1551148"/>
          </a:xfrm>
          <a:prstGeom prst="rect">
            <a:avLst/>
          </a:prstGeom>
        </p:spPr>
        <p:txBody>
          <a:bodyPr lIns="0" tIns="0" rIns="0" bIns="0" rtlCol="0" anchor="t">
            <a:spAutoFit/>
          </a:bodyPr>
          <a:lstStyle/>
          <a:p>
            <a:pPr algn="ctr">
              <a:lnSpc>
                <a:spcPts val="12678"/>
              </a:lnSpc>
            </a:pPr>
            <a:r>
              <a:rPr lang="en-US" sz="9056" spc="-271">
                <a:solidFill>
                  <a:srgbClr val="000000"/>
                </a:solidFill>
                <a:latin typeface="Pony Club"/>
                <a:ea typeface="Pony Club"/>
                <a:cs typeface="Pony Club"/>
                <a:sym typeface="Pony Club"/>
              </a:rPr>
              <a:t>Ramadan</a:t>
            </a:r>
          </a:p>
        </p:txBody>
      </p:sp>
      <p:sp>
        <p:nvSpPr>
          <p:cNvPr id="5" name="TextBox 5"/>
          <p:cNvSpPr txBox="1"/>
          <p:nvPr/>
        </p:nvSpPr>
        <p:spPr>
          <a:xfrm>
            <a:off x="4981422" y="2784233"/>
            <a:ext cx="4238778" cy="873125"/>
          </a:xfrm>
          <a:prstGeom prst="rect">
            <a:avLst/>
          </a:prstGeom>
        </p:spPr>
        <p:txBody>
          <a:bodyPr wrap="square" lIns="0" tIns="0" rIns="0" bIns="0" rtlCol="0" anchor="t">
            <a:spAutoFit/>
          </a:bodyPr>
          <a:lstStyle/>
          <a:p>
            <a:pPr algn="ctr">
              <a:lnSpc>
                <a:spcPts val="7000"/>
              </a:lnSpc>
            </a:pPr>
            <a:r>
              <a:rPr lang="en-US" sz="5000" dirty="0">
                <a:solidFill>
                  <a:srgbClr val="000000"/>
                </a:solidFill>
                <a:latin typeface="Forum"/>
                <a:ea typeface="Forum"/>
                <a:cs typeface="Forum"/>
                <a:sym typeface="Forum"/>
              </a:rPr>
              <a:t>M U B A R A 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9410" b="-147312"/>
            </a:stretch>
          </a:blipFill>
        </p:spPr>
        <p:txBody>
          <a:bodyPr/>
          <a:lstStyle/>
          <a:p>
            <a:endParaRPr lang="en-CA"/>
          </a:p>
        </p:txBody>
      </p:sp>
      <p:sp>
        <p:nvSpPr>
          <p:cNvPr id="3" name="TextBox 3"/>
          <p:cNvSpPr txBox="1"/>
          <p:nvPr/>
        </p:nvSpPr>
        <p:spPr>
          <a:xfrm>
            <a:off x="2580509" y="613472"/>
            <a:ext cx="6268982" cy="873125"/>
          </a:xfrm>
          <a:prstGeom prst="rect">
            <a:avLst/>
          </a:prstGeom>
        </p:spPr>
        <p:txBody>
          <a:bodyPr lIns="0" tIns="0" rIns="0" bIns="0" rtlCol="0" anchor="t">
            <a:spAutoFit/>
          </a:bodyPr>
          <a:lstStyle/>
          <a:p>
            <a:pPr algn="ctr">
              <a:lnSpc>
                <a:spcPts val="7000"/>
              </a:lnSpc>
            </a:pPr>
            <a:r>
              <a:rPr lang="en-US" sz="5000">
                <a:solidFill>
                  <a:srgbClr val="000000"/>
                </a:solidFill>
                <a:latin typeface="Forum"/>
                <a:ea typeface="Forum"/>
                <a:cs typeface="Forum"/>
                <a:sym typeface="Forum"/>
              </a:rPr>
              <a:t>Land Acknowledgement</a:t>
            </a:r>
          </a:p>
        </p:txBody>
      </p:sp>
      <p:sp>
        <p:nvSpPr>
          <p:cNvPr id="4" name="TextBox 4"/>
          <p:cNvSpPr txBox="1"/>
          <p:nvPr/>
        </p:nvSpPr>
        <p:spPr>
          <a:xfrm>
            <a:off x="914801" y="2175506"/>
            <a:ext cx="9600399" cy="1936192"/>
          </a:xfrm>
          <a:prstGeom prst="rect">
            <a:avLst/>
          </a:prstGeom>
        </p:spPr>
        <p:txBody>
          <a:bodyPr lIns="0" tIns="0" rIns="0" bIns="0" rtlCol="0" anchor="t">
            <a:spAutoFit/>
          </a:bodyPr>
          <a:lstStyle/>
          <a:p>
            <a:pPr algn="ctr">
              <a:lnSpc>
                <a:spcPts val="3005"/>
              </a:lnSpc>
            </a:pPr>
            <a:r>
              <a:rPr lang="en-US" sz="2146">
                <a:solidFill>
                  <a:srgbClr val="000000"/>
                </a:solidFill>
                <a:latin typeface="Times New Roman"/>
                <a:ea typeface="Times New Roman"/>
                <a:cs typeface="Times New Roman"/>
                <a:sym typeface="Times New Roman"/>
              </a:rPr>
              <a:t>I would like to acknowledge that our district is on the shared, unceded, traditional territory of the Katzie, the Semiahmoo, the Kwantlen and other Coast Salish Peoples, and I honour their stewardship of this land. As Ramadan is observed, I also appreciate the freedom to practice my faith on this land, which I do with gratitude and respect for its original inhabitants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9410" b="-147312"/>
            </a:stretch>
          </a:blipFill>
        </p:spPr>
        <p:txBody>
          <a:bodyPr/>
          <a:lstStyle/>
          <a:p>
            <a:endParaRPr lang="en-CA"/>
          </a:p>
        </p:txBody>
      </p:sp>
      <p:sp>
        <p:nvSpPr>
          <p:cNvPr id="3" name="Freeform 3"/>
          <p:cNvSpPr/>
          <p:nvPr/>
        </p:nvSpPr>
        <p:spPr>
          <a:xfrm>
            <a:off x="600075" y="758603"/>
            <a:ext cx="3525803" cy="4270715"/>
          </a:xfrm>
          <a:custGeom>
            <a:avLst/>
            <a:gdLst/>
            <a:ahLst/>
            <a:cxnLst/>
            <a:rect l="l" t="t" r="r" b="b"/>
            <a:pathLst>
              <a:path w="3525803" h="4270715">
                <a:moveTo>
                  <a:pt x="0" y="0"/>
                </a:moveTo>
                <a:lnTo>
                  <a:pt x="3525803" y="0"/>
                </a:lnTo>
                <a:lnTo>
                  <a:pt x="3525803" y="4270715"/>
                </a:lnTo>
                <a:lnTo>
                  <a:pt x="0" y="4270715"/>
                </a:lnTo>
                <a:lnTo>
                  <a:pt x="0" y="0"/>
                </a:lnTo>
                <a:close/>
              </a:path>
            </a:pathLst>
          </a:custGeom>
          <a:blipFill>
            <a:blip r:embed="rId3"/>
            <a:stretch>
              <a:fillRect l="-4716" t="-16032" r="-4716" b="-19486"/>
            </a:stretch>
          </a:blipFill>
        </p:spPr>
        <p:txBody>
          <a:bodyPr/>
          <a:lstStyle/>
          <a:p>
            <a:endParaRPr lang="en-CA"/>
          </a:p>
        </p:txBody>
      </p:sp>
      <p:sp>
        <p:nvSpPr>
          <p:cNvPr id="4" name="TextBox 4"/>
          <p:cNvSpPr txBox="1"/>
          <p:nvPr/>
        </p:nvSpPr>
        <p:spPr>
          <a:xfrm>
            <a:off x="5568659" y="258223"/>
            <a:ext cx="4702924" cy="500380"/>
          </a:xfrm>
          <a:prstGeom prst="rect">
            <a:avLst/>
          </a:prstGeom>
        </p:spPr>
        <p:txBody>
          <a:bodyPr lIns="0" tIns="0" rIns="0" bIns="0" rtlCol="0" anchor="t">
            <a:spAutoFit/>
          </a:bodyPr>
          <a:lstStyle/>
          <a:p>
            <a:pPr algn="ctr">
              <a:lnSpc>
                <a:spcPts val="3919"/>
              </a:lnSpc>
            </a:pPr>
            <a:r>
              <a:rPr lang="en-US" sz="2799">
                <a:solidFill>
                  <a:srgbClr val="000000"/>
                </a:solidFill>
                <a:latin typeface="Forum"/>
                <a:ea typeface="Forum"/>
                <a:cs typeface="Forum"/>
                <a:sym typeface="Forum"/>
              </a:rPr>
              <a:t>Bridging Education &amp; Inclusivity</a:t>
            </a:r>
          </a:p>
        </p:txBody>
      </p:sp>
      <p:sp>
        <p:nvSpPr>
          <p:cNvPr id="5" name="TextBox 5"/>
          <p:cNvSpPr txBox="1"/>
          <p:nvPr/>
        </p:nvSpPr>
        <p:spPr>
          <a:xfrm>
            <a:off x="5059227" y="979704"/>
            <a:ext cx="5978804" cy="5021046"/>
          </a:xfrm>
          <a:prstGeom prst="rect">
            <a:avLst/>
          </a:prstGeom>
        </p:spPr>
        <p:txBody>
          <a:bodyPr lIns="0" tIns="0" rIns="0" bIns="0" rtlCol="0" anchor="t">
            <a:spAutoFit/>
          </a:bodyPr>
          <a:lstStyle/>
          <a:p>
            <a:pPr algn="l">
              <a:lnSpc>
                <a:spcPts val="2830"/>
              </a:lnSpc>
            </a:pPr>
            <a:r>
              <a:rPr lang="en-US" sz="2021">
                <a:solidFill>
                  <a:srgbClr val="000000"/>
                </a:solidFill>
                <a:latin typeface="Forum"/>
                <a:ea typeface="Forum"/>
                <a:cs typeface="Forum"/>
                <a:sym typeface="Forum"/>
              </a:rPr>
              <a:t>📸 My name is Zahraa Dean, and I’m currently a student teacher in the PDP program at Simon Fraser University while on education leave from my role as an Inclusive Education Support Worker (IESW) with Surrey Schools.</a:t>
            </a:r>
          </a:p>
          <a:p>
            <a:pPr algn="l">
              <a:lnSpc>
                <a:spcPts val="2830"/>
              </a:lnSpc>
            </a:pPr>
            <a:endParaRPr lang="en-US" sz="2021">
              <a:solidFill>
                <a:srgbClr val="000000"/>
              </a:solidFill>
              <a:latin typeface="Forum"/>
              <a:ea typeface="Forum"/>
              <a:cs typeface="Forum"/>
              <a:sym typeface="Forum"/>
            </a:endParaRPr>
          </a:p>
          <a:p>
            <a:pPr algn="l">
              <a:lnSpc>
                <a:spcPts val="2830"/>
              </a:lnSpc>
            </a:pPr>
            <a:r>
              <a:rPr lang="en-US" sz="2021">
                <a:solidFill>
                  <a:srgbClr val="000000"/>
                </a:solidFill>
                <a:latin typeface="Forum"/>
                <a:ea typeface="Forum"/>
                <a:cs typeface="Forum"/>
                <a:sym typeface="Forum"/>
              </a:rPr>
              <a:t>🌙 As a practicing Muslim, I am passionate about fostering inclusivity and ensuring that all students feel supported in their learning environments.</a:t>
            </a:r>
          </a:p>
          <a:p>
            <a:pPr algn="l">
              <a:lnSpc>
                <a:spcPts val="2830"/>
              </a:lnSpc>
            </a:pPr>
            <a:endParaRPr lang="en-US" sz="2021">
              <a:solidFill>
                <a:srgbClr val="000000"/>
              </a:solidFill>
              <a:latin typeface="Forum"/>
              <a:ea typeface="Forum"/>
              <a:cs typeface="Forum"/>
              <a:sym typeface="Forum"/>
            </a:endParaRPr>
          </a:p>
          <a:p>
            <a:pPr algn="l">
              <a:lnSpc>
                <a:spcPts val="2830"/>
              </a:lnSpc>
            </a:pPr>
            <a:r>
              <a:rPr lang="en-US" sz="2021">
                <a:solidFill>
                  <a:srgbClr val="000000"/>
                </a:solidFill>
                <a:latin typeface="Forum"/>
                <a:ea typeface="Forum"/>
                <a:cs typeface="Forum"/>
                <a:sym typeface="Forum"/>
              </a:rPr>
              <a:t>🙏 I hope this resource has provided valuable insight into Ramadan and how we can collectively create a more welcoming and understanding school community for those observing it.</a:t>
            </a:r>
          </a:p>
          <a:p>
            <a:pPr algn="ctr">
              <a:lnSpc>
                <a:spcPts val="2830"/>
              </a:lnSpc>
              <a:spcBef>
                <a:spcPct val="0"/>
              </a:spcBef>
            </a:pPr>
            <a:endParaRPr lang="en-US" sz="2021">
              <a:solidFill>
                <a:srgbClr val="000000"/>
              </a:solidFill>
              <a:latin typeface="Forum"/>
              <a:ea typeface="Forum"/>
              <a:cs typeface="Forum"/>
              <a:sym typeface="Forum"/>
            </a:endParaRPr>
          </a:p>
        </p:txBody>
      </p:sp>
      <p:sp>
        <p:nvSpPr>
          <p:cNvPr id="6" name="TextBox 6"/>
          <p:cNvSpPr txBox="1"/>
          <p:nvPr/>
        </p:nvSpPr>
        <p:spPr>
          <a:xfrm>
            <a:off x="-658088" y="5202555"/>
            <a:ext cx="6042129" cy="198120"/>
          </a:xfrm>
          <a:prstGeom prst="rect">
            <a:avLst/>
          </a:prstGeom>
        </p:spPr>
        <p:txBody>
          <a:bodyPr lIns="0" tIns="0" rIns="0" bIns="0" rtlCol="0" anchor="t">
            <a:spAutoFit/>
          </a:bodyPr>
          <a:lstStyle/>
          <a:p>
            <a:pPr algn="ctr">
              <a:lnSpc>
                <a:spcPts val="1680"/>
              </a:lnSpc>
            </a:pPr>
            <a:r>
              <a:rPr lang="en-US" sz="1200" b="1">
                <a:solidFill>
                  <a:srgbClr val="000000"/>
                </a:solidFill>
                <a:latin typeface="Canva Sans Bold"/>
                <a:ea typeface="Canva Sans Bold"/>
                <a:cs typeface="Canva Sans Bold"/>
                <a:sym typeface="Canva Sans Bold"/>
              </a:rPr>
              <a:t>dean_zahraa@surreyschools.ca | zdean@surreyschools.ca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9410" b="-147312"/>
            </a:stretch>
          </a:blipFill>
        </p:spPr>
        <p:txBody>
          <a:bodyPr/>
          <a:lstStyle/>
          <a:p>
            <a:endParaRPr lang="en-CA"/>
          </a:p>
        </p:txBody>
      </p:sp>
      <p:sp>
        <p:nvSpPr>
          <p:cNvPr id="3" name="Freeform 3"/>
          <p:cNvSpPr/>
          <p:nvPr/>
        </p:nvSpPr>
        <p:spPr>
          <a:xfrm>
            <a:off x="2698541" y="466725"/>
            <a:ext cx="6300895" cy="3531149"/>
          </a:xfrm>
          <a:custGeom>
            <a:avLst/>
            <a:gdLst/>
            <a:ahLst/>
            <a:cxnLst/>
            <a:rect l="l" t="t" r="r" b="b"/>
            <a:pathLst>
              <a:path w="6300895" h="3531149">
                <a:moveTo>
                  <a:pt x="0" y="0"/>
                </a:moveTo>
                <a:lnTo>
                  <a:pt x="6300895" y="0"/>
                </a:lnTo>
                <a:lnTo>
                  <a:pt x="6300895" y="3531149"/>
                </a:lnTo>
                <a:lnTo>
                  <a:pt x="0" y="3531149"/>
                </a:lnTo>
                <a:lnTo>
                  <a:pt x="0" y="0"/>
                </a:lnTo>
                <a:close/>
              </a:path>
            </a:pathLst>
          </a:custGeom>
          <a:blipFill>
            <a:blip r:embed="rId3"/>
            <a:stretch>
              <a:fillRect/>
            </a:stretch>
          </a:blipFill>
        </p:spPr>
        <p:txBody>
          <a:bodyPr/>
          <a:lstStyle/>
          <a:p>
            <a:endParaRPr lang="en-CA"/>
          </a:p>
        </p:txBody>
      </p:sp>
      <p:sp>
        <p:nvSpPr>
          <p:cNvPr id="4" name="TextBox 4"/>
          <p:cNvSpPr txBox="1"/>
          <p:nvPr/>
        </p:nvSpPr>
        <p:spPr>
          <a:xfrm>
            <a:off x="3154519" y="4016924"/>
            <a:ext cx="5599706" cy="873125"/>
          </a:xfrm>
          <a:prstGeom prst="rect">
            <a:avLst/>
          </a:prstGeom>
        </p:spPr>
        <p:txBody>
          <a:bodyPr lIns="0" tIns="0" rIns="0" bIns="0" rtlCol="0" anchor="t">
            <a:spAutoFit/>
          </a:bodyPr>
          <a:lstStyle/>
          <a:p>
            <a:pPr algn="ctr">
              <a:lnSpc>
                <a:spcPts val="7000"/>
              </a:lnSpc>
            </a:pPr>
            <a:r>
              <a:rPr lang="en-US" sz="5000">
                <a:solidFill>
                  <a:srgbClr val="000000"/>
                </a:solidFill>
                <a:latin typeface="Forum"/>
                <a:ea typeface="Forum"/>
                <a:cs typeface="Forum"/>
                <a:sym typeface="Forum"/>
              </a:rPr>
              <a:t>What is Ramadan? </a:t>
            </a:r>
          </a:p>
        </p:txBody>
      </p:sp>
      <p:sp>
        <p:nvSpPr>
          <p:cNvPr id="5" name="TextBox 5"/>
          <p:cNvSpPr txBox="1"/>
          <p:nvPr/>
        </p:nvSpPr>
        <p:spPr>
          <a:xfrm>
            <a:off x="1031633" y="4943432"/>
            <a:ext cx="9634712" cy="659130"/>
          </a:xfrm>
          <a:prstGeom prst="rect">
            <a:avLst/>
          </a:prstGeom>
        </p:spPr>
        <p:txBody>
          <a:bodyPr lIns="0" tIns="0" rIns="0" bIns="0" rtlCol="0" anchor="t">
            <a:spAutoFit/>
          </a:bodyPr>
          <a:lstStyle/>
          <a:p>
            <a:pPr algn="ctr">
              <a:lnSpc>
                <a:spcPts val="2520"/>
              </a:lnSpc>
            </a:pPr>
            <a:r>
              <a:rPr lang="en-US" sz="1800">
                <a:solidFill>
                  <a:srgbClr val="000000"/>
                </a:solidFill>
                <a:latin typeface="Times New Roman"/>
                <a:ea typeface="Times New Roman"/>
                <a:cs typeface="Times New Roman"/>
                <a:sym typeface="Times New Roman"/>
              </a:rPr>
              <a:t>Ramadan is the 9th month of the Islamic calendar, during which fasting is observed from sunrise to sunset by Muslims worldwide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9410" b="-147312"/>
            </a:stretch>
          </a:blipFill>
        </p:spPr>
        <p:txBody>
          <a:bodyPr/>
          <a:lstStyle/>
          <a:p>
            <a:endParaRPr lang="en-CA"/>
          </a:p>
        </p:txBody>
      </p:sp>
      <p:sp>
        <p:nvSpPr>
          <p:cNvPr id="3" name="TextBox 3"/>
          <p:cNvSpPr txBox="1"/>
          <p:nvPr/>
        </p:nvSpPr>
        <p:spPr>
          <a:xfrm>
            <a:off x="3304126" y="485775"/>
            <a:ext cx="4821748" cy="873125"/>
          </a:xfrm>
          <a:prstGeom prst="rect">
            <a:avLst/>
          </a:prstGeom>
        </p:spPr>
        <p:txBody>
          <a:bodyPr lIns="0" tIns="0" rIns="0" bIns="0" rtlCol="0" anchor="t">
            <a:spAutoFit/>
          </a:bodyPr>
          <a:lstStyle/>
          <a:p>
            <a:pPr algn="ctr">
              <a:lnSpc>
                <a:spcPts val="7000"/>
              </a:lnSpc>
            </a:pPr>
            <a:r>
              <a:rPr lang="en-US" sz="5000">
                <a:solidFill>
                  <a:srgbClr val="000000"/>
                </a:solidFill>
                <a:latin typeface="Forum"/>
                <a:ea typeface="Forum"/>
                <a:cs typeface="Forum"/>
                <a:sym typeface="Forum"/>
              </a:rPr>
              <a:t>Keywords </a:t>
            </a:r>
          </a:p>
        </p:txBody>
      </p:sp>
      <p:sp>
        <p:nvSpPr>
          <p:cNvPr id="4" name="TextBox 4"/>
          <p:cNvSpPr txBox="1"/>
          <p:nvPr/>
        </p:nvSpPr>
        <p:spPr>
          <a:xfrm>
            <a:off x="600075" y="1610976"/>
            <a:ext cx="10353554" cy="4132599"/>
          </a:xfrm>
          <a:prstGeom prst="rect">
            <a:avLst/>
          </a:prstGeom>
        </p:spPr>
        <p:txBody>
          <a:bodyPr lIns="0" tIns="0" rIns="0" bIns="0" rtlCol="0" anchor="t">
            <a:spAutoFit/>
          </a:bodyPr>
          <a:lstStyle/>
          <a:p>
            <a:pPr marL="398187" lvl="1" indent="-199093" algn="l">
              <a:lnSpc>
                <a:spcPts val="2748"/>
              </a:lnSpc>
              <a:buFont typeface="Arial"/>
              <a:buChar char="•"/>
            </a:pPr>
            <a:r>
              <a:rPr lang="en-US" sz="1844" b="1">
                <a:solidFill>
                  <a:srgbClr val="000000"/>
                </a:solidFill>
                <a:latin typeface="Times New Roman Bold"/>
                <a:ea typeface="Times New Roman Bold"/>
                <a:cs typeface="Times New Roman Bold"/>
                <a:sym typeface="Times New Roman Bold"/>
              </a:rPr>
              <a:t>Ramadan </a:t>
            </a:r>
            <a:r>
              <a:rPr lang="en-US" sz="1844">
                <a:solidFill>
                  <a:srgbClr val="000000"/>
                </a:solidFill>
                <a:latin typeface="Times New Roman"/>
                <a:ea typeface="Times New Roman"/>
                <a:cs typeface="Times New Roman"/>
                <a:sym typeface="Times New Roman"/>
              </a:rPr>
              <a:t>(raa-muh-daan): 9th Islamic Month of fasting</a:t>
            </a:r>
          </a:p>
          <a:p>
            <a:pPr marL="398187" lvl="1" indent="-199093" algn="l">
              <a:lnSpc>
                <a:spcPts val="2748"/>
              </a:lnSpc>
              <a:buFont typeface="Arial"/>
              <a:buChar char="•"/>
            </a:pPr>
            <a:r>
              <a:rPr lang="en-US" sz="1844" b="1">
                <a:solidFill>
                  <a:srgbClr val="000000"/>
                </a:solidFill>
                <a:latin typeface="Times New Roman Bold"/>
                <a:ea typeface="Times New Roman Bold"/>
                <a:cs typeface="Times New Roman Bold"/>
                <a:sym typeface="Times New Roman Bold"/>
              </a:rPr>
              <a:t>Suhoor </a:t>
            </a:r>
            <a:r>
              <a:rPr lang="en-US" sz="1844">
                <a:solidFill>
                  <a:srgbClr val="000000"/>
                </a:solidFill>
                <a:latin typeface="Times New Roman"/>
                <a:ea typeface="Times New Roman"/>
                <a:cs typeface="Times New Roman"/>
                <a:sym typeface="Times New Roman"/>
              </a:rPr>
              <a:t>(su-hoor): The meal eaten before sunrise followed by Fajr prayer</a:t>
            </a:r>
          </a:p>
          <a:p>
            <a:pPr marL="398187" lvl="1" indent="-199093" algn="l">
              <a:lnSpc>
                <a:spcPts val="2748"/>
              </a:lnSpc>
              <a:buFont typeface="Arial"/>
              <a:buChar char="•"/>
            </a:pPr>
            <a:r>
              <a:rPr lang="en-US" sz="1844" b="1">
                <a:solidFill>
                  <a:srgbClr val="000000"/>
                </a:solidFill>
                <a:latin typeface="Times New Roman Bold"/>
                <a:ea typeface="Times New Roman Bold"/>
                <a:cs typeface="Times New Roman Bold"/>
                <a:sym typeface="Times New Roman Bold"/>
              </a:rPr>
              <a:t>Iftaar</a:t>
            </a:r>
            <a:r>
              <a:rPr lang="en-US" sz="1844">
                <a:solidFill>
                  <a:srgbClr val="000000"/>
                </a:solidFill>
                <a:latin typeface="Times New Roman"/>
                <a:ea typeface="Times New Roman"/>
                <a:cs typeface="Times New Roman"/>
                <a:sym typeface="Times New Roman"/>
              </a:rPr>
              <a:t> (if-thaar): The meal eaten at sunet when breaking your fast followed by Maghrib prayer</a:t>
            </a:r>
          </a:p>
          <a:p>
            <a:pPr marL="398187" lvl="1" indent="-199093" algn="l">
              <a:lnSpc>
                <a:spcPts val="2748"/>
              </a:lnSpc>
              <a:buFont typeface="Arial"/>
              <a:buChar char="•"/>
            </a:pPr>
            <a:r>
              <a:rPr lang="en-US" sz="1844" b="1">
                <a:solidFill>
                  <a:srgbClr val="000000"/>
                </a:solidFill>
                <a:latin typeface="Times New Roman Bold"/>
                <a:ea typeface="Times New Roman Bold"/>
                <a:cs typeface="Times New Roman Bold"/>
                <a:sym typeface="Times New Roman Bold"/>
              </a:rPr>
              <a:t>Salah</a:t>
            </a:r>
            <a:r>
              <a:rPr lang="en-US" sz="1844">
                <a:solidFill>
                  <a:srgbClr val="000000"/>
                </a:solidFill>
                <a:latin typeface="Times New Roman"/>
                <a:ea typeface="Times New Roman"/>
                <a:cs typeface="Times New Roman"/>
                <a:sym typeface="Times New Roman"/>
              </a:rPr>
              <a:t> (sa-laah): Prayer (5 x a day: Fajr, Duhur, Asr, Maghrib, Isha)</a:t>
            </a:r>
          </a:p>
          <a:p>
            <a:pPr marL="398187" lvl="1" indent="-199093" algn="l">
              <a:lnSpc>
                <a:spcPts val="2748"/>
              </a:lnSpc>
              <a:buFont typeface="Arial"/>
              <a:buChar char="•"/>
            </a:pPr>
            <a:r>
              <a:rPr lang="en-US" sz="1844" b="1">
                <a:solidFill>
                  <a:srgbClr val="000000"/>
                </a:solidFill>
                <a:latin typeface="Times New Roman Bold"/>
                <a:ea typeface="Times New Roman Bold"/>
                <a:cs typeface="Times New Roman Bold"/>
                <a:sym typeface="Times New Roman Bold"/>
              </a:rPr>
              <a:t>Tarawih</a:t>
            </a:r>
            <a:r>
              <a:rPr lang="en-US" sz="1844">
                <a:solidFill>
                  <a:srgbClr val="000000"/>
                </a:solidFill>
                <a:latin typeface="Times New Roman"/>
                <a:ea typeface="Times New Roman"/>
                <a:cs typeface="Times New Roman"/>
                <a:sym typeface="Times New Roman"/>
              </a:rPr>
              <a:t> (tha-raa-weeh): A prayer that takes place after Isha prayer at the masjid which involves </a:t>
            </a:r>
          </a:p>
          <a:p>
            <a:pPr algn="l">
              <a:lnSpc>
                <a:spcPts val="2748"/>
              </a:lnSpc>
            </a:pPr>
            <a:r>
              <a:rPr lang="en-US" sz="1844">
                <a:solidFill>
                  <a:srgbClr val="000000"/>
                </a:solidFill>
                <a:latin typeface="Times New Roman"/>
                <a:ea typeface="Times New Roman"/>
                <a:cs typeface="Times New Roman"/>
                <a:sym typeface="Times New Roman"/>
              </a:rPr>
              <a:t>       reading long portions of the Quran</a:t>
            </a:r>
          </a:p>
          <a:p>
            <a:pPr marL="398187" lvl="1" indent="-199093" algn="l">
              <a:lnSpc>
                <a:spcPts val="2748"/>
              </a:lnSpc>
              <a:buFont typeface="Arial"/>
              <a:buChar char="•"/>
            </a:pPr>
            <a:r>
              <a:rPr lang="en-US" sz="1844" b="1">
                <a:solidFill>
                  <a:srgbClr val="000000"/>
                </a:solidFill>
                <a:latin typeface="Times New Roman Bold"/>
                <a:ea typeface="Times New Roman Bold"/>
                <a:cs typeface="Times New Roman Bold"/>
                <a:sym typeface="Times New Roman Bold"/>
              </a:rPr>
              <a:t>Laylat-al-Qadr </a:t>
            </a:r>
            <a:r>
              <a:rPr lang="en-US" sz="1844">
                <a:solidFill>
                  <a:srgbClr val="000000"/>
                </a:solidFill>
                <a:latin typeface="Times New Roman"/>
                <a:ea typeface="Times New Roman"/>
                <a:cs typeface="Times New Roman"/>
                <a:sym typeface="Times New Roman"/>
              </a:rPr>
              <a:t>(lay-lath-ul-kad-ar): Translates to ‘The Night of Power’ which is the holiest night of Ramadan, as the first verses of the Quran were revealed to Prophet Muhammed (Peace Be Upon Him) on this night. The exact date of laylat-al-qadr is unspecified but it is believed to occur on the 27th night or one of the odd-numbered nights during the final ten days of the month.</a:t>
            </a:r>
          </a:p>
          <a:p>
            <a:pPr algn="l">
              <a:lnSpc>
                <a:spcPts val="2748"/>
              </a:lnSpc>
            </a:pPr>
            <a:r>
              <a:rPr lang="en-US" sz="1844">
                <a:solidFill>
                  <a:srgbClr val="000000"/>
                </a:solidFill>
                <a:latin typeface="Times New Roman"/>
                <a:ea typeface="Times New Roman"/>
                <a:cs typeface="Times New Roman"/>
                <a:sym typeface="Times New Roman"/>
              </a:rPr>
              <a:t>      </a:t>
            </a:r>
          </a:p>
          <a:p>
            <a:pPr algn="ctr">
              <a:lnSpc>
                <a:spcPts val="2748"/>
              </a:lnSpc>
            </a:pPr>
            <a:endParaRPr lang="en-US" sz="1844">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9410" b="-147312"/>
            </a:stretch>
          </a:blipFill>
        </p:spPr>
        <p:txBody>
          <a:bodyPr/>
          <a:lstStyle/>
          <a:p>
            <a:endParaRPr lang="en-CA"/>
          </a:p>
        </p:txBody>
      </p:sp>
      <p:sp>
        <p:nvSpPr>
          <p:cNvPr id="3" name="Freeform 3"/>
          <p:cNvSpPr/>
          <p:nvPr/>
        </p:nvSpPr>
        <p:spPr>
          <a:xfrm>
            <a:off x="4297889" y="1049076"/>
            <a:ext cx="3095075" cy="4351599"/>
          </a:xfrm>
          <a:custGeom>
            <a:avLst/>
            <a:gdLst/>
            <a:ahLst/>
            <a:cxnLst/>
            <a:rect l="l" t="t" r="r" b="b"/>
            <a:pathLst>
              <a:path w="3095075" h="4351599">
                <a:moveTo>
                  <a:pt x="0" y="0"/>
                </a:moveTo>
                <a:lnTo>
                  <a:pt x="3095075" y="0"/>
                </a:lnTo>
                <a:lnTo>
                  <a:pt x="3095075" y="4351599"/>
                </a:lnTo>
                <a:lnTo>
                  <a:pt x="0" y="4351599"/>
                </a:lnTo>
                <a:lnTo>
                  <a:pt x="0" y="0"/>
                </a:lnTo>
                <a:close/>
              </a:path>
            </a:pathLst>
          </a:custGeom>
          <a:blipFill>
            <a:blip r:embed="rId3"/>
            <a:stretch>
              <a:fillRect/>
            </a:stretch>
          </a:blipFill>
        </p:spPr>
        <p:txBody>
          <a:bodyPr/>
          <a:lstStyle/>
          <a:p>
            <a:endParaRPr lang="en-CA"/>
          </a:p>
        </p:txBody>
      </p:sp>
      <p:sp>
        <p:nvSpPr>
          <p:cNvPr id="4" name="TextBox 4"/>
          <p:cNvSpPr txBox="1"/>
          <p:nvPr/>
        </p:nvSpPr>
        <p:spPr>
          <a:xfrm>
            <a:off x="2612201" y="106363"/>
            <a:ext cx="6707345" cy="873125"/>
          </a:xfrm>
          <a:prstGeom prst="rect">
            <a:avLst/>
          </a:prstGeom>
        </p:spPr>
        <p:txBody>
          <a:bodyPr lIns="0" tIns="0" rIns="0" bIns="0" rtlCol="0" anchor="t">
            <a:spAutoFit/>
          </a:bodyPr>
          <a:lstStyle/>
          <a:p>
            <a:pPr algn="ctr">
              <a:lnSpc>
                <a:spcPts val="7000"/>
              </a:lnSpc>
            </a:pPr>
            <a:r>
              <a:rPr lang="en-US" sz="5000">
                <a:solidFill>
                  <a:srgbClr val="000000"/>
                </a:solidFill>
                <a:latin typeface="Forum"/>
                <a:ea typeface="Forum"/>
                <a:cs typeface="Forum"/>
                <a:sym typeface="Forum"/>
              </a:rPr>
              <a:t>Ramadan Timetable 2025</a:t>
            </a:r>
          </a:p>
        </p:txBody>
      </p:sp>
      <p:sp>
        <p:nvSpPr>
          <p:cNvPr id="5" name="TextBox 5"/>
          <p:cNvSpPr txBox="1"/>
          <p:nvPr/>
        </p:nvSpPr>
        <p:spPr>
          <a:xfrm>
            <a:off x="1611659" y="5570828"/>
            <a:ext cx="8959441" cy="306047"/>
          </a:xfrm>
          <a:prstGeom prst="rect">
            <a:avLst/>
          </a:prstGeom>
        </p:spPr>
        <p:txBody>
          <a:bodyPr lIns="0" tIns="0" rIns="0" bIns="0" rtlCol="0" anchor="t">
            <a:spAutoFit/>
          </a:bodyPr>
          <a:lstStyle/>
          <a:p>
            <a:pPr algn="ctr">
              <a:lnSpc>
                <a:spcPts val="2245"/>
              </a:lnSpc>
            </a:pPr>
            <a:r>
              <a:rPr lang="en-US" sz="1604">
                <a:solidFill>
                  <a:srgbClr val="000000"/>
                </a:solidFill>
                <a:latin typeface="Times New Roman"/>
                <a:ea typeface="Times New Roman"/>
                <a:cs typeface="Times New Roman"/>
                <a:sym typeface="Times New Roman"/>
              </a:rPr>
              <a:t>Timings may vary slightly depending on different interpretations and local moon sightings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9410" b="-147312"/>
            </a:stretch>
          </a:blipFill>
        </p:spPr>
        <p:txBody>
          <a:bodyPr/>
          <a:lstStyle/>
          <a:p>
            <a:endParaRPr lang="en-CA"/>
          </a:p>
        </p:txBody>
      </p:sp>
      <p:sp>
        <p:nvSpPr>
          <p:cNvPr id="3" name="Freeform 3"/>
          <p:cNvSpPr/>
          <p:nvPr/>
        </p:nvSpPr>
        <p:spPr>
          <a:xfrm>
            <a:off x="3154519" y="988702"/>
            <a:ext cx="5674763" cy="2923447"/>
          </a:xfrm>
          <a:custGeom>
            <a:avLst/>
            <a:gdLst/>
            <a:ahLst/>
            <a:cxnLst/>
            <a:rect l="l" t="t" r="r" b="b"/>
            <a:pathLst>
              <a:path w="5674763" h="2923447">
                <a:moveTo>
                  <a:pt x="0" y="0"/>
                </a:moveTo>
                <a:lnTo>
                  <a:pt x="5674763" y="0"/>
                </a:lnTo>
                <a:lnTo>
                  <a:pt x="5674763" y="2923447"/>
                </a:lnTo>
                <a:lnTo>
                  <a:pt x="0" y="2923447"/>
                </a:lnTo>
                <a:lnTo>
                  <a:pt x="0" y="0"/>
                </a:lnTo>
                <a:close/>
              </a:path>
            </a:pathLst>
          </a:custGeom>
          <a:blipFill>
            <a:blip r:embed="rId3"/>
            <a:stretch>
              <a:fillRect t="-7752" r="-5813" b="-7752"/>
            </a:stretch>
          </a:blipFill>
        </p:spPr>
        <p:txBody>
          <a:bodyPr/>
          <a:lstStyle/>
          <a:p>
            <a:endParaRPr lang="en-CA"/>
          </a:p>
        </p:txBody>
      </p:sp>
      <p:sp>
        <p:nvSpPr>
          <p:cNvPr id="4" name="TextBox 4"/>
          <p:cNvSpPr txBox="1"/>
          <p:nvPr/>
        </p:nvSpPr>
        <p:spPr>
          <a:xfrm>
            <a:off x="3154519" y="4016924"/>
            <a:ext cx="5599706" cy="873125"/>
          </a:xfrm>
          <a:prstGeom prst="rect">
            <a:avLst/>
          </a:prstGeom>
        </p:spPr>
        <p:txBody>
          <a:bodyPr lIns="0" tIns="0" rIns="0" bIns="0" rtlCol="0" anchor="t">
            <a:spAutoFit/>
          </a:bodyPr>
          <a:lstStyle/>
          <a:p>
            <a:pPr algn="ctr">
              <a:lnSpc>
                <a:spcPts val="7000"/>
              </a:lnSpc>
            </a:pPr>
            <a:r>
              <a:rPr lang="en-US" sz="5000">
                <a:solidFill>
                  <a:srgbClr val="000000"/>
                </a:solidFill>
                <a:latin typeface="Forum"/>
                <a:ea typeface="Forum"/>
                <a:cs typeface="Forum"/>
                <a:sym typeface="Forum"/>
              </a:rPr>
              <a:t>When is Ramadan? </a:t>
            </a:r>
          </a:p>
        </p:txBody>
      </p:sp>
      <p:sp>
        <p:nvSpPr>
          <p:cNvPr id="5" name="TextBox 5"/>
          <p:cNvSpPr txBox="1"/>
          <p:nvPr/>
        </p:nvSpPr>
        <p:spPr>
          <a:xfrm>
            <a:off x="1272071" y="4875847"/>
            <a:ext cx="8885857" cy="973455"/>
          </a:xfrm>
          <a:prstGeom prst="rect">
            <a:avLst/>
          </a:prstGeom>
        </p:spPr>
        <p:txBody>
          <a:bodyPr lIns="0" tIns="0" rIns="0" bIns="0" rtlCol="0" anchor="t">
            <a:spAutoFit/>
          </a:bodyPr>
          <a:lstStyle/>
          <a:p>
            <a:pPr algn="ctr">
              <a:lnSpc>
                <a:spcPts val="2520"/>
              </a:lnSpc>
            </a:pPr>
            <a:r>
              <a:rPr lang="en-US" sz="1800">
                <a:solidFill>
                  <a:srgbClr val="000000"/>
                </a:solidFill>
                <a:latin typeface="Times New Roman"/>
                <a:ea typeface="Times New Roman"/>
                <a:cs typeface="Times New Roman"/>
                <a:sym typeface="Times New Roman"/>
              </a:rPr>
              <a:t>The beginning and end of Ramadan are determined by the sighting of the crescent moon. In 2025, Ramadan is expected to commence around Saturday, March 1, but the exact date may vary based on moon sightings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9410" b="-147312"/>
            </a:stretch>
          </a:blipFill>
        </p:spPr>
        <p:txBody>
          <a:bodyPr/>
          <a:lstStyle/>
          <a:p>
            <a:endParaRPr lang="en-CA"/>
          </a:p>
        </p:txBody>
      </p:sp>
      <p:sp>
        <p:nvSpPr>
          <p:cNvPr id="3" name="Freeform 3"/>
          <p:cNvSpPr/>
          <p:nvPr/>
        </p:nvSpPr>
        <p:spPr>
          <a:xfrm>
            <a:off x="2708483" y="748806"/>
            <a:ext cx="6491778" cy="3163344"/>
          </a:xfrm>
          <a:custGeom>
            <a:avLst/>
            <a:gdLst/>
            <a:ahLst/>
            <a:cxnLst/>
            <a:rect l="l" t="t" r="r" b="b"/>
            <a:pathLst>
              <a:path w="6491778" h="3163344">
                <a:moveTo>
                  <a:pt x="0" y="0"/>
                </a:moveTo>
                <a:lnTo>
                  <a:pt x="6491778" y="0"/>
                </a:lnTo>
                <a:lnTo>
                  <a:pt x="6491778" y="3163343"/>
                </a:lnTo>
                <a:lnTo>
                  <a:pt x="0" y="3163343"/>
                </a:lnTo>
                <a:lnTo>
                  <a:pt x="0" y="0"/>
                </a:lnTo>
                <a:close/>
              </a:path>
            </a:pathLst>
          </a:custGeom>
          <a:blipFill>
            <a:blip r:embed="rId3"/>
            <a:stretch>
              <a:fillRect/>
            </a:stretch>
          </a:blipFill>
        </p:spPr>
        <p:txBody>
          <a:bodyPr/>
          <a:lstStyle/>
          <a:p>
            <a:endParaRPr lang="en-CA"/>
          </a:p>
        </p:txBody>
      </p:sp>
      <p:sp>
        <p:nvSpPr>
          <p:cNvPr id="4" name="TextBox 4"/>
          <p:cNvSpPr txBox="1"/>
          <p:nvPr/>
        </p:nvSpPr>
        <p:spPr>
          <a:xfrm>
            <a:off x="3004912" y="4016924"/>
            <a:ext cx="5898920" cy="873125"/>
          </a:xfrm>
          <a:prstGeom prst="rect">
            <a:avLst/>
          </a:prstGeom>
        </p:spPr>
        <p:txBody>
          <a:bodyPr lIns="0" tIns="0" rIns="0" bIns="0" rtlCol="0" anchor="t">
            <a:spAutoFit/>
          </a:bodyPr>
          <a:lstStyle/>
          <a:p>
            <a:pPr algn="ctr">
              <a:lnSpc>
                <a:spcPts val="7000"/>
              </a:lnSpc>
            </a:pPr>
            <a:r>
              <a:rPr lang="en-US" sz="5000">
                <a:solidFill>
                  <a:srgbClr val="000000"/>
                </a:solidFill>
                <a:latin typeface="Forum"/>
                <a:ea typeface="Forum"/>
                <a:cs typeface="Forum"/>
                <a:sym typeface="Forum"/>
              </a:rPr>
              <a:t>Why do muslims fast? </a:t>
            </a:r>
          </a:p>
        </p:txBody>
      </p:sp>
      <p:sp>
        <p:nvSpPr>
          <p:cNvPr id="5" name="TextBox 5"/>
          <p:cNvSpPr txBox="1"/>
          <p:nvPr/>
        </p:nvSpPr>
        <p:spPr>
          <a:xfrm>
            <a:off x="1286623" y="4923430"/>
            <a:ext cx="9335497" cy="659130"/>
          </a:xfrm>
          <a:prstGeom prst="rect">
            <a:avLst/>
          </a:prstGeom>
        </p:spPr>
        <p:txBody>
          <a:bodyPr lIns="0" tIns="0" rIns="0" bIns="0" rtlCol="0" anchor="t">
            <a:spAutoFit/>
          </a:bodyPr>
          <a:lstStyle/>
          <a:p>
            <a:pPr algn="ctr">
              <a:lnSpc>
                <a:spcPts val="2520"/>
              </a:lnSpc>
            </a:pPr>
            <a:r>
              <a:rPr lang="en-US" sz="1800">
                <a:solidFill>
                  <a:srgbClr val="000000"/>
                </a:solidFill>
                <a:latin typeface="Times New Roman"/>
                <a:ea typeface="Times New Roman"/>
                <a:cs typeface="Times New Roman"/>
                <a:sym typeface="Times New Roman"/>
              </a:rPr>
              <a:t>Fasting is one of the five obligatory pillars in Islam. Pillars of Islam are fundamental practices in Islam considered to be obligatory acts of worship for all Muslims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9410" b="-147312"/>
            </a:stretch>
          </a:blipFill>
        </p:spPr>
        <p:txBody>
          <a:bodyPr/>
          <a:lstStyle/>
          <a:p>
            <a:endParaRPr lang="en-CA"/>
          </a:p>
        </p:txBody>
      </p:sp>
      <p:sp>
        <p:nvSpPr>
          <p:cNvPr id="3" name="Freeform 3"/>
          <p:cNvSpPr/>
          <p:nvPr/>
        </p:nvSpPr>
        <p:spPr>
          <a:xfrm>
            <a:off x="3420445" y="600075"/>
            <a:ext cx="4858675" cy="3243166"/>
          </a:xfrm>
          <a:custGeom>
            <a:avLst/>
            <a:gdLst/>
            <a:ahLst/>
            <a:cxnLst/>
            <a:rect l="l" t="t" r="r" b="b"/>
            <a:pathLst>
              <a:path w="4858675" h="3243166">
                <a:moveTo>
                  <a:pt x="0" y="0"/>
                </a:moveTo>
                <a:lnTo>
                  <a:pt x="4858675" y="0"/>
                </a:lnTo>
                <a:lnTo>
                  <a:pt x="4858675" y="3243166"/>
                </a:lnTo>
                <a:lnTo>
                  <a:pt x="0" y="3243166"/>
                </a:lnTo>
                <a:lnTo>
                  <a:pt x="0" y="0"/>
                </a:lnTo>
                <a:close/>
              </a:path>
            </a:pathLst>
          </a:custGeom>
          <a:blipFill>
            <a:blip r:embed="rId3"/>
            <a:stretch>
              <a:fillRect/>
            </a:stretch>
          </a:blipFill>
        </p:spPr>
        <p:txBody>
          <a:bodyPr/>
          <a:lstStyle/>
          <a:p>
            <a:endParaRPr lang="en-CA"/>
          </a:p>
        </p:txBody>
      </p:sp>
      <p:sp>
        <p:nvSpPr>
          <p:cNvPr id="4" name="TextBox 4"/>
          <p:cNvSpPr txBox="1"/>
          <p:nvPr/>
        </p:nvSpPr>
        <p:spPr>
          <a:xfrm>
            <a:off x="880487" y="4023283"/>
            <a:ext cx="10207611" cy="873125"/>
          </a:xfrm>
          <a:prstGeom prst="rect">
            <a:avLst/>
          </a:prstGeom>
        </p:spPr>
        <p:txBody>
          <a:bodyPr lIns="0" tIns="0" rIns="0" bIns="0" rtlCol="0" anchor="t">
            <a:spAutoFit/>
          </a:bodyPr>
          <a:lstStyle/>
          <a:p>
            <a:pPr algn="ctr">
              <a:lnSpc>
                <a:spcPts val="7000"/>
              </a:lnSpc>
            </a:pPr>
            <a:r>
              <a:rPr lang="en-US" sz="5000">
                <a:solidFill>
                  <a:srgbClr val="000000"/>
                </a:solidFill>
                <a:latin typeface="Forum"/>
                <a:ea typeface="Forum"/>
                <a:cs typeface="Forum"/>
                <a:sym typeface="Forum"/>
              </a:rPr>
              <a:t>What is the significance of Ramadan? </a:t>
            </a:r>
          </a:p>
        </p:txBody>
      </p:sp>
      <p:sp>
        <p:nvSpPr>
          <p:cNvPr id="5" name="TextBox 5"/>
          <p:cNvSpPr txBox="1"/>
          <p:nvPr/>
        </p:nvSpPr>
        <p:spPr>
          <a:xfrm>
            <a:off x="647774" y="5033010"/>
            <a:ext cx="10134451" cy="659130"/>
          </a:xfrm>
          <a:prstGeom prst="rect">
            <a:avLst/>
          </a:prstGeom>
        </p:spPr>
        <p:txBody>
          <a:bodyPr lIns="0" tIns="0" rIns="0" bIns="0" rtlCol="0" anchor="t">
            <a:spAutoFit/>
          </a:bodyPr>
          <a:lstStyle/>
          <a:p>
            <a:pPr algn="ctr">
              <a:lnSpc>
                <a:spcPts val="2520"/>
              </a:lnSpc>
            </a:pPr>
            <a:r>
              <a:rPr lang="en-US" sz="1800">
                <a:solidFill>
                  <a:srgbClr val="000000"/>
                </a:solidFill>
                <a:latin typeface="Times New Roman"/>
                <a:ea typeface="Times New Roman"/>
                <a:cs typeface="Times New Roman"/>
                <a:sym typeface="Times New Roman"/>
              </a:rPr>
              <a:t>It is the month in which the first verses of the Quran, Muslim’s holy book, was revealed to Prophet Muhammad (Peace Be Upon Him)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30000" cy="6000750"/>
          </a:xfrm>
          <a:custGeom>
            <a:avLst/>
            <a:gdLst/>
            <a:ahLst/>
            <a:cxnLst/>
            <a:rect l="l" t="t" r="r" b="b"/>
            <a:pathLst>
              <a:path w="11430000" h="6000750">
                <a:moveTo>
                  <a:pt x="0" y="0"/>
                </a:moveTo>
                <a:lnTo>
                  <a:pt x="11430000" y="0"/>
                </a:lnTo>
                <a:lnTo>
                  <a:pt x="11430000" y="6000750"/>
                </a:lnTo>
                <a:lnTo>
                  <a:pt x="0" y="6000750"/>
                </a:lnTo>
                <a:lnTo>
                  <a:pt x="0" y="0"/>
                </a:lnTo>
                <a:close/>
              </a:path>
            </a:pathLst>
          </a:custGeom>
          <a:blipFill>
            <a:blip r:embed="rId2"/>
            <a:stretch>
              <a:fillRect t="-39410" b="-147312"/>
            </a:stretch>
          </a:blipFill>
        </p:spPr>
        <p:txBody>
          <a:bodyPr/>
          <a:lstStyle/>
          <a:p>
            <a:endParaRPr lang="en-CA"/>
          </a:p>
        </p:txBody>
      </p:sp>
      <p:grpSp>
        <p:nvGrpSpPr>
          <p:cNvPr id="3" name="Group 3"/>
          <p:cNvGrpSpPr/>
          <p:nvPr/>
        </p:nvGrpSpPr>
        <p:grpSpPr>
          <a:xfrm>
            <a:off x="4814888" y="2100262"/>
            <a:ext cx="4253785" cy="1800225"/>
            <a:chOff x="0" y="0"/>
            <a:chExt cx="1920580" cy="812800"/>
          </a:xfrm>
        </p:grpSpPr>
        <p:sp>
          <p:nvSpPr>
            <p:cNvPr id="4" name="Freeform 4"/>
            <p:cNvSpPr/>
            <p:nvPr/>
          </p:nvSpPr>
          <p:spPr>
            <a:xfrm>
              <a:off x="0" y="0"/>
              <a:ext cx="1920580" cy="812800"/>
            </a:xfrm>
            <a:custGeom>
              <a:avLst/>
              <a:gdLst/>
              <a:ahLst/>
              <a:cxnLst/>
              <a:rect l="l" t="t" r="r" b="b"/>
              <a:pathLst>
                <a:path w="1920580" h="812800">
                  <a:moveTo>
                    <a:pt x="960290" y="0"/>
                  </a:moveTo>
                  <a:cubicBezTo>
                    <a:pt x="429937" y="0"/>
                    <a:pt x="0" y="181951"/>
                    <a:pt x="0" y="406400"/>
                  </a:cubicBezTo>
                  <a:cubicBezTo>
                    <a:pt x="0" y="630849"/>
                    <a:pt x="429937" y="812800"/>
                    <a:pt x="960290" y="812800"/>
                  </a:cubicBezTo>
                  <a:cubicBezTo>
                    <a:pt x="1490644" y="812800"/>
                    <a:pt x="1920580" y="630849"/>
                    <a:pt x="1920580" y="406400"/>
                  </a:cubicBezTo>
                  <a:cubicBezTo>
                    <a:pt x="1920580" y="181951"/>
                    <a:pt x="1490644" y="0"/>
                    <a:pt x="960290" y="0"/>
                  </a:cubicBezTo>
                  <a:close/>
                </a:path>
              </a:pathLst>
            </a:custGeom>
            <a:solidFill>
              <a:srgbClr val="F6EEE4"/>
            </a:solidFill>
          </p:spPr>
          <p:txBody>
            <a:bodyPr/>
            <a:lstStyle/>
            <a:p>
              <a:endParaRPr lang="en-CA"/>
            </a:p>
          </p:txBody>
        </p:sp>
        <p:sp>
          <p:nvSpPr>
            <p:cNvPr id="5" name="TextBox 5"/>
            <p:cNvSpPr txBox="1"/>
            <p:nvPr/>
          </p:nvSpPr>
          <p:spPr>
            <a:xfrm>
              <a:off x="180054" y="57150"/>
              <a:ext cx="1560471" cy="679450"/>
            </a:xfrm>
            <a:prstGeom prst="rect">
              <a:avLst/>
            </a:prstGeom>
          </p:spPr>
          <p:txBody>
            <a:bodyPr lIns="50800" tIns="50800" rIns="50800" bIns="50800" rtlCol="0" anchor="ctr"/>
            <a:lstStyle/>
            <a:p>
              <a:pPr algn="ctr">
                <a:lnSpc>
                  <a:spcPts val="1540"/>
                </a:lnSpc>
                <a:spcBef>
                  <a:spcPct val="0"/>
                </a:spcBef>
              </a:pPr>
              <a:endParaRPr/>
            </a:p>
          </p:txBody>
        </p:sp>
      </p:grpSp>
      <p:sp>
        <p:nvSpPr>
          <p:cNvPr id="6" name="Freeform 6"/>
          <p:cNvSpPr/>
          <p:nvPr/>
        </p:nvSpPr>
        <p:spPr>
          <a:xfrm>
            <a:off x="2679529" y="1002382"/>
            <a:ext cx="6070942" cy="4726856"/>
          </a:xfrm>
          <a:custGeom>
            <a:avLst/>
            <a:gdLst/>
            <a:ahLst/>
            <a:cxnLst/>
            <a:rect l="l" t="t" r="r" b="b"/>
            <a:pathLst>
              <a:path w="6070942" h="4726856">
                <a:moveTo>
                  <a:pt x="0" y="0"/>
                </a:moveTo>
                <a:lnTo>
                  <a:pt x="6070942" y="0"/>
                </a:lnTo>
                <a:lnTo>
                  <a:pt x="6070942" y="4726856"/>
                </a:lnTo>
                <a:lnTo>
                  <a:pt x="0" y="4726856"/>
                </a:lnTo>
                <a:lnTo>
                  <a:pt x="0" y="0"/>
                </a:lnTo>
                <a:close/>
              </a:path>
            </a:pathLst>
          </a:custGeom>
          <a:blipFill>
            <a:blip r:embed="rId3"/>
            <a:stretch>
              <a:fillRect l="-4400" t="-282" b="-282"/>
            </a:stretch>
          </a:blipFill>
        </p:spPr>
        <p:txBody>
          <a:bodyPr/>
          <a:lstStyle/>
          <a:p>
            <a:endParaRPr lang="en-CA"/>
          </a:p>
        </p:txBody>
      </p:sp>
      <p:sp>
        <p:nvSpPr>
          <p:cNvPr id="7" name="TextBox 7"/>
          <p:cNvSpPr txBox="1"/>
          <p:nvPr/>
        </p:nvSpPr>
        <p:spPr>
          <a:xfrm>
            <a:off x="2877214" y="15748"/>
            <a:ext cx="5898920" cy="873125"/>
          </a:xfrm>
          <a:prstGeom prst="rect">
            <a:avLst/>
          </a:prstGeom>
        </p:spPr>
        <p:txBody>
          <a:bodyPr lIns="0" tIns="0" rIns="0" bIns="0" rtlCol="0" anchor="t">
            <a:spAutoFit/>
          </a:bodyPr>
          <a:lstStyle/>
          <a:p>
            <a:pPr algn="ctr">
              <a:lnSpc>
                <a:spcPts val="7000"/>
              </a:lnSpc>
            </a:pPr>
            <a:r>
              <a:rPr lang="en-US" sz="5000">
                <a:solidFill>
                  <a:srgbClr val="000000"/>
                </a:solidFill>
                <a:latin typeface="Forum"/>
                <a:ea typeface="Forum"/>
                <a:cs typeface="Forum"/>
                <a:sym typeface="Forum"/>
              </a:rPr>
              <a:t>Ramadan at a Glance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1205</Words>
  <Application>Microsoft Office PowerPoint</Application>
  <PresentationFormat>Custom</PresentationFormat>
  <Paragraphs>112</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Forum</vt:lpstr>
      <vt:lpstr>Times New Roman</vt:lpstr>
      <vt:lpstr>Alex Brush</vt:lpstr>
      <vt:lpstr>Times New Roman Italics</vt:lpstr>
      <vt:lpstr>Times New Roman Bold</vt:lpstr>
      <vt:lpstr>Pony Club</vt:lpstr>
      <vt:lpstr>Canva Sans 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Dean_Zahraa_Ramadan_2025</dc:title>
  <cp:lastModifiedBy>Jacob Zinn</cp:lastModifiedBy>
  <cp:revision>2</cp:revision>
  <dcterms:created xsi:type="dcterms:W3CDTF">2006-08-16T00:00:00Z</dcterms:created>
  <dcterms:modified xsi:type="dcterms:W3CDTF">2025-02-27T20:45:58Z</dcterms:modified>
  <dc:identifier>DAF_RimZdTk</dc:identifier>
</cp:coreProperties>
</file>