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69" r:id="rId3"/>
    <p:sldId id="271" r:id="rId4"/>
    <p:sldId id="260" r:id="rId5"/>
    <p:sldId id="261" r:id="rId6"/>
    <p:sldId id="265" r:id="rId7"/>
    <p:sldId id="264" r:id="rId8"/>
    <p:sldId id="272" r:id="rId9"/>
    <p:sldId id="263" r:id="rId10"/>
    <p:sldId id="273" r:id="rId11"/>
    <p:sldId id="274"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6"/>
    <p:restoredTop sz="94658"/>
  </p:normalViewPr>
  <p:slideViewPr>
    <p:cSldViewPr snapToGrid="0">
      <p:cViewPr varScale="1">
        <p:scale>
          <a:sx n="120" d="100"/>
          <a:sy n="120" d="100"/>
        </p:scale>
        <p:origin x="8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2/19/25</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25872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65141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2/19/25</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75811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06843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2/19/25</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1364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2/19/25</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7113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2/19/25</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19376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2/19/25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58192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2/19/25</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65810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51993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2/19/25</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61169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2/19/25</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503974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4.sv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3.png"/><Relationship Id="rId5" Type="http://schemas.openxmlformats.org/officeDocument/2006/relationships/hyperlink" Target="https://www.surreyschools.ca/semiahmoo" TargetMode="Externa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CF6110A-F456-E0DF-6065-EF81A837F8F9}"/>
              </a:ext>
            </a:extLst>
          </p:cNvPr>
          <p:cNvSpPr>
            <a:spLocks noGrp="1"/>
          </p:cNvSpPr>
          <p:nvPr>
            <p:ph type="ctrTitle"/>
          </p:nvPr>
        </p:nvSpPr>
        <p:spPr>
          <a:xfrm>
            <a:off x="8825306" y="1477651"/>
            <a:ext cx="2929372" cy="2468207"/>
          </a:xfrm>
        </p:spPr>
        <p:txBody>
          <a:bodyPr>
            <a:normAutofit/>
          </a:bodyPr>
          <a:lstStyle/>
          <a:p>
            <a:pPr algn="l"/>
            <a:r>
              <a:rPr lang="en-US" sz="4000">
                <a:solidFill>
                  <a:schemeClr val="tx2"/>
                </a:solidFill>
              </a:rPr>
              <a:t>GRADE 8 COURSE SELECTION</a:t>
            </a:r>
          </a:p>
        </p:txBody>
      </p:sp>
      <p:sp>
        <p:nvSpPr>
          <p:cNvPr id="3" name="Subtitle 2">
            <a:extLst>
              <a:ext uri="{FF2B5EF4-FFF2-40B4-BE49-F238E27FC236}">
                <a16:creationId xmlns:a16="http://schemas.microsoft.com/office/drawing/2014/main" id="{766F15B5-07FE-DC76-831E-A2B0B74B1DB0}"/>
              </a:ext>
            </a:extLst>
          </p:cNvPr>
          <p:cNvSpPr>
            <a:spLocks noGrp="1"/>
          </p:cNvSpPr>
          <p:nvPr>
            <p:ph type="subTitle" idx="1"/>
          </p:nvPr>
        </p:nvSpPr>
        <p:spPr>
          <a:xfrm>
            <a:off x="8839725" y="4073959"/>
            <a:ext cx="2951163" cy="1306389"/>
          </a:xfrm>
        </p:spPr>
        <p:txBody>
          <a:bodyPr vert="horz" lIns="91440" tIns="0" rIns="91440" bIns="45720" rtlCol="0">
            <a:normAutofit/>
          </a:bodyPr>
          <a:lstStyle/>
          <a:p>
            <a:pPr algn="l"/>
            <a:r>
              <a:rPr lang="en-US" sz="1600" dirty="0">
                <a:solidFill>
                  <a:schemeClr val="tx2"/>
                </a:solidFill>
              </a:rPr>
              <a:t>For 2025/2026 School Year</a:t>
            </a:r>
          </a:p>
        </p:txBody>
      </p:sp>
      <p:sp>
        <p:nvSpPr>
          <p:cNvPr id="34"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Shape 37">
            <a:extLst>
              <a:ext uri="{FF2B5EF4-FFF2-40B4-BE49-F238E27FC236}">
                <a16:creationId xmlns:a16="http://schemas.microsoft.com/office/drawing/2014/main" id="{138AF5D2-3A9C-4E8F-B879-36865366A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4">
            <a:extLst>
              <a:ext uri="{FF2B5EF4-FFF2-40B4-BE49-F238E27FC236}">
                <a16:creationId xmlns:a16="http://schemas.microsoft.com/office/drawing/2014/main" id="{B47B58B7-5869-A994-FA6B-C739375FBDD1}"/>
              </a:ext>
            </a:extLst>
          </p:cNvPr>
          <p:cNvPicPr>
            <a:picLocks noChangeAspect="1"/>
          </p:cNvPicPr>
          <p:nvPr/>
        </p:nvPicPr>
        <p:blipFill rotWithShape="1">
          <a:blip r:embed="rId4"/>
          <a:srcRect l="14653" r="2178" b="-1"/>
          <a:stretch/>
        </p:blipFill>
        <p:spPr>
          <a:xfrm>
            <a:off x="932740" y="461405"/>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pic>
        <p:nvPicPr>
          <p:cNvPr id="23" name="Audio 22">
            <a:extLst>
              <a:ext uri="{FF2B5EF4-FFF2-40B4-BE49-F238E27FC236}">
                <a16:creationId xmlns:a16="http://schemas.microsoft.com/office/drawing/2014/main" id="{2067F070-9FFA-17C6-3ACA-93143258BB4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49989456"/>
      </p:ext>
    </p:extLst>
  </p:cSld>
  <p:clrMapOvr>
    <a:masterClrMapping/>
  </p:clrMapOvr>
  <mc:AlternateContent xmlns:mc="http://schemas.openxmlformats.org/markup-compatibility/2006" xmlns:p14="http://schemas.microsoft.com/office/powerpoint/2010/main">
    <mc:Choice Requires="p14">
      <p:transition spd="slow" p14:dur="2000" advTm="10784"/>
    </mc:Choice>
    <mc:Fallback xmlns="">
      <p:transition spd="slow" advTm="107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290620-BC5C-96E4-2C0F-F5D45A9D108B}"/>
              </a:ext>
            </a:extLst>
          </p:cNvPr>
          <p:cNvSpPr txBox="1"/>
          <p:nvPr/>
        </p:nvSpPr>
        <p:spPr>
          <a:xfrm>
            <a:off x="786918" y="1634166"/>
            <a:ext cx="5935796" cy="3912114"/>
          </a:xfrm>
          <a:prstGeom prst="rect">
            <a:avLst/>
          </a:prstGeom>
        </p:spPr>
        <p:txBody>
          <a:bodyPr vert="horz" lIns="91440" tIns="45720" rIns="91440" bIns="45720" rtlCol="0" anchor="ctr">
            <a:normAutofit/>
          </a:bodyPr>
          <a:lstStyle/>
          <a:p>
            <a:pPr defTabSz="914400">
              <a:lnSpc>
                <a:spcPct val="110000"/>
              </a:lnSpc>
              <a:spcAft>
                <a:spcPts val="600"/>
              </a:spcAft>
              <a:buClr>
                <a:schemeClr val="accent1"/>
              </a:buClr>
              <a:buSzPct val="110000"/>
            </a:pPr>
            <a:r>
              <a:rPr lang="en-US" dirty="0">
                <a:solidFill>
                  <a:srgbClr val="FFFFFE"/>
                </a:solidFill>
              </a:rPr>
              <a:t>, students who identify as she / her and those who identify as non-binary, to gain an appreciation of, and desire for, an active healthy lifestyle and a positive sense of self.  You will get PE credit for this course.</a:t>
            </a:r>
          </a:p>
          <a:p>
            <a:pPr lvl="1" indent="-228600" defTabSz="914400">
              <a:lnSpc>
                <a:spcPct val="110000"/>
              </a:lnSpc>
              <a:spcAft>
                <a:spcPts val="600"/>
              </a:spcAft>
              <a:buClr>
                <a:schemeClr val="accent1"/>
              </a:buClr>
              <a:buSzPct val="110000"/>
              <a:buFont typeface="Wingdings" panose="05000000000000000000" pitchFamily="2" charset="2"/>
              <a:buChar char="§"/>
            </a:pPr>
            <a:endParaRPr lang="en-US" sz="600" dirty="0">
              <a:solidFill>
                <a:srgbClr val="FFFFFE"/>
              </a:solidFill>
            </a:endParaRPr>
          </a:p>
        </p:txBody>
      </p:sp>
      <p:pic>
        <p:nvPicPr>
          <p:cNvPr id="4" name="Picture 3" descr="Batting a baseball">
            <a:extLst>
              <a:ext uri="{FF2B5EF4-FFF2-40B4-BE49-F238E27FC236}">
                <a16:creationId xmlns:a16="http://schemas.microsoft.com/office/drawing/2014/main" id="{F01C91C1-6DBF-059D-523E-7925C64402B2}"/>
              </a:ext>
            </a:extLst>
          </p:cNvPr>
          <p:cNvPicPr>
            <a:picLocks noChangeAspect="1"/>
          </p:cNvPicPr>
          <p:nvPr/>
        </p:nvPicPr>
        <p:blipFill>
          <a:blip r:embed="rId4"/>
          <a:srcRect l="12423" r="42566"/>
          <a:stretch/>
        </p:blipFill>
        <p:spPr>
          <a:xfrm>
            <a:off x="7549862" y="227"/>
            <a:ext cx="4641833" cy="6858000"/>
          </a:xfrm>
          <a:prstGeom prst="rect">
            <a:avLst/>
          </a:prstGeom>
        </p:spPr>
      </p:pic>
      <p:sp>
        <p:nvSpPr>
          <p:cNvPr id="5" name="TextBox 4">
            <a:extLst>
              <a:ext uri="{FF2B5EF4-FFF2-40B4-BE49-F238E27FC236}">
                <a16:creationId xmlns:a16="http://schemas.microsoft.com/office/drawing/2014/main" id="{8117FF59-3E46-51F9-858F-E202365A798D}"/>
              </a:ext>
            </a:extLst>
          </p:cNvPr>
          <p:cNvSpPr txBox="1"/>
          <p:nvPr/>
        </p:nvSpPr>
        <p:spPr>
          <a:xfrm>
            <a:off x="522210" y="632798"/>
            <a:ext cx="4771126" cy="400110"/>
          </a:xfrm>
          <a:prstGeom prst="rect">
            <a:avLst/>
          </a:prstGeom>
          <a:noFill/>
        </p:spPr>
        <p:txBody>
          <a:bodyPr wrap="square" rtlCol="0">
            <a:spAutoFit/>
          </a:bodyPr>
          <a:lstStyle/>
          <a:p>
            <a:r>
              <a:rPr lang="en-US" sz="2000" b="1" i="1" dirty="0"/>
              <a:t>New Course Offerings</a:t>
            </a:r>
            <a:r>
              <a:rPr lang="en-US" sz="2000" dirty="0"/>
              <a:t>:</a:t>
            </a:r>
          </a:p>
        </p:txBody>
      </p:sp>
      <p:sp>
        <p:nvSpPr>
          <p:cNvPr id="3" name="TextBox 2">
            <a:extLst>
              <a:ext uri="{FF2B5EF4-FFF2-40B4-BE49-F238E27FC236}">
                <a16:creationId xmlns:a16="http://schemas.microsoft.com/office/drawing/2014/main" id="{4635B89B-FD71-5D17-EBEC-B57CBB35C271}"/>
              </a:ext>
            </a:extLst>
          </p:cNvPr>
          <p:cNvSpPr txBox="1"/>
          <p:nvPr/>
        </p:nvSpPr>
        <p:spPr>
          <a:xfrm>
            <a:off x="459375" y="1340110"/>
            <a:ext cx="6367346" cy="3139321"/>
          </a:xfrm>
          <a:prstGeom prst="rect">
            <a:avLst/>
          </a:prstGeom>
          <a:noFill/>
        </p:spPr>
        <p:txBody>
          <a:bodyPr wrap="square" rtlCol="0">
            <a:spAutoFit/>
          </a:bodyPr>
          <a:lstStyle/>
          <a:p>
            <a:r>
              <a:rPr lang="en-US" dirty="0"/>
              <a:t>Two new PE alternatives:</a:t>
            </a:r>
          </a:p>
          <a:p>
            <a:endParaRPr lang="en-US" dirty="0"/>
          </a:p>
          <a:p>
            <a:r>
              <a:rPr lang="en-US" dirty="0"/>
              <a:t>-PE 8-10: Baseball/Softball Specific</a:t>
            </a:r>
          </a:p>
          <a:p>
            <a:r>
              <a:rPr lang="en-US" dirty="0"/>
              <a:t>	 -This course will provide high level, baseball/softball 	specific training, to suit the needs of aspiring 	baseball/softball players who want to improve upon 	and elevate their overall skills of the game. You will get 	PE 10 credit for this course. See course description 	booklet as there is a cost for this course</a:t>
            </a:r>
          </a:p>
          <a:p>
            <a:endParaRPr lang="en-US" dirty="0"/>
          </a:p>
          <a:p>
            <a:endParaRPr lang="en-US" dirty="0"/>
          </a:p>
        </p:txBody>
      </p:sp>
      <p:pic>
        <p:nvPicPr>
          <p:cNvPr id="84" name="Audio 83">
            <a:extLst>
              <a:ext uri="{FF2B5EF4-FFF2-40B4-BE49-F238E27FC236}">
                <a16:creationId xmlns:a16="http://schemas.microsoft.com/office/drawing/2014/main" id="{4A257FD8-6C94-6E5D-A033-B7268653F2A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606780518"/>
      </p:ext>
    </p:extLst>
  </p:cSld>
  <p:clrMapOvr>
    <a:masterClrMapping/>
  </p:clrMapOvr>
  <mc:AlternateContent xmlns:mc="http://schemas.openxmlformats.org/markup-compatibility/2006" xmlns:p14="http://schemas.microsoft.com/office/powerpoint/2010/main">
    <mc:Choice Requires="p14">
      <p:transition spd="slow" p14:dur="2000" advTm="56551"/>
    </mc:Choice>
    <mc:Fallback xmlns="">
      <p:transition spd="slow" advTm="565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290620-BC5C-96E4-2C0F-F5D45A9D108B}"/>
              </a:ext>
            </a:extLst>
          </p:cNvPr>
          <p:cNvSpPr txBox="1"/>
          <p:nvPr/>
        </p:nvSpPr>
        <p:spPr>
          <a:xfrm>
            <a:off x="786918" y="1634166"/>
            <a:ext cx="5935796" cy="3912114"/>
          </a:xfrm>
          <a:prstGeom prst="rect">
            <a:avLst/>
          </a:prstGeom>
        </p:spPr>
        <p:txBody>
          <a:bodyPr vert="horz" lIns="91440" tIns="45720" rIns="91440" bIns="45720" rtlCol="0" anchor="ctr">
            <a:normAutofit/>
          </a:bodyPr>
          <a:lstStyle/>
          <a:p>
            <a:pPr defTabSz="914400">
              <a:lnSpc>
                <a:spcPct val="110000"/>
              </a:lnSpc>
              <a:spcAft>
                <a:spcPts val="600"/>
              </a:spcAft>
              <a:buClr>
                <a:schemeClr val="accent1"/>
              </a:buClr>
              <a:buSzPct val="110000"/>
            </a:pPr>
            <a:r>
              <a:rPr lang="en-US" dirty="0">
                <a:solidFill>
                  <a:srgbClr val="FFFFFE"/>
                </a:solidFill>
              </a:rPr>
              <a:t>, students who identify as she / her and those who identify as non-binary, to gain an appreciation of, and desire for, an active healthy lifestyle and a positive sense of self.  You will get PE credit for this course.</a:t>
            </a:r>
          </a:p>
          <a:p>
            <a:pPr lvl="1" indent="-228600" defTabSz="914400">
              <a:lnSpc>
                <a:spcPct val="110000"/>
              </a:lnSpc>
              <a:spcAft>
                <a:spcPts val="600"/>
              </a:spcAft>
              <a:buClr>
                <a:schemeClr val="accent1"/>
              </a:buClr>
              <a:buSzPct val="110000"/>
              <a:buFont typeface="Wingdings" panose="05000000000000000000" pitchFamily="2" charset="2"/>
              <a:buChar char="§"/>
            </a:pPr>
            <a:endParaRPr lang="en-US" sz="600" dirty="0">
              <a:solidFill>
                <a:srgbClr val="FFFFFE"/>
              </a:solidFill>
            </a:endParaRPr>
          </a:p>
        </p:txBody>
      </p:sp>
      <p:pic>
        <p:nvPicPr>
          <p:cNvPr id="4" name="Picture 3" descr="Black and white violin">
            <a:extLst>
              <a:ext uri="{FF2B5EF4-FFF2-40B4-BE49-F238E27FC236}">
                <a16:creationId xmlns:a16="http://schemas.microsoft.com/office/drawing/2014/main" id="{F01C91C1-6DBF-059D-523E-7925C64402B2}"/>
              </a:ext>
            </a:extLst>
          </p:cNvPr>
          <p:cNvPicPr>
            <a:picLocks noChangeAspect="1"/>
          </p:cNvPicPr>
          <p:nvPr/>
        </p:nvPicPr>
        <p:blipFill>
          <a:blip r:embed="rId4"/>
          <a:srcRect l="27438" r="27438"/>
          <a:stretch/>
        </p:blipFill>
        <p:spPr>
          <a:xfrm>
            <a:off x="7549862" y="227"/>
            <a:ext cx="4641833" cy="6858000"/>
          </a:xfrm>
          <a:prstGeom prst="rect">
            <a:avLst/>
          </a:prstGeom>
        </p:spPr>
      </p:pic>
      <p:sp>
        <p:nvSpPr>
          <p:cNvPr id="5" name="TextBox 4">
            <a:extLst>
              <a:ext uri="{FF2B5EF4-FFF2-40B4-BE49-F238E27FC236}">
                <a16:creationId xmlns:a16="http://schemas.microsoft.com/office/drawing/2014/main" id="{8117FF59-3E46-51F9-858F-E202365A798D}"/>
              </a:ext>
            </a:extLst>
          </p:cNvPr>
          <p:cNvSpPr txBox="1"/>
          <p:nvPr/>
        </p:nvSpPr>
        <p:spPr>
          <a:xfrm>
            <a:off x="522210" y="632798"/>
            <a:ext cx="4771126" cy="400110"/>
          </a:xfrm>
          <a:prstGeom prst="rect">
            <a:avLst/>
          </a:prstGeom>
          <a:noFill/>
        </p:spPr>
        <p:txBody>
          <a:bodyPr wrap="square" rtlCol="0">
            <a:spAutoFit/>
          </a:bodyPr>
          <a:lstStyle/>
          <a:p>
            <a:r>
              <a:rPr lang="en-US" sz="2000" b="1" i="1" dirty="0"/>
              <a:t>New Course Offerings</a:t>
            </a:r>
            <a:r>
              <a:rPr lang="en-US" sz="2000" dirty="0"/>
              <a:t>:</a:t>
            </a:r>
          </a:p>
        </p:txBody>
      </p:sp>
      <p:sp>
        <p:nvSpPr>
          <p:cNvPr id="3" name="TextBox 2">
            <a:extLst>
              <a:ext uri="{FF2B5EF4-FFF2-40B4-BE49-F238E27FC236}">
                <a16:creationId xmlns:a16="http://schemas.microsoft.com/office/drawing/2014/main" id="{4635B89B-FD71-5D17-EBEC-B57CBB35C271}"/>
              </a:ext>
            </a:extLst>
          </p:cNvPr>
          <p:cNvSpPr txBox="1"/>
          <p:nvPr/>
        </p:nvSpPr>
        <p:spPr>
          <a:xfrm>
            <a:off x="459375" y="1340110"/>
            <a:ext cx="6367346" cy="2031325"/>
          </a:xfrm>
          <a:prstGeom prst="rect">
            <a:avLst/>
          </a:prstGeom>
          <a:noFill/>
        </p:spPr>
        <p:txBody>
          <a:bodyPr wrap="square" rtlCol="0">
            <a:spAutoFit/>
          </a:bodyPr>
          <a:lstStyle/>
          <a:p>
            <a:r>
              <a:rPr lang="en-US" dirty="0"/>
              <a:t>Concert Choir 9-12</a:t>
            </a:r>
          </a:p>
          <a:p>
            <a:endParaRPr lang="en-US" dirty="0"/>
          </a:p>
          <a:p>
            <a:pPr marL="285750" indent="-285750">
              <a:buFontTx/>
              <a:buChar char="-"/>
            </a:pPr>
            <a:r>
              <a:rPr lang="en-US" dirty="0"/>
              <a:t>You can take this class if you are not in Band—open to all students.</a:t>
            </a:r>
          </a:p>
          <a:p>
            <a:pPr marL="285750" indent="-285750">
              <a:buFontTx/>
              <a:buChar char="-"/>
            </a:pPr>
            <a:endParaRPr lang="en-US" dirty="0"/>
          </a:p>
          <a:p>
            <a:pPr marL="285750" indent="-285750">
              <a:buFontTx/>
              <a:buChar char="-"/>
            </a:pPr>
            <a:r>
              <a:rPr lang="en-US" dirty="0"/>
              <a:t>Develop and discover your unique voice with proper vocal technique and have fun along the way.</a:t>
            </a:r>
          </a:p>
        </p:txBody>
      </p:sp>
      <p:pic>
        <p:nvPicPr>
          <p:cNvPr id="13" name="Audio 12">
            <a:extLst>
              <a:ext uri="{FF2B5EF4-FFF2-40B4-BE49-F238E27FC236}">
                <a16:creationId xmlns:a16="http://schemas.microsoft.com/office/drawing/2014/main" id="{F98A95ED-1562-DBCF-D455-049B8955995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398008539"/>
      </p:ext>
    </p:extLst>
  </p:cSld>
  <p:clrMapOvr>
    <a:masterClrMapping/>
  </p:clrMapOvr>
  <mc:AlternateContent xmlns:mc="http://schemas.openxmlformats.org/markup-compatibility/2006" xmlns:p14="http://schemas.microsoft.com/office/powerpoint/2010/main">
    <mc:Choice Requires="p14">
      <p:transition spd="slow" p14:dur="2000" advTm="13325"/>
    </mc:Choice>
    <mc:Fallback xmlns="">
      <p:transition spd="slow" advTm="133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E8DD8E1A-9945-4DBA-BC40-7A028BF32D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6" name="Freeform 5">
              <a:extLst>
                <a:ext uri="{FF2B5EF4-FFF2-40B4-BE49-F238E27FC236}">
                  <a16:creationId xmlns:a16="http://schemas.microsoft.com/office/drawing/2014/main" id="{FE1C52F1-9DDF-4839-9B8F-25F7F8D42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 name="Freeform 6">
              <a:extLst>
                <a:ext uri="{FF2B5EF4-FFF2-40B4-BE49-F238E27FC236}">
                  <a16:creationId xmlns:a16="http://schemas.microsoft.com/office/drawing/2014/main" id="{DB25E450-AEBE-4B5B-9CD7-7DDA5128D0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 name="Freeform 7">
              <a:extLst>
                <a:ext uri="{FF2B5EF4-FFF2-40B4-BE49-F238E27FC236}">
                  <a16:creationId xmlns:a16="http://schemas.microsoft.com/office/drawing/2014/main" id="{D57AF4B2-B19E-4839-9D9C-06AD5370C3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 name="Freeform 8">
              <a:extLst>
                <a:ext uri="{FF2B5EF4-FFF2-40B4-BE49-F238E27FC236}">
                  <a16:creationId xmlns:a16="http://schemas.microsoft.com/office/drawing/2014/main" id="{2949CEBF-F4A7-44B2-8A3B-22558718F7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Freeform 9">
              <a:extLst>
                <a:ext uri="{FF2B5EF4-FFF2-40B4-BE49-F238E27FC236}">
                  <a16:creationId xmlns:a16="http://schemas.microsoft.com/office/drawing/2014/main" id="{28EAA589-93ED-485D-96BB-B9B21EC96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10">
              <a:extLst>
                <a:ext uri="{FF2B5EF4-FFF2-40B4-BE49-F238E27FC236}">
                  <a16:creationId xmlns:a16="http://schemas.microsoft.com/office/drawing/2014/main" id="{4BB4F238-A1F2-45F6-9074-18C4A9F921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11">
              <a:extLst>
                <a:ext uri="{FF2B5EF4-FFF2-40B4-BE49-F238E27FC236}">
                  <a16:creationId xmlns:a16="http://schemas.microsoft.com/office/drawing/2014/main" id="{1C658EE5-B46E-48ED-822D-1C3F08ECA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12">
              <a:extLst>
                <a:ext uri="{FF2B5EF4-FFF2-40B4-BE49-F238E27FC236}">
                  <a16:creationId xmlns:a16="http://schemas.microsoft.com/office/drawing/2014/main" id="{82AA74BE-73A4-4ADC-B86C-833704C0C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13">
              <a:extLst>
                <a:ext uri="{FF2B5EF4-FFF2-40B4-BE49-F238E27FC236}">
                  <a16:creationId xmlns:a16="http://schemas.microsoft.com/office/drawing/2014/main" id="{2018BD4B-A593-4075-9FDB-4739C6D53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14">
              <a:extLst>
                <a:ext uri="{FF2B5EF4-FFF2-40B4-BE49-F238E27FC236}">
                  <a16:creationId xmlns:a16="http://schemas.microsoft.com/office/drawing/2014/main" id="{0D16E44B-CE60-491F-B907-D02B0B1EE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15">
              <a:extLst>
                <a:ext uri="{FF2B5EF4-FFF2-40B4-BE49-F238E27FC236}">
                  <a16:creationId xmlns:a16="http://schemas.microsoft.com/office/drawing/2014/main" id="{2DFA7256-7E90-44B6-8E90-2111C1A1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16">
              <a:extLst>
                <a:ext uri="{FF2B5EF4-FFF2-40B4-BE49-F238E27FC236}">
                  <a16:creationId xmlns:a16="http://schemas.microsoft.com/office/drawing/2014/main" id="{CE31CD09-2348-4B3A-9C97-CEECA4ABC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17">
              <a:extLst>
                <a:ext uri="{FF2B5EF4-FFF2-40B4-BE49-F238E27FC236}">
                  <a16:creationId xmlns:a16="http://schemas.microsoft.com/office/drawing/2014/main" id="{4E5422EF-93F2-41A9-B30F-9EFE9241D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18">
              <a:extLst>
                <a:ext uri="{FF2B5EF4-FFF2-40B4-BE49-F238E27FC236}">
                  <a16:creationId xmlns:a16="http://schemas.microsoft.com/office/drawing/2014/main" id="{7920E29F-BB48-485F-95FF-5C372339C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19">
              <a:extLst>
                <a:ext uri="{FF2B5EF4-FFF2-40B4-BE49-F238E27FC236}">
                  <a16:creationId xmlns:a16="http://schemas.microsoft.com/office/drawing/2014/main" id="{ACFDB0E0-ECEB-4EEB-925D-4BE22979C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Freeform 20">
              <a:extLst>
                <a:ext uri="{FF2B5EF4-FFF2-40B4-BE49-F238E27FC236}">
                  <a16:creationId xmlns:a16="http://schemas.microsoft.com/office/drawing/2014/main" id="{30CE2542-FFC2-4E6A-9F84-265FE415D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21">
              <a:extLst>
                <a:ext uri="{FF2B5EF4-FFF2-40B4-BE49-F238E27FC236}">
                  <a16:creationId xmlns:a16="http://schemas.microsoft.com/office/drawing/2014/main" id="{2864C497-B900-4D3E-895C-A2A823A3C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22">
              <a:extLst>
                <a:ext uri="{FF2B5EF4-FFF2-40B4-BE49-F238E27FC236}">
                  <a16:creationId xmlns:a16="http://schemas.microsoft.com/office/drawing/2014/main" id="{26441ED2-272A-4395-9966-F5B1C8D3F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23">
              <a:extLst>
                <a:ext uri="{FF2B5EF4-FFF2-40B4-BE49-F238E27FC236}">
                  <a16:creationId xmlns:a16="http://schemas.microsoft.com/office/drawing/2014/main" id="{701CA35D-3DE0-4BE9-96A9-31A6F24DB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24">
              <a:extLst>
                <a:ext uri="{FF2B5EF4-FFF2-40B4-BE49-F238E27FC236}">
                  <a16:creationId xmlns:a16="http://schemas.microsoft.com/office/drawing/2014/main" id="{C9367E8C-A75F-4D57-8B79-1B3EEDFD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25">
              <a:extLst>
                <a:ext uri="{FF2B5EF4-FFF2-40B4-BE49-F238E27FC236}">
                  <a16:creationId xmlns:a16="http://schemas.microsoft.com/office/drawing/2014/main" id="{0846F98D-8409-4D6C-B830-625CC19EB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8" name="Group 87">
            <a:extLst>
              <a:ext uri="{FF2B5EF4-FFF2-40B4-BE49-F238E27FC236}">
                <a16:creationId xmlns:a16="http://schemas.microsoft.com/office/drawing/2014/main" id="{F35369DB-627C-41BD-9041-6426E8BF66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89" name="Rectangle 88">
              <a:extLst>
                <a:ext uri="{FF2B5EF4-FFF2-40B4-BE49-F238E27FC236}">
                  <a16:creationId xmlns:a16="http://schemas.microsoft.com/office/drawing/2014/main" id="{9BA15987-DDC0-4CAB-AF5B-7D11E25D2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0" name="Isosceles Triangle 22">
              <a:extLst>
                <a:ext uri="{FF2B5EF4-FFF2-40B4-BE49-F238E27FC236}">
                  <a16:creationId xmlns:a16="http://schemas.microsoft.com/office/drawing/2014/main" id="{9B6DF8F2-BD4C-48F5-8CDC-95B311500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1" name="Rectangle 90">
              <a:extLst>
                <a:ext uri="{FF2B5EF4-FFF2-40B4-BE49-F238E27FC236}">
                  <a16:creationId xmlns:a16="http://schemas.microsoft.com/office/drawing/2014/main" id="{8E989FB2-D6DE-43D1-84D5-1C80F9901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93" name="Rectangle 92">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6"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6" name="Freeform: Shape 115">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screenshot of a course catalog&#10;&#10;Description automatically generated">
            <a:extLst>
              <a:ext uri="{FF2B5EF4-FFF2-40B4-BE49-F238E27FC236}">
                <a16:creationId xmlns:a16="http://schemas.microsoft.com/office/drawing/2014/main" id="{4A716970-A2E5-239E-4074-FED2182F5E08}"/>
              </a:ext>
            </a:extLst>
          </p:cNvPr>
          <p:cNvPicPr>
            <a:picLocks noChangeAspect="1"/>
          </p:cNvPicPr>
          <p:nvPr/>
        </p:nvPicPr>
        <p:blipFill>
          <a:blip r:embed="rId4"/>
          <a:stretch>
            <a:fillRect/>
          </a:stretch>
        </p:blipFill>
        <p:spPr>
          <a:xfrm>
            <a:off x="2916508" y="671951"/>
            <a:ext cx="6367977" cy="3359108"/>
          </a:xfrm>
          <a:prstGeom prst="rect">
            <a:avLst/>
          </a:prstGeom>
        </p:spPr>
      </p:pic>
      <p:sp>
        <p:nvSpPr>
          <p:cNvPr id="2" name="TextBox 1">
            <a:extLst>
              <a:ext uri="{FF2B5EF4-FFF2-40B4-BE49-F238E27FC236}">
                <a16:creationId xmlns:a16="http://schemas.microsoft.com/office/drawing/2014/main" id="{AA13D37A-D81D-ACA1-E7DF-9861CEFA9AB9}"/>
              </a:ext>
            </a:extLst>
          </p:cNvPr>
          <p:cNvSpPr txBox="1"/>
          <p:nvPr/>
        </p:nvSpPr>
        <p:spPr>
          <a:xfrm>
            <a:off x="2425165" y="4852736"/>
            <a:ext cx="6875736" cy="1770300"/>
          </a:xfrm>
          <a:prstGeom prst="rect">
            <a:avLst/>
          </a:prstGeom>
        </p:spPr>
        <p:txBody>
          <a:bodyPr vert="horz" lIns="91440" tIns="45720" rIns="91440" bIns="45720" rtlCol="0" anchor="ctr">
            <a:normAutofit/>
          </a:bodyPr>
          <a:lstStyle/>
          <a:p>
            <a:pPr indent="-228600" defTabSz="914400">
              <a:lnSpc>
                <a:spcPct val="120000"/>
              </a:lnSpc>
              <a:spcAft>
                <a:spcPts val="600"/>
              </a:spcAft>
              <a:buClr>
                <a:schemeClr val="accent1"/>
              </a:buClr>
              <a:buSzPct val="110000"/>
              <a:buFont typeface="Wingdings" panose="05000000000000000000" pitchFamily="2" charset="2"/>
              <a:buChar char="§"/>
            </a:pPr>
            <a:r>
              <a:rPr lang="en-US" dirty="0"/>
              <a:t>For detailed course descriptions and more information, visit: </a:t>
            </a:r>
            <a:r>
              <a:rPr lang="en-US" dirty="0">
                <a:hlinkClick r:id="rId5"/>
              </a:rPr>
              <a:t>https://www.surreyschools.ca/semiahmoo</a:t>
            </a:r>
            <a:endParaRPr lang="en-US" dirty="0"/>
          </a:p>
          <a:p>
            <a:pPr marL="57150" indent="-228600" defTabSz="914400">
              <a:lnSpc>
                <a:spcPct val="120000"/>
              </a:lnSpc>
              <a:spcAft>
                <a:spcPts val="600"/>
              </a:spcAft>
              <a:buClr>
                <a:schemeClr val="accent1"/>
              </a:buClr>
              <a:buSzPct val="110000"/>
              <a:buFont typeface="Wingdings" panose="05000000000000000000" pitchFamily="2" charset="2"/>
              <a:buChar char="§"/>
            </a:pPr>
            <a:r>
              <a:rPr lang="en-US" dirty="0"/>
              <a:t>Click "Resources” &gt;  ”Course Selection”</a:t>
            </a:r>
          </a:p>
          <a:p>
            <a:pPr indent="-228600" defTabSz="914400">
              <a:lnSpc>
                <a:spcPct val="120000"/>
              </a:lnSpc>
              <a:spcAft>
                <a:spcPts val="600"/>
              </a:spcAft>
              <a:buClr>
                <a:schemeClr val="accent1"/>
              </a:buClr>
              <a:buSzPct val="110000"/>
              <a:buFont typeface="Wingdings" panose="05000000000000000000" pitchFamily="2" charset="2"/>
              <a:buChar char="§"/>
            </a:pPr>
            <a:endParaRPr lang="en-US" dirty="0"/>
          </a:p>
        </p:txBody>
      </p:sp>
      <p:pic>
        <p:nvPicPr>
          <p:cNvPr id="6" name="Video 5">
            <a:extLst>
              <a:ext uri="{FF2B5EF4-FFF2-40B4-BE49-F238E27FC236}">
                <a16:creationId xmlns:a16="http://schemas.microsoft.com/office/drawing/2014/main" id="{57C23E7B-4BE4-C6DB-2C81-0706E001E8B0}"/>
              </a:ext>
            </a:extLst>
          </p:cNvPr>
          <p:cNvPicPr>
            <a:extLst>
              <a:ext uri="{51228E76-BA90-4043-B771-695A4F85340A}">
                <alf:liveFeedProps xmlns:alf="http://schemas.microsoft.com/office/drawing/2021/livefeed"/>
              </a:ext>
            </a:extLst>
          </p:cNvPicPr>
          <p:nvPr/>
        </p:nvPicPr>
        <p:blipFill>
          <a:blip r:embed="rId6">
            <a:extLst>
              <a:ext uri="{96DAC541-7B7A-43D3-8B79-37D633B846F1}">
                <asvg:svgBlip xmlns:asvg="http://schemas.microsoft.com/office/drawing/2016/SVG/main" r:embed="rId7"/>
              </a:ext>
            </a:extLst>
          </a:blip>
          <a:srcRect l="21875" r="21875"/>
          <a:stretch>
            <a:fillRect/>
          </a:stretch>
        </p:blipFill>
        <p:spPr>
          <a:xfrm>
            <a:off x="10052304" y="4718304"/>
            <a:ext cx="2057400" cy="2057400"/>
          </a:xfrm>
          <a:prstGeom prst="ellipse">
            <a:avLst/>
          </a:prstGeom>
        </p:spPr>
      </p:pic>
      <p:pic>
        <p:nvPicPr>
          <p:cNvPr id="3" name="Audio 2">
            <a:extLst>
              <a:ext uri="{FF2B5EF4-FFF2-40B4-BE49-F238E27FC236}">
                <a16:creationId xmlns:a16="http://schemas.microsoft.com/office/drawing/2014/main" id="{B18ED922-DD4A-CC5B-AA17-D1556B81916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8646248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9061"/>
    </mc:Choice>
    <mc:Fallback xmlns="">
      <p:transition spd="slow" advTm="190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BF3EAD-AA49-66FC-9CB5-F41451E907B9}"/>
              </a:ext>
            </a:extLst>
          </p:cNvPr>
          <p:cNvSpPr>
            <a:spLocks noGrp="1"/>
          </p:cNvSpPr>
          <p:nvPr>
            <p:ph type="title"/>
          </p:nvPr>
        </p:nvSpPr>
        <p:spPr>
          <a:xfrm>
            <a:off x="2844485" y="619375"/>
            <a:ext cx="6230857" cy="1230570"/>
          </a:xfrm>
        </p:spPr>
        <p:txBody>
          <a:bodyPr anchor="t">
            <a:normAutofit/>
          </a:bodyPr>
          <a:lstStyle/>
          <a:p>
            <a:pPr algn="l"/>
            <a:r>
              <a:rPr lang="en-US" sz="3600" dirty="0">
                <a:solidFill>
                  <a:schemeClr val="accent1"/>
                </a:solidFill>
              </a:rPr>
              <a:t>Things to know…</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5822F72D-3B26-1894-D9B2-09B0859E67C7}"/>
              </a:ext>
            </a:extLst>
          </p:cNvPr>
          <p:cNvSpPr>
            <a:spLocks noGrp="1"/>
          </p:cNvSpPr>
          <p:nvPr>
            <p:ph idx="1"/>
          </p:nvPr>
        </p:nvSpPr>
        <p:spPr>
          <a:xfrm>
            <a:off x="2887815" y="1490686"/>
            <a:ext cx="8175321" cy="3802762"/>
          </a:xfrm>
        </p:spPr>
        <p:txBody>
          <a:bodyPr vert="horz" lIns="91440" tIns="45720" rIns="91440" bIns="45720" rtlCol="0" anchor="t">
            <a:noAutofit/>
          </a:bodyPr>
          <a:lstStyle/>
          <a:p>
            <a:pPr>
              <a:lnSpc>
                <a:spcPct val="110000"/>
              </a:lnSpc>
            </a:pPr>
            <a:r>
              <a:rPr lang="en-US" sz="2000" dirty="0"/>
              <a:t>Make sure you have all the “prerequisite” courses (</a:t>
            </a:r>
            <a:r>
              <a:rPr lang="en-US" sz="2000" dirty="0" err="1"/>
              <a:t>ie</a:t>
            </a:r>
            <a:r>
              <a:rPr lang="en-US" sz="2000" dirty="0"/>
              <a:t>: you cannot take French 9 if you have not taken French 8)</a:t>
            </a:r>
          </a:p>
          <a:p>
            <a:pPr>
              <a:lnSpc>
                <a:spcPct val="110000"/>
              </a:lnSpc>
            </a:pPr>
            <a:r>
              <a:rPr lang="en-US" sz="2000" dirty="0"/>
              <a:t>It should be noted that a second language (French or Spanish) is not required to graduate, or for post secondary admissions.</a:t>
            </a:r>
          </a:p>
          <a:p>
            <a:pPr>
              <a:lnSpc>
                <a:spcPct val="110000"/>
              </a:lnSpc>
            </a:pPr>
            <a:r>
              <a:rPr lang="en-US" sz="2000" dirty="0"/>
              <a:t>The portal is open now for you to do your course selection. </a:t>
            </a:r>
          </a:p>
          <a:p>
            <a:pPr>
              <a:lnSpc>
                <a:spcPct val="110000"/>
              </a:lnSpc>
            </a:pPr>
            <a:r>
              <a:rPr lang="en-US" sz="2000" dirty="0"/>
              <a:t>Don’t procrastinate, get it done today!  Involve your parents in this process. </a:t>
            </a:r>
            <a:r>
              <a:rPr lang="en-US" sz="2000" b="1" i="1" u="sng" dirty="0">
                <a:highlight>
                  <a:srgbClr val="FFFF00"/>
                </a:highlight>
              </a:rPr>
              <a:t>All courses MUST be entered by you into </a:t>
            </a:r>
            <a:r>
              <a:rPr lang="en-US" sz="2000" b="1" i="1" u="sng" dirty="0" err="1">
                <a:highlight>
                  <a:srgbClr val="FFFF00"/>
                </a:highlight>
              </a:rPr>
              <a:t>MyEd</a:t>
            </a:r>
            <a:r>
              <a:rPr lang="en-US" sz="2000" b="1" i="1" u="sng" dirty="0">
                <a:highlight>
                  <a:srgbClr val="FFFF00"/>
                </a:highlight>
              </a:rPr>
              <a:t> by Feb 28th!!!!!</a:t>
            </a:r>
          </a:p>
          <a:p>
            <a:pPr>
              <a:lnSpc>
                <a:spcPct val="110000"/>
              </a:lnSpc>
            </a:pPr>
            <a:r>
              <a:rPr lang="en-US" sz="2000" dirty="0"/>
              <a:t>Choose wisely as you will not be able to change your selections as we will not have space for late changes.</a:t>
            </a:r>
          </a:p>
          <a:p>
            <a:pPr>
              <a:lnSpc>
                <a:spcPct val="110000"/>
              </a:lnSpc>
            </a:pPr>
            <a:r>
              <a:rPr lang="en-US" sz="2000" dirty="0"/>
              <a:t>Schedules will be published to students/families on </a:t>
            </a:r>
            <a:r>
              <a:rPr lang="en-US" sz="2000" dirty="0" err="1"/>
              <a:t>MyEd</a:t>
            </a:r>
            <a:r>
              <a:rPr lang="en-US" sz="2000" dirty="0"/>
              <a:t> in late August.  </a:t>
            </a:r>
          </a:p>
          <a:p>
            <a:pPr marL="0" indent="0">
              <a:lnSpc>
                <a:spcPct val="110000"/>
              </a:lnSpc>
              <a:buNone/>
            </a:pPr>
            <a:endParaRPr lang="en-US" sz="1500" dirty="0"/>
          </a:p>
        </p:txBody>
      </p:sp>
      <p:pic>
        <p:nvPicPr>
          <p:cNvPr id="10" name="Video 9">
            <a:extLst>
              <a:ext uri="{FF2B5EF4-FFF2-40B4-BE49-F238E27FC236}">
                <a16:creationId xmlns:a16="http://schemas.microsoft.com/office/drawing/2014/main" id="{82D27E0A-242A-A68B-7565-8BCA16C46FD0}"/>
              </a:ext>
            </a:extLst>
          </p:cNvPr>
          <p:cNvPicPr>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rcRect l="21875" r="21875"/>
          <a:stretch>
            <a:fillRect/>
          </a:stretch>
        </p:blipFill>
        <p:spPr>
          <a:xfrm>
            <a:off x="10052304" y="4718304"/>
            <a:ext cx="2057400" cy="2057400"/>
          </a:xfrm>
          <a:prstGeom prst="ellipse">
            <a:avLst/>
          </a:prstGeom>
        </p:spPr>
      </p:pic>
      <p:pic>
        <p:nvPicPr>
          <p:cNvPr id="4" name="Audio 3">
            <a:extLst>
              <a:ext uri="{FF2B5EF4-FFF2-40B4-BE49-F238E27FC236}">
                <a16:creationId xmlns:a16="http://schemas.microsoft.com/office/drawing/2014/main" id="{F39E2069-5A26-DAB8-605C-9A91C7D397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276783119"/>
      </p:ext>
    </p:extLst>
  </p:cSld>
  <p:clrMapOvr>
    <a:masterClrMapping/>
  </p:clrMapOvr>
  <mc:AlternateContent xmlns:mc="http://schemas.openxmlformats.org/markup-compatibility/2006" xmlns:p14="http://schemas.microsoft.com/office/powerpoint/2010/main">
    <mc:Choice Requires="p14">
      <p:transition spd="slow" p14:dur="2000" advTm="51286"/>
    </mc:Choice>
    <mc:Fallback xmlns="">
      <p:transition spd="slow" advTm="512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 name="Group 28">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0" name="Rectangle 29">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34" name="Rectangle 33">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7"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extBox 1">
            <a:extLst>
              <a:ext uri="{FF2B5EF4-FFF2-40B4-BE49-F238E27FC236}">
                <a16:creationId xmlns:a16="http://schemas.microsoft.com/office/drawing/2014/main" id="{6F97EF73-D1F0-AD1B-F22A-6785E57C09B2}"/>
              </a:ext>
            </a:extLst>
          </p:cNvPr>
          <p:cNvSpPr txBox="1"/>
          <p:nvPr/>
        </p:nvSpPr>
        <p:spPr>
          <a:xfrm>
            <a:off x="1378425" y="5199797"/>
            <a:ext cx="9435152" cy="789673"/>
          </a:xfrm>
          <a:prstGeom prst="rect">
            <a:avLst/>
          </a:prstGeom>
        </p:spPr>
        <p:txBody>
          <a:bodyPr rot="0" spcFirstLastPara="0" vertOverflow="overflow" horzOverflow="overflow" vert="horz" lIns="228600" tIns="228600" rIns="228600" bIns="0" numCol="1" spcCol="0" rtlCol="0" fromWordArt="0" anchor="ctr" anchorCtr="0" forceAA="0" compatLnSpc="1">
            <a:prstTxWarp prst="textNoShape">
              <a:avLst/>
            </a:prstTxWarp>
            <a:normAutofit/>
          </a:bodyPr>
          <a:lstStyle/>
          <a:p>
            <a:pPr algn="ctr" defTabSz="914400">
              <a:lnSpc>
                <a:spcPct val="80000"/>
              </a:lnSpc>
              <a:spcBef>
                <a:spcPct val="0"/>
              </a:spcBef>
              <a:spcAft>
                <a:spcPts val="600"/>
              </a:spcAft>
            </a:pPr>
            <a:r>
              <a:rPr lang="en-US" sz="3700" spc="-150">
                <a:solidFill>
                  <a:schemeClr val="bg1"/>
                </a:solidFill>
                <a:latin typeface="+mj-lt"/>
                <a:ea typeface="+mj-ea"/>
                <a:cs typeface="+mj-cs"/>
              </a:rPr>
              <a:t>Know who your counsellor is and how you can visit!</a:t>
            </a:r>
          </a:p>
        </p:txBody>
      </p:sp>
      <p:sp>
        <p:nvSpPr>
          <p:cNvPr id="57" name="Freeform: Shape 56">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6" name="Video 5">
            <a:extLst>
              <a:ext uri="{FF2B5EF4-FFF2-40B4-BE49-F238E27FC236}">
                <a16:creationId xmlns:a16="http://schemas.microsoft.com/office/drawing/2014/main" id="{FC857FFC-F37B-8DC9-EE68-09E2A2875A29}"/>
              </a:ext>
            </a:extLst>
          </p:cNvPr>
          <p:cNvPicPr>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rcRect l="21875" r="21875"/>
          <a:stretch>
            <a:fillRect/>
          </a:stretch>
        </p:blipFill>
        <p:spPr>
          <a:xfrm>
            <a:off x="10052304" y="4718304"/>
            <a:ext cx="2057400" cy="2057400"/>
          </a:xfrm>
          <a:prstGeom prst="ellipse">
            <a:avLst/>
          </a:prstGeom>
        </p:spPr>
      </p:pic>
      <p:pic>
        <p:nvPicPr>
          <p:cNvPr id="4" name="Audio 3">
            <a:extLst>
              <a:ext uri="{FF2B5EF4-FFF2-40B4-BE49-F238E27FC236}">
                <a16:creationId xmlns:a16="http://schemas.microsoft.com/office/drawing/2014/main" id="{7207D502-2BC7-EE90-78D5-842D8BE6C8A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pic>
        <p:nvPicPr>
          <p:cNvPr id="5" name="Picture 4">
            <a:extLst>
              <a:ext uri="{FF2B5EF4-FFF2-40B4-BE49-F238E27FC236}">
                <a16:creationId xmlns:a16="http://schemas.microsoft.com/office/drawing/2014/main" id="{D2E4DCCF-4A84-B470-C329-1252F37C08C1}"/>
              </a:ext>
            </a:extLst>
          </p:cNvPr>
          <p:cNvPicPr>
            <a:picLocks noChangeAspect="1"/>
          </p:cNvPicPr>
          <p:nvPr/>
        </p:nvPicPr>
        <p:blipFill>
          <a:blip r:embed="rId7"/>
          <a:stretch>
            <a:fillRect/>
          </a:stretch>
        </p:blipFill>
        <p:spPr>
          <a:xfrm>
            <a:off x="507782" y="986396"/>
            <a:ext cx="11263215" cy="2766785"/>
          </a:xfrm>
          <a:prstGeom prst="rect">
            <a:avLst/>
          </a:prstGeom>
        </p:spPr>
      </p:pic>
    </p:spTree>
    <p:extLst>
      <p:ext uri="{BB962C8B-B14F-4D97-AF65-F5344CB8AC3E}">
        <p14:creationId xmlns:p14="http://schemas.microsoft.com/office/powerpoint/2010/main" val="554743675"/>
      </p:ext>
    </p:extLst>
  </p:cSld>
  <p:clrMapOvr>
    <a:masterClrMapping/>
  </p:clrMapOvr>
  <mc:AlternateContent xmlns:mc="http://schemas.openxmlformats.org/markup-compatibility/2006" xmlns:p14="http://schemas.microsoft.com/office/powerpoint/2010/main">
    <mc:Choice Requires="p14">
      <p:transition spd="slow" p14:dur="2000" advTm="15376"/>
    </mc:Choice>
    <mc:Fallback xmlns="">
      <p:transition spd="slow" advTm="153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 name="Group 28">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0" name="Rectangle 29">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34" name="Rectangle 33">
            <a:extLst>
              <a:ext uri="{FF2B5EF4-FFF2-40B4-BE49-F238E27FC236}">
                <a16:creationId xmlns:a16="http://schemas.microsoft.com/office/drawing/2014/main" id="{8334A2EF-69D9-41C1-9876-91D7FCF7C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874C0C03-1202-4DC9-BA33-998DDFB3FB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7" name="Freeform 5">
              <a:extLst>
                <a:ext uri="{FF2B5EF4-FFF2-40B4-BE49-F238E27FC236}">
                  <a16:creationId xmlns:a16="http://schemas.microsoft.com/office/drawing/2014/main" id="{60BF984B-F4C1-4BF0-B296-72CAD8814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6">
              <a:extLst>
                <a:ext uri="{FF2B5EF4-FFF2-40B4-BE49-F238E27FC236}">
                  <a16:creationId xmlns:a16="http://schemas.microsoft.com/office/drawing/2014/main" id="{2E887C16-A8CC-48BD-A34B-69B5D14BE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7">
              <a:extLst>
                <a:ext uri="{FF2B5EF4-FFF2-40B4-BE49-F238E27FC236}">
                  <a16:creationId xmlns:a16="http://schemas.microsoft.com/office/drawing/2014/main" id="{1194B805-0CE2-4FD6-804E-2771E18BB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8">
              <a:extLst>
                <a:ext uri="{FF2B5EF4-FFF2-40B4-BE49-F238E27FC236}">
                  <a16:creationId xmlns:a16="http://schemas.microsoft.com/office/drawing/2014/main" id="{96000EBD-113B-4BB5-94F2-B2C96109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9">
              <a:extLst>
                <a:ext uri="{FF2B5EF4-FFF2-40B4-BE49-F238E27FC236}">
                  <a16:creationId xmlns:a16="http://schemas.microsoft.com/office/drawing/2014/main" id="{C2C37892-BF6A-4DDB-BAA9-48B6A051E9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0">
              <a:extLst>
                <a:ext uri="{FF2B5EF4-FFF2-40B4-BE49-F238E27FC236}">
                  <a16:creationId xmlns:a16="http://schemas.microsoft.com/office/drawing/2014/main" id="{B3A53A2B-EB9B-4318-A7F9-E371D211E7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1">
              <a:extLst>
                <a:ext uri="{FF2B5EF4-FFF2-40B4-BE49-F238E27FC236}">
                  <a16:creationId xmlns:a16="http://schemas.microsoft.com/office/drawing/2014/main" id="{59001F5F-9338-43E1-BB4B-21C681CA20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2">
              <a:extLst>
                <a:ext uri="{FF2B5EF4-FFF2-40B4-BE49-F238E27FC236}">
                  <a16:creationId xmlns:a16="http://schemas.microsoft.com/office/drawing/2014/main" id="{24781ABE-347F-40E9-9BB2-3E35C8F15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3">
              <a:extLst>
                <a:ext uri="{FF2B5EF4-FFF2-40B4-BE49-F238E27FC236}">
                  <a16:creationId xmlns:a16="http://schemas.microsoft.com/office/drawing/2014/main" id="{6D8A7767-4D16-4AB7-8277-D66FEC7F7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4">
              <a:extLst>
                <a:ext uri="{FF2B5EF4-FFF2-40B4-BE49-F238E27FC236}">
                  <a16:creationId xmlns:a16="http://schemas.microsoft.com/office/drawing/2014/main" id="{1B7D649D-9559-4E1D-937A-3519483502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5">
              <a:extLst>
                <a:ext uri="{FF2B5EF4-FFF2-40B4-BE49-F238E27FC236}">
                  <a16:creationId xmlns:a16="http://schemas.microsoft.com/office/drawing/2014/main" id="{45AA5D21-8C7B-4C77-815C-C3A8EA0A5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6">
              <a:extLst>
                <a:ext uri="{FF2B5EF4-FFF2-40B4-BE49-F238E27FC236}">
                  <a16:creationId xmlns:a16="http://schemas.microsoft.com/office/drawing/2014/main" id="{D7A46675-AA96-41DB-B9DB-CAA471A20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7">
              <a:extLst>
                <a:ext uri="{FF2B5EF4-FFF2-40B4-BE49-F238E27FC236}">
                  <a16:creationId xmlns:a16="http://schemas.microsoft.com/office/drawing/2014/main" id="{82090F8A-ECF2-423C-98D0-8EF226220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8">
              <a:extLst>
                <a:ext uri="{FF2B5EF4-FFF2-40B4-BE49-F238E27FC236}">
                  <a16:creationId xmlns:a16="http://schemas.microsoft.com/office/drawing/2014/main" id="{EA5DE46B-A4BE-407F-835A-693D3E979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9">
              <a:extLst>
                <a:ext uri="{FF2B5EF4-FFF2-40B4-BE49-F238E27FC236}">
                  <a16:creationId xmlns:a16="http://schemas.microsoft.com/office/drawing/2014/main" id="{429E4297-5489-465D-A6D7-03BD468E05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20">
              <a:extLst>
                <a:ext uri="{FF2B5EF4-FFF2-40B4-BE49-F238E27FC236}">
                  <a16:creationId xmlns:a16="http://schemas.microsoft.com/office/drawing/2014/main" id="{69A4CFA1-B603-453B-AC53-49E8A8DF7E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1">
              <a:extLst>
                <a:ext uri="{FF2B5EF4-FFF2-40B4-BE49-F238E27FC236}">
                  <a16:creationId xmlns:a16="http://schemas.microsoft.com/office/drawing/2014/main" id="{7A997EDF-8927-490B-AD5F-046317B8B2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2">
              <a:extLst>
                <a:ext uri="{FF2B5EF4-FFF2-40B4-BE49-F238E27FC236}">
                  <a16:creationId xmlns:a16="http://schemas.microsoft.com/office/drawing/2014/main" id="{3C91BE84-B1A4-4592-A942-2C72C86DD8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3">
              <a:extLst>
                <a:ext uri="{FF2B5EF4-FFF2-40B4-BE49-F238E27FC236}">
                  <a16:creationId xmlns:a16="http://schemas.microsoft.com/office/drawing/2014/main" id="{A0AAA5CD-6E44-429A-91FA-D650BAF9EE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546624EE-CCCD-CE62-1956-B73C44825A74}"/>
              </a:ext>
            </a:extLst>
          </p:cNvPr>
          <p:cNvSpPr txBox="1"/>
          <p:nvPr/>
        </p:nvSpPr>
        <p:spPr>
          <a:xfrm>
            <a:off x="7687025" y="2053996"/>
            <a:ext cx="3849624" cy="3068521"/>
          </a:xfrm>
          <a:prstGeom prst="rect">
            <a:avLst/>
          </a:prstGeom>
        </p:spPr>
        <p:txBody>
          <a:bodyPr rot="0" spcFirstLastPara="0" vertOverflow="overflow" horzOverflow="overflow" vert="horz" lIns="228600" tIns="228600" rIns="228600" bIns="0" numCol="1" spcCol="0" rtlCol="0" fromWordArt="0" anchor="b" anchorCtr="0" forceAA="0" compatLnSpc="1">
            <a:prstTxWarp prst="textNoShape">
              <a:avLst/>
            </a:prstTxWarp>
            <a:normAutofit fontScale="92500"/>
          </a:bodyPr>
          <a:lstStyle/>
          <a:p>
            <a:pPr defTabSz="914400">
              <a:lnSpc>
                <a:spcPct val="80000"/>
              </a:lnSpc>
              <a:spcBef>
                <a:spcPct val="0"/>
              </a:spcBef>
              <a:spcAft>
                <a:spcPts val="600"/>
              </a:spcAft>
            </a:pPr>
            <a:r>
              <a:rPr lang="en-US" sz="4000" spc="-150" dirty="0">
                <a:solidFill>
                  <a:schemeClr val="tx2"/>
                </a:solidFill>
                <a:latin typeface="+mj-lt"/>
                <a:ea typeface="+mj-ea"/>
                <a:cs typeface="+mj-cs"/>
              </a:rPr>
              <a:t>Step One: You have to be able to login to </a:t>
            </a:r>
            <a:r>
              <a:rPr lang="en-US" sz="4000" spc="-150" dirty="0" err="1">
                <a:solidFill>
                  <a:schemeClr val="tx2"/>
                </a:solidFill>
                <a:latin typeface="+mj-lt"/>
                <a:ea typeface="+mj-ea"/>
                <a:cs typeface="+mj-cs"/>
              </a:rPr>
              <a:t>MyEd</a:t>
            </a:r>
            <a:r>
              <a:rPr lang="en-US" sz="4000" spc="-150" dirty="0">
                <a:solidFill>
                  <a:schemeClr val="tx2"/>
                </a:solidFill>
                <a:latin typeface="+mj-lt"/>
                <a:ea typeface="+mj-ea"/>
                <a:cs typeface="+mj-cs"/>
              </a:rPr>
              <a:t>. Refer to the attachment titled "How to Log Onto </a:t>
            </a:r>
            <a:r>
              <a:rPr lang="en-US" sz="4000" spc="-150" dirty="0" err="1">
                <a:solidFill>
                  <a:schemeClr val="tx2"/>
                </a:solidFill>
                <a:latin typeface="+mj-lt"/>
                <a:ea typeface="+mj-ea"/>
                <a:cs typeface="+mj-cs"/>
              </a:rPr>
              <a:t>MyEd</a:t>
            </a:r>
            <a:r>
              <a:rPr lang="en-US" sz="4000" spc="-150" dirty="0">
                <a:solidFill>
                  <a:schemeClr val="tx2"/>
                </a:solidFill>
                <a:latin typeface="+mj-lt"/>
                <a:ea typeface="+mj-ea"/>
                <a:cs typeface="+mj-cs"/>
              </a:rPr>
              <a:t>"</a:t>
            </a:r>
          </a:p>
        </p:txBody>
      </p:sp>
      <p:sp>
        <p:nvSpPr>
          <p:cNvPr id="57" name="Rectangle 56">
            <a:extLst>
              <a:ext uri="{FF2B5EF4-FFF2-40B4-BE49-F238E27FC236}">
                <a16:creationId xmlns:a16="http://schemas.microsoft.com/office/drawing/2014/main" id="{C8CA0C52-5ACA-4F17-AA4A-312E0E110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D7604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sign&#10;&#10;Description automatically generated">
            <a:extLst>
              <a:ext uri="{FF2B5EF4-FFF2-40B4-BE49-F238E27FC236}">
                <a16:creationId xmlns:a16="http://schemas.microsoft.com/office/drawing/2014/main" id="{E82AD0CE-AA0F-74B8-03E1-FC4CEB4F93FC}"/>
              </a:ext>
            </a:extLst>
          </p:cNvPr>
          <p:cNvPicPr>
            <a:picLocks noChangeAspect="1"/>
          </p:cNvPicPr>
          <p:nvPr/>
        </p:nvPicPr>
        <p:blipFill>
          <a:blip r:embed="rId4"/>
          <a:stretch>
            <a:fillRect/>
          </a:stretch>
        </p:blipFill>
        <p:spPr>
          <a:xfrm>
            <a:off x="972115" y="1043322"/>
            <a:ext cx="5641848" cy="4753256"/>
          </a:xfrm>
          <a:prstGeom prst="rect">
            <a:avLst/>
          </a:prstGeom>
          <a:ln w="12700">
            <a:noFill/>
          </a:ln>
        </p:spPr>
      </p:pic>
      <p:sp>
        <p:nvSpPr>
          <p:cNvPr id="59"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Video 5">
            <a:extLst>
              <a:ext uri="{FF2B5EF4-FFF2-40B4-BE49-F238E27FC236}">
                <a16:creationId xmlns:a16="http://schemas.microsoft.com/office/drawing/2014/main" id="{887DA355-4768-BD6A-5FA6-015DA0DEF2D7}"/>
              </a:ext>
            </a:extLst>
          </p:cNvPr>
          <p:cNvPicPr>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rcRect l="21875" r="21875"/>
          <a:stretch>
            <a:fillRect/>
          </a:stretch>
        </p:blipFill>
        <p:spPr>
          <a:xfrm>
            <a:off x="10052304" y="4718304"/>
            <a:ext cx="2057400" cy="2057400"/>
          </a:xfrm>
          <a:prstGeom prst="ellipse">
            <a:avLst/>
          </a:prstGeom>
        </p:spPr>
      </p:pic>
      <p:pic>
        <p:nvPicPr>
          <p:cNvPr id="4" name="Audio 3">
            <a:extLst>
              <a:ext uri="{FF2B5EF4-FFF2-40B4-BE49-F238E27FC236}">
                <a16:creationId xmlns:a16="http://schemas.microsoft.com/office/drawing/2014/main" id="{35BA3F66-97B0-EDCE-C0E5-5FDECC48159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816469927"/>
      </p:ext>
    </p:extLst>
  </p:cSld>
  <p:clrMapOvr>
    <a:masterClrMapping/>
  </p:clrMapOvr>
  <mc:AlternateContent xmlns:mc="http://schemas.openxmlformats.org/markup-compatibility/2006" xmlns:p14="http://schemas.microsoft.com/office/powerpoint/2010/main">
    <mc:Choice Requires="p14">
      <p:transition spd="slow" p14:dur="2000" advTm="29770"/>
    </mc:Choice>
    <mc:Fallback xmlns="">
      <p:transition spd="slow" advTm="297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4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1"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3" name="Picture 2" descr="Graphical user interface, text, application&#10;&#10;Description automatically generated">
            <a:extLst>
              <a:ext uri="{FF2B5EF4-FFF2-40B4-BE49-F238E27FC236}">
                <a16:creationId xmlns:a16="http://schemas.microsoft.com/office/drawing/2014/main" id="{2D83E3D3-3C33-E3A5-79D9-D4F03946DD88}"/>
              </a:ext>
            </a:extLst>
          </p:cNvPr>
          <p:cNvPicPr>
            <a:picLocks noChangeAspect="1"/>
          </p:cNvPicPr>
          <p:nvPr/>
        </p:nvPicPr>
        <p:blipFill>
          <a:blip r:embed="rId4"/>
          <a:stretch>
            <a:fillRect/>
          </a:stretch>
        </p:blipFill>
        <p:spPr>
          <a:xfrm>
            <a:off x="13467" y="1082614"/>
            <a:ext cx="12171066" cy="4584772"/>
          </a:xfrm>
          <a:prstGeom prst="rect">
            <a:avLst/>
          </a:prstGeom>
        </p:spPr>
      </p:pic>
      <p:sp>
        <p:nvSpPr>
          <p:cNvPr id="4" name="TextBox 3">
            <a:extLst>
              <a:ext uri="{FF2B5EF4-FFF2-40B4-BE49-F238E27FC236}">
                <a16:creationId xmlns:a16="http://schemas.microsoft.com/office/drawing/2014/main" id="{50F7F3DB-884E-B500-654B-6BBEEEC976B2}"/>
              </a:ext>
            </a:extLst>
          </p:cNvPr>
          <p:cNvSpPr txBox="1"/>
          <p:nvPr/>
        </p:nvSpPr>
        <p:spPr>
          <a:xfrm>
            <a:off x="480646" y="1207477"/>
            <a:ext cx="1008184" cy="328246"/>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C8CB5EAB-6818-E513-6D43-0AD2BBD1AE0B}"/>
              </a:ext>
            </a:extLst>
          </p:cNvPr>
          <p:cNvSpPr txBox="1"/>
          <p:nvPr/>
        </p:nvSpPr>
        <p:spPr>
          <a:xfrm>
            <a:off x="1465384" y="5920154"/>
            <a:ext cx="95543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Once you are logged into </a:t>
            </a:r>
            <a:r>
              <a:rPr lang="en-US" dirty="0" err="1"/>
              <a:t>MyEd</a:t>
            </a:r>
            <a:r>
              <a:rPr lang="en-US" dirty="0"/>
              <a:t>, follow the instructions above. </a:t>
            </a:r>
          </a:p>
        </p:txBody>
      </p:sp>
      <p:pic>
        <p:nvPicPr>
          <p:cNvPr id="10" name="Video 9">
            <a:extLst>
              <a:ext uri="{FF2B5EF4-FFF2-40B4-BE49-F238E27FC236}">
                <a16:creationId xmlns:a16="http://schemas.microsoft.com/office/drawing/2014/main" id="{F77FBC19-0C4B-6359-F9DA-7894EC63D62E}"/>
              </a:ext>
            </a:extLst>
          </p:cNvPr>
          <p:cNvPicPr>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rcRect l="21875" r="21875"/>
          <a:stretch>
            <a:fillRect/>
          </a:stretch>
        </p:blipFill>
        <p:spPr>
          <a:xfrm>
            <a:off x="10052304" y="4718304"/>
            <a:ext cx="2057400" cy="2057400"/>
          </a:xfrm>
          <a:prstGeom prst="ellipse">
            <a:avLst/>
          </a:prstGeom>
        </p:spPr>
      </p:pic>
      <p:pic>
        <p:nvPicPr>
          <p:cNvPr id="2" name="Audio 1">
            <a:extLst>
              <a:ext uri="{FF2B5EF4-FFF2-40B4-BE49-F238E27FC236}">
                <a16:creationId xmlns:a16="http://schemas.microsoft.com/office/drawing/2014/main" id="{E0879272-D438-8F5D-EFE9-8CBD33DE363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0890788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070"/>
    </mc:Choice>
    <mc:Fallback xmlns="">
      <p:transition spd="slow" advTm="140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EE910DC4-3A94-D863-7D3E-FA2F4DFFE020}"/>
              </a:ext>
            </a:extLst>
          </p:cNvPr>
          <p:cNvPicPr>
            <a:picLocks noChangeAspect="1"/>
          </p:cNvPicPr>
          <p:nvPr/>
        </p:nvPicPr>
        <p:blipFill>
          <a:blip r:embed="rId4"/>
          <a:stretch>
            <a:fillRect/>
          </a:stretch>
        </p:blipFill>
        <p:spPr>
          <a:xfrm>
            <a:off x="337146" y="287369"/>
            <a:ext cx="11470962" cy="6253490"/>
          </a:xfrm>
          <a:prstGeom prst="rect">
            <a:avLst/>
          </a:prstGeom>
        </p:spPr>
      </p:pic>
      <p:sp>
        <p:nvSpPr>
          <p:cNvPr id="5" name="TextBox 4">
            <a:extLst>
              <a:ext uri="{FF2B5EF4-FFF2-40B4-BE49-F238E27FC236}">
                <a16:creationId xmlns:a16="http://schemas.microsoft.com/office/drawing/2014/main" id="{FA4A8DB9-1322-6FFC-EC7E-21DF5C552FDA}"/>
              </a:ext>
            </a:extLst>
          </p:cNvPr>
          <p:cNvSpPr txBox="1"/>
          <p:nvPr/>
        </p:nvSpPr>
        <p:spPr>
          <a:xfrm>
            <a:off x="691661" y="527538"/>
            <a:ext cx="973015" cy="445476"/>
          </a:xfrm>
          <a:prstGeom prst="rect">
            <a:avLst/>
          </a:prstGeom>
          <a:solidFill>
            <a:schemeClr val="tx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6" name="Video 5">
            <a:extLst>
              <a:ext uri="{FF2B5EF4-FFF2-40B4-BE49-F238E27FC236}">
                <a16:creationId xmlns:a16="http://schemas.microsoft.com/office/drawing/2014/main" id="{F201F829-DD25-16BF-F7DF-E1D25FD38778}"/>
              </a:ext>
            </a:extLst>
          </p:cNvPr>
          <p:cNvPicPr>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rcRect l="21875" r="21875"/>
          <a:stretch>
            <a:fillRect/>
          </a:stretch>
        </p:blipFill>
        <p:spPr>
          <a:xfrm>
            <a:off x="10052304" y="4718304"/>
            <a:ext cx="2057400" cy="2057400"/>
          </a:xfrm>
          <a:prstGeom prst="ellipse">
            <a:avLst/>
          </a:prstGeom>
        </p:spPr>
      </p:pic>
      <p:pic>
        <p:nvPicPr>
          <p:cNvPr id="2" name="Audio 1">
            <a:extLst>
              <a:ext uri="{FF2B5EF4-FFF2-40B4-BE49-F238E27FC236}">
                <a16:creationId xmlns:a16="http://schemas.microsoft.com/office/drawing/2014/main" id="{7CEF4183-C284-FDB2-BB33-85406CA3187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8455435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761"/>
    </mc:Choice>
    <mc:Fallback xmlns="">
      <p:transition spd="slow" advTm="277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AE19E2D2-078B-459F-A431-2037B063FD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8" name="Freeform 5">
              <a:extLst>
                <a:ext uri="{FF2B5EF4-FFF2-40B4-BE49-F238E27FC236}">
                  <a16:creationId xmlns:a16="http://schemas.microsoft.com/office/drawing/2014/main" id="{14035B44-9204-427C-98D0-75678B980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 name="Freeform 6">
              <a:extLst>
                <a:ext uri="{FF2B5EF4-FFF2-40B4-BE49-F238E27FC236}">
                  <a16:creationId xmlns:a16="http://schemas.microsoft.com/office/drawing/2014/main" id="{755FDC7E-5938-4B4B-8877-06EE01FC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Freeform 7">
              <a:extLst>
                <a:ext uri="{FF2B5EF4-FFF2-40B4-BE49-F238E27FC236}">
                  <a16:creationId xmlns:a16="http://schemas.microsoft.com/office/drawing/2014/main" id="{F0437E65-E6AA-41CB-8690-97980FE0D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8">
              <a:extLst>
                <a:ext uri="{FF2B5EF4-FFF2-40B4-BE49-F238E27FC236}">
                  <a16:creationId xmlns:a16="http://schemas.microsoft.com/office/drawing/2014/main" id="{3F0EF991-E8E2-4486-80F2-A9E03DA18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9">
              <a:extLst>
                <a:ext uri="{FF2B5EF4-FFF2-40B4-BE49-F238E27FC236}">
                  <a16:creationId xmlns:a16="http://schemas.microsoft.com/office/drawing/2014/main" id="{FB081D04-EE00-42EF-BBFB-68467361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10">
              <a:extLst>
                <a:ext uri="{FF2B5EF4-FFF2-40B4-BE49-F238E27FC236}">
                  <a16:creationId xmlns:a16="http://schemas.microsoft.com/office/drawing/2014/main" id="{12B7F571-868C-421B-8A57-6196C8124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11">
              <a:extLst>
                <a:ext uri="{FF2B5EF4-FFF2-40B4-BE49-F238E27FC236}">
                  <a16:creationId xmlns:a16="http://schemas.microsoft.com/office/drawing/2014/main" id="{7E4953C7-80FE-46D4-A354-20321F42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12">
              <a:extLst>
                <a:ext uri="{FF2B5EF4-FFF2-40B4-BE49-F238E27FC236}">
                  <a16:creationId xmlns:a16="http://schemas.microsoft.com/office/drawing/2014/main" id="{C60293D3-71F6-45CD-890F-E68F81CDD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13">
              <a:extLst>
                <a:ext uri="{FF2B5EF4-FFF2-40B4-BE49-F238E27FC236}">
                  <a16:creationId xmlns:a16="http://schemas.microsoft.com/office/drawing/2014/main" id="{940865AC-2494-4A34-80AC-0D78FE9C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14">
              <a:extLst>
                <a:ext uri="{FF2B5EF4-FFF2-40B4-BE49-F238E27FC236}">
                  <a16:creationId xmlns:a16="http://schemas.microsoft.com/office/drawing/2014/main" id="{E8206DC4-8F5A-4192-BB5B-39A4A2CDD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15">
              <a:extLst>
                <a:ext uri="{FF2B5EF4-FFF2-40B4-BE49-F238E27FC236}">
                  <a16:creationId xmlns:a16="http://schemas.microsoft.com/office/drawing/2014/main" id="{1851F69F-8755-4226-9A81-C27799E32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16">
              <a:extLst>
                <a:ext uri="{FF2B5EF4-FFF2-40B4-BE49-F238E27FC236}">
                  <a16:creationId xmlns:a16="http://schemas.microsoft.com/office/drawing/2014/main" id="{D85B97EF-28BC-441A-9EBB-81EF34094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17">
              <a:extLst>
                <a:ext uri="{FF2B5EF4-FFF2-40B4-BE49-F238E27FC236}">
                  <a16:creationId xmlns:a16="http://schemas.microsoft.com/office/drawing/2014/main" id="{7C68D975-1EC2-4BFA-811D-0454109E3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Freeform 18">
              <a:extLst>
                <a:ext uri="{FF2B5EF4-FFF2-40B4-BE49-F238E27FC236}">
                  <a16:creationId xmlns:a16="http://schemas.microsoft.com/office/drawing/2014/main" id="{251959DD-2AB4-4342-8A28-A25293926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19">
              <a:extLst>
                <a:ext uri="{FF2B5EF4-FFF2-40B4-BE49-F238E27FC236}">
                  <a16:creationId xmlns:a16="http://schemas.microsoft.com/office/drawing/2014/main" id="{785D37AB-3782-4D04-A998-0C126E1BD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20">
              <a:extLst>
                <a:ext uri="{FF2B5EF4-FFF2-40B4-BE49-F238E27FC236}">
                  <a16:creationId xmlns:a16="http://schemas.microsoft.com/office/drawing/2014/main" id="{9313ACA4-E3EA-43A3-822B-DD5DF119D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21">
              <a:extLst>
                <a:ext uri="{FF2B5EF4-FFF2-40B4-BE49-F238E27FC236}">
                  <a16:creationId xmlns:a16="http://schemas.microsoft.com/office/drawing/2014/main" id="{5A98D1AB-DF34-414B-9696-4B671EC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22">
              <a:extLst>
                <a:ext uri="{FF2B5EF4-FFF2-40B4-BE49-F238E27FC236}">
                  <a16:creationId xmlns:a16="http://schemas.microsoft.com/office/drawing/2014/main" id="{8153A7D0-F980-48CC-B318-806C679F4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23">
              <a:extLst>
                <a:ext uri="{FF2B5EF4-FFF2-40B4-BE49-F238E27FC236}">
                  <a16:creationId xmlns:a16="http://schemas.microsoft.com/office/drawing/2014/main" id="{96E44097-7726-43F7-9E27-8BD5BCF8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24">
              <a:extLst>
                <a:ext uri="{FF2B5EF4-FFF2-40B4-BE49-F238E27FC236}">
                  <a16:creationId xmlns:a16="http://schemas.microsoft.com/office/drawing/2014/main" id="{65B28630-DA3C-4E4C-94ED-0ED8F353C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25">
              <a:extLst>
                <a:ext uri="{FF2B5EF4-FFF2-40B4-BE49-F238E27FC236}">
                  <a16:creationId xmlns:a16="http://schemas.microsoft.com/office/drawing/2014/main" id="{1686151F-4919-4A15-9EC3-0329453ED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0" name="Group 89">
            <a:extLst>
              <a:ext uri="{FF2B5EF4-FFF2-40B4-BE49-F238E27FC236}">
                <a16:creationId xmlns:a16="http://schemas.microsoft.com/office/drawing/2014/main" id="{E10C7CFA-FC7F-479C-9026-39109C0B5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91" name="Rectangle 90">
              <a:extLst>
                <a:ext uri="{FF2B5EF4-FFF2-40B4-BE49-F238E27FC236}">
                  <a16:creationId xmlns:a16="http://schemas.microsoft.com/office/drawing/2014/main" id="{9971A5E3-BBAD-4023-B07C-7FBC4202D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2" name="Isosceles Triangle 22">
              <a:extLst>
                <a:ext uri="{FF2B5EF4-FFF2-40B4-BE49-F238E27FC236}">
                  <a16:creationId xmlns:a16="http://schemas.microsoft.com/office/drawing/2014/main" id="{FC05BA5F-5BBE-4BFA-A313-155476233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3" name="Rectangle 92">
              <a:extLst>
                <a:ext uri="{FF2B5EF4-FFF2-40B4-BE49-F238E27FC236}">
                  <a16:creationId xmlns:a16="http://schemas.microsoft.com/office/drawing/2014/main" id="{5275B948-0170-4286-84CE-04CA461F2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95" name="Rectangle 94">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8"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5" name="Picture 4" descr="A screenshot of a computer&#10;&#10;Description automatically generated">
            <a:extLst>
              <a:ext uri="{FF2B5EF4-FFF2-40B4-BE49-F238E27FC236}">
                <a16:creationId xmlns:a16="http://schemas.microsoft.com/office/drawing/2014/main" id="{B7F451F5-D87D-C0A6-2778-05272ECAA86A}"/>
              </a:ext>
            </a:extLst>
          </p:cNvPr>
          <p:cNvPicPr>
            <a:picLocks noChangeAspect="1"/>
          </p:cNvPicPr>
          <p:nvPr/>
        </p:nvPicPr>
        <p:blipFill rotWithShape="1">
          <a:blip r:embed="rId4"/>
          <a:srcRect r="7885" b="-1"/>
          <a:stretch/>
        </p:blipFill>
        <p:spPr>
          <a:xfrm>
            <a:off x="20" y="10"/>
            <a:ext cx="12191980" cy="4599422"/>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4" name="TextBox 3">
            <a:extLst>
              <a:ext uri="{FF2B5EF4-FFF2-40B4-BE49-F238E27FC236}">
                <a16:creationId xmlns:a16="http://schemas.microsoft.com/office/drawing/2014/main" id="{A45FD164-1C53-3B8C-5329-D6E13B6140F3}"/>
              </a:ext>
            </a:extLst>
          </p:cNvPr>
          <p:cNvSpPr txBox="1"/>
          <p:nvPr/>
        </p:nvSpPr>
        <p:spPr>
          <a:xfrm>
            <a:off x="922864" y="4767660"/>
            <a:ext cx="10477456" cy="17703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defTabSz="914400">
              <a:lnSpc>
                <a:spcPct val="120000"/>
              </a:lnSpc>
              <a:spcAft>
                <a:spcPts val="600"/>
              </a:spcAft>
              <a:buClr>
                <a:schemeClr val="accent1"/>
              </a:buClr>
              <a:buSzPct val="110000"/>
              <a:buFont typeface="Wingdings" panose="05000000000000000000" pitchFamily="2" charset="2"/>
              <a:buChar char="§"/>
            </a:pPr>
            <a:r>
              <a:rPr lang="en-US" sz="1700" dirty="0"/>
              <a:t>Make sure you choose your 5 required courses, PLUS three electives.  Please note: a second language    is NOT required to graduate or for post secondary (unless you would like to study languages)</a:t>
            </a:r>
          </a:p>
          <a:p>
            <a:pPr indent="-228600" defTabSz="914400">
              <a:lnSpc>
                <a:spcPct val="120000"/>
              </a:lnSpc>
              <a:spcAft>
                <a:spcPts val="600"/>
              </a:spcAft>
              <a:buClr>
                <a:schemeClr val="accent1"/>
              </a:buClr>
              <a:buSzPct val="110000"/>
              <a:buFont typeface="Wingdings" panose="05000000000000000000" pitchFamily="2" charset="2"/>
              <a:buChar char="§"/>
            </a:pPr>
            <a:r>
              <a:rPr lang="en-US" sz="1700" dirty="0"/>
              <a:t>DO NOT forget to choose 2-3 alternates!!!!  These are used if there is a conflict in your schedule and we cannot provide you with one of your elective choices.</a:t>
            </a:r>
          </a:p>
        </p:txBody>
      </p:sp>
      <p:pic>
        <p:nvPicPr>
          <p:cNvPr id="6" name="Video 5">
            <a:extLst>
              <a:ext uri="{FF2B5EF4-FFF2-40B4-BE49-F238E27FC236}">
                <a16:creationId xmlns:a16="http://schemas.microsoft.com/office/drawing/2014/main" id="{41E501A5-E981-1B10-9A93-85DCEA62A13A}"/>
              </a:ext>
            </a:extLst>
          </p:cNvPr>
          <p:cNvPicPr>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rcRect l="21875" r="21875"/>
          <a:stretch>
            <a:fillRect/>
          </a:stretch>
        </p:blipFill>
        <p:spPr>
          <a:xfrm>
            <a:off x="10052304" y="4718304"/>
            <a:ext cx="2057400" cy="2057400"/>
          </a:xfrm>
          <a:prstGeom prst="ellipse">
            <a:avLst/>
          </a:prstGeom>
        </p:spPr>
      </p:pic>
      <p:pic>
        <p:nvPicPr>
          <p:cNvPr id="3" name="Audio 2">
            <a:extLst>
              <a:ext uri="{FF2B5EF4-FFF2-40B4-BE49-F238E27FC236}">
                <a16:creationId xmlns:a16="http://schemas.microsoft.com/office/drawing/2014/main" id="{3B32804C-B9B1-F45D-71C5-751881B9EFC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7305969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0054"/>
    </mc:Choice>
    <mc:Fallback xmlns="">
      <p:transition spd="slow" advTm="400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4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1"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3" name="Rectangle 32">
            <a:extLst>
              <a:ext uri="{FF2B5EF4-FFF2-40B4-BE49-F238E27FC236}">
                <a16:creationId xmlns:a16="http://schemas.microsoft.com/office/drawing/2014/main" id="{8C244A1F-7C11-45E7-AB98-65851A650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1348"/>
            <a:ext cx="12192000" cy="5600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computer screen&#10;&#10;Description automatically generated">
            <a:extLst>
              <a:ext uri="{FF2B5EF4-FFF2-40B4-BE49-F238E27FC236}">
                <a16:creationId xmlns:a16="http://schemas.microsoft.com/office/drawing/2014/main" id="{580C124D-1D04-D028-387B-4294623E7FCE}"/>
              </a:ext>
            </a:extLst>
          </p:cNvPr>
          <p:cNvPicPr>
            <a:picLocks noChangeAspect="1"/>
          </p:cNvPicPr>
          <p:nvPr/>
        </p:nvPicPr>
        <p:blipFill>
          <a:blip r:embed="rId4"/>
          <a:stretch>
            <a:fillRect/>
          </a:stretch>
        </p:blipFill>
        <p:spPr>
          <a:xfrm>
            <a:off x="236164" y="1229681"/>
            <a:ext cx="6836282" cy="4464682"/>
          </a:xfrm>
          <a:prstGeom prst="rect">
            <a:avLst/>
          </a:prstGeom>
        </p:spPr>
      </p:pic>
      <p:sp>
        <p:nvSpPr>
          <p:cNvPr id="2" name="Arrow: Left 1">
            <a:extLst>
              <a:ext uri="{FF2B5EF4-FFF2-40B4-BE49-F238E27FC236}">
                <a16:creationId xmlns:a16="http://schemas.microsoft.com/office/drawing/2014/main" id="{28C3DF17-744E-8011-03E9-975F1BEB446D}"/>
              </a:ext>
            </a:extLst>
          </p:cNvPr>
          <p:cNvSpPr/>
          <p:nvPr/>
        </p:nvSpPr>
        <p:spPr>
          <a:xfrm rot="1200000">
            <a:off x="2874234" y="1603758"/>
            <a:ext cx="2752076" cy="103572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CB02FB1-3903-1254-6478-D5DA53BC618F}"/>
              </a:ext>
            </a:extLst>
          </p:cNvPr>
          <p:cNvSpPr txBox="1"/>
          <p:nvPr/>
        </p:nvSpPr>
        <p:spPr>
          <a:xfrm>
            <a:off x="7494232" y="1612777"/>
            <a:ext cx="402454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dirty="0"/>
              <a:t>If you are wondering about what is involved in a certain course (</a:t>
            </a:r>
            <a:r>
              <a:rPr lang="en-US" dirty="0" err="1"/>
              <a:t>ie</a:t>
            </a:r>
            <a:r>
              <a:rPr lang="en-US" dirty="0"/>
              <a:t>: what you do in Foods and Fashion 9), you can view the course description booklet here.  </a:t>
            </a:r>
          </a:p>
          <a:p>
            <a:pPr marL="285750" indent="-285750">
              <a:buFont typeface="Wingdings"/>
              <a:buChar char="Ø"/>
            </a:pPr>
            <a:r>
              <a:rPr lang="en-US" dirty="0"/>
              <a:t>Please be sure to read course descriptions to make sure you are choosing the course you want, because we will not be able to make changes.</a:t>
            </a:r>
          </a:p>
          <a:p>
            <a:endParaRPr lang="en-US" dirty="0"/>
          </a:p>
        </p:txBody>
      </p:sp>
      <p:pic>
        <p:nvPicPr>
          <p:cNvPr id="10" name="Video 9">
            <a:extLst>
              <a:ext uri="{FF2B5EF4-FFF2-40B4-BE49-F238E27FC236}">
                <a16:creationId xmlns:a16="http://schemas.microsoft.com/office/drawing/2014/main" id="{6CC1CBCB-275E-DF14-60D4-DB01F02D88D7}"/>
              </a:ext>
            </a:extLst>
          </p:cNvPr>
          <p:cNvPicPr>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rcRect l="21875" r="21875"/>
          <a:stretch>
            <a:fillRect/>
          </a:stretch>
        </p:blipFill>
        <p:spPr>
          <a:xfrm>
            <a:off x="10052304" y="4718304"/>
            <a:ext cx="2057400" cy="2057400"/>
          </a:xfrm>
          <a:prstGeom prst="ellipse">
            <a:avLst/>
          </a:prstGeom>
        </p:spPr>
      </p:pic>
      <p:pic>
        <p:nvPicPr>
          <p:cNvPr id="8" name="Audio 7">
            <a:extLst>
              <a:ext uri="{FF2B5EF4-FFF2-40B4-BE49-F238E27FC236}">
                <a16:creationId xmlns:a16="http://schemas.microsoft.com/office/drawing/2014/main" id="{CE4AD2D2-4C8A-9420-50FF-ACF4FC1F5AF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220823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4571"/>
    </mc:Choice>
    <mc:Fallback xmlns="">
      <p:transition spd="slow" advTm="345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3"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2" name="Picture 1" descr="A screenshot of a school course&#10;&#10;Description automatically generated">
            <a:extLst>
              <a:ext uri="{FF2B5EF4-FFF2-40B4-BE49-F238E27FC236}">
                <a16:creationId xmlns:a16="http://schemas.microsoft.com/office/drawing/2014/main" id="{CED7DB2A-DC7E-B705-7C03-383454CF363A}"/>
              </a:ext>
            </a:extLst>
          </p:cNvPr>
          <p:cNvPicPr>
            <a:picLocks noChangeAspect="1"/>
          </p:cNvPicPr>
          <p:nvPr/>
        </p:nvPicPr>
        <p:blipFill>
          <a:blip r:embed="rId4"/>
          <a:stretch>
            <a:fillRect/>
          </a:stretch>
        </p:blipFill>
        <p:spPr>
          <a:xfrm>
            <a:off x="643467" y="1952545"/>
            <a:ext cx="6646270" cy="3234043"/>
          </a:xfrm>
          <a:prstGeom prst="rect">
            <a:avLst/>
          </a:prstGeom>
        </p:spPr>
      </p:pic>
      <p:sp>
        <p:nvSpPr>
          <p:cNvPr id="3" name="Arrow: Left 2">
            <a:extLst>
              <a:ext uri="{FF2B5EF4-FFF2-40B4-BE49-F238E27FC236}">
                <a16:creationId xmlns:a16="http://schemas.microsoft.com/office/drawing/2014/main" id="{6B920307-2690-38DB-DC72-51BF328DDADB}"/>
              </a:ext>
            </a:extLst>
          </p:cNvPr>
          <p:cNvSpPr/>
          <p:nvPr/>
        </p:nvSpPr>
        <p:spPr>
          <a:xfrm rot="20760000">
            <a:off x="3069054" y="3254486"/>
            <a:ext cx="2916147" cy="83520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1D6509C-E269-C650-8E0D-C760FA1B0080}"/>
              </a:ext>
            </a:extLst>
          </p:cNvPr>
          <p:cNvSpPr txBox="1"/>
          <p:nvPr/>
        </p:nvSpPr>
        <p:spPr>
          <a:xfrm>
            <a:off x="7471589" y="1470823"/>
            <a:ext cx="4076944" cy="43550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25755" indent="-325755" defTabSz="434340">
              <a:spcAft>
                <a:spcPts val="600"/>
              </a:spcAft>
              <a:buFont typeface="Wingdings"/>
              <a:buChar char="Ø"/>
            </a:pPr>
            <a:r>
              <a:rPr lang="en-US" sz="1900" kern="1200" dirty="0">
                <a:latin typeface="+mn-lt"/>
                <a:ea typeface="+mn-ea"/>
                <a:cs typeface="+mn-cs"/>
              </a:rPr>
              <a:t>If you are taking any classes out of grade level (for example, you took French 9 this year because you were in immersion</a:t>
            </a:r>
            <a:r>
              <a:rPr lang="en-US" sz="1900" dirty="0"/>
              <a:t> in grade 7</a:t>
            </a:r>
            <a:r>
              <a:rPr lang="en-US" sz="1900" kern="1200" dirty="0">
                <a:latin typeface="+mn-lt"/>
                <a:ea typeface="+mn-ea"/>
                <a:cs typeface="+mn-cs"/>
              </a:rPr>
              <a:t>) and you need a grade 10 class next year, please make a note of this in the counsellor's notes at the bottom of the course request page.</a:t>
            </a:r>
            <a:endParaRPr lang="en-US" sz="1710" kern="1200" dirty="0">
              <a:latin typeface="+mn-lt"/>
              <a:ea typeface="+mn-ea"/>
              <a:cs typeface="+mn-cs"/>
            </a:endParaRPr>
          </a:p>
          <a:p>
            <a:pPr marL="325755" indent="-325755" defTabSz="434340">
              <a:spcAft>
                <a:spcPts val="600"/>
              </a:spcAft>
              <a:buFont typeface="Wingdings"/>
              <a:buChar char="Ø"/>
            </a:pPr>
            <a:r>
              <a:rPr lang="en-US" sz="1900" kern="1200" dirty="0">
                <a:latin typeface="+mn-lt"/>
                <a:ea typeface="+mn-ea"/>
                <a:cs typeface="+mn-cs"/>
              </a:rPr>
              <a:t>If you are currently receiving ELL or LST support, please make a note in the counsellor's notes as well.</a:t>
            </a:r>
            <a:endParaRPr lang="en-US" sz="1900" kern="1200" dirty="0">
              <a:latin typeface="+mn-lt"/>
            </a:endParaRPr>
          </a:p>
          <a:p>
            <a:pPr>
              <a:spcAft>
                <a:spcPts val="600"/>
              </a:spcAft>
            </a:pPr>
            <a:endParaRPr lang="en-US" sz="2000" dirty="0"/>
          </a:p>
        </p:txBody>
      </p:sp>
      <p:pic>
        <p:nvPicPr>
          <p:cNvPr id="7" name="Video 6">
            <a:extLst>
              <a:ext uri="{FF2B5EF4-FFF2-40B4-BE49-F238E27FC236}">
                <a16:creationId xmlns:a16="http://schemas.microsoft.com/office/drawing/2014/main" id="{AB903AD4-6910-8A94-771D-610556470846}"/>
              </a:ext>
            </a:extLst>
          </p:cNvPr>
          <p:cNvPicPr>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rcRect l="21875" r="21875"/>
          <a:stretch>
            <a:fillRect/>
          </a:stretch>
        </p:blipFill>
        <p:spPr>
          <a:xfrm>
            <a:off x="10052304" y="4718304"/>
            <a:ext cx="2057400" cy="2057400"/>
          </a:xfrm>
          <a:prstGeom prst="ellipse">
            <a:avLst/>
          </a:prstGeom>
        </p:spPr>
      </p:pic>
      <p:pic>
        <p:nvPicPr>
          <p:cNvPr id="5" name="Audio 4">
            <a:extLst>
              <a:ext uri="{FF2B5EF4-FFF2-40B4-BE49-F238E27FC236}">
                <a16:creationId xmlns:a16="http://schemas.microsoft.com/office/drawing/2014/main" id="{6B1F989A-F9BA-40B3-9891-0B0155763A3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864730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1516"/>
    </mc:Choice>
    <mc:Fallback xmlns="">
      <p:transition spd="slow" advTm="415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4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1"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3" name="Rectangle 32">
            <a:extLst>
              <a:ext uri="{FF2B5EF4-FFF2-40B4-BE49-F238E27FC236}">
                <a16:creationId xmlns:a16="http://schemas.microsoft.com/office/drawing/2014/main" id="{8C244A1F-7C11-45E7-AB98-65851A650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1348"/>
            <a:ext cx="12192000" cy="5600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8EFD9B22-5C4B-80AB-0A52-163BD3C1FEC5}"/>
              </a:ext>
            </a:extLst>
          </p:cNvPr>
          <p:cNvPicPr>
            <a:picLocks noChangeAspect="1"/>
          </p:cNvPicPr>
          <p:nvPr/>
        </p:nvPicPr>
        <p:blipFill>
          <a:blip r:embed="rId4"/>
          <a:stretch>
            <a:fillRect/>
          </a:stretch>
        </p:blipFill>
        <p:spPr>
          <a:xfrm>
            <a:off x="8910" y="1382440"/>
            <a:ext cx="12113273" cy="3882006"/>
          </a:xfrm>
          <a:prstGeom prst="rect">
            <a:avLst/>
          </a:prstGeom>
        </p:spPr>
      </p:pic>
      <p:sp>
        <p:nvSpPr>
          <p:cNvPr id="2" name="TextBox 1">
            <a:extLst>
              <a:ext uri="{FF2B5EF4-FFF2-40B4-BE49-F238E27FC236}">
                <a16:creationId xmlns:a16="http://schemas.microsoft.com/office/drawing/2014/main" id="{729C3EA2-AD9D-7F95-D627-C085DBEEAE16}"/>
              </a:ext>
            </a:extLst>
          </p:cNvPr>
          <p:cNvSpPr txBox="1"/>
          <p:nvPr/>
        </p:nvSpPr>
        <p:spPr>
          <a:xfrm>
            <a:off x="293077" y="1406768"/>
            <a:ext cx="1160584" cy="46892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TextBox 3">
            <a:extLst>
              <a:ext uri="{FF2B5EF4-FFF2-40B4-BE49-F238E27FC236}">
                <a16:creationId xmlns:a16="http://schemas.microsoft.com/office/drawing/2014/main" id="{889A9CB7-EF7C-2215-9214-A4DDD9E7E4E9}"/>
              </a:ext>
            </a:extLst>
          </p:cNvPr>
          <p:cNvSpPr txBox="1"/>
          <p:nvPr/>
        </p:nvSpPr>
        <p:spPr>
          <a:xfrm>
            <a:off x="386861" y="4267199"/>
            <a:ext cx="1148861" cy="38686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10" name="Video 9">
            <a:extLst>
              <a:ext uri="{FF2B5EF4-FFF2-40B4-BE49-F238E27FC236}">
                <a16:creationId xmlns:a16="http://schemas.microsoft.com/office/drawing/2014/main" id="{0AAADC5A-906C-FD22-142A-8108EE55255B}"/>
              </a:ext>
            </a:extLst>
          </p:cNvPr>
          <p:cNvPicPr>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rcRect l="21875" r="21875"/>
          <a:stretch>
            <a:fillRect/>
          </a:stretch>
        </p:blipFill>
        <p:spPr>
          <a:xfrm>
            <a:off x="10052304" y="4718304"/>
            <a:ext cx="2057400" cy="2057400"/>
          </a:xfrm>
          <a:prstGeom prst="ellipse">
            <a:avLst/>
          </a:prstGeom>
        </p:spPr>
      </p:pic>
      <p:pic>
        <p:nvPicPr>
          <p:cNvPr id="8" name="Audio 7">
            <a:extLst>
              <a:ext uri="{FF2B5EF4-FFF2-40B4-BE49-F238E27FC236}">
                <a16:creationId xmlns:a16="http://schemas.microsoft.com/office/drawing/2014/main" id="{5A2D9182-AC1A-7302-1C5F-4C5D8954350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9725178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3066"/>
    </mc:Choice>
    <mc:Fallback xmlns="">
      <p:transition spd="slow" advTm="130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Atlas</Template>
  <TotalTime>8088</TotalTime>
  <Words>639</Words>
  <Application>Microsoft Macintosh PowerPoint</Application>
  <PresentationFormat>Widescreen</PresentationFormat>
  <Paragraphs>33</Paragraphs>
  <Slides>13</Slides>
  <Notes>0</Notes>
  <HiddenSlides>0</HiddenSlides>
  <MMClips>13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 Light</vt:lpstr>
      <vt:lpstr>Rockwell</vt:lpstr>
      <vt:lpstr>Wingdings</vt:lpstr>
      <vt:lpstr>Atlas</vt:lpstr>
      <vt:lpstr>GRADE 8 COURSE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Things to know…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9 COURSE SELECTION</dc:title>
  <dc:creator>Zack Lund</dc:creator>
  <cp:lastModifiedBy>Zack Lund</cp:lastModifiedBy>
  <cp:revision>48</cp:revision>
  <dcterms:created xsi:type="dcterms:W3CDTF">2023-01-09T17:41:49Z</dcterms:created>
  <dcterms:modified xsi:type="dcterms:W3CDTF">2025-02-19T18:52:01Z</dcterms:modified>
</cp:coreProperties>
</file>