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791"/>
    <p:restoredTop sz="95741"/>
  </p:normalViewPr>
  <p:slideViewPr>
    <p:cSldViewPr snapToGrid="0">
      <p:cViewPr varScale="1">
        <p:scale>
          <a:sx n="110" d="100"/>
          <a:sy n="110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63C60-BBF6-734F-A108-D080F556C3D8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AAD0-1567-CE47-8007-3F1C2472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9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4AAD0-1567-CE47-8007-3F1C24727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F856-FEBA-E5C2-E1B2-72F657897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D2C2D-D56E-F14D-1FA4-C39232EB2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EDDB-FBE6-7CAC-A364-60C2D7FA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DA97-046B-9C25-7C79-C594F2FF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951E1-92C4-CB1E-6F7E-48C9B3BE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5D5A-AF9D-4223-1058-464FB532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50345-95BD-08B7-8421-030075372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E618-9BFC-16BC-7680-09638AB1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083D-E166-93B7-3E5F-27139520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D5AE-820D-4F27-8724-AE1DA16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C5EA5-6AFF-606F-DB1D-E7167424C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9B260-3AAD-81AD-4E24-9FC645BB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C7F6-EE25-F892-9B56-AD0B3A17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E2C1A-5A93-6729-670F-5FC9AADC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1DA28-F38B-63E9-BE5C-6BCDA4EA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C1A1-B909-38D9-061F-879D4E13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CE7C-99EE-0D02-0632-2A5F7E0C0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1D9E7-2A73-00C8-4E76-2ED8E476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A14CB-D24E-157C-4A00-9BD0CCE4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2D9D5-90D3-A248-3DE6-07E5322B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D570-AEBF-C062-AA8D-439422A8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8FE9E-DE62-DFF4-2184-5A9E01A08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23D5-3847-0194-A5CB-870D6B25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3F899-B5DD-FCB2-CC36-B26B8D1D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FE8B-0F52-F507-33EA-215E89A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A8D5-E6FA-4BB3-28CF-0E5355CE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069E-66D9-4400-2194-4BEFA5B15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68B46-1A2F-E728-1E3A-4CE618E01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76FCB-D985-3152-3C69-2783B0E2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4F1C-0C30-C2E1-4CE2-6333D35B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94879-2690-7193-07A5-B7AB9A0B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245-F04C-EDF6-5149-EBCB1609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0B30B-CBBB-8BE9-372A-12C1EF4E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D7160-C2E0-A3C1-D923-D5B1EF181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0D182-314D-703B-8296-4E5D25EB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E9D13-F1BA-CAF5-39B9-273B59504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1364B-5F07-4A8F-D915-2194F37E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1C60C-89BA-6A0B-52C3-A918E697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5C6E9-E3D7-9E83-9C32-9855A6BD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FBF2-C59B-835D-7BC8-B15407FE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1A806-E0B8-1CD6-FB1A-16722FCD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39623-6830-7319-4715-1EF2209F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0A6D9-BDF6-A52F-A325-C88C3653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3718D-A59F-5A6F-4949-8813E5F0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074A6-0C5B-0239-8AE6-7BE4A7D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88ABB-E3C2-EA5C-39C7-31C967B6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85C7-107A-BC01-4ACA-A1220F7C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4BC4-DB55-4AD9-42B6-659A3825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D5B02-FB9C-65C2-3031-0251ABB9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DF3CC-573E-F266-E734-B516262E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C139-9E97-561B-0CDC-04BB0CB7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D9B4-7C61-D627-5509-E28E183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B2AB-A027-5E1D-E51A-F25B1C2E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0C63A-F288-A5F1-F98F-5AA04A156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240A8-191C-2DC8-BCE1-84EE8C27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5C9-D460-0395-90B5-455A1B28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756D-B159-E0D2-276B-6D8091ED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FA360-59C3-B4FC-0F02-90CCFD90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D8C85-DE1C-EB32-3DC7-BE4AB517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D68F9-47CF-4696-D1E8-C0A66B7AE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DB85-F504-6716-DD03-8C90C99C2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6A5E-8935-1E4D-8CD9-4B71C247495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A770-E561-C126-61C4-C2EBF55A2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90AD-0621-2DA6-62D1-83685C14D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122A-6E4F-3743-9419-F18AB18E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a440/24602224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E4F32-AC5B-EDF0-C3C2-989ECE36D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Community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F5E2A-2B27-E89F-7B1A-972871694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November 20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 2023</a:t>
            </a:r>
          </a:p>
        </p:txBody>
      </p:sp>
      <p:pic>
        <p:nvPicPr>
          <p:cNvPr id="7" name="Picture 6" descr="A drawing of a building&#10;&#10;Description automatically generated">
            <a:extLst>
              <a:ext uri="{FF2B5EF4-FFF2-40B4-BE49-F238E27FC236}">
                <a16:creationId xmlns:a16="http://schemas.microsoft.com/office/drawing/2014/main" id="{2DA02FE3-509F-FA8C-1655-9C3383CA5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88" r="-1" b="2272"/>
          <a:stretch/>
        </p:blipFill>
        <p:spPr>
          <a:xfrm>
            <a:off x="1449488" y="114645"/>
            <a:ext cx="9579074" cy="4052723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28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C8ABDC7-4217-42E3-9ED8-007E16062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7A60D-17AE-490F-9C2A-B2D2C1C0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4000"/>
              <a:t>Ey' Swayel</a:t>
            </a:r>
            <a:endParaRPr lang="en-CA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6216C-19BF-47DC-B77D-1F0E77F6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CA" sz="2000">
              <a:cs typeface="Calibri"/>
            </a:endParaRPr>
          </a:p>
          <a:p>
            <a:pPr marL="0" indent="0">
              <a:buNone/>
            </a:pPr>
            <a:endParaRPr lang="en-CA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05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rawing of a building&#10;&#10;Description automatically generated">
            <a:extLst>
              <a:ext uri="{FF2B5EF4-FFF2-40B4-BE49-F238E27FC236}">
                <a16:creationId xmlns:a16="http://schemas.microsoft.com/office/drawing/2014/main" id="{36AD0338-30F2-70CB-C006-0C254D803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540" r="13075" b="-1"/>
          <a:stretch/>
        </p:blipFill>
        <p:spPr>
          <a:xfrm>
            <a:off x="2522358" y="321286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C1B6B-88B5-186A-E85A-1602983722B0}"/>
              </a:ext>
            </a:extLst>
          </p:cNvPr>
          <p:cNvSpPr txBox="1"/>
          <p:nvPr/>
        </p:nvSpPr>
        <p:spPr>
          <a:xfrm>
            <a:off x="323850" y="1400095"/>
            <a:ext cx="577215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Karen Fadum </a:t>
            </a:r>
            <a:r>
              <a:rPr lang="en-US" sz="2000" i="1" dirty="0"/>
              <a:t>Principal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Katie Clark </a:t>
            </a:r>
            <a:r>
              <a:rPr lang="en-US" sz="2000" i="1" dirty="0"/>
              <a:t>Vice Principal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Neder</a:t>
            </a:r>
            <a:r>
              <a:rPr lang="en-US" sz="2000" b="1" dirty="0"/>
              <a:t> Dhillon </a:t>
            </a:r>
            <a:r>
              <a:rPr lang="en-US" sz="2000" i="1" dirty="0"/>
              <a:t>Assistant Superintendent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/>
              <a:t>Capital Projects Office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Sheetal Basra </a:t>
            </a:r>
            <a:r>
              <a:rPr lang="en-US" sz="2000" b="0" i="1" u="none" strike="noStrike" dirty="0">
                <a:effectLst/>
              </a:rPr>
              <a:t>Capital Project Manager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dirty="0">
                <a:effectLst/>
              </a:rPr>
              <a:t>Trevor Wong </a:t>
            </a:r>
            <a:r>
              <a:rPr lang="en-US" sz="2000" b="0" i="1" u="none" strike="noStrike" dirty="0">
                <a:effectLst/>
              </a:rPr>
              <a:t>Associate Director, Construction</a:t>
            </a:r>
            <a:endParaRPr lang="en-US" sz="2000" i="1" dirty="0"/>
          </a:p>
        </p:txBody>
      </p:sp>
      <p:pic>
        <p:nvPicPr>
          <p:cNvPr id="2050" name="Picture 2" descr="Surrey Schools">
            <a:extLst>
              <a:ext uri="{FF2B5EF4-FFF2-40B4-BE49-F238E27FC236}">
                <a16:creationId xmlns:a16="http://schemas.microsoft.com/office/drawing/2014/main" id="{F420D0C7-53FF-7893-9AEA-85B50BFC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6575"/>
            <a:ext cx="1965325" cy="6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building&#10;&#10;Description automatically generated">
            <a:extLst>
              <a:ext uri="{FF2B5EF4-FFF2-40B4-BE49-F238E27FC236}">
                <a16:creationId xmlns:a16="http://schemas.microsoft.com/office/drawing/2014/main" id="{00EE9A95-3549-39C2-98D2-509B6D9FB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15225" r="1792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tile tx="0" ty="0" sx="100000" sy="100000" flip="none" algn="tl"/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F1A25-9456-E770-62B4-D065B334D82C}"/>
              </a:ext>
            </a:extLst>
          </p:cNvPr>
          <p:cNvSpPr txBox="1"/>
          <p:nvPr/>
        </p:nvSpPr>
        <p:spPr>
          <a:xfrm>
            <a:off x="509587" y="440200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000" dirty="0">
                <a:solidFill>
                  <a:srgbClr val="FFFFFF"/>
                </a:solidFill>
                <a:effectLst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Semiahmoo Trail Elementary Addition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FFFF"/>
              </a:solidFill>
              <a:effectLst/>
              <a:latin typeface="Avenir Book" panose="02000503020000020003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venir Book" panose="02000503020000020003" pitchFamily="2" charset="0"/>
              </a:rPr>
              <a:t>Space for 250 more students </a:t>
            </a:r>
            <a:r>
              <a:rPr lang="en-US" sz="2600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26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FFFF"/>
              </a:solidFill>
              <a:effectLst/>
              <a:latin typeface="Avenir Book" panose="02000503020000020003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10 New Classrooms</a:t>
            </a:r>
            <a:endParaRPr lang="en-US" sz="26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FFFF"/>
              </a:solidFill>
              <a:effectLst/>
              <a:latin typeface="Avenir Book" panose="02000503020000020003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effectLst/>
                <a:latin typeface="Avenir Book" panose="02000503020000020003" pitchFamily="2" charset="0"/>
              </a:rPr>
              <a:t>Opening Fall 2024/Winter 2025</a:t>
            </a:r>
          </a:p>
        </p:txBody>
      </p:sp>
    </p:spTree>
    <p:extLst>
      <p:ext uri="{BB962C8B-B14F-4D97-AF65-F5344CB8AC3E}">
        <p14:creationId xmlns:p14="http://schemas.microsoft.com/office/powerpoint/2010/main" val="387300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chool&#10;&#10;Description automatically generated">
            <a:extLst>
              <a:ext uri="{FF2B5EF4-FFF2-40B4-BE49-F238E27FC236}">
                <a16:creationId xmlns:a16="http://schemas.microsoft.com/office/drawing/2014/main" id="{B8C7CB8D-CC4C-30D3-1AAE-15FB5F16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09" y="498411"/>
            <a:ext cx="7548418" cy="6256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353BB-B4D9-6CF8-8833-A7B4FBEF2A6E}"/>
              </a:ext>
            </a:extLst>
          </p:cNvPr>
          <p:cNvSpPr txBox="1"/>
          <p:nvPr/>
        </p:nvSpPr>
        <p:spPr>
          <a:xfrm>
            <a:off x="145473" y="6170113"/>
            <a:ext cx="526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Environmental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9902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a building&#10;&#10;Description automatically generated">
            <a:extLst>
              <a:ext uri="{FF2B5EF4-FFF2-40B4-BE49-F238E27FC236}">
                <a16:creationId xmlns:a16="http://schemas.microsoft.com/office/drawing/2014/main" id="{D1C1EDA7-5A6F-2A40-892F-0302E777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2" r="12189" b="-1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7" name="Picture 6" descr="A diagram of a classroom&#10;&#10;Description automatically generated">
            <a:extLst>
              <a:ext uri="{FF2B5EF4-FFF2-40B4-BE49-F238E27FC236}">
                <a16:creationId xmlns:a16="http://schemas.microsoft.com/office/drawing/2014/main" id="{E52197CF-B715-B40B-2C4E-4F6DC31E1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8" r="-3" b="-3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9" name="Picture 8" descr="A floor plan of a building&#10;&#10;Description automatically generated">
            <a:extLst>
              <a:ext uri="{FF2B5EF4-FFF2-40B4-BE49-F238E27FC236}">
                <a16:creationId xmlns:a16="http://schemas.microsoft.com/office/drawing/2014/main" id="{D8F0169F-D002-E7C7-E6B4-6A7660F913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29" r="2" b="1711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5" name="Picture 4" descr="A diagram of a classroom&#10;&#10;Description automatically generated">
            <a:extLst>
              <a:ext uri="{FF2B5EF4-FFF2-40B4-BE49-F238E27FC236}">
                <a16:creationId xmlns:a16="http://schemas.microsoft.com/office/drawing/2014/main" id="{5D0F9614-10DA-D90D-E72B-53AEB68653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75" r="-3" b="-2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aerial view of a construction site&#10;&#10;Description automatically generated">
            <a:extLst>
              <a:ext uri="{FF2B5EF4-FFF2-40B4-BE49-F238E27FC236}">
                <a16:creationId xmlns:a16="http://schemas.microsoft.com/office/drawing/2014/main" id="{4AEE0A71-A76B-810B-3AD1-E29E6606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4" b="135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2DF9-240E-5C39-1241-89206FFA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654629"/>
            <a:ext cx="4572000" cy="25763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Concerns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(Feedback from Community)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84681-C654-517D-1EAF-DF93CA646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23448"/>
              </p:ext>
            </p:extLst>
          </p:nvPr>
        </p:nvGraphicFramePr>
        <p:xfrm>
          <a:off x="4599708" y="233680"/>
          <a:ext cx="7148052" cy="8463286"/>
        </p:xfrm>
        <a:graphic>
          <a:graphicData uri="http://schemas.openxmlformats.org/drawingml/2006/table">
            <a:tbl>
              <a:tblPr/>
              <a:tblGrid>
                <a:gridCol w="657797">
                  <a:extLst>
                    <a:ext uri="{9D8B030D-6E8A-4147-A177-3AD203B41FA5}">
                      <a16:colId xmlns:a16="http://schemas.microsoft.com/office/drawing/2014/main" val="2771251010"/>
                    </a:ext>
                  </a:extLst>
                </a:gridCol>
                <a:gridCol w="6490255">
                  <a:extLst>
                    <a:ext uri="{9D8B030D-6E8A-4147-A177-3AD203B41FA5}">
                      <a16:colId xmlns:a16="http://schemas.microsoft.com/office/drawing/2014/main" val="3807544036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endParaRPr lang="en-CA" sz="170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63259"/>
                  </a:ext>
                </a:extLst>
              </a:tr>
              <a:tr h="477518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Heavy machinery and proximity to children. Children crossing paths with construction vehicles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Close proximity of portable #1&amp;7 to construction site now through future phases.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Site safety supervision from construction group limited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Criminal Records Checks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Kids in portables are not being supervised when they have to walk to the main building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No additional supervision from school/district. </a:t>
                      </a:r>
                      <a:r>
                        <a:rPr lang="en-CA" sz="1700" dirty="0">
                          <a:solidFill>
                            <a:srgbClr val="C00000"/>
                          </a:solidFill>
                          <a:latin typeface="Avenir Book" panose="02000503020000020003" pitchFamily="2" charset="0"/>
                        </a:rPr>
                        <a:t>We now have a Supervisory Aide monitoring area 9am-2pm until there is a path away from the road.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solidFill>
                          <a:srgbClr val="C00000"/>
                        </a:solidFill>
                        <a:latin typeface="Avenir Book" panose="02000503020000020003" pitchFamily="2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The work seems to be only done when kids are in school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CA" sz="1700" dirty="0">
                          <a:latin typeface="Avenir Book" panose="02000503020000020003" pitchFamily="2" charset="0"/>
                        </a:rPr>
                        <a:t>Keeping community informed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solidFill>
                          <a:srgbClr val="C00000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655148"/>
                  </a:ext>
                </a:extLst>
              </a:tr>
              <a:tr h="564546">
                <a:tc>
                  <a:txBody>
                    <a:bodyPr/>
                    <a:lstStyle/>
                    <a:p>
                      <a:endParaRPr lang="en-CA" sz="170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067177"/>
                  </a:ext>
                </a:extLst>
              </a:tr>
              <a:tr h="564546">
                <a:tc>
                  <a:txBody>
                    <a:bodyPr/>
                    <a:lstStyle/>
                    <a:p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63926"/>
                  </a:ext>
                </a:extLst>
              </a:tr>
              <a:tr h="336039">
                <a:tc>
                  <a:txBody>
                    <a:bodyPr/>
                    <a:lstStyle/>
                    <a:p>
                      <a:endParaRPr lang="en-CA" sz="170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363008"/>
                  </a:ext>
                </a:extLst>
              </a:tr>
              <a:tr h="564546">
                <a:tc>
                  <a:txBody>
                    <a:bodyPr/>
                    <a:lstStyle/>
                    <a:p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Avenir Book" panose="02000503020000020003" pitchFamily="2" charset="0"/>
                      </a:endParaRPr>
                    </a:p>
                  </a:txBody>
                  <a:tcPr marL="84993" marR="84993" marT="42497" marB="42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7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7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11989</TotalTime>
  <Words>164</Words>
  <Application>Microsoft Macintosh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Wingdings</vt:lpstr>
      <vt:lpstr>Office Theme</vt:lpstr>
      <vt:lpstr>Community Meeting</vt:lpstr>
      <vt:lpstr>Ey' Swayel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Concerns (Feedback from Community)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Meeting</dc:title>
  <dc:creator>Karen Fadum</dc:creator>
  <cp:lastModifiedBy>Karen Fadum</cp:lastModifiedBy>
  <cp:revision>1</cp:revision>
  <dcterms:created xsi:type="dcterms:W3CDTF">2023-11-19T20:17:06Z</dcterms:created>
  <dcterms:modified xsi:type="dcterms:W3CDTF">2023-11-28T04:17:58Z</dcterms:modified>
</cp:coreProperties>
</file>