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8" r:id="rId5"/>
    <p:sldId id="271" r:id="rId6"/>
    <p:sldId id="265" r:id="rId7"/>
    <p:sldId id="270" r:id="rId8"/>
    <p:sldId id="275" r:id="rId9"/>
    <p:sldId id="276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4B598-CA16-42FA-9A3F-6D8BE65E8001}" v="11" dt="2024-02-21T22:27:55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a.spacesedu.com/?lang=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295" y="665653"/>
            <a:ext cx="4722881" cy="3535161"/>
          </a:xfrm>
        </p:spPr>
        <p:txBody>
          <a:bodyPr anchor="b">
            <a:noAutofit/>
          </a:bodyPr>
          <a:lstStyle/>
          <a:p>
            <a:pPr algn="l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Core Competency</a:t>
            </a: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Self- Assessment #2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b="1" dirty="0">
                <a:cs typeface="Calibri"/>
              </a:rPr>
              <a:t>February 2024</a:t>
            </a:r>
            <a:endParaRPr lang="en-US" b="1" dirty="0"/>
          </a:p>
        </p:txBody>
      </p:sp>
      <p:sp>
        <p:nvSpPr>
          <p:cNvPr id="2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ore Competency Reflection – Friday, May 22, 2020 | Burnaby Mountain  Secondary School">
            <a:extLst>
              <a:ext uri="{FF2B5EF4-FFF2-40B4-BE49-F238E27FC236}">
                <a16:creationId xmlns:a16="http://schemas.microsoft.com/office/drawing/2014/main" id="{5A1E4F64-4FD5-32E9-4202-13FA841E18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A409D8-9B2E-229A-C111-A90E951B9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52678"/>
            <a:ext cx="10905066" cy="515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6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0B49F3-C3A7-2C7B-11B5-B5888F4FB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21" y="1574019"/>
            <a:ext cx="3239981" cy="333374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Core Competency Focus: Communication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3A2B62C-03FE-4EAC-ACC4-4C3C041DE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4596" y="643466"/>
            <a:ext cx="6346140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6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14142-E192-B933-A66E-B2A23B55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CA" sz="4600" b="1" dirty="0"/>
              <a:t>How to Find and Complete the Self-Assessment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77263-9EBD-6EBE-BDE7-088B2C7BC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4" y="1911493"/>
            <a:ext cx="7555914" cy="4547219"/>
          </a:xfrm>
        </p:spPr>
        <p:txBody>
          <a:bodyPr anchor="t">
            <a:normAutofit/>
          </a:bodyPr>
          <a:lstStyle/>
          <a:p>
            <a:r>
              <a:rPr lang="en-CA" sz="2600" dirty="0"/>
              <a:t>Go to: </a:t>
            </a:r>
            <a:r>
              <a:rPr lang="en-CA" sz="2600" dirty="0">
                <a:hlinkClick r:id="rId2"/>
              </a:rPr>
              <a:t>https://ca.spacesedu.com/?lang=en</a:t>
            </a:r>
            <a:r>
              <a:rPr lang="en-CA" sz="2600" dirty="0"/>
              <a:t> – Make sure you are on the Canadian Site (Canada flag in top corner)</a:t>
            </a:r>
          </a:p>
          <a:p>
            <a:r>
              <a:rPr lang="en-CA" sz="2600" dirty="0"/>
              <a:t>Login using </a:t>
            </a:r>
            <a:r>
              <a:rPr lang="en-CA" sz="2600" b="1" dirty="0"/>
              <a:t>surrey schools username and password</a:t>
            </a:r>
            <a:r>
              <a:rPr lang="en-CA" sz="2600" dirty="0"/>
              <a:t>, a pop up will appear for you to type in your password.</a:t>
            </a:r>
          </a:p>
          <a:p>
            <a:pPr lvl="1"/>
            <a:r>
              <a:rPr lang="en-CA" sz="2200" b="1" dirty="0">
                <a:solidFill>
                  <a:schemeClr val="accent1">
                    <a:lumMod val="75000"/>
                  </a:schemeClr>
                </a:solidFill>
              </a:rPr>
              <a:t>If you are using Safari you will need to disable the pop-up blocker by going to </a:t>
            </a:r>
          </a:p>
          <a:p>
            <a:pPr lvl="2"/>
            <a:r>
              <a:rPr lang="en-CA" sz="2200" b="1" dirty="0">
                <a:solidFill>
                  <a:schemeClr val="accent1">
                    <a:lumMod val="75000"/>
                  </a:schemeClr>
                </a:solidFill>
              </a:rPr>
              <a:t>General Settings &gt;&gt;&gt; Safari &gt;&gt;&gt; Selecting the toggle to “Off” to allow pop ups</a:t>
            </a:r>
          </a:p>
          <a:p>
            <a:pPr lvl="2"/>
            <a:r>
              <a:rPr lang="en-CA" sz="2200" b="1" dirty="0">
                <a:solidFill>
                  <a:schemeClr val="accent1">
                    <a:lumMod val="75000"/>
                  </a:schemeClr>
                </a:solidFill>
              </a:rPr>
              <a:t>You will need to close all of your tabs and go to Spaces again</a:t>
            </a:r>
          </a:p>
          <a:p>
            <a:pPr marL="457200" lvl="1" indent="0">
              <a:buNone/>
            </a:pPr>
            <a:endParaRPr lang="en-CA" sz="2000" dirty="0"/>
          </a:p>
          <a:p>
            <a:pPr lvl="1"/>
            <a:endParaRPr lang="en-CA" sz="2000" dirty="0"/>
          </a:p>
          <a:p>
            <a:pPr lvl="1"/>
            <a:endParaRPr lang="en-CA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DA7EFF-C76E-BA0B-2E53-FAF5240C9A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20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9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1049">
            <a:extLst>
              <a:ext uri="{FF2B5EF4-FFF2-40B4-BE49-F238E27FC236}">
                <a16:creationId xmlns:a16="http://schemas.microsoft.com/office/drawing/2014/main" id="{7ED7575E-88D2-B771-681D-46A7E5541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76457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A784B7A-06DE-013E-D870-E521FAFBE2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"/>
          <a:stretch/>
        </p:blipFill>
        <p:spPr bwMode="auto">
          <a:xfrm>
            <a:off x="669235" y="1225948"/>
            <a:ext cx="6221895" cy="44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52" name="Straight Connector 1051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BC1CC-5CF6-F60B-4455-3171D863B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6456" y="194872"/>
            <a:ext cx="4505615" cy="5947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>
                <a:latin typeface="Gadugi" panose="020B0502040204020203" pitchFamily="34" charset="0"/>
                <a:ea typeface="Gadugi" panose="020B0502040204020203" pitchFamily="34" charset="0"/>
              </a:rPr>
              <a:t>How do I access my portfolio?</a:t>
            </a:r>
          </a:p>
          <a:p>
            <a:pPr marL="0" indent="0">
              <a:buNone/>
            </a:pPr>
            <a:endParaRPr lang="en-CA" sz="24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000" dirty="0">
                <a:latin typeface="Gadugi" panose="020B0502040204020203" pitchFamily="34" charset="0"/>
                <a:ea typeface="Gadugi" panose="020B0502040204020203" pitchFamily="34" charset="0"/>
              </a:rPr>
              <a:t>Click the Home button in the top right corner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>
                <a:latin typeface="Gadugi" panose="020B0502040204020203" pitchFamily="34" charset="0"/>
                <a:ea typeface="Gadugi" panose="020B0502040204020203" pitchFamily="34" charset="0"/>
              </a:rPr>
              <a:t>From your Dashboard, click Portfolios in the top navigation 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>
                <a:latin typeface="Gadugi" panose="020B0502040204020203" pitchFamily="34" charset="0"/>
                <a:ea typeface="Gadugi" panose="020B0502040204020203" pitchFamily="34" charset="0"/>
              </a:rPr>
              <a:t>Click into your Portfolio “Core Competencies Self-Assessment”. Click on the Communication (February) folder.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>
                <a:latin typeface="Gadugi" panose="020B0502040204020203" pitchFamily="34" charset="0"/>
                <a:ea typeface="Gadugi" panose="020B0502040204020203" pitchFamily="34" charset="0"/>
              </a:rPr>
              <a:t>Review the instructions and links that will support you in creating your first artifact</a:t>
            </a:r>
          </a:p>
          <a:p>
            <a:endParaRPr lang="en-CA" sz="20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en-CA" sz="2000" dirty="0">
                <a:latin typeface="Gadugi" panose="020B0502040204020203" pitchFamily="34" charset="0"/>
                <a:ea typeface="Gadugi" panose="020B0502040204020203" pitchFamily="34" charset="0"/>
              </a:rPr>
              <a:t>When you're ready, click Get Started in the top right </a:t>
            </a:r>
          </a:p>
        </p:txBody>
      </p:sp>
    </p:spTree>
    <p:extLst>
      <p:ext uri="{BB962C8B-B14F-4D97-AF65-F5344CB8AC3E}">
        <p14:creationId xmlns:p14="http://schemas.microsoft.com/office/powerpoint/2010/main" val="294794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lant growing in a concrete crack">
            <a:extLst>
              <a:ext uri="{FF2B5EF4-FFF2-40B4-BE49-F238E27FC236}">
                <a16:creationId xmlns:a16="http://schemas.microsoft.com/office/drawing/2014/main" id="{25856ED0-8C92-9993-6DCA-515D5CC993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37" r="35502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81D36-836C-A2B9-9E28-052B614D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597" y="407987"/>
            <a:ext cx="6361935" cy="1325563"/>
          </a:xfrm>
        </p:spPr>
        <p:txBody>
          <a:bodyPr>
            <a:normAutofit/>
          </a:bodyPr>
          <a:lstStyle/>
          <a:p>
            <a:r>
              <a:rPr lang="en-CA" sz="6000" b="1" dirty="0"/>
              <a:t>In a nutshell: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D10A3-5C6A-96D1-F406-15B572A73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97" y="2141536"/>
            <a:ext cx="6655633" cy="4439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1. </a:t>
            </a:r>
            <a:r>
              <a:rPr lang="en-CA" b="1" u="sng" dirty="0"/>
              <a:t>Find an example </a:t>
            </a:r>
            <a:r>
              <a:rPr lang="en-CA" dirty="0"/>
              <a:t>of growth or success in communication.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2. </a:t>
            </a:r>
            <a:r>
              <a:rPr lang="en-CA" b="1" u="sng" dirty="0"/>
              <a:t>Explain</a:t>
            </a:r>
            <a:r>
              <a:rPr lang="en-CA" dirty="0"/>
              <a:t> why you chose the example. Why are you proud of it?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3. Identify </a:t>
            </a:r>
            <a:r>
              <a:rPr lang="en-CA" b="1" dirty="0"/>
              <a:t>a goal </a:t>
            </a:r>
            <a:r>
              <a:rPr lang="en-CA" dirty="0"/>
              <a:t>and how you will get better in the way you </a:t>
            </a:r>
            <a:r>
              <a:rPr lang="en-CA" b="1" u="sng" dirty="0"/>
              <a:t>communicate or collaborate. </a:t>
            </a:r>
            <a:endParaRPr lang="en-CA" dirty="0"/>
          </a:p>
          <a:p>
            <a:pPr marL="0" indent="0">
              <a:buNone/>
            </a:pPr>
            <a:endParaRPr lang="en-CA" sz="2600" dirty="0"/>
          </a:p>
          <a:p>
            <a:pPr marL="0" indent="0">
              <a:buNone/>
            </a:pPr>
            <a:r>
              <a:rPr lang="en-CA" sz="2600" dirty="0"/>
              <a:t>Upload your work to Spaces!</a:t>
            </a:r>
          </a:p>
          <a:p>
            <a:pPr marL="0" indent="0">
              <a:buNone/>
            </a:pPr>
            <a:endParaRPr lang="en-CA" sz="2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92DF31-4DB1-A94C-12F3-6E5D62DA1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9352" y="815973"/>
            <a:ext cx="171130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9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46537-7899-BB63-970B-F632258F3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CA" sz="4600" b="1" dirty="0"/>
              <a:t>To Help You Get Started: I Can Statements and Reflection Examples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E2232-FB46-0707-5E47-1564BE7A4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documents </a:t>
            </a:r>
            <a:r>
              <a:rPr lang="en-CA" sz="2200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containing examples </a:t>
            </a:r>
            <a:r>
              <a:rPr lang="en-CA" sz="22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help you get ideas and see what </a:t>
            </a:r>
            <a:r>
              <a:rPr lang="en-CA" sz="2200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self-assessment COULD look like are available on Spaces. </a:t>
            </a:r>
          </a:p>
          <a:p>
            <a:pPr marL="0" indent="0">
              <a:buNone/>
            </a:pPr>
            <a:endParaRPr lang="en-CA" sz="2200" dirty="0">
              <a:effectLst/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2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to the list of </a:t>
            </a:r>
            <a:r>
              <a:rPr lang="en-CA" sz="2200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can” statements </a:t>
            </a:r>
            <a:r>
              <a:rPr lang="en-CA" sz="22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 for some examples of ways you may have experienced the communication core competency. Think about how you may have demonstrated and grown in your classes, as parts of clubs/teams, or during school events</a:t>
            </a:r>
            <a:r>
              <a:rPr lang="en-CA" sz="2200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</a:t>
            </a:r>
            <a:endParaRPr lang="en-CA" sz="2200" dirty="0">
              <a:effectLst/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2200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2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also refer to the</a:t>
            </a:r>
            <a:r>
              <a:rPr lang="en-CA" sz="2200" b="1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reflection examples</a:t>
            </a:r>
            <a:r>
              <a:rPr lang="en-CA" sz="22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provided if you are unsure as to how the final product will look. Remember, you can showcase your learning and growth in many different ways!</a:t>
            </a:r>
            <a:endParaRPr lang="en-CA" sz="2200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C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235126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18E30-8EC8-A0E9-04B0-07FC2FB0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4" y="274620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5000" b="1" dirty="0"/>
              <a:t>1. Find an example of growth or success.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C4713-BD67-9B4C-4A6E-427BD055F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1847088"/>
            <a:ext cx="11542426" cy="4708710"/>
          </a:xfrm>
        </p:spPr>
        <p:txBody>
          <a:bodyPr>
            <a:normAutofit fontScale="92500" lnSpcReduction="10000"/>
          </a:bodyPr>
          <a:lstStyle/>
          <a:p>
            <a:r>
              <a:rPr lang="en-CA" sz="3500" dirty="0"/>
              <a:t>The example or artifact should demonstrate success or improvement in your ability to communicate this year.</a:t>
            </a:r>
          </a:p>
          <a:p>
            <a:pPr marL="0" indent="0">
              <a:buNone/>
            </a:pPr>
            <a:endParaRPr lang="en-CA" sz="3000" dirty="0"/>
          </a:p>
          <a:p>
            <a:r>
              <a:rPr lang="en-CA" sz="3000" dirty="0"/>
              <a:t>How will you know?</a:t>
            </a:r>
          </a:p>
          <a:p>
            <a:pPr lvl="1"/>
            <a:r>
              <a:rPr lang="en-CA" sz="3000" dirty="0"/>
              <a:t>Classroom discussions</a:t>
            </a:r>
          </a:p>
          <a:p>
            <a:pPr lvl="1"/>
            <a:r>
              <a:rPr lang="en-CA" sz="3000" dirty="0"/>
              <a:t>Talking to friends</a:t>
            </a:r>
          </a:p>
          <a:p>
            <a:pPr lvl="1"/>
            <a:r>
              <a:rPr lang="en-CA" sz="3000" dirty="0"/>
              <a:t>Asking your classroom teachers </a:t>
            </a:r>
          </a:p>
          <a:p>
            <a:pPr lvl="1"/>
            <a:r>
              <a:rPr lang="en-CA" sz="3000" dirty="0"/>
              <a:t>Exploring examples (online)</a:t>
            </a:r>
          </a:p>
          <a:p>
            <a:pPr lvl="1"/>
            <a:endParaRPr lang="en-CA" sz="3000" dirty="0"/>
          </a:p>
          <a:p>
            <a:r>
              <a:rPr lang="en-CA" sz="3000" b="1" dirty="0"/>
              <a:t>Once you have identified your example, upload a picture, file, audio clip, or write a comment to show or describe your artifact to your portfolio.</a:t>
            </a:r>
          </a:p>
          <a:p>
            <a:pPr marL="457200" lvl="1" indent="0">
              <a:buNone/>
            </a:pPr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6781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ABE1108-6423-4E53-85A1-817683043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E9AEC1-5666-B936-CD06-5228E65A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128" y="54375"/>
            <a:ext cx="7327192" cy="1399671"/>
          </a:xfrm>
        </p:spPr>
        <p:txBody>
          <a:bodyPr>
            <a:normAutofit/>
          </a:bodyPr>
          <a:lstStyle/>
          <a:p>
            <a:r>
              <a:rPr lang="en-CA" sz="4000" b="1" dirty="0"/>
              <a:t>2. Explain why you chose the example/artifact.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E0A23C-A236-B766-0A7F-5871BE969F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593" b="20097"/>
          <a:stretch/>
        </p:blipFill>
        <p:spPr>
          <a:xfrm>
            <a:off x="20" y="1"/>
            <a:ext cx="4187091" cy="21643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E9E464-A978-E1CF-E389-5C919F305D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252" b="33055"/>
          <a:stretch/>
        </p:blipFill>
        <p:spPr>
          <a:xfrm>
            <a:off x="20" y="2342320"/>
            <a:ext cx="4187091" cy="21643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25414E-62EF-53FE-ADC9-43C8F50904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426" r="-2" b="-2"/>
          <a:stretch/>
        </p:blipFill>
        <p:spPr>
          <a:xfrm>
            <a:off x="20" y="4693680"/>
            <a:ext cx="4187091" cy="21643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BCC2E-EC9E-8879-95C5-76D8D82F7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7128" y="1508421"/>
            <a:ext cx="7811822" cy="5147212"/>
          </a:xfrm>
        </p:spPr>
        <p:txBody>
          <a:bodyPr>
            <a:normAutofit fontScale="85000" lnSpcReduction="20000"/>
          </a:bodyPr>
          <a:lstStyle/>
          <a:p>
            <a:r>
              <a:rPr lang="en-CA" sz="3200" dirty="0"/>
              <a:t>Describe how the example or artifact that you chose shows personal growth or success. </a:t>
            </a:r>
          </a:p>
          <a:p>
            <a:endParaRPr lang="en-CA" sz="3200" dirty="0"/>
          </a:p>
          <a:p>
            <a:r>
              <a:rPr lang="en-CA" sz="3200" dirty="0"/>
              <a:t>You can choose to use the sentence starters to help you explain.</a:t>
            </a:r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r>
              <a:rPr lang="en-CA" sz="3600" dirty="0"/>
              <a:t>The example that I chose …</a:t>
            </a:r>
          </a:p>
          <a:p>
            <a:r>
              <a:rPr lang="en-CA" sz="3600" dirty="0"/>
              <a:t>shows that I can.... </a:t>
            </a:r>
            <a:endParaRPr lang="en-CA" sz="3600" u="sng" dirty="0"/>
          </a:p>
          <a:p>
            <a:r>
              <a:rPr lang="en-CA" sz="3600" dirty="0"/>
              <a:t>I show this by…. </a:t>
            </a:r>
          </a:p>
          <a:p>
            <a:endParaRPr lang="en-CA" sz="3600" dirty="0"/>
          </a:p>
          <a:p>
            <a:r>
              <a:rPr lang="en-CA" dirty="0"/>
              <a:t>Type your response into spaced directly, take a picture of your written response, upload a typed document, or upload an audio clip of your explanation</a:t>
            </a:r>
          </a:p>
        </p:txBody>
      </p:sp>
    </p:spTree>
    <p:extLst>
      <p:ext uri="{BB962C8B-B14F-4D97-AF65-F5344CB8AC3E}">
        <p14:creationId xmlns:p14="http://schemas.microsoft.com/office/powerpoint/2010/main" val="208185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F5004-A024-8D85-F644-797FACAFB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CA" sz="4600" b="1"/>
              <a:t>3. Identify a goal to work towards improving your communication core competency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6123F-EFC0-7191-D783-775D5D3DE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7552176" cy="432288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CA" sz="2400" dirty="0"/>
              <a:t>I can continue to work on this competency by… </a:t>
            </a:r>
            <a:r>
              <a:rPr lang="en-CA" sz="2400" u="sng" dirty="0"/>
              <a:t>																		</a:t>
            </a: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Specific ways I will work towards my goal(s) include…. </a:t>
            </a:r>
            <a:r>
              <a:rPr lang="en-CA" sz="2400" u="sng" dirty="0"/>
              <a:t>																									</a:t>
            </a:r>
            <a:endParaRPr lang="en-CA" sz="2400" dirty="0"/>
          </a:p>
          <a:p>
            <a:endParaRPr lang="en-CA" sz="2200" dirty="0"/>
          </a:p>
          <a:p>
            <a:r>
              <a:rPr lang="en-CA" sz="2200" dirty="0"/>
              <a:t>Add your goal setting to your portfolio using a method of your choice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F4831E-16CE-0DBD-6618-1ED6096E29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550" b="-2"/>
          <a:stretch/>
        </p:blipFill>
        <p:spPr>
          <a:xfrm>
            <a:off x="8569221" y="2554923"/>
            <a:ext cx="2747698" cy="285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2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</TotalTime>
  <Words>618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Gadugi</vt:lpstr>
      <vt:lpstr>office theme</vt:lpstr>
      <vt:lpstr>Core Competency Self- Assessment #2</vt:lpstr>
      <vt:lpstr>Core Competency Focus: Communication</vt:lpstr>
      <vt:lpstr>How to Find and Complete the Self-Assessment</vt:lpstr>
      <vt:lpstr>PowerPoint Presentation</vt:lpstr>
      <vt:lpstr>In a nutshell:</vt:lpstr>
      <vt:lpstr>To Help You Get Started: I Can Statements and Reflection Examples</vt:lpstr>
      <vt:lpstr>1. Find an example of growth or success.</vt:lpstr>
      <vt:lpstr>2. Explain why you chose the example/artifact.</vt:lpstr>
      <vt:lpstr>3. Identify a goal to work towards improving your communication core competency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Zack Lund</cp:lastModifiedBy>
  <cp:revision>9</cp:revision>
  <dcterms:created xsi:type="dcterms:W3CDTF">2023-10-22T16:35:29Z</dcterms:created>
  <dcterms:modified xsi:type="dcterms:W3CDTF">2024-02-21T23:18:54Z</dcterms:modified>
</cp:coreProperties>
</file>