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2" r:id="rId8"/>
    <p:sldId id="263" r:id="rId9"/>
    <p:sldId id="264" r:id="rId10"/>
    <p:sldId id="267" r:id="rId11"/>
    <p:sldId id="273" r:id="rId12"/>
    <p:sldId id="271" r:id="rId13"/>
    <p:sldId id="268" r:id="rId14"/>
    <p:sldId id="269" r:id="rId15"/>
    <p:sldId id="274" r:id="rId16"/>
    <p:sldId id="275" r:id="rId17"/>
    <p:sldId id="270"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5"/>
  </p:normalViewPr>
  <p:slideViewPr>
    <p:cSldViewPr snapToGrid="0">
      <p:cViewPr varScale="1">
        <p:scale>
          <a:sx n="89" d="100"/>
          <a:sy n="89" d="100"/>
        </p:scale>
        <p:origin x="8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3/1/24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player.vimeo.com/video/413831819?app_id=12296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A75193-9544-4E84-80E8-8FBA5163D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F48894-42E8-4830-B3AF-5F31B4A5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37AD110-0C9F-D94C-B9D2-D0CBEE56EDAB}"/>
              </a:ext>
            </a:extLst>
          </p:cNvPr>
          <p:cNvSpPr>
            <a:spLocks noGrp="1"/>
          </p:cNvSpPr>
          <p:nvPr>
            <p:ph type="ctrTitle"/>
          </p:nvPr>
        </p:nvSpPr>
        <p:spPr>
          <a:xfrm>
            <a:off x="8686391" y="887278"/>
            <a:ext cx="2858835" cy="1873219"/>
          </a:xfrm>
        </p:spPr>
        <p:txBody>
          <a:bodyPr>
            <a:normAutofit fontScale="90000"/>
          </a:bodyPr>
          <a:lstStyle/>
          <a:p>
            <a:r>
              <a:rPr lang="en-US" sz="3600"/>
              <a:t>Welcome to Semiahmoo!!</a:t>
            </a:r>
          </a:p>
        </p:txBody>
      </p:sp>
      <p:sp>
        <p:nvSpPr>
          <p:cNvPr id="3" name="Subtitle 2">
            <a:extLst>
              <a:ext uri="{FF2B5EF4-FFF2-40B4-BE49-F238E27FC236}">
                <a16:creationId xmlns:a16="http://schemas.microsoft.com/office/drawing/2014/main" id="{CBDC1BF4-86B5-F042-AD85-AE98517BF0B7}"/>
              </a:ext>
            </a:extLst>
          </p:cNvPr>
          <p:cNvSpPr>
            <a:spLocks noGrp="1"/>
          </p:cNvSpPr>
          <p:nvPr>
            <p:ph type="subTitle" idx="1"/>
          </p:nvPr>
        </p:nvSpPr>
        <p:spPr>
          <a:xfrm>
            <a:off x="8671407" y="3529160"/>
            <a:ext cx="2848300" cy="1613537"/>
          </a:xfrm>
        </p:spPr>
        <p:txBody>
          <a:bodyPr vert="horz" lIns="91440" tIns="91440" rIns="91440" bIns="91440" rtlCol="0" anchor="t">
            <a:normAutofit/>
          </a:bodyPr>
          <a:lstStyle/>
          <a:p>
            <a:r>
              <a:rPr lang="en-US" sz="1600"/>
              <a:t>Grade 7 PRESENTATION for September 2024</a:t>
            </a:r>
          </a:p>
        </p:txBody>
      </p:sp>
      <p:grpSp>
        <p:nvGrpSpPr>
          <p:cNvPr id="16" name="Group 15">
            <a:extLst>
              <a:ext uri="{FF2B5EF4-FFF2-40B4-BE49-F238E27FC236}">
                <a16:creationId xmlns:a16="http://schemas.microsoft.com/office/drawing/2014/main" id="{79A39279-4513-4EF0-9950-BEEC40487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4069" y="477560"/>
            <a:ext cx="3698219" cy="2059260"/>
            <a:chOff x="7630846" y="3690297"/>
            <a:chExt cx="3698219" cy="2072389"/>
          </a:xfrm>
        </p:grpSpPr>
        <p:sp>
          <p:nvSpPr>
            <p:cNvPr id="17" name="Rectangle 16">
              <a:extLst>
                <a:ext uri="{FF2B5EF4-FFF2-40B4-BE49-F238E27FC236}">
                  <a16:creationId xmlns:a16="http://schemas.microsoft.com/office/drawing/2014/main" id="{60A549F0-9ADC-4339-A5BC-D6824F75F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3690297"/>
              <a:ext cx="3698219" cy="207238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8F5DD6-9FB1-4E40-9FF0-A2BC83E02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3851281"/>
              <a:ext cx="3389957" cy="174469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5662F032-482A-499E-8EF3-4BF5E3CB8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844" y="806592"/>
            <a:ext cx="3044060" cy="14044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group of people in a room&#10;&#10;Description automatically generated">
            <a:extLst>
              <a:ext uri="{FF2B5EF4-FFF2-40B4-BE49-F238E27FC236}">
                <a16:creationId xmlns:a16="http://schemas.microsoft.com/office/drawing/2014/main" id="{A41F3139-3BCE-49D5-AE1F-DADE0FCA10D9}"/>
              </a:ext>
            </a:extLst>
          </p:cNvPr>
          <p:cNvPicPr>
            <a:picLocks noChangeAspect="1"/>
          </p:cNvPicPr>
          <p:nvPr/>
        </p:nvPicPr>
        <p:blipFill>
          <a:blip r:embed="rId2"/>
          <a:stretch>
            <a:fillRect/>
          </a:stretch>
        </p:blipFill>
        <p:spPr>
          <a:xfrm>
            <a:off x="1750837" y="962479"/>
            <a:ext cx="1458581" cy="1089074"/>
          </a:xfrm>
          <a:prstGeom prst="rect">
            <a:avLst/>
          </a:prstGeom>
        </p:spPr>
      </p:pic>
      <p:grpSp>
        <p:nvGrpSpPr>
          <p:cNvPr id="22" name="Group 21">
            <a:extLst>
              <a:ext uri="{FF2B5EF4-FFF2-40B4-BE49-F238E27FC236}">
                <a16:creationId xmlns:a16="http://schemas.microsoft.com/office/drawing/2014/main" id="{771472C4-5D16-4254-95BE-EF80215CB4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4069" y="2701412"/>
            <a:ext cx="3691429" cy="2934667"/>
            <a:chOff x="7630846" y="2738991"/>
            <a:chExt cx="3691429" cy="3035725"/>
          </a:xfrm>
        </p:grpSpPr>
        <p:sp>
          <p:nvSpPr>
            <p:cNvPr id="23" name="Rectangle 22">
              <a:extLst>
                <a:ext uri="{FF2B5EF4-FFF2-40B4-BE49-F238E27FC236}">
                  <a16:creationId xmlns:a16="http://schemas.microsoft.com/office/drawing/2014/main" id="{9E38822C-6EC2-4322-B04E-02742F1FE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2738991"/>
              <a:ext cx="3691429" cy="303572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4735160-39AF-4A60-B3D7-193F8F13B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2904876"/>
              <a:ext cx="3385529" cy="269807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C0D7C0FB-5544-4C0D-92E5-C3A8BA6A3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9237" y="3020581"/>
            <a:ext cx="3044060" cy="2282318"/>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EF2F836-C759-4A92-B76C-E18144B800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877" y="476487"/>
            <a:ext cx="3691429" cy="2934667"/>
            <a:chOff x="7630846" y="2738991"/>
            <a:chExt cx="3691429" cy="3035725"/>
          </a:xfrm>
        </p:grpSpPr>
        <p:sp>
          <p:nvSpPr>
            <p:cNvPr id="29" name="Rectangle 28">
              <a:extLst>
                <a:ext uri="{FF2B5EF4-FFF2-40B4-BE49-F238E27FC236}">
                  <a16:creationId xmlns:a16="http://schemas.microsoft.com/office/drawing/2014/main" id="{FA551FE1-92B2-4199-ABA7-F37661B6A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2738991"/>
              <a:ext cx="3691429" cy="3035725"/>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74B771-B9AF-4314-A6F5-6FBA403BF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2904876"/>
              <a:ext cx="3385529" cy="269807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8861C928-77A1-4406-A361-53013BD9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8487" y="806592"/>
            <a:ext cx="3044060" cy="22739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erson, person, front, watching&#10;&#10;Description automatically generated">
            <a:extLst>
              <a:ext uri="{FF2B5EF4-FFF2-40B4-BE49-F238E27FC236}">
                <a16:creationId xmlns:a16="http://schemas.microsoft.com/office/drawing/2014/main" id="{7B71D3A8-6593-4D1B-A56C-677C6EB2D263}"/>
              </a:ext>
            </a:extLst>
          </p:cNvPr>
          <p:cNvPicPr>
            <a:picLocks noChangeAspect="1"/>
          </p:cNvPicPr>
          <p:nvPr/>
        </p:nvPicPr>
        <p:blipFill>
          <a:blip r:embed="rId3"/>
          <a:stretch>
            <a:fillRect/>
          </a:stretch>
        </p:blipFill>
        <p:spPr>
          <a:xfrm>
            <a:off x="5061559" y="962479"/>
            <a:ext cx="2560053" cy="1960892"/>
          </a:xfrm>
          <a:prstGeom prst="rect">
            <a:avLst/>
          </a:prstGeom>
        </p:spPr>
      </p:pic>
      <p:cxnSp>
        <p:nvCxnSpPr>
          <p:cNvPr id="34" name="Straight Connector 33">
            <a:extLst>
              <a:ext uri="{FF2B5EF4-FFF2-40B4-BE49-F238E27FC236}">
                <a16:creationId xmlns:a16="http://schemas.microsoft.com/office/drawing/2014/main" id="{C9725A62-9669-4615-8BDB-FF16EB7D09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6" name="Group 35">
            <a:extLst>
              <a:ext uri="{FF2B5EF4-FFF2-40B4-BE49-F238E27FC236}">
                <a16:creationId xmlns:a16="http://schemas.microsoft.com/office/drawing/2014/main" id="{328A018B-D6F9-47E8-B29A-FF19264421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0199" y="3568704"/>
            <a:ext cx="3698219" cy="2059260"/>
            <a:chOff x="7630846" y="3690297"/>
            <a:chExt cx="3698219" cy="2072389"/>
          </a:xfrm>
        </p:grpSpPr>
        <p:sp>
          <p:nvSpPr>
            <p:cNvPr id="37" name="Rectangle 36">
              <a:extLst>
                <a:ext uri="{FF2B5EF4-FFF2-40B4-BE49-F238E27FC236}">
                  <a16:creationId xmlns:a16="http://schemas.microsoft.com/office/drawing/2014/main" id="{BC2C268F-CE2C-4CCD-970E-4495BCB6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0846" y="3690297"/>
              <a:ext cx="3698219" cy="207238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970E967-A607-4A21-A3A6-48E3B98A8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9810" y="3851281"/>
              <a:ext cx="3389957" cy="174469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F76365C5-098E-442A-895F-3BFB00B9F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8487" y="3898480"/>
            <a:ext cx="3044060" cy="140441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group of people playing instruments on a stage in front of a crowd&#10;&#10;Description automatically generated">
            <a:extLst>
              <a:ext uri="{FF2B5EF4-FFF2-40B4-BE49-F238E27FC236}">
                <a16:creationId xmlns:a16="http://schemas.microsoft.com/office/drawing/2014/main" id="{4724DC0E-88A8-45A8-9A48-0800B3F8DB1A}"/>
              </a:ext>
            </a:extLst>
          </p:cNvPr>
          <p:cNvPicPr>
            <a:picLocks noChangeAspect="1"/>
          </p:cNvPicPr>
          <p:nvPr/>
        </p:nvPicPr>
        <p:blipFill>
          <a:blip r:embed="rId4"/>
          <a:stretch>
            <a:fillRect/>
          </a:stretch>
        </p:blipFill>
        <p:spPr>
          <a:xfrm>
            <a:off x="5521186" y="4053623"/>
            <a:ext cx="1630142" cy="1089074"/>
          </a:xfrm>
          <a:prstGeom prst="rect">
            <a:avLst/>
          </a:prstGeom>
        </p:spPr>
      </p:pic>
      <p:pic>
        <p:nvPicPr>
          <p:cNvPr id="42" name="Picture 41">
            <a:extLst>
              <a:ext uri="{FF2B5EF4-FFF2-40B4-BE49-F238E27FC236}">
                <a16:creationId xmlns:a16="http://schemas.microsoft.com/office/drawing/2014/main" id="{FC315419-2D99-4895-AD21-969F1FD23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595AF45B-A579-4072-BA28-200CED056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2979D7D4-6CD3-D7EF-1B15-966584B474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 logo with a bird head and text&#10;&#10;Description automatically generated">
            <a:extLst>
              <a:ext uri="{FF2B5EF4-FFF2-40B4-BE49-F238E27FC236}">
                <a16:creationId xmlns:a16="http://schemas.microsoft.com/office/drawing/2014/main" id="{0AF974B9-1A32-8F9B-25AE-92902960C855}"/>
              </a:ext>
            </a:extLst>
          </p:cNvPr>
          <p:cNvPicPr>
            <a:picLocks noChangeAspect="1"/>
          </p:cNvPicPr>
          <p:nvPr/>
        </p:nvPicPr>
        <p:blipFill>
          <a:blip r:embed="rId6"/>
          <a:stretch>
            <a:fillRect/>
          </a:stretch>
        </p:blipFill>
        <p:spPr>
          <a:xfrm>
            <a:off x="1384062" y="3317740"/>
            <a:ext cx="2137613" cy="1693957"/>
          </a:xfrm>
          <a:prstGeom prst="rect">
            <a:avLst/>
          </a:prstGeom>
        </p:spPr>
      </p:pic>
    </p:spTree>
    <p:extLst>
      <p:ext uri="{BB962C8B-B14F-4D97-AF65-F5344CB8AC3E}">
        <p14:creationId xmlns:p14="http://schemas.microsoft.com/office/powerpoint/2010/main" val="85378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CBE46D-48EF-44FC-B9DA-C9F3FD4FF1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B8F0BDCE-BB62-4DC7-B00E-1382A20EC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1C53B29-B0D0-42FB-9FFF-ACF647D853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4D2F1481-F725-41FA-A96C-7AF7D0348F07}"/>
              </a:ext>
            </a:extLst>
          </p:cNvPr>
          <p:cNvSpPr txBox="1"/>
          <p:nvPr/>
        </p:nvSpPr>
        <p:spPr>
          <a:xfrm>
            <a:off x="656623" y="804520"/>
            <a:ext cx="2830940"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cap="all">
                <a:latin typeface="+mj-lt"/>
                <a:ea typeface="+mj-ea"/>
                <a:cs typeface="+mj-cs"/>
              </a:rPr>
              <a:t>MAKE NEW FRIENDS</a:t>
            </a:r>
          </a:p>
        </p:txBody>
      </p:sp>
      <p:sp>
        <p:nvSpPr>
          <p:cNvPr id="24" name="Rectangle 23">
            <a:extLst>
              <a:ext uri="{FF2B5EF4-FFF2-40B4-BE49-F238E27FC236}">
                <a16:creationId xmlns:a16="http://schemas.microsoft.com/office/drawing/2014/main" id="{111DC2D9-452E-4E6C-B8E1-1A31BB2E1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B67656BA-F32F-4A56-A36A-9B4C4913F26F}"/>
              </a:ext>
            </a:extLst>
          </p:cNvPr>
          <p:cNvSpPr txBox="1"/>
          <p:nvPr/>
        </p:nvSpPr>
        <p:spPr>
          <a:xfrm>
            <a:off x="656624" y="2015732"/>
            <a:ext cx="2828026" cy="32875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a:t>Meet new people from many different elementary schools</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a:t>Grow lifelong friendships!!</a:t>
            </a:r>
          </a:p>
          <a:p>
            <a:pPr marL="342900" indent="-285750" defTabSz="914400">
              <a:lnSpc>
                <a:spcPct val="120000"/>
              </a:lnSpc>
              <a:spcAft>
                <a:spcPts val="600"/>
              </a:spcAft>
              <a:buClr>
                <a:schemeClr val="accent1"/>
              </a:buClr>
              <a:buSzPct val="100000"/>
              <a:buFont typeface="Arial"/>
              <a:buChar char="•"/>
            </a:pPr>
            <a:r>
              <a:rPr lang="en-US"/>
              <a:t>Join the Semiahmoo community</a:t>
            </a:r>
          </a:p>
          <a:p>
            <a:pPr marL="342900" indent="-285750" defTabSz="914400">
              <a:lnSpc>
                <a:spcPct val="120000"/>
              </a:lnSpc>
              <a:spcAft>
                <a:spcPts val="600"/>
              </a:spcAft>
              <a:buClr>
                <a:schemeClr val="accent1"/>
              </a:buClr>
              <a:buSzPct val="100000"/>
              <a:buFont typeface="Arial"/>
              <a:buChar char="•"/>
            </a:pPr>
            <a:r>
              <a:rPr lang="en-US"/>
              <a:t>Meet others through TEAMS and CLUBS</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p:txBody>
      </p:sp>
      <p:grpSp>
        <p:nvGrpSpPr>
          <p:cNvPr id="26" name="Group 25">
            <a:extLst>
              <a:ext uri="{FF2B5EF4-FFF2-40B4-BE49-F238E27FC236}">
                <a16:creationId xmlns:a16="http://schemas.microsoft.com/office/drawing/2014/main" id="{511EA79B-3A90-4ECB-9E55-D340C4E75A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7" name="Rectangle 26">
              <a:extLst>
                <a:ext uri="{FF2B5EF4-FFF2-40B4-BE49-F238E27FC236}">
                  <a16:creationId xmlns:a16="http://schemas.microsoft.com/office/drawing/2014/main" id="{BA77BA22-3895-46C9-B491-985C5BFDD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1DAA9A-FEBF-4E28-A800-0E76422A8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7" descr="A person standing in front of a building&#10;&#10;Description automatically generated">
            <a:extLst>
              <a:ext uri="{FF2B5EF4-FFF2-40B4-BE49-F238E27FC236}">
                <a16:creationId xmlns:a16="http://schemas.microsoft.com/office/drawing/2014/main" id="{FE61CE5F-C7EB-48F6-937D-232C5CEE2CC4}"/>
              </a:ext>
            </a:extLst>
          </p:cNvPr>
          <p:cNvPicPr>
            <a:picLocks noChangeAspect="1"/>
          </p:cNvPicPr>
          <p:nvPr/>
        </p:nvPicPr>
        <p:blipFill rotWithShape="1">
          <a:blip r:embed="rId3"/>
          <a:srcRect l="21664" r="37022" b="-2"/>
          <a:stretch/>
        </p:blipFill>
        <p:spPr>
          <a:xfrm>
            <a:off x="4631497" y="1116345"/>
            <a:ext cx="2395870" cy="3866172"/>
          </a:xfrm>
          <a:prstGeom prst="rect">
            <a:avLst/>
          </a:prstGeom>
        </p:spPr>
      </p:pic>
      <p:pic>
        <p:nvPicPr>
          <p:cNvPr id="5" name="Picture 5" descr="A child sitting at a table&#10;&#10;Description automatically generated">
            <a:extLst>
              <a:ext uri="{FF2B5EF4-FFF2-40B4-BE49-F238E27FC236}">
                <a16:creationId xmlns:a16="http://schemas.microsoft.com/office/drawing/2014/main" id="{C1CDDF95-D376-4F18-AB67-4B5B01495639}"/>
              </a:ext>
            </a:extLst>
          </p:cNvPr>
          <p:cNvPicPr>
            <a:picLocks noChangeAspect="1"/>
          </p:cNvPicPr>
          <p:nvPr/>
        </p:nvPicPr>
        <p:blipFill rotWithShape="1">
          <a:blip r:embed="rId4"/>
          <a:srcRect l="10026" r="14486" b="1"/>
          <a:stretch/>
        </p:blipFill>
        <p:spPr>
          <a:xfrm>
            <a:off x="7193175" y="1116345"/>
            <a:ext cx="1776365" cy="1846778"/>
          </a:xfrm>
          <a:prstGeom prst="rect">
            <a:avLst/>
          </a:prstGeom>
        </p:spPr>
      </p:pic>
      <p:pic>
        <p:nvPicPr>
          <p:cNvPr id="6" name="Picture 6" descr="A group of people sitting on a bench&#10;&#10;Description automatically generated">
            <a:extLst>
              <a:ext uri="{FF2B5EF4-FFF2-40B4-BE49-F238E27FC236}">
                <a16:creationId xmlns:a16="http://schemas.microsoft.com/office/drawing/2014/main" id="{59857729-8A22-41E6-BD9F-F29EFA57F742}"/>
              </a:ext>
            </a:extLst>
          </p:cNvPr>
          <p:cNvPicPr>
            <a:picLocks noChangeAspect="1"/>
          </p:cNvPicPr>
          <p:nvPr/>
        </p:nvPicPr>
        <p:blipFill rotWithShape="1">
          <a:blip r:embed="rId5"/>
          <a:srcRect l="25387" r="2474" b="1"/>
          <a:stretch/>
        </p:blipFill>
        <p:spPr>
          <a:xfrm>
            <a:off x="9135364" y="1116345"/>
            <a:ext cx="1776365" cy="1846778"/>
          </a:xfrm>
          <a:prstGeom prst="rect">
            <a:avLst/>
          </a:prstGeom>
        </p:spPr>
      </p:pic>
      <p:pic>
        <p:nvPicPr>
          <p:cNvPr id="4" name="Picture 4" descr="A group of people sitting on a bench&#10;&#10;Description automatically generated">
            <a:extLst>
              <a:ext uri="{FF2B5EF4-FFF2-40B4-BE49-F238E27FC236}">
                <a16:creationId xmlns:a16="http://schemas.microsoft.com/office/drawing/2014/main" id="{854BFB63-01FE-490E-8C6B-67EE8FCF6391}"/>
              </a:ext>
            </a:extLst>
          </p:cNvPr>
          <p:cNvPicPr>
            <a:picLocks noChangeAspect="1"/>
          </p:cNvPicPr>
          <p:nvPr/>
        </p:nvPicPr>
        <p:blipFill rotWithShape="1">
          <a:blip r:embed="rId6"/>
          <a:srcRect t="11796" r="3" b="22243"/>
          <a:stretch/>
        </p:blipFill>
        <p:spPr>
          <a:xfrm>
            <a:off x="7191078" y="3131726"/>
            <a:ext cx="3720651" cy="1848937"/>
          </a:xfrm>
          <a:prstGeom prst="rect">
            <a:avLst/>
          </a:prstGeom>
        </p:spPr>
      </p:pic>
      <p:pic>
        <p:nvPicPr>
          <p:cNvPr id="30" name="Picture 29">
            <a:extLst>
              <a:ext uri="{FF2B5EF4-FFF2-40B4-BE49-F238E27FC236}">
                <a16:creationId xmlns:a16="http://schemas.microsoft.com/office/drawing/2014/main" id="{9048A785-1CEE-4D9F-BE53-3382B11DAA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787D4842-D794-49A1-84EC-F82562A30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0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3" name="Rectangle 4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7C4DAD43-FAE7-E126-859D-59E07114A00E}"/>
              </a:ext>
            </a:extLst>
          </p:cNvPr>
          <p:cNvSpPr txBox="1"/>
          <p:nvPr/>
        </p:nvSpPr>
        <p:spPr>
          <a:xfrm>
            <a:off x="371465" y="2089713"/>
            <a:ext cx="4961745" cy="34506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gn="ctr" defTabSz="914400">
              <a:lnSpc>
                <a:spcPct val="110000"/>
              </a:lnSpc>
              <a:spcAft>
                <a:spcPts val="600"/>
              </a:spcAft>
              <a:buClr>
                <a:schemeClr val="accent1"/>
              </a:buClr>
              <a:buSzPct val="100000"/>
              <a:buFont typeface="Arial" panose="020B0604020202020204" pitchFamily="34" charset="0"/>
              <a:buChar char="•"/>
            </a:pPr>
            <a:r>
              <a:rPr lang="en-US" sz="3200"/>
              <a:t>Semiahmoo Grade 7 Day:</a:t>
            </a:r>
          </a:p>
          <a:p>
            <a:pPr indent="-228600" defTabSz="914400">
              <a:lnSpc>
                <a:spcPct val="110000"/>
              </a:lnSpc>
              <a:spcAft>
                <a:spcPts val="600"/>
              </a:spcAft>
              <a:buClr>
                <a:schemeClr val="accent1"/>
              </a:buClr>
              <a:buSzPct val="100000"/>
              <a:buFont typeface="Arial" panose="020B0604020202020204" pitchFamily="34" charset="0"/>
              <a:buChar char="•"/>
            </a:pPr>
            <a:endParaRPr lang="en-US"/>
          </a:p>
          <a:p>
            <a:pPr indent="-228600" defTabSz="914400">
              <a:lnSpc>
                <a:spcPct val="110000"/>
              </a:lnSpc>
              <a:spcAft>
                <a:spcPts val="600"/>
              </a:spcAft>
              <a:buClr>
                <a:schemeClr val="accent1"/>
              </a:buClr>
              <a:buSzPct val="100000"/>
              <a:buFont typeface="Arial" panose="020B0604020202020204" pitchFamily="34" charset="0"/>
              <a:buChar char="•"/>
            </a:pPr>
            <a:r>
              <a:rPr lang="en-US"/>
              <a:t>-In late April and Early May,  your teachers will be bringing you to visit Semiahmoo Secondary</a:t>
            </a:r>
          </a:p>
          <a:p>
            <a:pPr indent="-228600" defTabSz="914400">
              <a:lnSpc>
                <a:spcPct val="110000"/>
              </a:lnSpc>
              <a:spcAft>
                <a:spcPts val="600"/>
              </a:spcAft>
              <a:buClr>
                <a:schemeClr val="accent1"/>
              </a:buClr>
              <a:buSzPct val="100000"/>
              <a:buFont typeface="Arial" panose="020B0604020202020204" pitchFamily="34" charset="0"/>
              <a:buChar char="•"/>
            </a:pPr>
            <a:r>
              <a:rPr lang="en-US"/>
              <a:t>-You will get a tour of the school,  and get to play games with our Leadership students.</a:t>
            </a:r>
          </a:p>
          <a:p>
            <a:pPr indent="-228600" defTabSz="914400">
              <a:lnSpc>
                <a:spcPct val="110000"/>
              </a:lnSpc>
              <a:spcAft>
                <a:spcPts val="600"/>
              </a:spcAft>
              <a:buClr>
                <a:schemeClr val="accent1"/>
              </a:buClr>
              <a:buSzPct val="100000"/>
              <a:buFont typeface="Arial" panose="020B0604020202020204" pitchFamily="34" charset="0"/>
              <a:buChar char="•"/>
            </a:pPr>
            <a:r>
              <a:rPr lang="en-US"/>
              <a:t>-There will be a separate Parent Night on April 30th at night, so parents do not attend Grade 7 Day.</a:t>
            </a:r>
          </a:p>
        </p:txBody>
      </p:sp>
      <p:grpSp>
        <p:nvGrpSpPr>
          <p:cNvPr id="45" name="Group 4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6" name="Rectangle 4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Desks in empty classroom">
            <a:extLst>
              <a:ext uri="{FF2B5EF4-FFF2-40B4-BE49-F238E27FC236}">
                <a16:creationId xmlns:a16="http://schemas.microsoft.com/office/drawing/2014/main" id="{0B2FEB7D-E8F1-18BF-DC6B-715474BB6F60}"/>
              </a:ext>
            </a:extLst>
          </p:cNvPr>
          <p:cNvPicPr>
            <a:picLocks noChangeAspect="1"/>
          </p:cNvPicPr>
          <p:nvPr/>
        </p:nvPicPr>
        <p:blipFill rotWithShape="1">
          <a:blip r:embed="rId3"/>
          <a:srcRect l="5079" r="1386" b="-2"/>
          <a:stretch/>
        </p:blipFill>
        <p:spPr>
          <a:xfrm>
            <a:off x="6093926" y="1116345"/>
            <a:ext cx="4821551" cy="3866172"/>
          </a:xfrm>
          <a:prstGeom prst="rect">
            <a:avLst/>
          </a:prstGeom>
        </p:spPr>
      </p:pic>
      <p:pic>
        <p:nvPicPr>
          <p:cNvPr id="49" name="Picture 4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25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2" name="Picture 3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3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3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28" descr="Balance stone with spa on river coast">
            <a:extLst>
              <a:ext uri="{FF2B5EF4-FFF2-40B4-BE49-F238E27FC236}">
                <a16:creationId xmlns:a16="http://schemas.microsoft.com/office/drawing/2014/main" id="{66913458-4781-4804-B1FD-6B9C355C665E}"/>
              </a:ext>
            </a:extLst>
          </p:cNvPr>
          <p:cNvPicPr>
            <a:picLocks noChangeAspect="1"/>
          </p:cNvPicPr>
          <p:nvPr/>
        </p:nvPicPr>
        <p:blipFill rotWithShape="1">
          <a:blip r:embed="rId3"/>
          <a:srcRect l="1699" t="23390" r="7392"/>
          <a:stretch/>
        </p:blipFill>
        <p:spPr>
          <a:xfrm>
            <a:off x="2" y="10"/>
            <a:ext cx="12191695" cy="6857990"/>
          </a:xfrm>
          <a:prstGeom prst="rect">
            <a:avLst/>
          </a:prstGeom>
        </p:spPr>
      </p:pic>
      <p:sp>
        <p:nvSpPr>
          <p:cNvPr id="48" name="Rectangle 40">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770307D-D7B5-4069-A762-A62F80CCD5C9}"/>
              </a:ext>
            </a:extLst>
          </p:cNvPr>
          <p:cNvSpPr txBox="1"/>
          <p:nvPr/>
        </p:nvSpPr>
        <p:spPr>
          <a:xfrm>
            <a:off x="4063421" y="804520"/>
            <a:ext cx="6815731"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cap="all">
                <a:solidFill>
                  <a:srgbClr val="FFFFFE"/>
                </a:solidFill>
                <a:latin typeface="+mj-lt"/>
                <a:ea typeface="+mj-ea"/>
                <a:cs typeface="+mj-cs"/>
              </a:rPr>
              <a:t>Most Importantly: Have Balance!</a:t>
            </a:r>
          </a:p>
        </p:txBody>
      </p:sp>
      <p:cxnSp>
        <p:nvCxnSpPr>
          <p:cNvPr id="50" name="Straight Connector 42">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F7C473"/>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8BDBE727-04AD-4F2E-A2EA-78899CCF5B75}"/>
              </a:ext>
            </a:extLst>
          </p:cNvPr>
          <p:cNvSpPr txBox="1"/>
          <p:nvPr/>
        </p:nvSpPr>
        <p:spPr>
          <a:xfrm>
            <a:off x="4063421" y="2015733"/>
            <a:ext cx="6815731" cy="40212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Spend time with friends, family, team and classmates</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Get outside!  Be active!</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Regulate your screen time</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Homework is important, but down time and fun is just as important.  Spend time on both.</a:t>
            </a:r>
          </a:p>
          <a:p>
            <a:pPr marL="285750" indent="-228600" defTabSz="914400">
              <a:lnSpc>
                <a:spcPct val="120000"/>
              </a:lnSpc>
              <a:spcAft>
                <a:spcPts val="600"/>
              </a:spcAft>
              <a:buClr>
                <a:srgbClr val="F7C473"/>
              </a:buClr>
              <a:buSzPct val="100000"/>
              <a:buFont typeface="Arial" panose="020B0604020202020204" pitchFamily="34" charset="0"/>
              <a:buChar char="•"/>
            </a:pPr>
            <a:r>
              <a:rPr lang="en-US">
                <a:solidFill>
                  <a:srgbClr val="FFFFFE"/>
                </a:solidFill>
              </a:rPr>
              <a:t>If finding balance is difficult, or you feel stressed, talk to a trusted adult, or your counsellor—do this earlier rather than later.  We are here for you.</a:t>
            </a:r>
          </a:p>
        </p:txBody>
      </p:sp>
    </p:spTree>
    <p:extLst>
      <p:ext uri="{BB962C8B-B14F-4D97-AF65-F5344CB8AC3E}">
        <p14:creationId xmlns:p14="http://schemas.microsoft.com/office/powerpoint/2010/main" val="95596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F893-228E-4A6F-AB57-239B04575A5F}"/>
              </a:ext>
            </a:extLst>
          </p:cNvPr>
          <p:cNvSpPr>
            <a:spLocks noGrp="1"/>
          </p:cNvSpPr>
          <p:nvPr>
            <p:ph type="title"/>
          </p:nvPr>
        </p:nvSpPr>
        <p:spPr>
          <a:xfrm>
            <a:off x="1489054" y="454748"/>
            <a:ext cx="9603275" cy="1049235"/>
          </a:xfrm>
        </p:spPr>
        <p:txBody>
          <a:bodyPr/>
          <a:lstStyle/>
          <a:p>
            <a:r>
              <a:rPr lang="en-US"/>
              <a:t>A Video Tour of Semi – made by Grade 7 teachers from Bayridge Elementary (15 min)</a:t>
            </a:r>
          </a:p>
        </p:txBody>
      </p:sp>
      <p:sp>
        <p:nvSpPr>
          <p:cNvPr id="3" name="Content Placeholder 2">
            <a:extLst>
              <a:ext uri="{FF2B5EF4-FFF2-40B4-BE49-F238E27FC236}">
                <a16:creationId xmlns:a16="http://schemas.microsoft.com/office/drawing/2014/main" id="{33F3827E-DCE7-46C2-B47E-783EC3B6F65C}"/>
              </a:ext>
            </a:extLst>
          </p:cNvPr>
          <p:cNvSpPr>
            <a:spLocks noGrp="1"/>
          </p:cNvSpPr>
          <p:nvPr>
            <p:ph idx="1"/>
          </p:nvPr>
        </p:nvSpPr>
        <p:spPr>
          <a:xfrm flipV="1">
            <a:off x="7610037" y="6003492"/>
            <a:ext cx="72030" cy="84565"/>
          </a:xfrm>
        </p:spPr>
        <p:txBody>
          <a:bodyPr>
            <a:normAutofit fontScale="25000" lnSpcReduction="20000"/>
          </a:bodyPr>
          <a:lstStyle/>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a:p>
            <a:pPr marL="0" indent="0">
              <a:buNone/>
            </a:pPr>
            <a:endParaRPr lang="en-US"/>
          </a:p>
        </p:txBody>
      </p:sp>
      <p:pic>
        <p:nvPicPr>
          <p:cNvPr id="5" name="Picture 5">
            <a:hlinkClick r:id="" action="ppaction://media"/>
            <a:extLst>
              <a:ext uri="{FF2B5EF4-FFF2-40B4-BE49-F238E27FC236}">
                <a16:creationId xmlns:a16="http://schemas.microsoft.com/office/drawing/2014/main" id="{AA36D414-671F-4C09-AFA4-D80738525EE8}"/>
              </a:ext>
            </a:extLst>
          </p:cNvPr>
          <p:cNvPicPr>
            <a:picLocks noRot="1" noChangeAspect="1"/>
          </p:cNvPicPr>
          <p:nvPr>
            <a:videoFile r:link="rId1"/>
          </p:nvPr>
        </p:nvPicPr>
        <p:blipFill>
          <a:blip r:embed="rId3"/>
          <a:stretch>
            <a:fillRect/>
          </a:stretch>
        </p:blipFill>
        <p:spPr>
          <a:xfrm>
            <a:off x="2279892" y="2143125"/>
            <a:ext cx="7385206" cy="4448597"/>
          </a:xfrm>
          <a:prstGeom prst="rect">
            <a:avLst/>
          </a:prstGeom>
        </p:spPr>
      </p:pic>
    </p:spTree>
    <p:extLst>
      <p:ext uri="{BB962C8B-B14F-4D97-AF65-F5344CB8AC3E}">
        <p14:creationId xmlns:p14="http://schemas.microsoft.com/office/powerpoint/2010/main" val="89994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8C45B643-8105-4303-8D40-A5647FC4AE91}"/>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a:t>
            </a:r>
          </a:p>
        </p:txBody>
      </p:sp>
      <p:sp>
        <p:nvSpPr>
          <p:cNvPr id="3" name="TextBox 2">
            <a:extLst>
              <a:ext uri="{FF2B5EF4-FFF2-40B4-BE49-F238E27FC236}">
                <a16:creationId xmlns:a16="http://schemas.microsoft.com/office/drawing/2014/main" id="{0FC4639E-9601-4BA3-B562-0C37F37B5FE9}"/>
              </a:ext>
            </a:extLst>
          </p:cNvPr>
          <p:cNvSpPr txBox="1"/>
          <p:nvPr/>
        </p:nvSpPr>
        <p:spPr>
          <a:xfrm>
            <a:off x="229505" y="2015732"/>
            <a:ext cx="11587349" cy="39106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r>
              <a:rPr lang="en-US" sz="2000"/>
              <a:t>1)   What does the year look like?</a:t>
            </a:r>
            <a:endParaRPr lang="en-US"/>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a:t>  You will have four courses at a time,  for 5 months each:</a:t>
            </a:r>
          </a:p>
          <a:p>
            <a:pPr marL="400050" indent="-342900" defTabSz="914400">
              <a:lnSpc>
                <a:spcPct val="110000"/>
              </a:lnSpc>
              <a:spcAft>
                <a:spcPts val="600"/>
              </a:spcAft>
              <a:buClr>
                <a:schemeClr val="accent1"/>
              </a:buClr>
              <a:buSzPct val="100000"/>
              <a:buFont typeface="Arial"/>
              <a:buChar char="•"/>
            </a:pPr>
            <a:r>
              <a:rPr lang="en-US" sz="2000"/>
              <a:t>Semester 1 = September, October, November, December, January</a:t>
            </a:r>
            <a:endParaRPr lang="en-US"/>
          </a:p>
          <a:p>
            <a:pPr marL="400050" indent="-342900" defTabSz="914400">
              <a:lnSpc>
                <a:spcPct val="110000"/>
              </a:lnSpc>
              <a:spcAft>
                <a:spcPts val="600"/>
              </a:spcAft>
              <a:buClr>
                <a:schemeClr val="accent1"/>
              </a:buClr>
              <a:buSzPct val="100000"/>
              <a:buFont typeface="Arial"/>
              <a:buChar char="•"/>
            </a:pPr>
            <a:r>
              <a:rPr lang="en-US" sz="2000"/>
              <a:t>Semester 2 = February, March, April, May,  June</a:t>
            </a:r>
            <a:br>
              <a:rPr lang="en-US" sz="2000"/>
            </a:br>
            <a:endParaRPr lang="en-US"/>
          </a:p>
          <a:p>
            <a:pPr marL="57150" defTabSz="914400">
              <a:lnSpc>
                <a:spcPct val="110000"/>
              </a:lnSpc>
              <a:spcAft>
                <a:spcPts val="600"/>
              </a:spcAft>
              <a:buClr>
                <a:schemeClr val="accent1"/>
              </a:buClr>
              <a:buSzPct val="100000"/>
            </a:pPr>
            <a:r>
              <a:rPr lang="en-US" sz="2000">
                <a:ea typeface="+mn-lt"/>
                <a:cs typeface="+mn-lt"/>
              </a:rPr>
              <a:t>2)   What does the daily schedule look like?</a:t>
            </a:r>
            <a:endParaRPr lang="en-US" sz="2000"/>
          </a:p>
          <a:p>
            <a:pPr marL="400050" indent="-342900" defTabSz="914400">
              <a:lnSpc>
                <a:spcPct val="110000"/>
              </a:lnSpc>
              <a:spcAft>
                <a:spcPts val="600"/>
              </a:spcAft>
              <a:buClr>
                <a:schemeClr val="accent1"/>
              </a:buClr>
              <a:buSzPct val="100000"/>
              <a:buFont typeface="Arial"/>
              <a:buChar char="•"/>
            </a:pPr>
            <a:r>
              <a:rPr lang="en-US" sz="2000"/>
              <a:t>You will have two classes in the morning with a short break in between, then lunch time, then another two classes in the afternoon with a break.  After 5 months you will switch to four new classes, (Semester 2).  You will have a total of 8 classes in Grade 8.</a:t>
            </a:r>
            <a:endParaRPr lang="en-US"/>
          </a:p>
          <a:p>
            <a:pPr defTabSz="914400">
              <a:lnSpc>
                <a:spcPct val="110000"/>
              </a:lnSpc>
              <a:spcAft>
                <a:spcPts val="600"/>
              </a:spcAft>
              <a:buClr>
                <a:schemeClr val="accent1"/>
              </a:buClr>
              <a:buSzPct val="100000"/>
            </a:pPr>
            <a:endParaRPr lang="en-US" sz="2000"/>
          </a:p>
          <a:p>
            <a:pPr indent="-228600" defTabSz="914400">
              <a:lnSpc>
                <a:spcPct val="110000"/>
              </a:lnSpc>
              <a:spcAft>
                <a:spcPts val="600"/>
              </a:spcAft>
              <a:buClr>
                <a:schemeClr val="accent1"/>
              </a:buClr>
              <a:buSzPct val="100000"/>
              <a:buFont typeface="Arial" panose="020B0604020202020204" pitchFamily="34" charset="0"/>
              <a:buChar char="•"/>
            </a:pPr>
            <a:endParaRPr lang="en-US" sz="2000"/>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1200150" lvl="2"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742950"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p:txBody>
      </p:sp>
    </p:spTree>
    <p:extLst>
      <p:ext uri="{BB962C8B-B14F-4D97-AF65-F5344CB8AC3E}">
        <p14:creationId xmlns:p14="http://schemas.microsoft.com/office/powerpoint/2010/main" val="325866693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8C45B643-8105-4303-8D40-A5647FC4AE91}"/>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a:t>
            </a:r>
          </a:p>
        </p:txBody>
      </p:sp>
      <p:sp>
        <p:nvSpPr>
          <p:cNvPr id="3" name="TextBox 2">
            <a:extLst>
              <a:ext uri="{FF2B5EF4-FFF2-40B4-BE49-F238E27FC236}">
                <a16:creationId xmlns:a16="http://schemas.microsoft.com/office/drawing/2014/main" id="{0FC4639E-9601-4BA3-B562-0C37F37B5FE9}"/>
              </a:ext>
            </a:extLst>
          </p:cNvPr>
          <p:cNvSpPr txBox="1"/>
          <p:nvPr/>
        </p:nvSpPr>
        <p:spPr>
          <a:xfrm>
            <a:off x="229505" y="2015732"/>
            <a:ext cx="11587349" cy="39106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endParaRPr lang="en-US" sz="2000"/>
          </a:p>
          <a:p>
            <a:pPr defTabSz="914400">
              <a:lnSpc>
                <a:spcPct val="110000"/>
              </a:lnSpc>
              <a:spcAft>
                <a:spcPts val="600"/>
              </a:spcAft>
              <a:buClr>
                <a:schemeClr val="accent1"/>
              </a:buClr>
              <a:buSzPct val="100000"/>
            </a:pPr>
            <a:r>
              <a:rPr lang="en-US" sz="2000"/>
              <a:t>3)   What about lunch time?  </a:t>
            </a:r>
          </a:p>
          <a:p>
            <a:pPr marL="400050" indent="-342900" defTabSz="914400">
              <a:lnSpc>
                <a:spcPct val="110000"/>
              </a:lnSpc>
              <a:spcAft>
                <a:spcPts val="600"/>
              </a:spcAft>
              <a:buClr>
                <a:schemeClr val="accent1"/>
              </a:buClr>
              <a:buSzPct val="100000"/>
              <a:buFont typeface="Arial"/>
              <a:buChar char="•"/>
            </a:pPr>
            <a:r>
              <a:rPr lang="en-US" sz="2000"/>
              <a:t> You will have a 40 minute lunch time in the middle of the day.  You should bring your own lunch, or you can buy your lunch from the cafeteria.  Normally you can eat in the </a:t>
            </a:r>
            <a:r>
              <a:rPr lang="en-US" sz="2000" err="1"/>
              <a:t>caf</a:t>
            </a:r>
            <a:r>
              <a:rPr lang="en-US" sz="2000"/>
              <a:t>,  on the floor by your locker,  The Youth Room, or at a bench in the halls with your friends.</a:t>
            </a:r>
            <a:br>
              <a:rPr lang="en-US" sz="2000"/>
            </a:br>
            <a:endParaRPr lang="en-US" sz="2000"/>
          </a:p>
          <a:p>
            <a:pPr marL="57150" defTabSz="914400">
              <a:lnSpc>
                <a:spcPct val="110000"/>
              </a:lnSpc>
              <a:spcAft>
                <a:spcPts val="600"/>
              </a:spcAft>
              <a:buClr>
                <a:schemeClr val="accent1"/>
              </a:buClr>
              <a:buSzPct val="100000"/>
            </a:pPr>
            <a:r>
              <a:rPr lang="en-US" sz="2000"/>
              <a:t>4)   Can I go home for lunch? </a:t>
            </a:r>
            <a:endParaRPr lang="en-US"/>
          </a:p>
          <a:p>
            <a:pPr marL="400050" indent="-342900" defTabSz="914400">
              <a:lnSpc>
                <a:spcPct val="110000"/>
              </a:lnSpc>
              <a:spcAft>
                <a:spcPts val="600"/>
              </a:spcAft>
              <a:buClr>
                <a:schemeClr val="accent1"/>
              </a:buClr>
              <a:buSzPct val="100000"/>
              <a:buFont typeface="Arial"/>
              <a:buChar char="•"/>
            </a:pPr>
            <a:r>
              <a:rPr lang="en-US" sz="2000"/>
              <a:t> Yes, you can go home.  Please be sure to be back in time for your afternoon class.  </a:t>
            </a:r>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1200150" lvl="2"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742950"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p:txBody>
      </p:sp>
    </p:spTree>
    <p:extLst>
      <p:ext uri="{BB962C8B-B14F-4D97-AF65-F5344CB8AC3E}">
        <p14:creationId xmlns:p14="http://schemas.microsoft.com/office/powerpoint/2010/main" val="38838009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8C45B643-8105-4303-8D40-A5647FC4AE91}"/>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a:t>
            </a:r>
          </a:p>
        </p:txBody>
      </p:sp>
      <p:sp>
        <p:nvSpPr>
          <p:cNvPr id="3" name="TextBox 2">
            <a:extLst>
              <a:ext uri="{FF2B5EF4-FFF2-40B4-BE49-F238E27FC236}">
                <a16:creationId xmlns:a16="http://schemas.microsoft.com/office/drawing/2014/main" id="{0FC4639E-9601-4BA3-B562-0C37F37B5FE9}"/>
              </a:ext>
            </a:extLst>
          </p:cNvPr>
          <p:cNvSpPr txBox="1"/>
          <p:nvPr/>
        </p:nvSpPr>
        <p:spPr>
          <a:xfrm>
            <a:off x="229505" y="2015732"/>
            <a:ext cx="11587349" cy="39106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endParaRPr lang="en-US" sz="2000"/>
          </a:p>
          <a:p>
            <a:pPr defTabSz="914400">
              <a:lnSpc>
                <a:spcPct val="110000"/>
              </a:lnSpc>
              <a:spcAft>
                <a:spcPts val="600"/>
              </a:spcAft>
              <a:buClr>
                <a:schemeClr val="accent1"/>
              </a:buClr>
              <a:buSzPct val="100000"/>
            </a:pPr>
            <a:r>
              <a:rPr lang="en-US" sz="2000"/>
              <a:t> 5)   Is there anything to do at lunch besides eat?</a:t>
            </a:r>
          </a:p>
          <a:p>
            <a:pPr marL="400050" indent="-342900" defTabSz="914400">
              <a:lnSpc>
                <a:spcPct val="110000"/>
              </a:lnSpc>
              <a:spcAft>
                <a:spcPts val="600"/>
              </a:spcAft>
              <a:buFont typeface="Arial"/>
              <a:buChar char="•"/>
            </a:pPr>
            <a:r>
              <a:rPr lang="en-US" sz="2000"/>
              <a:t> Clubs and sports activities often occur during lunchtime.  Or, you can socialize and have fun with friends.</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a:p>
          <a:p>
            <a:pPr defTabSz="914400">
              <a:lnSpc>
                <a:spcPct val="110000"/>
              </a:lnSpc>
              <a:spcAft>
                <a:spcPts val="600"/>
              </a:spcAft>
              <a:buClr>
                <a:schemeClr val="accent1"/>
              </a:buClr>
              <a:buSzPct val="100000"/>
            </a:pPr>
            <a:r>
              <a:rPr lang="en-US" sz="2000">
                <a:ea typeface="+mn-lt"/>
                <a:cs typeface="+mn-lt"/>
              </a:rPr>
              <a:t>6)   What if I can't find my classrooms? </a:t>
            </a:r>
          </a:p>
          <a:p>
            <a:pPr marL="285750" indent="-228600" defTabSz="914400">
              <a:lnSpc>
                <a:spcPct val="110000"/>
              </a:lnSpc>
              <a:spcAft>
                <a:spcPts val="600"/>
              </a:spcAft>
              <a:buFont typeface="Arial,Sans-Serif" panose="020B0604020202020204" pitchFamily="34" charset="0"/>
              <a:buChar char="•"/>
            </a:pPr>
            <a:r>
              <a:rPr lang="en-US" sz="2000">
                <a:ea typeface="+mn-lt"/>
                <a:cs typeface="+mn-lt"/>
              </a:rPr>
              <a:t>  DON'T WORRY!  Just find a teacher or adult and they will show you where to go.  It will take you a few days to find    out where everything is, but then you'll be a pro!</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a:p>
          <a:p>
            <a:pPr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1200150" lvl="2" indent="-228600" defTabSz="914400">
              <a:lnSpc>
                <a:spcPct val="110000"/>
              </a:lnSpc>
              <a:spcAft>
                <a:spcPts val="600"/>
              </a:spcAft>
              <a:buClr>
                <a:schemeClr val="accent1"/>
              </a:buClr>
              <a:buSzPct val="100000"/>
              <a:buFont typeface="Arial" panose="020B0604020202020204" pitchFamily="34" charset="0"/>
              <a:buChar char="•"/>
            </a:pPr>
            <a:endParaRPr lang="en-US" sz="1100"/>
          </a:p>
          <a:p>
            <a:pPr marL="742950" lvl="1" indent="-228600" defTabSz="914400">
              <a:lnSpc>
                <a:spcPct val="110000"/>
              </a:lnSpc>
              <a:spcAft>
                <a:spcPts val="600"/>
              </a:spcAft>
              <a:buClr>
                <a:schemeClr val="accent1"/>
              </a:buClr>
              <a:buSzPct val="100000"/>
              <a:buFont typeface="Arial" panose="020B0604020202020204" pitchFamily="34" charset="0"/>
              <a:buChar char="•"/>
            </a:pPr>
            <a:endParaRPr lang="en-US" sz="1100"/>
          </a:p>
          <a:p>
            <a:pPr lvl="1" indent="-228600" defTabSz="914400">
              <a:lnSpc>
                <a:spcPct val="110000"/>
              </a:lnSpc>
              <a:spcAft>
                <a:spcPts val="600"/>
              </a:spcAft>
              <a:buClr>
                <a:schemeClr val="accent1"/>
              </a:buClr>
              <a:buSzPct val="100000"/>
              <a:buFont typeface="Arial" panose="020B0604020202020204" pitchFamily="34" charset="0"/>
              <a:buChar char="•"/>
            </a:pPr>
            <a:endParaRPr lang="en-US" sz="1100"/>
          </a:p>
        </p:txBody>
      </p:sp>
    </p:spTree>
    <p:extLst>
      <p:ext uri="{BB962C8B-B14F-4D97-AF65-F5344CB8AC3E}">
        <p14:creationId xmlns:p14="http://schemas.microsoft.com/office/powerpoint/2010/main" val="312930215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4A5ACCDA-DB1F-48EB-BAC5-675161AFCDD7}"/>
              </a:ext>
            </a:extLst>
          </p:cNvPr>
          <p:cNvSpPr txBox="1"/>
          <p:nvPr/>
        </p:nvSpPr>
        <p:spPr>
          <a:xfrm>
            <a:off x="1451579" y="804519"/>
            <a:ext cx="9603275" cy="10492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0" i="0" kern="1200" cap="all">
                <a:solidFill>
                  <a:schemeClr val="tx1"/>
                </a:solidFill>
                <a:effectLst/>
                <a:latin typeface="+mj-lt"/>
                <a:ea typeface="+mj-ea"/>
                <a:cs typeface="+mj-cs"/>
              </a:rPr>
              <a:t>FAQs Continued:</a:t>
            </a:r>
          </a:p>
        </p:txBody>
      </p:sp>
      <p:sp>
        <p:nvSpPr>
          <p:cNvPr id="2" name="TextBox 1">
            <a:extLst>
              <a:ext uri="{FF2B5EF4-FFF2-40B4-BE49-F238E27FC236}">
                <a16:creationId xmlns:a16="http://schemas.microsoft.com/office/drawing/2014/main" id="{8A2C4E18-2B8F-4BCB-B2C7-CC0726348E64}"/>
              </a:ext>
            </a:extLst>
          </p:cNvPr>
          <p:cNvSpPr txBox="1"/>
          <p:nvPr/>
        </p:nvSpPr>
        <p:spPr>
          <a:xfrm>
            <a:off x="373278" y="2015732"/>
            <a:ext cx="11529840" cy="40400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00000"/>
            </a:pPr>
            <a:r>
              <a:rPr lang="en-US"/>
              <a:t>7)   Will I get a locker?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a:t> Yes, you will be able to sign up for a locker online in late August/early September. </a:t>
            </a:r>
            <a:br>
              <a:rPr lang="en-US"/>
            </a:br>
            <a:endParaRPr lang="en-US"/>
          </a:p>
          <a:p>
            <a:pPr defTabSz="914400">
              <a:lnSpc>
                <a:spcPct val="110000"/>
              </a:lnSpc>
              <a:spcAft>
                <a:spcPts val="600"/>
              </a:spcAft>
              <a:buClr>
                <a:schemeClr val="accent1"/>
              </a:buClr>
              <a:buSzPct val="100000"/>
            </a:pPr>
            <a:r>
              <a:rPr lang="en-US"/>
              <a:t>8)   What else do I need?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a:t>  If you are in PE, you need to bring a change of clothes, deodorant, runners and a lock etc.  This is very important!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a:t>  You should have a binder separated into four sections (or four separate binders), with lots of lined paper.  Pens, pencils, erasers, and a calculator if you have Math.  If your teacher wants you to have specific items, they will let you know.</a:t>
            </a:r>
            <a:endParaRPr lang="en-US" sz="1400"/>
          </a:p>
          <a:p>
            <a:pPr indent="-228600" defTabSz="914400">
              <a:lnSpc>
                <a:spcPct val="110000"/>
              </a:lnSpc>
              <a:spcAft>
                <a:spcPts val="600"/>
              </a:spcAft>
              <a:buClr>
                <a:schemeClr val="accent1"/>
              </a:buClr>
              <a:buSzPct val="100000"/>
              <a:buFont typeface="Arial" panose="020B0604020202020204" pitchFamily="34" charset="0"/>
              <a:buChar char="•"/>
            </a:pPr>
            <a:endParaRPr lang="en-US" sz="1400"/>
          </a:p>
        </p:txBody>
      </p:sp>
    </p:spTree>
    <p:extLst>
      <p:ext uri="{BB962C8B-B14F-4D97-AF65-F5344CB8AC3E}">
        <p14:creationId xmlns:p14="http://schemas.microsoft.com/office/powerpoint/2010/main" val="123248691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0"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82CA16-4E2B-4BDF-B9C5-57B13A104676}"/>
              </a:ext>
            </a:extLst>
          </p:cNvPr>
          <p:cNvSpPr txBox="1"/>
          <p:nvPr/>
        </p:nvSpPr>
        <p:spPr>
          <a:xfrm>
            <a:off x="1557071" y="1584552"/>
            <a:ext cx="9099255" cy="2537251"/>
          </a:xfrm>
          <a:prstGeom prst="rect">
            <a:avLst/>
          </a:prstGeom>
        </p:spPr>
        <p:txBody>
          <a:bodyPr rot="0" spcFirstLastPara="0" vertOverflow="overflow" horzOverflow="overflow" vert="horz" lIns="91440" tIns="45720" rIns="91440" bIns="0" numCol="1" spcCol="0" rtlCol="0" fromWordArt="0" anchor="ctr" anchorCtr="0" forceAA="0" compatLnSpc="1">
            <a:prstTxWarp prst="textNoShape">
              <a:avLst/>
            </a:prstTxWarp>
            <a:normAutofit/>
          </a:bodyPr>
          <a:lstStyle/>
          <a:p>
            <a:pPr algn="ctr" defTabSz="914400">
              <a:lnSpc>
                <a:spcPct val="90000"/>
              </a:lnSpc>
              <a:spcBef>
                <a:spcPct val="0"/>
              </a:spcBef>
              <a:spcAft>
                <a:spcPts val="600"/>
              </a:spcAft>
            </a:pPr>
            <a:r>
              <a:rPr lang="en-US" sz="5000" cap="all">
                <a:solidFill>
                  <a:srgbClr val="454545"/>
                </a:solidFill>
                <a:latin typeface="+mj-lt"/>
                <a:ea typeface="+mj-ea"/>
                <a:cs typeface="+mj-cs"/>
              </a:rPr>
              <a:t>A Very Warm Welcome to our Grads of 2029!!  WE CAN'T WAIT TO SEE YOU!!</a:t>
            </a:r>
          </a:p>
        </p:txBody>
      </p:sp>
      <p:pic>
        <p:nvPicPr>
          <p:cNvPr id="38"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029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F049-04A1-4398-84E4-A4B8634ADFB9}"/>
              </a:ext>
            </a:extLst>
          </p:cNvPr>
          <p:cNvSpPr>
            <a:spLocks noGrp="1"/>
          </p:cNvSpPr>
          <p:nvPr>
            <p:ph type="title"/>
          </p:nvPr>
        </p:nvSpPr>
        <p:spPr/>
        <p:txBody>
          <a:bodyPr/>
          <a:lstStyle/>
          <a:p>
            <a:r>
              <a:rPr lang="en-US"/>
              <a:t>A word about our name</a:t>
            </a:r>
          </a:p>
        </p:txBody>
      </p:sp>
      <p:sp>
        <p:nvSpPr>
          <p:cNvPr id="3" name="Content Placeholder 2">
            <a:extLst>
              <a:ext uri="{FF2B5EF4-FFF2-40B4-BE49-F238E27FC236}">
                <a16:creationId xmlns:a16="http://schemas.microsoft.com/office/drawing/2014/main" id="{80336566-FF2A-4707-9999-04D3963C1876}"/>
              </a:ext>
            </a:extLst>
          </p:cNvPr>
          <p:cNvSpPr>
            <a:spLocks noGrp="1"/>
          </p:cNvSpPr>
          <p:nvPr>
            <p:ph idx="1"/>
          </p:nvPr>
        </p:nvSpPr>
        <p:spPr/>
        <p:txBody>
          <a:bodyPr>
            <a:normAutofit lnSpcReduction="10000"/>
          </a:bodyPr>
          <a:lstStyle/>
          <a:p>
            <a:r>
              <a:rPr lang="en-US"/>
              <a:t>In 2021/2022, Semiahmoo Secondary changed its mascot to the Thunderbird.</a:t>
            </a:r>
          </a:p>
          <a:p>
            <a:r>
              <a:rPr lang="en-US"/>
              <a:t>We are no longer the Totems</a:t>
            </a:r>
          </a:p>
          <a:p>
            <a:r>
              <a:rPr lang="en-US"/>
              <a:t>This renaming was done with our local Semiahmoo First Nation, and better reflects their history and culture here on the peninsula.</a:t>
            </a:r>
          </a:p>
          <a:p>
            <a:r>
              <a:rPr lang="en-US"/>
              <a:t>Out of respect for the band, we no longer shorten the name Semiahmoo to Semi.  Using the unabbreviated word shows respect to the peoples that have allowed us to use their name.</a:t>
            </a:r>
          </a:p>
          <a:p>
            <a:r>
              <a:rPr lang="en-US"/>
              <a:t>GO SEMIAHMOO THUNDERBIRDS!!!!</a:t>
            </a:r>
          </a:p>
          <a:p>
            <a:endParaRPr lang="en-US"/>
          </a:p>
        </p:txBody>
      </p:sp>
      <p:pic>
        <p:nvPicPr>
          <p:cNvPr id="5" name="Picture 5" descr="A picture containing logo&#10;&#10;Description automatically generated">
            <a:extLst>
              <a:ext uri="{FF2B5EF4-FFF2-40B4-BE49-F238E27FC236}">
                <a16:creationId xmlns:a16="http://schemas.microsoft.com/office/drawing/2014/main" id="{45499826-B2AC-9097-078A-53A49972465A}"/>
              </a:ext>
            </a:extLst>
          </p:cNvPr>
          <p:cNvPicPr>
            <a:picLocks noChangeAspect="1"/>
          </p:cNvPicPr>
          <p:nvPr/>
        </p:nvPicPr>
        <p:blipFill>
          <a:blip r:embed="rId2"/>
          <a:stretch>
            <a:fillRect/>
          </a:stretch>
        </p:blipFill>
        <p:spPr>
          <a:xfrm>
            <a:off x="9470022" y="158169"/>
            <a:ext cx="1841500" cy="1463675"/>
          </a:xfrm>
          <a:prstGeom prst="rect">
            <a:avLst/>
          </a:prstGeom>
        </p:spPr>
      </p:pic>
    </p:spTree>
    <p:extLst>
      <p:ext uri="{BB962C8B-B14F-4D97-AF65-F5344CB8AC3E}">
        <p14:creationId xmlns:p14="http://schemas.microsoft.com/office/powerpoint/2010/main" val="2906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38CBB2-04B5-4ED2-92CA-ABA779049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9ECE436-E5C5-4600-9DAE-6A66A788E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A824306-19C8-374D-9B75-04F026525175}"/>
              </a:ext>
            </a:extLst>
          </p:cNvPr>
          <p:cNvSpPr>
            <a:spLocks noGrp="1"/>
          </p:cNvSpPr>
          <p:nvPr>
            <p:ph type="title"/>
          </p:nvPr>
        </p:nvSpPr>
        <p:spPr>
          <a:xfrm>
            <a:off x="1451579" y="804519"/>
            <a:ext cx="5550357" cy="1049235"/>
          </a:xfrm>
        </p:spPr>
        <p:txBody>
          <a:bodyPr>
            <a:normAutofit/>
          </a:bodyPr>
          <a:lstStyle/>
          <a:p>
            <a:r>
              <a:rPr lang="en-US" sz="2200"/>
              <a:t>Best Things about </a:t>
            </a:r>
            <a:r>
              <a:rPr lang="en-US" sz="2200" err="1"/>
              <a:t>SEMiahmoo</a:t>
            </a:r>
            <a:r>
              <a:rPr lang="en-US" sz="2200"/>
              <a:t> ~ A change from Elementary School</a:t>
            </a:r>
          </a:p>
        </p:txBody>
      </p:sp>
      <p:sp>
        <p:nvSpPr>
          <p:cNvPr id="14" name="Rectangle 13">
            <a:extLst>
              <a:ext uri="{FF2B5EF4-FFF2-40B4-BE49-F238E27FC236}">
                <a16:creationId xmlns:a16="http://schemas.microsoft.com/office/drawing/2014/main" id="{A81BF76C-52E4-494B-86F2-4CBAC20E3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1F6CF91-BEAB-EC4F-9DBF-EBD2A89927AE}"/>
              </a:ext>
            </a:extLst>
          </p:cNvPr>
          <p:cNvSpPr>
            <a:spLocks noGrp="1"/>
          </p:cNvSpPr>
          <p:nvPr>
            <p:ph idx="1"/>
          </p:nvPr>
        </p:nvSpPr>
        <p:spPr>
          <a:xfrm>
            <a:off x="1451579" y="2015732"/>
            <a:ext cx="5550357" cy="3450613"/>
          </a:xfrm>
        </p:spPr>
        <p:txBody>
          <a:bodyPr>
            <a:normAutofit/>
          </a:bodyPr>
          <a:lstStyle/>
          <a:p>
            <a:r>
              <a:rPr lang="en-US"/>
              <a:t>Multiple classes/multiple teachers</a:t>
            </a:r>
          </a:p>
          <a:p>
            <a:r>
              <a:rPr lang="en-US"/>
              <a:t>1500 plus students</a:t>
            </a:r>
          </a:p>
          <a:p>
            <a:r>
              <a:rPr lang="en-US"/>
              <a:t>More Clubs and Teams </a:t>
            </a:r>
          </a:p>
          <a:p>
            <a:r>
              <a:rPr lang="en-US"/>
              <a:t>Cafeteria</a:t>
            </a:r>
          </a:p>
          <a:p>
            <a:r>
              <a:rPr lang="en-US"/>
              <a:t>3 gyms/multiple fields/weight room</a:t>
            </a:r>
          </a:p>
          <a:p>
            <a:r>
              <a:rPr lang="en-US"/>
              <a:t>Youth Room</a:t>
            </a:r>
          </a:p>
          <a:p>
            <a:r>
              <a:rPr lang="en-US"/>
              <a:t>Semester system</a:t>
            </a:r>
          </a:p>
          <a:p>
            <a:endParaRPr lang="en-US"/>
          </a:p>
        </p:txBody>
      </p:sp>
      <p:grpSp>
        <p:nvGrpSpPr>
          <p:cNvPr id="16" name="Group 15">
            <a:extLst>
              <a:ext uri="{FF2B5EF4-FFF2-40B4-BE49-F238E27FC236}">
                <a16:creationId xmlns:a16="http://schemas.microsoft.com/office/drawing/2014/main" id="{CD0703AE-95DE-4C43-8272-BB33A5AD4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7" name="Rectangle 16">
              <a:extLst>
                <a:ext uri="{FF2B5EF4-FFF2-40B4-BE49-F238E27FC236}">
                  <a16:creationId xmlns:a16="http://schemas.microsoft.com/office/drawing/2014/main" id="{2FF4B413-F360-4A9A-8F55-79C396170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29C2B7-6BA1-4DC0-8ED1-044AFBE47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playing football on a field&#10;&#10;Description automatically generated">
            <a:extLst>
              <a:ext uri="{FF2B5EF4-FFF2-40B4-BE49-F238E27FC236}">
                <a16:creationId xmlns:a16="http://schemas.microsoft.com/office/drawing/2014/main" id="{2B922F2B-7A62-429A-884F-BE097D888262}"/>
              </a:ext>
            </a:extLst>
          </p:cNvPr>
          <p:cNvPicPr>
            <a:picLocks noChangeAspect="1"/>
          </p:cNvPicPr>
          <p:nvPr/>
        </p:nvPicPr>
        <p:blipFill rotWithShape="1">
          <a:blip r:embed="rId2"/>
          <a:srcRect r="1" b="820"/>
          <a:stretch/>
        </p:blipFill>
        <p:spPr>
          <a:xfrm>
            <a:off x="8116373" y="1116344"/>
            <a:ext cx="2799103" cy="1850789"/>
          </a:xfrm>
          <a:prstGeom prst="rect">
            <a:avLst/>
          </a:prstGeom>
        </p:spPr>
      </p:pic>
      <p:pic>
        <p:nvPicPr>
          <p:cNvPr id="5" name="Picture 5" descr="A group of people in front of a crowd&#10;&#10;Description automatically generated">
            <a:extLst>
              <a:ext uri="{FF2B5EF4-FFF2-40B4-BE49-F238E27FC236}">
                <a16:creationId xmlns:a16="http://schemas.microsoft.com/office/drawing/2014/main" id="{197B15CD-5FDA-4248-8002-8A42C3083FE8}"/>
              </a:ext>
            </a:extLst>
          </p:cNvPr>
          <p:cNvPicPr>
            <a:picLocks noChangeAspect="1"/>
          </p:cNvPicPr>
          <p:nvPr/>
        </p:nvPicPr>
        <p:blipFill rotWithShape="1">
          <a:blip r:embed="rId3"/>
          <a:srcRect t="1071" r="-1" b="-1"/>
          <a:stretch/>
        </p:blipFill>
        <p:spPr>
          <a:xfrm>
            <a:off x="8116373" y="3131726"/>
            <a:ext cx="2799103" cy="1850790"/>
          </a:xfrm>
          <a:prstGeom prst="rect">
            <a:avLst/>
          </a:prstGeom>
        </p:spPr>
      </p:pic>
      <p:pic>
        <p:nvPicPr>
          <p:cNvPr id="20" name="Picture 19">
            <a:extLst>
              <a:ext uri="{FF2B5EF4-FFF2-40B4-BE49-F238E27FC236}">
                <a16:creationId xmlns:a16="http://schemas.microsoft.com/office/drawing/2014/main" id="{0C24E7C2-F39B-4280-9B81-F15BBD93C3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F381DAA9-C4BA-4BB3-8F4B-3BC4B43EB3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24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7" name="Group 26">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8" name="Rectangle 27">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E3776C4-1821-5E4E-A95C-1BAA8743C188}"/>
              </a:ext>
            </a:extLst>
          </p:cNvPr>
          <p:cNvSpPr>
            <a:spLocks noGrp="1"/>
          </p:cNvSpPr>
          <p:nvPr>
            <p:ph type="title"/>
          </p:nvPr>
        </p:nvSpPr>
        <p:spPr>
          <a:xfrm>
            <a:off x="5271677" y="674423"/>
            <a:ext cx="5550355" cy="1049235"/>
          </a:xfrm>
        </p:spPr>
        <p:txBody>
          <a:bodyPr>
            <a:normAutofit/>
          </a:bodyPr>
          <a:lstStyle/>
          <a:p>
            <a:r>
              <a:rPr lang="en-US"/>
              <a:t>Explore some new Options</a:t>
            </a:r>
          </a:p>
        </p:txBody>
      </p:sp>
      <p:pic>
        <p:nvPicPr>
          <p:cNvPr id="7" name="Graphic 6" descr="Clarinet">
            <a:extLst>
              <a:ext uri="{FF2B5EF4-FFF2-40B4-BE49-F238E27FC236}">
                <a16:creationId xmlns:a16="http://schemas.microsoft.com/office/drawing/2014/main" id="{F750126A-AD5A-47FA-AA33-F85025FB5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438" y="1649879"/>
            <a:ext cx="2799103" cy="2799103"/>
          </a:xfrm>
          <a:prstGeom prst="rect">
            <a:avLst/>
          </a:prstGeom>
        </p:spPr>
      </p:pic>
      <p:sp>
        <p:nvSpPr>
          <p:cNvPr id="3" name="Content Placeholder 2">
            <a:extLst>
              <a:ext uri="{FF2B5EF4-FFF2-40B4-BE49-F238E27FC236}">
                <a16:creationId xmlns:a16="http://schemas.microsoft.com/office/drawing/2014/main" id="{D2363F9E-0937-E841-884C-82BFA94925BE}"/>
              </a:ext>
            </a:extLst>
          </p:cNvPr>
          <p:cNvSpPr>
            <a:spLocks noGrp="1"/>
          </p:cNvSpPr>
          <p:nvPr>
            <p:ph idx="1"/>
          </p:nvPr>
        </p:nvSpPr>
        <p:spPr>
          <a:xfrm>
            <a:off x="5188043" y="2015732"/>
            <a:ext cx="6172964" cy="3850198"/>
          </a:xfrm>
        </p:spPr>
        <p:txBody>
          <a:bodyPr>
            <a:normAutofit lnSpcReduction="10000"/>
          </a:bodyPr>
          <a:lstStyle/>
          <a:p>
            <a:r>
              <a:rPr lang="en-US"/>
              <a:t>For next year, you will choose between two pathways for your classes:</a:t>
            </a:r>
            <a:br>
              <a:rPr lang="en-US"/>
            </a:br>
            <a:endParaRPr lang="en-US"/>
          </a:p>
          <a:p>
            <a:pPr lvl="1"/>
            <a:r>
              <a:rPr lang="en-US" b="1"/>
              <a:t>Band Pathway</a:t>
            </a:r>
            <a:r>
              <a:rPr lang="en-US"/>
              <a:t>- Taking Band, choose this option!  Your other elective will be an Explorations Elective.</a:t>
            </a:r>
            <a:br>
              <a:rPr lang="en-US"/>
            </a:br>
            <a:br>
              <a:rPr lang="en-US"/>
            </a:br>
            <a:r>
              <a:rPr lang="en-US" b="1" u="sng"/>
              <a:t>or</a:t>
            </a:r>
            <a:br>
              <a:rPr lang="en-US" b="1" u="sng"/>
            </a:br>
            <a:endParaRPr lang="en-US" u="sng"/>
          </a:p>
          <a:p>
            <a:pPr lvl="1"/>
            <a:r>
              <a:rPr lang="en-US" b="1"/>
              <a:t>No Band Pathway- General Explorations</a:t>
            </a:r>
            <a:r>
              <a:rPr lang="en-US"/>
              <a:t> ~ choose this option if you are not taking band. (If you don't take Band, you will take the Fine Arts Rotation instead)</a:t>
            </a:r>
          </a:p>
          <a:p>
            <a:pPr lvl="1"/>
            <a:endParaRPr lang="en-US"/>
          </a:p>
        </p:txBody>
      </p:sp>
      <p:pic>
        <p:nvPicPr>
          <p:cNvPr id="35" name="Picture 34">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4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C0487B4-4CD0-E243-91BD-F6EB70D5B5D2}"/>
              </a:ext>
            </a:extLst>
          </p:cNvPr>
          <p:cNvSpPr>
            <a:spLocks noGrp="1"/>
          </p:cNvSpPr>
          <p:nvPr>
            <p:ph type="title"/>
          </p:nvPr>
        </p:nvSpPr>
        <p:spPr>
          <a:xfrm>
            <a:off x="929833" y="-819353"/>
            <a:ext cx="5525305" cy="2367221"/>
          </a:xfrm>
        </p:spPr>
        <p:txBody>
          <a:bodyPr vert="horz" lIns="91440" tIns="45720" rIns="91440" bIns="0" rtlCol="0" anchor="b">
            <a:normAutofit/>
          </a:bodyPr>
          <a:lstStyle/>
          <a:p>
            <a:r>
              <a:rPr lang="en-US" sz="5400"/>
              <a:t>Option One: Band Pathway</a:t>
            </a:r>
          </a:p>
        </p:txBody>
      </p:sp>
      <p:cxnSp>
        <p:nvCxnSpPr>
          <p:cNvPr id="21" name="Straight Connector 20">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4" name="Rectangle 23">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B58136E2-575C-450F-B37E-D651A66D05D6}"/>
              </a:ext>
            </a:extLst>
          </p:cNvPr>
          <p:cNvPicPr>
            <a:picLocks noGrp="1" noChangeAspect="1"/>
          </p:cNvPicPr>
          <p:nvPr>
            <p:ph idx="1"/>
          </p:nvPr>
        </p:nvPicPr>
        <p:blipFill>
          <a:blip r:embed="rId3"/>
          <a:stretch>
            <a:fillRect/>
          </a:stretch>
        </p:blipFill>
        <p:spPr>
          <a:xfrm>
            <a:off x="8305669" y="1107052"/>
            <a:ext cx="2476267" cy="3866172"/>
          </a:xfrm>
          <a:prstGeom prst="rect">
            <a:avLst/>
          </a:prstGeom>
        </p:spPr>
      </p:pic>
      <p:pic>
        <p:nvPicPr>
          <p:cNvPr id="29" name="Picture 28">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04B262-230B-4A08-B3CC-3AE1F83C7A1A}"/>
              </a:ext>
            </a:extLst>
          </p:cNvPr>
          <p:cNvSpPr txBox="1"/>
          <p:nvPr/>
        </p:nvSpPr>
        <p:spPr>
          <a:xfrm>
            <a:off x="999868" y="1816260"/>
            <a:ext cx="594446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a:t>Choose this option on the Microsoft Form sent to your parents if you would like Band in grade 8 (you should have taken it in grade 7 if you choose this option).</a:t>
            </a:r>
            <a:br>
              <a:rPr lang="en-US" sz="2400"/>
            </a:br>
            <a:endParaRPr lang="en-US" sz="2400"/>
          </a:p>
          <a:p>
            <a:r>
              <a:rPr lang="en-US" b="1"/>
              <a:t>Note:</a:t>
            </a:r>
            <a:r>
              <a:rPr lang="en-US"/>
              <a:t> If you don't take Band in grade 8, you will not be able to choose it in grade 9. </a:t>
            </a:r>
            <a:br>
              <a:rPr lang="en-US"/>
            </a:br>
            <a:r>
              <a:rPr lang="en-US"/>
              <a:t>Must take Concert Band to be considered for Jazz Band and Jazz Band runs after school.</a:t>
            </a:r>
          </a:p>
        </p:txBody>
      </p:sp>
    </p:spTree>
    <p:extLst>
      <p:ext uri="{BB962C8B-B14F-4D97-AF65-F5344CB8AC3E}">
        <p14:creationId xmlns:p14="http://schemas.microsoft.com/office/powerpoint/2010/main" val="197166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5" name="Picture 6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1" name="Rectangle 70">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C8DE4CA-6F77-9141-A4E8-CDA3997DBCE8}"/>
              </a:ext>
            </a:extLst>
          </p:cNvPr>
          <p:cNvSpPr>
            <a:spLocks noGrp="1"/>
          </p:cNvSpPr>
          <p:nvPr>
            <p:ph type="title"/>
          </p:nvPr>
        </p:nvSpPr>
        <p:spPr>
          <a:xfrm>
            <a:off x="619417" y="112730"/>
            <a:ext cx="6587107" cy="2367221"/>
          </a:xfrm>
        </p:spPr>
        <p:txBody>
          <a:bodyPr vert="horz" lIns="91440" tIns="45720" rIns="91440" bIns="0" rtlCol="0" anchor="b">
            <a:normAutofit/>
          </a:bodyPr>
          <a:lstStyle/>
          <a:p>
            <a:r>
              <a:rPr lang="en-US" sz="4000"/>
              <a:t>Option Two:  General Explorations Pathway</a:t>
            </a:r>
          </a:p>
        </p:txBody>
      </p:sp>
      <p:cxnSp>
        <p:nvCxnSpPr>
          <p:cNvPr id="75" name="Straight Connector 74">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7" name="Group 76">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78" name="Rectangle 77">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97D0CA0A-6D95-48D5-B548-85173D0C7144}"/>
              </a:ext>
            </a:extLst>
          </p:cNvPr>
          <p:cNvPicPr>
            <a:picLocks noGrp="1" noChangeAspect="1"/>
          </p:cNvPicPr>
          <p:nvPr>
            <p:ph idx="1"/>
          </p:nvPr>
        </p:nvPicPr>
        <p:blipFill>
          <a:blip r:embed="rId3"/>
          <a:stretch>
            <a:fillRect/>
          </a:stretch>
        </p:blipFill>
        <p:spPr>
          <a:xfrm>
            <a:off x="8312598" y="1116345"/>
            <a:ext cx="2406653" cy="3866172"/>
          </a:xfrm>
          <a:prstGeom prst="rect">
            <a:avLst/>
          </a:prstGeom>
        </p:spPr>
      </p:pic>
      <p:pic>
        <p:nvPicPr>
          <p:cNvPr id="83" name="Picture 82">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B36732C-83A3-44FC-8097-B66E9C8F4E34}"/>
              </a:ext>
            </a:extLst>
          </p:cNvPr>
          <p:cNvSpPr txBox="1"/>
          <p:nvPr/>
        </p:nvSpPr>
        <p:spPr>
          <a:xfrm>
            <a:off x="1167884" y="3672640"/>
            <a:ext cx="54892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a:t>Choose this option on the Microsoft Form sent to your parents if you did not pick the Band Pathway. (Concert Band)</a:t>
            </a:r>
          </a:p>
        </p:txBody>
      </p:sp>
    </p:spTree>
    <p:extLst>
      <p:ext uri="{BB962C8B-B14F-4D97-AF65-F5344CB8AC3E}">
        <p14:creationId xmlns:p14="http://schemas.microsoft.com/office/powerpoint/2010/main" val="171553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5C6D65-D4EB-4E56-9270-B5637605A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88E404D-6D74-48F8-8A6D-C8B277BF53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A5D7CF5-52D0-4F41-AA1E-3975636956D7}"/>
              </a:ext>
            </a:extLst>
          </p:cNvPr>
          <p:cNvSpPr>
            <a:spLocks noGrp="1"/>
          </p:cNvSpPr>
          <p:nvPr>
            <p:ph type="title"/>
          </p:nvPr>
        </p:nvSpPr>
        <p:spPr>
          <a:xfrm>
            <a:off x="721671" y="804520"/>
            <a:ext cx="2775184" cy="798333"/>
          </a:xfrm>
        </p:spPr>
        <p:txBody>
          <a:bodyPr>
            <a:normAutofit fontScale="90000"/>
          </a:bodyPr>
          <a:lstStyle/>
          <a:p>
            <a:pPr algn="ctr">
              <a:spcBef>
                <a:spcPts val="0"/>
              </a:spcBef>
            </a:pPr>
            <a:r>
              <a:rPr lang="en-US" sz="2200"/>
              <a:t>Make your time at Semiahmoo great</a:t>
            </a:r>
            <a:br>
              <a:rPr lang="en-US" sz="2200"/>
            </a:br>
            <a:r>
              <a:rPr lang="en-US" sz="2200" b="1">
                <a:solidFill>
                  <a:srgbClr val="0070C0"/>
                </a:solidFill>
              </a:rPr>
              <a:t>Get involved!</a:t>
            </a:r>
            <a:r>
              <a:rPr lang="en-US" sz="2200"/>
              <a:t> </a:t>
            </a:r>
            <a:endParaRPr lang="en-US"/>
          </a:p>
        </p:txBody>
      </p:sp>
      <p:sp>
        <p:nvSpPr>
          <p:cNvPr id="33" name="Rectangle 32">
            <a:extLst>
              <a:ext uri="{FF2B5EF4-FFF2-40B4-BE49-F238E27FC236}">
                <a16:creationId xmlns:a16="http://schemas.microsoft.com/office/drawing/2014/main" id="{9F0D236E-6887-49E1-A044-D80BA8888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40E10FCA-B7C6-CA4D-A8EE-4D2FF08D9DAE}"/>
              </a:ext>
            </a:extLst>
          </p:cNvPr>
          <p:cNvSpPr>
            <a:spLocks noGrp="1"/>
          </p:cNvSpPr>
          <p:nvPr>
            <p:ph idx="1"/>
          </p:nvPr>
        </p:nvSpPr>
        <p:spPr>
          <a:xfrm>
            <a:off x="656624" y="2015732"/>
            <a:ext cx="2828026" cy="3287567"/>
          </a:xfrm>
        </p:spPr>
        <p:txBody>
          <a:bodyPr>
            <a:normAutofit fontScale="92500" lnSpcReduction="10000"/>
          </a:bodyPr>
          <a:lstStyle/>
          <a:p>
            <a:pPr>
              <a:lnSpc>
                <a:spcPct val="110000"/>
              </a:lnSpc>
            </a:pPr>
            <a:r>
              <a:rPr lang="en-US" sz="1900" b="1"/>
              <a:t>Clubs</a:t>
            </a:r>
            <a:r>
              <a:rPr lang="en-US" sz="1900"/>
              <a:t> ~ Take your pick, there are so many at Semiahmoo!</a:t>
            </a:r>
          </a:p>
          <a:p>
            <a:pPr>
              <a:lnSpc>
                <a:spcPct val="110000"/>
              </a:lnSpc>
            </a:pPr>
            <a:r>
              <a:rPr lang="en-US" sz="1900" b="1"/>
              <a:t>Teams</a:t>
            </a:r>
            <a:r>
              <a:rPr lang="en-US" sz="1900"/>
              <a:t> ~ play volleyball, basketball, soccer, ultimate, rugby, badminton, join track and field etc.</a:t>
            </a:r>
          </a:p>
          <a:p>
            <a:pPr>
              <a:lnSpc>
                <a:spcPct val="110000"/>
              </a:lnSpc>
            </a:pPr>
            <a:r>
              <a:rPr lang="en-US" sz="1900"/>
              <a:t>Volunteer and Leadership Opportunities</a:t>
            </a:r>
          </a:p>
          <a:p>
            <a:pPr>
              <a:lnSpc>
                <a:spcPct val="110000"/>
              </a:lnSpc>
            </a:pPr>
            <a:endParaRPr lang="en-US" sz="1900"/>
          </a:p>
        </p:txBody>
      </p:sp>
      <p:grpSp>
        <p:nvGrpSpPr>
          <p:cNvPr id="35" name="Group 34">
            <a:extLst>
              <a:ext uri="{FF2B5EF4-FFF2-40B4-BE49-F238E27FC236}">
                <a16:creationId xmlns:a16="http://schemas.microsoft.com/office/drawing/2014/main" id="{1310799D-237C-4131-87CA-440AB30793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36" name="Rectangle 35">
              <a:extLst>
                <a:ext uri="{FF2B5EF4-FFF2-40B4-BE49-F238E27FC236}">
                  <a16:creationId xmlns:a16="http://schemas.microsoft.com/office/drawing/2014/main" id="{F437CB47-9A2B-4CE8-BEBC-4506025B5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AAE895E-638B-460B-9D70-0F448D7AC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6" descr="A group of people posing for the camera&#10;&#10;Description automatically generated">
            <a:extLst>
              <a:ext uri="{FF2B5EF4-FFF2-40B4-BE49-F238E27FC236}">
                <a16:creationId xmlns:a16="http://schemas.microsoft.com/office/drawing/2014/main" id="{706A4A6E-8B82-4967-A5E8-D5F340139E93}"/>
              </a:ext>
            </a:extLst>
          </p:cNvPr>
          <p:cNvPicPr>
            <a:picLocks noChangeAspect="1"/>
          </p:cNvPicPr>
          <p:nvPr/>
        </p:nvPicPr>
        <p:blipFill rotWithShape="1">
          <a:blip r:embed="rId2"/>
          <a:srcRect l="21418" r="38440" b="2"/>
          <a:stretch/>
        </p:blipFill>
        <p:spPr>
          <a:xfrm>
            <a:off x="4631497" y="1116345"/>
            <a:ext cx="2395870" cy="3866172"/>
          </a:xfrm>
          <a:prstGeom prst="rect">
            <a:avLst/>
          </a:prstGeom>
        </p:spPr>
      </p:pic>
      <p:pic>
        <p:nvPicPr>
          <p:cNvPr id="7" name="Picture 7" descr="A group of people sitting posing for the camera&#10;&#10;Description automatically generated">
            <a:extLst>
              <a:ext uri="{FF2B5EF4-FFF2-40B4-BE49-F238E27FC236}">
                <a16:creationId xmlns:a16="http://schemas.microsoft.com/office/drawing/2014/main" id="{7119F428-04DA-4255-9138-DE63E98FC686}"/>
              </a:ext>
            </a:extLst>
          </p:cNvPr>
          <p:cNvPicPr>
            <a:picLocks noChangeAspect="1"/>
          </p:cNvPicPr>
          <p:nvPr/>
        </p:nvPicPr>
        <p:blipFill rotWithShape="1">
          <a:blip r:embed="rId3"/>
          <a:srcRect t="10267" r="2" b="2"/>
          <a:stretch/>
        </p:blipFill>
        <p:spPr>
          <a:xfrm>
            <a:off x="7194481" y="1114116"/>
            <a:ext cx="3720651" cy="2220928"/>
          </a:xfrm>
          <a:prstGeom prst="rect">
            <a:avLst/>
          </a:prstGeom>
        </p:spPr>
      </p:pic>
      <p:pic>
        <p:nvPicPr>
          <p:cNvPr id="4" name="Picture 4" descr="A group of people that are standing in the snow&#10;&#10;Description automatically generated">
            <a:extLst>
              <a:ext uri="{FF2B5EF4-FFF2-40B4-BE49-F238E27FC236}">
                <a16:creationId xmlns:a16="http://schemas.microsoft.com/office/drawing/2014/main" id="{1F62874D-80A0-46CE-B777-863D9221B8D5}"/>
              </a:ext>
            </a:extLst>
          </p:cNvPr>
          <p:cNvPicPr>
            <a:picLocks noChangeAspect="1"/>
          </p:cNvPicPr>
          <p:nvPr/>
        </p:nvPicPr>
        <p:blipFill rotWithShape="1">
          <a:blip r:embed="rId4"/>
          <a:srcRect t="11745" r="8" b="8"/>
          <a:stretch/>
        </p:blipFill>
        <p:spPr>
          <a:xfrm>
            <a:off x="7192886" y="3507431"/>
            <a:ext cx="1248917" cy="1469620"/>
          </a:xfrm>
          <a:prstGeom prst="rect">
            <a:avLst/>
          </a:prstGeom>
        </p:spPr>
      </p:pic>
      <p:pic>
        <p:nvPicPr>
          <p:cNvPr id="5" name="Picture 5" descr="A group of people standing in a room&#10;&#10;Description automatically generated">
            <a:extLst>
              <a:ext uri="{FF2B5EF4-FFF2-40B4-BE49-F238E27FC236}">
                <a16:creationId xmlns:a16="http://schemas.microsoft.com/office/drawing/2014/main" id="{A8D7FDDD-0D68-40CE-A610-EF82CF10DA99}"/>
              </a:ext>
            </a:extLst>
          </p:cNvPr>
          <p:cNvPicPr>
            <a:picLocks noChangeAspect="1"/>
          </p:cNvPicPr>
          <p:nvPr/>
        </p:nvPicPr>
        <p:blipFill rotWithShape="1">
          <a:blip r:embed="rId5"/>
          <a:srcRect t="1679" r="3" b="17944"/>
          <a:stretch/>
        </p:blipFill>
        <p:spPr>
          <a:xfrm>
            <a:off x="8607626" y="3502171"/>
            <a:ext cx="2299716" cy="1476465"/>
          </a:xfrm>
          <a:prstGeom prst="rect">
            <a:avLst/>
          </a:prstGeom>
        </p:spPr>
      </p:pic>
      <p:pic>
        <p:nvPicPr>
          <p:cNvPr id="39" name="Picture 38">
            <a:extLst>
              <a:ext uri="{FF2B5EF4-FFF2-40B4-BE49-F238E27FC236}">
                <a16:creationId xmlns:a16="http://schemas.microsoft.com/office/drawing/2014/main" id="{FA1E2058-1214-4395-A585-3C0F2B30BE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C182BDCE-F0C6-4E3F-A3F5-1C8976FFE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E0836B-0181-4136-AAB7-0504CFED7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7A4590-41A2-42FE-A36F-B7E203FA9A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8938" y="1847088"/>
            <a:ext cx="28315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EA0F559-3CD2-C242-876D-9901890E473C}"/>
              </a:ext>
            </a:extLst>
          </p:cNvPr>
          <p:cNvSpPr>
            <a:spLocks noGrp="1"/>
          </p:cNvSpPr>
          <p:nvPr>
            <p:ph type="title"/>
          </p:nvPr>
        </p:nvSpPr>
        <p:spPr>
          <a:xfrm>
            <a:off x="656623" y="804520"/>
            <a:ext cx="2830940" cy="1049235"/>
          </a:xfrm>
        </p:spPr>
        <p:txBody>
          <a:bodyPr>
            <a:normAutofit/>
          </a:bodyPr>
          <a:lstStyle/>
          <a:p>
            <a:r>
              <a:rPr lang="en-US"/>
              <a:t>Youth Room</a:t>
            </a:r>
          </a:p>
        </p:txBody>
      </p:sp>
      <p:sp>
        <p:nvSpPr>
          <p:cNvPr id="15" name="Rectangle 14">
            <a:extLst>
              <a:ext uri="{FF2B5EF4-FFF2-40B4-BE49-F238E27FC236}">
                <a16:creationId xmlns:a16="http://schemas.microsoft.com/office/drawing/2014/main" id="{457CBE1A-FFC1-437A-9C4F-81A95AA7E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81BF078-5CE7-3149-8CF3-E35F721C911F}"/>
              </a:ext>
            </a:extLst>
          </p:cNvPr>
          <p:cNvSpPr>
            <a:spLocks noGrp="1"/>
          </p:cNvSpPr>
          <p:nvPr>
            <p:ph idx="1"/>
          </p:nvPr>
        </p:nvSpPr>
        <p:spPr>
          <a:xfrm>
            <a:off x="656624" y="2015732"/>
            <a:ext cx="2828026" cy="3287567"/>
          </a:xfrm>
        </p:spPr>
        <p:txBody>
          <a:bodyPr>
            <a:normAutofit/>
          </a:bodyPr>
          <a:lstStyle/>
          <a:p>
            <a:r>
              <a:rPr lang="en-US"/>
              <a:t>Open at lunch for drop in activities</a:t>
            </a:r>
          </a:p>
          <a:p>
            <a:r>
              <a:rPr lang="en-US"/>
              <a:t>Full time Youth Care Worker</a:t>
            </a:r>
          </a:p>
          <a:p>
            <a:r>
              <a:rPr lang="en-US"/>
              <a:t>Hang out and play foosball, air hockey and video games</a:t>
            </a:r>
          </a:p>
        </p:txBody>
      </p:sp>
      <p:grpSp>
        <p:nvGrpSpPr>
          <p:cNvPr id="17" name="Group 16">
            <a:extLst>
              <a:ext uri="{FF2B5EF4-FFF2-40B4-BE49-F238E27FC236}">
                <a16:creationId xmlns:a16="http://schemas.microsoft.com/office/drawing/2014/main" id="{4A9E3941-E855-4A43-B613-3B0A5D3739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18" name="Rectangle 17">
              <a:extLst>
                <a:ext uri="{FF2B5EF4-FFF2-40B4-BE49-F238E27FC236}">
                  <a16:creationId xmlns:a16="http://schemas.microsoft.com/office/drawing/2014/main" id="{509FE070-5DD6-4671-A7A2-91D255BB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A77A395-788F-4913-A014-5D1B3E25B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standing in a room&#10;&#10;Description automatically generated">
            <a:extLst>
              <a:ext uri="{FF2B5EF4-FFF2-40B4-BE49-F238E27FC236}">
                <a16:creationId xmlns:a16="http://schemas.microsoft.com/office/drawing/2014/main" id="{EF633B8B-C830-4B4D-BEE2-C2B1819BA4A7}"/>
              </a:ext>
            </a:extLst>
          </p:cNvPr>
          <p:cNvPicPr>
            <a:picLocks noChangeAspect="1"/>
          </p:cNvPicPr>
          <p:nvPr/>
        </p:nvPicPr>
        <p:blipFill rotWithShape="1">
          <a:blip r:embed="rId2"/>
          <a:srcRect l="15053" r="9783" b="2"/>
          <a:stretch/>
        </p:blipFill>
        <p:spPr>
          <a:xfrm>
            <a:off x="4615683" y="1122808"/>
            <a:ext cx="3880765" cy="3858645"/>
          </a:xfrm>
          <a:prstGeom prst="rect">
            <a:avLst/>
          </a:prstGeom>
        </p:spPr>
      </p:pic>
      <p:pic>
        <p:nvPicPr>
          <p:cNvPr id="6" name="Picture 6" descr="A person sitting at a table&#10;&#10;Description automatically generated">
            <a:extLst>
              <a:ext uri="{FF2B5EF4-FFF2-40B4-BE49-F238E27FC236}">
                <a16:creationId xmlns:a16="http://schemas.microsoft.com/office/drawing/2014/main" id="{EBFCD1FF-78A8-4722-A4D0-9C03E89E41AD}"/>
              </a:ext>
            </a:extLst>
          </p:cNvPr>
          <p:cNvPicPr>
            <a:picLocks noChangeAspect="1"/>
          </p:cNvPicPr>
          <p:nvPr/>
        </p:nvPicPr>
        <p:blipFill rotWithShape="1">
          <a:blip r:embed="rId3"/>
          <a:srcRect l="23796"/>
          <a:stretch/>
        </p:blipFill>
        <p:spPr>
          <a:xfrm>
            <a:off x="8663686" y="1124571"/>
            <a:ext cx="2251790" cy="2216222"/>
          </a:xfrm>
          <a:prstGeom prst="rect">
            <a:avLst/>
          </a:prstGeom>
        </p:spPr>
      </p:pic>
      <p:pic>
        <p:nvPicPr>
          <p:cNvPr id="5" name="Picture 5" descr="A close up of text on a black background&#10;&#10;Description automatically generated">
            <a:extLst>
              <a:ext uri="{FF2B5EF4-FFF2-40B4-BE49-F238E27FC236}">
                <a16:creationId xmlns:a16="http://schemas.microsoft.com/office/drawing/2014/main" id="{0B8A9A11-DC42-4852-AAE3-14ACC7D9E480}"/>
              </a:ext>
            </a:extLst>
          </p:cNvPr>
          <p:cNvPicPr>
            <a:picLocks noChangeAspect="1"/>
          </p:cNvPicPr>
          <p:nvPr/>
        </p:nvPicPr>
        <p:blipFill rotWithShape="1">
          <a:blip r:embed="rId4"/>
          <a:srcRect t="7261" r="5" b="8508"/>
          <a:stretch/>
        </p:blipFill>
        <p:spPr>
          <a:xfrm>
            <a:off x="8660174" y="3506448"/>
            <a:ext cx="2255303" cy="1476069"/>
          </a:xfrm>
          <a:prstGeom prst="rect">
            <a:avLst/>
          </a:prstGeom>
        </p:spPr>
      </p:pic>
      <p:pic>
        <p:nvPicPr>
          <p:cNvPr id="21" name="Picture 20">
            <a:extLst>
              <a:ext uri="{FF2B5EF4-FFF2-40B4-BE49-F238E27FC236}">
                <a16:creationId xmlns:a16="http://schemas.microsoft.com/office/drawing/2014/main" id="{C0861CB2-E220-4FB7-A994-A1CCE9AB1C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BD9629C9-C99F-47E2-B01E-6773B5DD88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8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21">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3">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B02FA72-4DE5-E041-9C17-42516B5BCF05}"/>
              </a:ext>
            </a:extLst>
          </p:cNvPr>
          <p:cNvSpPr>
            <a:spLocks noGrp="1"/>
          </p:cNvSpPr>
          <p:nvPr>
            <p:ph type="title"/>
          </p:nvPr>
        </p:nvSpPr>
        <p:spPr>
          <a:xfrm>
            <a:off x="1451580" y="804520"/>
            <a:ext cx="5550355" cy="1049235"/>
          </a:xfrm>
        </p:spPr>
        <p:txBody>
          <a:bodyPr>
            <a:normAutofit/>
          </a:bodyPr>
          <a:lstStyle/>
          <a:p>
            <a:r>
              <a:rPr lang="en-US"/>
              <a:t>Have Fun!!!</a:t>
            </a:r>
          </a:p>
        </p:txBody>
      </p:sp>
      <p:sp>
        <p:nvSpPr>
          <p:cNvPr id="25" name="Rectangle 25">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1CB28B5-FC46-204B-BEAE-F3CCDA94C023}"/>
              </a:ext>
            </a:extLst>
          </p:cNvPr>
          <p:cNvSpPr>
            <a:spLocks noGrp="1"/>
          </p:cNvSpPr>
          <p:nvPr>
            <p:ph idx="1"/>
          </p:nvPr>
        </p:nvSpPr>
        <p:spPr>
          <a:xfrm>
            <a:off x="1451580" y="2015732"/>
            <a:ext cx="5550355" cy="3450613"/>
          </a:xfrm>
        </p:spPr>
        <p:txBody>
          <a:bodyPr>
            <a:normAutofit/>
          </a:bodyPr>
          <a:lstStyle/>
          <a:p>
            <a:r>
              <a:rPr lang="en-US"/>
              <a:t>Spirit days</a:t>
            </a:r>
          </a:p>
          <a:p>
            <a:r>
              <a:rPr lang="en-US"/>
              <a:t>Hoe down</a:t>
            </a:r>
          </a:p>
          <a:p>
            <a:r>
              <a:rPr lang="en-US"/>
              <a:t>Grade 8 week</a:t>
            </a:r>
          </a:p>
          <a:p>
            <a:r>
              <a:rPr lang="en-US"/>
              <a:t>Pancake breakfast</a:t>
            </a:r>
          </a:p>
          <a:p>
            <a:r>
              <a:rPr lang="en-US"/>
              <a:t>Pep rallies</a:t>
            </a:r>
          </a:p>
          <a:p>
            <a:r>
              <a:rPr lang="en-US"/>
              <a:t>Christmas breakfast</a:t>
            </a:r>
          </a:p>
        </p:txBody>
      </p:sp>
      <p:grpSp>
        <p:nvGrpSpPr>
          <p:cNvPr id="27" name="Group 27">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9" name="Rectangle 28">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group of people wearing costumes&#10;&#10;Description automatically generated">
            <a:extLst>
              <a:ext uri="{FF2B5EF4-FFF2-40B4-BE49-F238E27FC236}">
                <a16:creationId xmlns:a16="http://schemas.microsoft.com/office/drawing/2014/main" id="{1F727694-D56A-4AA0-867B-61804B52E450}"/>
              </a:ext>
            </a:extLst>
          </p:cNvPr>
          <p:cNvPicPr>
            <a:picLocks noChangeAspect="1"/>
          </p:cNvPicPr>
          <p:nvPr/>
        </p:nvPicPr>
        <p:blipFill rotWithShape="1">
          <a:blip r:embed="rId2"/>
          <a:srcRect l="5743" r="9575" b="-4"/>
          <a:stretch/>
        </p:blipFill>
        <p:spPr>
          <a:xfrm>
            <a:off x="8116373" y="1116345"/>
            <a:ext cx="2799103" cy="3866172"/>
          </a:xfrm>
          <a:prstGeom prst="rect">
            <a:avLst/>
          </a:prstGeom>
        </p:spPr>
      </p:pic>
      <p:pic>
        <p:nvPicPr>
          <p:cNvPr id="31" name="Picture 31">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3">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41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0</TotalTime>
  <Words>1037</Words>
  <Application>Microsoft Macintosh PowerPoint</Application>
  <PresentationFormat>Widescreen</PresentationFormat>
  <Paragraphs>99</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Arial,Sans-Serif</vt:lpstr>
      <vt:lpstr>Gill Sans MT</vt:lpstr>
      <vt:lpstr>Wingdings</vt:lpstr>
      <vt:lpstr>Gallery</vt:lpstr>
      <vt:lpstr>Welcome to Semiahmoo!!</vt:lpstr>
      <vt:lpstr>A word about our name</vt:lpstr>
      <vt:lpstr>Best Things about SEMiahmoo ~ A change from Elementary School</vt:lpstr>
      <vt:lpstr>Explore some new Options</vt:lpstr>
      <vt:lpstr>Option One: Band Pathway</vt:lpstr>
      <vt:lpstr>Option Two:  General Explorations Pathway</vt:lpstr>
      <vt:lpstr>Make your time at Semiahmoo great Get involved! </vt:lpstr>
      <vt:lpstr>Youth Room</vt:lpstr>
      <vt:lpstr>Have Fun!!!</vt:lpstr>
      <vt:lpstr>PowerPoint Presentation</vt:lpstr>
      <vt:lpstr>PowerPoint Presentation</vt:lpstr>
      <vt:lpstr>PowerPoint Presentation</vt:lpstr>
      <vt:lpstr>A Video Tour of Semi – made by Grade 7 teachers from Bayridge Elementary (15 min)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Semi</dc:title>
  <dc:creator>Shelley Blackwell</dc:creator>
  <cp:lastModifiedBy>Shelley Blackwell</cp:lastModifiedBy>
  <cp:revision>4</cp:revision>
  <dcterms:created xsi:type="dcterms:W3CDTF">2020-12-04T22:59:31Z</dcterms:created>
  <dcterms:modified xsi:type="dcterms:W3CDTF">2024-03-01T19:00:41Z</dcterms:modified>
</cp:coreProperties>
</file>