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wmf" ContentType="image/x-wmf"/>
  <Default Extension="xml" ContentType="application/xml"/>
  <Default Extension="jpg" ContentType="image/jpeg"/>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Masters/slideMaster1.xml" ContentType="application/vnd.openxmlformats-officedocument.presentationml.slideMaster+xml"/>
  <Override PartName="/ppt/notesSlides/notesSlide3.xml" ContentType="application/vnd.openxmlformats-officedocument.presentationml.notes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notesMasterIdLst>
    <p:notesMasterId r:id="rId23"/>
  </p:notesMasterIdLst>
  <p:handoutMasterIdLst>
    <p:handoutMasterId r:id="rId24"/>
  </p:handoutMasterIdLst>
  <p:sldIdLst>
    <p:sldId id="256" r:id="rId2"/>
    <p:sldId id="309" r:id="rId3"/>
    <p:sldId id="258" r:id="rId4"/>
    <p:sldId id="301" r:id="rId5"/>
    <p:sldId id="257" r:id="rId6"/>
    <p:sldId id="302" r:id="rId7"/>
    <p:sldId id="303" r:id="rId8"/>
    <p:sldId id="259" r:id="rId9"/>
    <p:sldId id="261" r:id="rId10"/>
    <p:sldId id="305" r:id="rId11"/>
    <p:sldId id="306" r:id="rId12"/>
    <p:sldId id="299" r:id="rId13"/>
    <p:sldId id="307" r:id="rId14"/>
    <p:sldId id="308" r:id="rId15"/>
    <p:sldId id="289" r:id="rId16"/>
    <p:sldId id="297" r:id="rId17"/>
    <p:sldId id="284" r:id="rId18"/>
    <p:sldId id="300" r:id="rId19"/>
    <p:sldId id="267" r:id="rId20"/>
    <p:sldId id="304" r:id="rId21"/>
    <p:sldId id="312" r:id="rId22"/>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77007" autoAdjust="0"/>
  </p:normalViewPr>
  <p:slideViewPr>
    <p:cSldViewPr>
      <p:cViewPr varScale="1">
        <p:scale>
          <a:sx n="58" d="100"/>
          <a:sy n="58" d="100"/>
        </p:scale>
        <p:origin x="1926"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customXml" Target="../customXml/item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customXml" Target="../customXml/item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 Id="rId30" Type="http://schemas.openxmlformats.org/officeDocument/2006/relationships/customXml" Target="../customXml/item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B8733544-79D2-432E-A58E-16571FB88171}" type="datetimeFigureOut">
              <a:rPr lang="en-US" smtClean="0"/>
              <a:t>1/14/2022</a:t>
            </a:fld>
            <a:endParaRPr lang="en-US"/>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6FD2DC92-CE79-419E-970B-818298242565}" type="slidenum">
              <a:rPr lang="en-US" smtClean="0"/>
              <a:t>‹#›</a:t>
            </a:fld>
            <a:endParaRPr lang="en-US"/>
          </a:p>
        </p:txBody>
      </p:sp>
    </p:spTree>
    <p:extLst>
      <p:ext uri="{BB962C8B-B14F-4D97-AF65-F5344CB8AC3E}">
        <p14:creationId xmlns:p14="http://schemas.microsoft.com/office/powerpoint/2010/main" val="58761035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970338" y="0"/>
            <a:ext cx="3038475" cy="466725"/>
          </a:xfrm>
          <a:prstGeom prst="rect">
            <a:avLst/>
          </a:prstGeom>
        </p:spPr>
        <p:txBody>
          <a:bodyPr vert="horz" lIns="91440" tIns="45720" rIns="91440" bIns="45720" rtlCol="0"/>
          <a:lstStyle>
            <a:lvl1pPr algn="r">
              <a:defRPr sz="1200"/>
            </a:lvl1pPr>
          </a:lstStyle>
          <a:p>
            <a:fld id="{12835152-2B32-422F-8AD8-9A1F0C1F8550}" type="datetimeFigureOut">
              <a:rPr lang="en-CA" smtClean="0"/>
              <a:t>2022-01-14</a:t>
            </a:fld>
            <a:endParaRPr lang="en-CA"/>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701675" y="4473575"/>
            <a:ext cx="5607050" cy="3660775"/>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Footer Placeholder 5"/>
          <p:cNvSpPr>
            <a:spLocks noGrp="1"/>
          </p:cNvSpPr>
          <p:nvPr>
            <p:ph type="ftr" sz="quarter" idx="4"/>
          </p:nvPr>
        </p:nvSpPr>
        <p:spPr>
          <a:xfrm>
            <a:off x="0" y="8829675"/>
            <a:ext cx="3038475" cy="466725"/>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970338" y="8829675"/>
            <a:ext cx="3038475" cy="466725"/>
          </a:xfrm>
          <a:prstGeom prst="rect">
            <a:avLst/>
          </a:prstGeom>
        </p:spPr>
        <p:txBody>
          <a:bodyPr vert="horz" lIns="91440" tIns="45720" rIns="91440" bIns="45720" rtlCol="0" anchor="b"/>
          <a:lstStyle>
            <a:lvl1pPr algn="r">
              <a:defRPr sz="1200"/>
            </a:lvl1pPr>
          </a:lstStyle>
          <a:p>
            <a:fld id="{865FB2F8-5C09-4E79-8F4F-54CA482EB2A2}" type="slidenum">
              <a:rPr lang="en-CA" smtClean="0"/>
              <a:t>‹#›</a:t>
            </a:fld>
            <a:endParaRPr lang="en-CA"/>
          </a:p>
        </p:txBody>
      </p:sp>
    </p:spTree>
    <p:extLst>
      <p:ext uri="{BB962C8B-B14F-4D97-AF65-F5344CB8AC3E}">
        <p14:creationId xmlns:p14="http://schemas.microsoft.com/office/powerpoint/2010/main" val="37995337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865FB2F8-5C09-4E79-8F4F-54CA482EB2A2}" type="slidenum">
              <a:rPr lang="en-CA" smtClean="0"/>
              <a:t>1</a:t>
            </a:fld>
            <a:endParaRPr lang="en-CA" dirty="0"/>
          </a:p>
        </p:txBody>
      </p:sp>
    </p:spTree>
    <p:extLst>
      <p:ext uri="{BB962C8B-B14F-4D97-AF65-F5344CB8AC3E}">
        <p14:creationId xmlns:p14="http://schemas.microsoft.com/office/powerpoint/2010/main" val="88161497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Slide Image Placeholder 1"/>
          <p:cNvSpPr>
            <a:spLocks noGrp="1" noRot="1" noChangeAspect="1"/>
          </p:cNvSpPr>
          <p:nvPr>
            <p:ph type="sldImg"/>
          </p:nvPr>
        </p:nvSpPr>
        <p:spPr bwMode="auto">
          <a:noFill/>
          <a:ln>
            <a:solidFill>
              <a:srgbClr val="000000"/>
            </a:solidFill>
            <a:miter lim="800000"/>
            <a:headEnd/>
            <a:tailEnd/>
          </a:ln>
        </p:spPr>
      </p:sp>
      <p:sp>
        <p:nvSpPr>
          <p:cNvPr id="24578"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CA"/>
          </a:p>
        </p:txBody>
      </p:sp>
      <p:sp>
        <p:nvSpPr>
          <p:cNvPr id="21507"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61CFD22-3681-4894-8CE1-CC8DFD42B283}" type="slidenum">
              <a:rPr lang="en-US"/>
              <a:pPr fontAlgn="base">
                <a:spcBef>
                  <a:spcPct val="0"/>
                </a:spcBef>
                <a:spcAft>
                  <a:spcPct val="0"/>
                </a:spcAft>
                <a:defRPr/>
              </a:pPr>
              <a:t>10</a:t>
            </a:fld>
            <a:endParaRPr lang="en-US"/>
          </a:p>
        </p:txBody>
      </p:sp>
    </p:spTree>
    <p:extLst>
      <p:ext uri="{BB962C8B-B14F-4D97-AF65-F5344CB8AC3E}">
        <p14:creationId xmlns:p14="http://schemas.microsoft.com/office/powerpoint/2010/main" val="111368734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Welcome</a:t>
            </a:r>
            <a:r>
              <a:rPr lang="en-CA" baseline="0" dirty="0"/>
              <a:t> to your senior years royals. By the end of your final Grade 12 year you will need to have accumulated </a:t>
            </a:r>
            <a:r>
              <a:rPr lang="en-CA" baseline="0" dirty="0" err="1"/>
              <a:t>atleast</a:t>
            </a:r>
            <a:r>
              <a:rPr lang="en-CA" baseline="0" dirty="0"/>
              <a:t> 80 credits between Grade 10 and 12 years, 16 of which need to come from the Grade 12 level. Mandatory courses at the Grade 11 and 12 level include an English 11 AND 12 course, at least one Social Studies 12 course, a Math 11 course, A SCI 11 Course or a Science 12 Course, Career Life Connections 12 (also known as CLC). Students will also have to have written the Numeracy AND literacy assessment at least once between their Grade 10 to 12 years. For more information about how to properly pick your classes to align with your post secondary interests please book an appointment with your alpha counsellor. </a:t>
            </a:r>
            <a:endParaRPr lang="en-CA" dirty="0"/>
          </a:p>
        </p:txBody>
      </p:sp>
      <p:sp>
        <p:nvSpPr>
          <p:cNvPr id="4" name="Slide Number Placeholder 3"/>
          <p:cNvSpPr>
            <a:spLocks noGrp="1"/>
          </p:cNvSpPr>
          <p:nvPr>
            <p:ph type="sldNum" sz="quarter" idx="10"/>
          </p:nvPr>
        </p:nvSpPr>
        <p:spPr/>
        <p:txBody>
          <a:bodyPr/>
          <a:lstStyle/>
          <a:p>
            <a:fld id="{865FB2F8-5C09-4E79-8F4F-54CA482EB2A2}" type="slidenum">
              <a:rPr lang="en-CA" smtClean="0"/>
              <a:t>12</a:t>
            </a:fld>
            <a:endParaRPr lang="en-CA"/>
          </a:p>
        </p:txBody>
      </p:sp>
    </p:spTree>
    <p:extLst>
      <p:ext uri="{BB962C8B-B14F-4D97-AF65-F5344CB8AC3E}">
        <p14:creationId xmlns:p14="http://schemas.microsoft.com/office/powerpoint/2010/main" val="267944102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Electives are an</a:t>
            </a:r>
            <a:r>
              <a:rPr lang="en-CA" baseline="0" dirty="0"/>
              <a:t> important part of senior years as students begin to control their academic direction towards post-secondary education. Ultimately, it is important for students and families become knowledgeable about the elective options by learning more about their descriptions through the Course Handbook which is accessible to families on the Queen Elizabeth website. Universities are looking for students who have challenged themselves with a wide variety of courses and also have taken electives that align with their future post secondary pathway and career goals. </a:t>
            </a:r>
            <a:endParaRPr lang="en-CA" dirty="0"/>
          </a:p>
        </p:txBody>
      </p:sp>
      <p:sp>
        <p:nvSpPr>
          <p:cNvPr id="4" name="Slide Number Placeholder 3"/>
          <p:cNvSpPr>
            <a:spLocks noGrp="1"/>
          </p:cNvSpPr>
          <p:nvPr>
            <p:ph type="sldNum" sz="quarter" idx="10"/>
          </p:nvPr>
        </p:nvSpPr>
        <p:spPr/>
        <p:txBody>
          <a:bodyPr/>
          <a:lstStyle/>
          <a:p>
            <a:fld id="{865FB2F8-5C09-4E79-8F4F-54CA482EB2A2}" type="slidenum">
              <a:rPr lang="en-CA" smtClean="0"/>
              <a:t>15</a:t>
            </a:fld>
            <a:endParaRPr lang="en-CA"/>
          </a:p>
        </p:txBody>
      </p:sp>
    </p:spTree>
    <p:extLst>
      <p:ext uri="{BB962C8B-B14F-4D97-AF65-F5344CB8AC3E}">
        <p14:creationId xmlns:p14="http://schemas.microsoft.com/office/powerpoint/2010/main" val="142353726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Career Life Connections</a:t>
            </a:r>
            <a:r>
              <a:rPr lang="en-CA" baseline="0" dirty="0"/>
              <a:t> is a relatively new grad requirement that has been formally implemented in the last three years. This course culminates with a CAPSTONE project that is a creative expression of your child’s passion, goals and future direction. Students can take and receive credit for this course by one of two ways. A student in Grade 11 or 12 who enrolls in a COOP will have this CLC 12 course embedded into the COOP. If your child doesn’t take a COOP, they will take CLC 12 as a stand alone course in either their Grade 11 or 12 timetable. Most students attempt to complete this course in Grade 11 as they will be better prepared for their post secondary applications, for scholarships and for career choices. </a:t>
            </a:r>
            <a:endParaRPr lang="en-CA" dirty="0"/>
          </a:p>
        </p:txBody>
      </p:sp>
      <p:sp>
        <p:nvSpPr>
          <p:cNvPr id="4" name="Slide Number Placeholder 3"/>
          <p:cNvSpPr>
            <a:spLocks noGrp="1"/>
          </p:cNvSpPr>
          <p:nvPr>
            <p:ph type="sldNum" sz="quarter" idx="10"/>
          </p:nvPr>
        </p:nvSpPr>
        <p:spPr/>
        <p:txBody>
          <a:bodyPr/>
          <a:lstStyle/>
          <a:p>
            <a:fld id="{865FB2F8-5C09-4E79-8F4F-54CA482EB2A2}" type="slidenum">
              <a:rPr lang="en-CA" smtClean="0"/>
              <a:t>16</a:t>
            </a:fld>
            <a:endParaRPr lang="en-CA"/>
          </a:p>
        </p:txBody>
      </p:sp>
    </p:spTree>
    <p:extLst>
      <p:ext uri="{BB962C8B-B14F-4D97-AF65-F5344CB8AC3E}">
        <p14:creationId xmlns:p14="http://schemas.microsoft.com/office/powerpoint/2010/main" val="161920140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 If</a:t>
            </a:r>
            <a:r>
              <a:rPr lang="en-CA" baseline="0" dirty="0"/>
              <a:t> your child is excited about entering the Trades or a Vocational Post Secondary Program, Surrey School District offers a wide variety of District Partnership Programs. For these speciality district programs, applications need to be in by March 1 for your child to qualify. Please see Mr. Smith , Career Facilitator, in the Careers office for more information on applications.</a:t>
            </a:r>
            <a:endParaRPr lang="en-CA" dirty="0"/>
          </a:p>
        </p:txBody>
      </p:sp>
      <p:sp>
        <p:nvSpPr>
          <p:cNvPr id="4" name="Slide Number Placeholder 3"/>
          <p:cNvSpPr>
            <a:spLocks noGrp="1"/>
          </p:cNvSpPr>
          <p:nvPr>
            <p:ph type="sldNum" sz="quarter" idx="10"/>
          </p:nvPr>
        </p:nvSpPr>
        <p:spPr/>
        <p:txBody>
          <a:bodyPr/>
          <a:lstStyle/>
          <a:p>
            <a:fld id="{865FB2F8-5C09-4E79-8F4F-54CA482EB2A2}" type="slidenum">
              <a:rPr lang="en-CA" smtClean="0"/>
              <a:t>17</a:t>
            </a:fld>
            <a:endParaRPr lang="en-CA"/>
          </a:p>
        </p:txBody>
      </p:sp>
    </p:spTree>
    <p:extLst>
      <p:ext uri="{BB962C8B-B14F-4D97-AF65-F5344CB8AC3E}">
        <p14:creationId xmlns:p14="http://schemas.microsoft.com/office/powerpoint/2010/main" val="187075899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865FB2F8-5C09-4E79-8F4F-54CA482EB2A2}" type="slidenum">
              <a:rPr lang="en-CA" smtClean="0"/>
              <a:t>19</a:t>
            </a:fld>
            <a:endParaRPr lang="en-CA"/>
          </a:p>
        </p:txBody>
      </p:sp>
    </p:spTree>
    <p:extLst>
      <p:ext uri="{BB962C8B-B14F-4D97-AF65-F5344CB8AC3E}">
        <p14:creationId xmlns:p14="http://schemas.microsoft.com/office/powerpoint/2010/main" val="36658335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Any questions or concerns about your child’s course selection can</a:t>
            </a:r>
            <a:r>
              <a:rPr lang="en-CA" baseline="0" dirty="0"/>
              <a:t> be asked on our virtual live Q&amp;A session next Thursday January 14</a:t>
            </a:r>
            <a:r>
              <a:rPr lang="en-CA" baseline="30000" dirty="0"/>
              <a:t>th</a:t>
            </a:r>
            <a:r>
              <a:rPr lang="en-CA" baseline="0" dirty="0"/>
              <a:t> from 6pm to 630pm. This Question and Answer session can be accessed on Zoom from a link provided on the School Website portal. Parents are invited to ask any questions through the chat feature or audio speaking  future and we will have a counsellor and other school staff ready to answer between the scheduled hours. </a:t>
            </a:r>
            <a:endParaRPr lang="en-CA" dirty="0"/>
          </a:p>
        </p:txBody>
      </p:sp>
      <p:sp>
        <p:nvSpPr>
          <p:cNvPr id="4" name="Slide Number Placeholder 3"/>
          <p:cNvSpPr>
            <a:spLocks noGrp="1"/>
          </p:cNvSpPr>
          <p:nvPr>
            <p:ph type="sldNum" sz="quarter" idx="10"/>
          </p:nvPr>
        </p:nvSpPr>
        <p:spPr/>
        <p:txBody>
          <a:bodyPr/>
          <a:lstStyle/>
          <a:p>
            <a:fld id="{865FB2F8-5C09-4E79-8F4F-54CA482EB2A2}" type="slidenum">
              <a:rPr lang="en-CA" smtClean="0"/>
              <a:t>2</a:t>
            </a:fld>
            <a:endParaRPr lang="en-CA"/>
          </a:p>
        </p:txBody>
      </p:sp>
    </p:spTree>
    <p:extLst>
      <p:ext uri="{BB962C8B-B14F-4D97-AF65-F5344CB8AC3E}">
        <p14:creationId xmlns:p14="http://schemas.microsoft.com/office/powerpoint/2010/main" val="29650481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The organization</a:t>
            </a:r>
            <a:r>
              <a:rPr lang="en-CA" baseline="0" dirty="0"/>
              <a:t> of this </a:t>
            </a:r>
            <a:r>
              <a:rPr lang="en-CA" baseline="0" dirty="0" err="1"/>
              <a:t>powerpoint</a:t>
            </a:r>
            <a:r>
              <a:rPr lang="en-CA" baseline="0" dirty="0"/>
              <a:t> begins with an overview of the BC high school graduation program requirements. Key members of school staff are introduced to parents that can help with further information about course selection. Finally, we will move through the Grade requirements from Grade 9 to Grade 12. </a:t>
            </a:r>
            <a:endParaRPr lang="en-CA" dirty="0"/>
          </a:p>
        </p:txBody>
      </p:sp>
      <p:sp>
        <p:nvSpPr>
          <p:cNvPr id="4" name="Slide Number Placeholder 3"/>
          <p:cNvSpPr>
            <a:spLocks noGrp="1"/>
          </p:cNvSpPr>
          <p:nvPr>
            <p:ph type="sldNum" sz="quarter" idx="10"/>
          </p:nvPr>
        </p:nvSpPr>
        <p:spPr/>
        <p:txBody>
          <a:bodyPr/>
          <a:lstStyle/>
          <a:p>
            <a:fld id="{865FB2F8-5C09-4E79-8F4F-54CA482EB2A2}" type="slidenum">
              <a:rPr lang="en-CA" smtClean="0"/>
              <a:t>3</a:t>
            </a:fld>
            <a:endParaRPr lang="en-CA"/>
          </a:p>
        </p:txBody>
      </p:sp>
    </p:spTree>
    <p:extLst>
      <p:ext uri="{BB962C8B-B14F-4D97-AF65-F5344CB8AC3E}">
        <p14:creationId xmlns:p14="http://schemas.microsoft.com/office/powerpoint/2010/main" val="317361778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Image Placeholder 1"/>
          <p:cNvSpPr>
            <a:spLocks noGrp="1" noRot="1" noChangeAspect="1"/>
          </p:cNvSpPr>
          <p:nvPr>
            <p:ph type="sldImg"/>
          </p:nvPr>
        </p:nvSpPr>
        <p:spPr bwMode="auto">
          <a:noFill/>
          <a:ln>
            <a:solidFill>
              <a:srgbClr val="000000"/>
            </a:solidFill>
            <a:miter lim="800000"/>
            <a:headEnd/>
            <a:tailEnd/>
          </a:ln>
        </p:spPr>
      </p:sp>
      <p:sp>
        <p:nvSpPr>
          <p:cNvPr id="18434"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CA"/>
          </a:p>
        </p:txBody>
      </p:sp>
      <p:sp>
        <p:nvSpPr>
          <p:cNvPr id="17411"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3C42CDC3-CBED-4B17-BABE-728087B3EFDB}" type="slidenum">
              <a:rPr lang="en-US"/>
              <a:pPr fontAlgn="base">
                <a:spcBef>
                  <a:spcPct val="0"/>
                </a:spcBef>
                <a:spcAft>
                  <a:spcPct val="0"/>
                </a:spcAft>
                <a:defRPr/>
              </a:pPr>
              <a:t>4</a:t>
            </a:fld>
            <a:endParaRPr lang="en-US"/>
          </a:p>
        </p:txBody>
      </p:sp>
    </p:spTree>
    <p:extLst>
      <p:ext uri="{BB962C8B-B14F-4D97-AF65-F5344CB8AC3E}">
        <p14:creationId xmlns:p14="http://schemas.microsoft.com/office/powerpoint/2010/main" val="130226459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Welcome</a:t>
            </a:r>
            <a:r>
              <a:rPr lang="en-CA" baseline="0" dirty="0"/>
              <a:t> to our QE Administration, Counselling and Career staff. When attempting to reach out to a school Principal or Counsellor please see which staff member is associated with your child’s last name by looking at the ALPHA letters next to staff names in this slide. All email contacts for these staff members can be found on our school website under the School Staff List Column. Parents of senior students can refer their Post Secondary admissions or future career questions to our career facilitators Mr. </a:t>
            </a:r>
            <a:r>
              <a:rPr lang="en-CA" baseline="0" dirty="0" err="1"/>
              <a:t>Reg</a:t>
            </a:r>
            <a:r>
              <a:rPr lang="en-CA" baseline="0" dirty="0"/>
              <a:t> Smith or Mr. Jeremy Lendvoy. </a:t>
            </a:r>
            <a:endParaRPr lang="en-CA" dirty="0"/>
          </a:p>
        </p:txBody>
      </p:sp>
      <p:sp>
        <p:nvSpPr>
          <p:cNvPr id="4" name="Slide Number Placeholder 3"/>
          <p:cNvSpPr>
            <a:spLocks noGrp="1"/>
          </p:cNvSpPr>
          <p:nvPr>
            <p:ph type="sldNum" sz="quarter" idx="10"/>
          </p:nvPr>
        </p:nvSpPr>
        <p:spPr/>
        <p:txBody>
          <a:bodyPr/>
          <a:lstStyle/>
          <a:p>
            <a:fld id="{865FB2F8-5C09-4E79-8F4F-54CA482EB2A2}" type="slidenum">
              <a:rPr lang="en-CA" smtClean="0"/>
              <a:t>5</a:t>
            </a:fld>
            <a:endParaRPr lang="en-CA"/>
          </a:p>
        </p:txBody>
      </p:sp>
    </p:spTree>
    <p:extLst>
      <p:ext uri="{BB962C8B-B14F-4D97-AF65-F5344CB8AC3E}">
        <p14:creationId xmlns:p14="http://schemas.microsoft.com/office/powerpoint/2010/main" val="424829613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Welcome</a:t>
            </a:r>
            <a:r>
              <a:rPr lang="en-CA" baseline="0" dirty="0"/>
              <a:t> to our QE Administration, Counselling and Career staff. When attempting to reach out to a school Principal or Counsellor please see which staff member is associated with your child’s last name by looking at the ALPHA letters next to staff names in this slide. All email contacts for these staff members can be found on our school website under the School Staff List Column. Parents of senior students can refer their Post Secondary admissions or future career questions to our career facilitators Mr. </a:t>
            </a:r>
            <a:r>
              <a:rPr lang="en-CA" baseline="0" dirty="0" err="1"/>
              <a:t>Reg</a:t>
            </a:r>
            <a:r>
              <a:rPr lang="en-CA" baseline="0" dirty="0"/>
              <a:t> Smith or Mr. Jeremy Lendvoy. </a:t>
            </a:r>
            <a:endParaRPr lang="en-CA" dirty="0"/>
          </a:p>
        </p:txBody>
      </p:sp>
      <p:sp>
        <p:nvSpPr>
          <p:cNvPr id="4" name="Slide Number Placeholder 3"/>
          <p:cNvSpPr>
            <a:spLocks noGrp="1"/>
          </p:cNvSpPr>
          <p:nvPr>
            <p:ph type="sldNum" sz="quarter" idx="10"/>
          </p:nvPr>
        </p:nvSpPr>
        <p:spPr/>
        <p:txBody>
          <a:bodyPr/>
          <a:lstStyle/>
          <a:p>
            <a:fld id="{865FB2F8-5C09-4E79-8F4F-54CA482EB2A2}" type="slidenum">
              <a:rPr lang="en-CA" smtClean="0"/>
              <a:t>6</a:t>
            </a:fld>
            <a:endParaRPr lang="en-CA"/>
          </a:p>
        </p:txBody>
      </p:sp>
    </p:spTree>
    <p:extLst>
      <p:ext uri="{BB962C8B-B14F-4D97-AF65-F5344CB8AC3E}">
        <p14:creationId xmlns:p14="http://schemas.microsoft.com/office/powerpoint/2010/main" val="351973405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Welcome</a:t>
            </a:r>
            <a:r>
              <a:rPr lang="en-CA" baseline="0" dirty="0"/>
              <a:t> to our QE Administration, Counselling and Career staff. When attempting to reach out to a school Principal or Counsellor please see which staff member is associated with your child’s last name by looking at the ALPHA letters next to staff names in this slide. All email contacts for these staff members can be found on our school website under the School Staff List Column. Parents of senior students can refer their Post Secondary admissions or future career questions to our career facilitators Mr. </a:t>
            </a:r>
            <a:r>
              <a:rPr lang="en-CA" baseline="0" dirty="0" err="1"/>
              <a:t>Reg</a:t>
            </a:r>
            <a:r>
              <a:rPr lang="en-CA" baseline="0" dirty="0"/>
              <a:t> Smith or Mr. Jeremy Lendvoy. </a:t>
            </a:r>
            <a:endParaRPr lang="en-CA" dirty="0"/>
          </a:p>
        </p:txBody>
      </p:sp>
      <p:sp>
        <p:nvSpPr>
          <p:cNvPr id="4" name="Slide Number Placeholder 3"/>
          <p:cNvSpPr>
            <a:spLocks noGrp="1"/>
          </p:cNvSpPr>
          <p:nvPr>
            <p:ph type="sldNum" sz="quarter" idx="10"/>
          </p:nvPr>
        </p:nvSpPr>
        <p:spPr/>
        <p:txBody>
          <a:bodyPr/>
          <a:lstStyle/>
          <a:p>
            <a:fld id="{865FB2F8-5C09-4E79-8F4F-54CA482EB2A2}" type="slidenum">
              <a:rPr lang="en-CA" smtClean="0"/>
              <a:t>7</a:t>
            </a:fld>
            <a:endParaRPr lang="en-CA"/>
          </a:p>
        </p:txBody>
      </p:sp>
    </p:spTree>
    <p:extLst>
      <p:ext uri="{BB962C8B-B14F-4D97-AF65-F5344CB8AC3E}">
        <p14:creationId xmlns:p14="http://schemas.microsoft.com/office/powerpoint/2010/main" val="138788599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Grade 8’s heading into grade 9 have an exciting</a:t>
            </a:r>
            <a:r>
              <a:rPr lang="en-CA" baseline="0" dirty="0"/>
              <a:t> year ahead of them with five mandatory academic courses: English, Math, PE, Science and Social Studies. Your child will also have three elective choices. It is suggested one elective is a Fine Arts course, another is an Applied Skills and Tech course and finally it is recommended to take a Modern Language Elective. If your child took French 8 and was successful passing the course they may select French 9, if they would like to try something different, Spanish 9 is also a new option. </a:t>
            </a:r>
            <a:endParaRPr lang="en-CA" dirty="0"/>
          </a:p>
        </p:txBody>
      </p:sp>
      <p:sp>
        <p:nvSpPr>
          <p:cNvPr id="4" name="Slide Number Placeholder 3"/>
          <p:cNvSpPr>
            <a:spLocks noGrp="1"/>
          </p:cNvSpPr>
          <p:nvPr>
            <p:ph type="sldNum" sz="quarter" idx="10"/>
          </p:nvPr>
        </p:nvSpPr>
        <p:spPr/>
        <p:txBody>
          <a:bodyPr/>
          <a:lstStyle/>
          <a:p>
            <a:fld id="{865FB2F8-5C09-4E79-8F4F-54CA482EB2A2}" type="slidenum">
              <a:rPr lang="en-CA" smtClean="0"/>
              <a:t>8</a:t>
            </a:fld>
            <a:endParaRPr lang="en-CA"/>
          </a:p>
        </p:txBody>
      </p:sp>
    </p:spTree>
    <p:extLst>
      <p:ext uri="{BB962C8B-B14F-4D97-AF65-F5344CB8AC3E}">
        <p14:creationId xmlns:p14="http://schemas.microsoft.com/office/powerpoint/2010/main" val="148696548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Welcome to Grade 10. Grade 10 is a special year because the credits</a:t>
            </a:r>
            <a:r>
              <a:rPr lang="en-CA" baseline="0" dirty="0"/>
              <a:t> earned begin contributing towards your child’s graduation plan. In this year, students are expected to take 6 mandatory classes: English, PE, Socials, Math, Science and Career Life Education. Math 10 presents two options, Foundations and Pre </a:t>
            </a:r>
            <a:r>
              <a:rPr lang="en-CA" baseline="0" dirty="0" err="1"/>
              <a:t>Calc</a:t>
            </a:r>
            <a:r>
              <a:rPr lang="en-CA" baseline="0" dirty="0"/>
              <a:t> and a second option Workplace Math is designed for students who perhaps struggle with Math and need a slower pace. Workplace Math is still a great options for students who want to go to colleges or get into a trades program. Students in Grade 10 will have two elective choices. We continue to suggest taking one modern language, options for this year are Punjabi 10, Spanish 10 or French 10. The final elective option can be a class from either Fine Arts or Applied Skills and Technology. </a:t>
            </a:r>
            <a:endParaRPr lang="en-CA" dirty="0"/>
          </a:p>
        </p:txBody>
      </p:sp>
      <p:sp>
        <p:nvSpPr>
          <p:cNvPr id="4" name="Slide Number Placeholder 3"/>
          <p:cNvSpPr>
            <a:spLocks noGrp="1"/>
          </p:cNvSpPr>
          <p:nvPr>
            <p:ph type="sldNum" sz="quarter" idx="10"/>
          </p:nvPr>
        </p:nvSpPr>
        <p:spPr/>
        <p:txBody>
          <a:bodyPr/>
          <a:lstStyle/>
          <a:p>
            <a:fld id="{865FB2F8-5C09-4E79-8F4F-54CA482EB2A2}" type="slidenum">
              <a:rPr lang="en-CA" smtClean="0"/>
              <a:t>9</a:t>
            </a:fld>
            <a:endParaRPr lang="en-CA"/>
          </a:p>
        </p:txBody>
      </p:sp>
    </p:spTree>
    <p:extLst>
      <p:ext uri="{BB962C8B-B14F-4D97-AF65-F5344CB8AC3E}">
        <p14:creationId xmlns:p14="http://schemas.microsoft.com/office/powerpoint/2010/main" val="40844005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a:t>Click to edit Master title style</a:t>
            </a:r>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sp>
        <p:nvSpPr>
          <p:cNvPr id="7" name="Date Placeholder 6"/>
          <p:cNvSpPr>
            <a:spLocks noGrp="1"/>
          </p:cNvSpPr>
          <p:nvPr>
            <p:ph type="dt" sz="half" idx="10"/>
          </p:nvPr>
        </p:nvSpPr>
        <p:spPr/>
        <p:txBody>
          <a:bodyPr/>
          <a:lstStyle/>
          <a:p>
            <a:fld id="{2574A029-CB46-4887-8732-5C5CF460C2AA}" type="datetimeFigureOut">
              <a:rPr lang="en-US" smtClean="0"/>
              <a:t>1/14/2022</a:t>
            </a:fld>
            <a:endParaRPr lang="en-US"/>
          </a:p>
        </p:txBody>
      </p:sp>
      <p:sp>
        <p:nvSpPr>
          <p:cNvPr id="20" name="Footer Placeholder 19"/>
          <p:cNvSpPr>
            <a:spLocks noGrp="1"/>
          </p:cNvSpPr>
          <p:nvPr>
            <p:ph type="ftr" sz="quarter" idx="11"/>
          </p:nvPr>
        </p:nvSpPr>
        <p:spPr/>
        <p:txBody>
          <a:bodyPr/>
          <a:lstStyle/>
          <a:p>
            <a:endParaRPr lang="en-US"/>
          </a:p>
        </p:txBody>
      </p:sp>
      <p:sp>
        <p:nvSpPr>
          <p:cNvPr id="10" name="Slide Number Placeholder 9"/>
          <p:cNvSpPr>
            <a:spLocks noGrp="1"/>
          </p:cNvSpPr>
          <p:nvPr>
            <p:ph type="sldNum" sz="quarter" idx="12"/>
          </p:nvPr>
        </p:nvSpPr>
        <p:spPr/>
        <p:txBody>
          <a:bodyPr/>
          <a:lstStyle/>
          <a:p>
            <a:fld id="{5477CE90-E6B4-4328-96B9-423D59748048}" type="slidenum">
              <a:rPr lang="en-US" smtClean="0"/>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2574A029-CB46-4887-8732-5C5CF460C2AA}" type="datetimeFigureOut">
              <a:rPr lang="en-US" smtClean="0"/>
              <a:t>1/14/2022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77CE90-E6B4-4328-96B9-423D59748048}"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1143000" y="274640"/>
            <a:ext cx="55626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2574A029-CB46-4887-8732-5C5CF460C2AA}" type="datetimeFigureOut">
              <a:rPr lang="en-US" smtClean="0"/>
              <a:t>1/14/2022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77CE90-E6B4-4328-96B9-423D59748048}"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2574A029-CB46-4887-8732-5C5CF460C2AA}" type="datetimeFigureOut">
              <a:rPr lang="en-US" smtClean="0"/>
              <a:t>1/14/2022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77CE90-E6B4-4328-96B9-423D59748048}"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a:t>Click to edit Master title style</a:t>
            </a:r>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2574A029-CB46-4887-8732-5C5CF460C2AA}" type="datetimeFigureOut">
              <a:rPr lang="en-US" smtClean="0"/>
              <a:t>1/14/2022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77CE90-E6B4-4328-96B9-423D59748048}" type="slidenum">
              <a:rPr lang="en-US" smtClean="0"/>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p>
            <a:r>
              <a:rPr kumimoji="0" lang="en-US"/>
              <a:t>Click to edit Master title style</a:t>
            </a:r>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2574A029-CB46-4887-8732-5C5CF460C2AA}" type="datetimeFigureOut">
              <a:rPr lang="en-US" smtClean="0"/>
              <a:t>1/14/2022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77CE90-E6B4-4328-96B9-423D59748048}"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a:t>Click to edit Master title style</a:t>
            </a:r>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2574A029-CB46-4887-8732-5C5CF460C2AA}" type="datetimeFigureOut">
              <a:rPr lang="en-US" smtClean="0"/>
              <a:t>1/14/2022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477CE90-E6B4-4328-96B9-423D59748048}"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p>
            <a:r>
              <a:rPr kumimoji="0" lang="en-US"/>
              <a:t>Click to edit Master title style</a:t>
            </a:r>
          </a:p>
        </p:txBody>
      </p:sp>
      <p:sp>
        <p:nvSpPr>
          <p:cNvPr id="3" name="Date Placeholder 2"/>
          <p:cNvSpPr>
            <a:spLocks noGrp="1"/>
          </p:cNvSpPr>
          <p:nvPr>
            <p:ph type="dt" sz="half" idx="10"/>
          </p:nvPr>
        </p:nvSpPr>
        <p:spPr/>
        <p:txBody>
          <a:bodyPr/>
          <a:lstStyle/>
          <a:p>
            <a:fld id="{2574A029-CB46-4887-8732-5C5CF460C2AA}" type="datetimeFigureOut">
              <a:rPr lang="en-US" smtClean="0"/>
              <a:t>1/14/2022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477CE90-E6B4-4328-96B9-423D59748048}"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Date Placeholder 1"/>
          <p:cNvSpPr>
            <a:spLocks noGrp="1"/>
          </p:cNvSpPr>
          <p:nvPr>
            <p:ph type="dt" sz="half" idx="10"/>
          </p:nvPr>
        </p:nvSpPr>
        <p:spPr/>
        <p:txBody>
          <a:bodyPr/>
          <a:lstStyle/>
          <a:p>
            <a:fld id="{2574A029-CB46-4887-8732-5C5CF460C2AA}" type="datetimeFigureOut">
              <a:rPr lang="en-US" smtClean="0"/>
              <a:t>1/14/2022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477CE90-E6B4-4328-96B9-423D59748048}" type="slidenum">
              <a:rPr lang="en-US" smtClean="0"/>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a:t>Click to edit Master title style</a:t>
            </a:r>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2574A029-CB46-4887-8732-5C5CF460C2AA}" type="datetimeFigureOut">
              <a:rPr lang="en-US" smtClean="0"/>
              <a:t>1/14/2022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77CE90-E6B4-4328-96B9-423D59748048}"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a:t>Click to edit Master title style</a:t>
            </a:r>
          </a:p>
        </p:txBody>
      </p:sp>
      <p:sp>
        <p:nvSpPr>
          <p:cNvPr id="5" name="Date Placeholder 4"/>
          <p:cNvSpPr>
            <a:spLocks noGrp="1"/>
          </p:cNvSpPr>
          <p:nvPr>
            <p:ph type="dt" sz="half" idx="10"/>
          </p:nvPr>
        </p:nvSpPr>
        <p:spPr/>
        <p:txBody>
          <a:bodyPr/>
          <a:lstStyle/>
          <a:p>
            <a:fld id="{2574A029-CB46-4887-8732-5C5CF460C2AA}" type="datetimeFigureOut">
              <a:rPr lang="en-US" smtClean="0"/>
              <a:t>1/14/2022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77CE90-E6B4-4328-96B9-423D59748048}" type="slidenum">
              <a:rPr lang="en-US" smtClean="0"/>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p>
            <a:r>
              <a:rPr kumimoji="0" lang="en-US"/>
              <a:t>Click to edit Master title style</a:t>
            </a:r>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2574A029-CB46-4887-8732-5C5CF460C2AA}" type="datetimeFigureOut">
              <a:rPr lang="en-US" smtClean="0"/>
              <a:t>1/14/2022</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5477CE90-E6B4-4328-96B9-423D59748048}" type="slidenum">
              <a:rPr lang="en-US" smtClean="0"/>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 Id="rId4" Type="http://schemas.openxmlformats.org/officeDocument/2006/relationships/image" Target="../media/image12.png"/></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3.jp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6.xml"/><Relationship Id="rId4" Type="http://schemas.openxmlformats.org/officeDocument/2006/relationships/image" Target="../media/image4.png"/></Relationships>
</file>

<file path=ppt/slides/_rels/slide2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www.qecareereducation.ca/" TargetMode="External"/><Relationship Id="rId2" Type="http://schemas.openxmlformats.org/officeDocument/2006/relationships/hyperlink" Target="http://www.surreyschools.ca/schools/queene" TargetMode="External"/><Relationship Id="rId1" Type="http://schemas.openxmlformats.org/officeDocument/2006/relationships/slideLayout" Target="../slideLayouts/slideLayout6.xml"/><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mailto:Lendvoy_j@surreyschools.ca"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hyperlink" Target="mailto:Sira_s@surreyschools.ca" TargetMode="External"/><Relationship Id="rId4" Type="http://schemas.openxmlformats.org/officeDocument/2006/relationships/hyperlink" Target="mailto:Kerr_k@surreyschools.ca"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95400" y="0"/>
            <a:ext cx="7406640" cy="3148584"/>
          </a:xfrm>
        </p:spPr>
        <p:txBody>
          <a:bodyPr>
            <a:noAutofit/>
          </a:bodyPr>
          <a:lstStyle/>
          <a:p>
            <a:pPr algn="ctr"/>
            <a:r>
              <a:rPr lang="en-US" sz="6600" b="1" i="1" dirty="0">
                <a:solidFill>
                  <a:schemeClr val="accent6">
                    <a:lumMod val="75000"/>
                  </a:schemeClr>
                </a:solidFill>
              </a:rPr>
              <a:t>Course Selection Parent Information Virtual Session</a:t>
            </a:r>
          </a:p>
        </p:txBody>
      </p:sp>
      <p:sp>
        <p:nvSpPr>
          <p:cNvPr id="3" name="Subtitle 2"/>
          <p:cNvSpPr>
            <a:spLocks noGrp="1"/>
          </p:cNvSpPr>
          <p:nvPr>
            <p:ph type="subTitle" idx="1"/>
          </p:nvPr>
        </p:nvSpPr>
        <p:spPr>
          <a:xfrm>
            <a:off x="2979420" y="2462784"/>
            <a:ext cx="4038600" cy="1371600"/>
          </a:xfrm>
        </p:spPr>
        <p:txBody>
          <a:bodyPr>
            <a:normAutofit/>
          </a:bodyPr>
          <a:lstStyle/>
          <a:p>
            <a:pPr algn="ctr"/>
            <a:endParaRPr lang="en-US" sz="2400" i="1" dirty="0"/>
          </a:p>
          <a:p>
            <a:pPr algn="ctr"/>
            <a:endParaRPr lang="en-US" sz="2400" i="1" dirty="0"/>
          </a:p>
          <a:p>
            <a:pPr algn="ctr"/>
            <a:r>
              <a:rPr lang="en-US" sz="2400" i="1" dirty="0"/>
              <a:t>2022/23 School Year</a:t>
            </a:r>
          </a:p>
        </p:txBody>
      </p:sp>
      <p:pic>
        <p:nvPicPr>
          <p:cNvPr id="1026" name="Picture 2" descr="Support Us ‹ Surrey Hospital Foundatio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62400" y="3869020"/>
            <a:ext cx="2282825" cy="2466719"/>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Content Placeholder 1"/>
          <p:cNvSpPr>
            <a:spLocks noGrp="1"/>
          </p:cNvSpPr>
          <p:nvPr>
            <p:ph idx="1"/>
          </p:nvPr>
        </p:nvSpPr>
        <p:spPr>
          <a:xfrm>
            <a:off x="838200" y="814309"/>
            <a:ext cx="8458200" cy="5486400"/>
          </a:xfrm>
        </p:spPr>
        <p:txBody>
          <a:bodyPr/>
          <a:lstStyle/>
          <a:p>
            <a:pPr eaLnBrk="1" hangingPunct="1"/>
            <a:endParaRPr lang="en-US" dirty="0"/>
          </a:p>
          <a:p>
            <a:pPr eaLnBrk="1" hangingPunct="1"/>
            <a:r>
              <a:rPr lang="en-US" dirty="0"/>
              <a:t>Grade 10 marks the beginning of your Graduation Plan to obtain your Dogwood Diploma</a:t>
            </a:r>
          </a:p>
          <a:p>
            <a:pPr eaLnBrk="1" hangingPunct="1"/>
            <a:endParaRPr lang="en-US" dirty="0"/>
          </a:p>
          <a:p>
            <a:pPr marL="82296" indent="0" eaLnBrk="1" hangingPunct="1">
              <a:buNone/>
            </a:pPr>
            <a:endParaRPr lang="en-US" dirty="0"/>
          </a:p>
          <a:p>
            <a:pPr eaLnBrk="1" hangingPunct="1"/>
            <a:r>
              <a:rPr lang="en-US" dirty="0"/>
              <a:t>The credits obtained contribute to the mandatory </a:t>
            </a:r>
            <a:r>
              <a:rPr lang="en-US" b="1" dirty="0"/>
              <a:t>80 CREDITS</a:t>
            </a:r>
            <a:r>
              <a:rPr lang="en-US" dirty="0"/>
              <a:t> for high school graduation</a:t>
            </a:r>
          </a:p>
          <a:p>
            <a:pPr eaLnBrk="1" hangingPunct="1">
              <a:buFont typeface="Wingdings 3" pitchFamily="18" charset="2"/>
              <a:buNone/>
            </a:pPr>
            <a:endParaRPr lang="en-US" dirty="0"/>
          </a:p>
        </p:txBody>
      </p:sp>
      <p:pic>
        <p:nvPicPr>
          <p:cNvPr id="2052" name="Picture 4" descr="Graduation Grad Cap Silhouette Instant Download includes Cricut, Cameo Silhouette SVG Cut File, JPEG Printable Image, PNG Transparent Fil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60721" y="4648200"/>
            <a:ext cx="2057400" cy="1633818"/>
          </a:xfrm>
          <a:prstGeom prst="rect">
            <a:avLst/>
          </a:prstGeom>
          <a:noFill/>
          <a:extLst>
            <a:ext uri="{909E8E84-426E-40DD-AFC4-6F175D3DCCD1}">
              <a14:hiddenFill xmlns:a14="http://schemas.microsoft.com/office/drawing/2010/main">
                <a:solidFill>
                  <a:srgbClr val="FFFFFF"/>
                </a:solidFill>
              </a14:hiddenFill>
            </a:ext>
          </a:extLst>
        </p:spPr>
      </p:pic>
      <p:sp>
        <p:nvSpPr>
          <p:cNvPr id="3" name="Title 2"/>
          <p:cNvSpPr>
            <a:spLocks noGrp="1"/>
          </p:cNvSpPr>
          <p:nvPr>
            <p:ph type="title"/>
          </p:nvPr>
        </p:nvSpPr>
        <p:spPr>
          <a:xfrm>
            <a:off x="493712" y="6350"/>
            <a:ext cx="8229601" cy="1143000"/>
          </a:xfrm>
        </p:spPr>
        <p:txBody>
          <a:bodyPr/>
          <a:lstStyle/>
          <a:p>
            <a:pPr algn="ctr" eaLnBrk="1" fontAlgn="auto" hangingPunct="1">
              <a:spcAft>
                <a:spcPts val="0"/>
              </a:spcAft>
              <a:defRPr/>
            </a:pPr>
            <a:r>
              <a:rPr lang="en-US" sz="3200" dirty="0"/>
              <a:t>WHY GRADE 10 Is a Big Year?</a:t>
            </a:r>
          </a:p>
        </p:txBody>
      </p:sp>
    </p:spTree>
    <p:extLst>
      <p:ext uri="{BB962C8B-B14F-4D97-AF65-F5344CB8AC3E}">
        <p14:creationId xmlns:p14="http://schemas.microsoft.com/office/powerpoint/2010/main" val="19645502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68702" y="-228600"/>
            <a:ext cx="7772400" cy="1219199"/>
          </a:xfrm>
        </p:spPr>
        <p:txBody>
          <a:bodyPr>
            <a:normAutofit/>
          </a:bodyPr>
          <a:lstStyle/>
          <a:p>
            <a:pPr algn="ctr"/>
            <a:r>
              <a:rPr lang="en-US" dirty="0">
                <a:cs typeface="Aharoni" panose="02010803020104030203" pitchFamily="2" charset="-79"/>
              </a:rPr>
              <a:t>Math 10</a:t>
            </a:r>
            <a:endParaRPr lang="en-US" dirty="0"/>
          </a:p>
        </p:txBody>
      </p:sp>
      <p:sp>
        <p:nvSpPr>
          <p:cNvPr id="3" name="Subtitle 2"/>
          <p:cNvSpPr>
            <a:spLocks noGrp="1"/>
          </p:cNvSpPr>
          <p:nvPr>
            <p:ph type="subTitle" idx="1"/>
          </p:nvPr>
        </p:nvSpPr>
        <p:spPr>
          <a:xfrm>
            <a:off x="990600" y="399690"/>
            <a:ext cx="8814758" cy="6477001"/>
          </a:xfrm>
        </p:spPr>
        <p:txBody>
          <a:bodyPr/>
          <a:lstStyle/>
          <a:p>
            <a:pPr algn="l"/>
            <a:endParaRPr lang="en-US" i="1" dirty="0"/>
          </a:p>
          <a:p>
            <a:pPr marL="457200" indent="-457200" algn="l">
              <a:buFont typeface="Arial" panose="020B0604020202020204" pitchFamily="34" charset="0"/>
              <a:buChar char="•"/>
            </a:pPr>
            <a:r>
              <a:rPr lang="en-US" dirty="0"/>
              <a:t>All students will be auto-registered</a:t>
            </a:r>
          </a:p>
          <a:p>
            <a:pPr algn="l"/>
            <a:r>
              <a:rPr lang="en-US" dirty="0"/>
              <a:t>For their Math Class Next Year</a:t>
            </a:r>
          </a:p>
          <a:p>
            <a:pPr algn="l"/>
            <a:endParaRPr lang="en-US" dirty="0"/>
          </a:p>
          <a:p>
            <a:pPr marL="457200" indent="-457200" algn="l">
              <a:buFont typeface="Arial" panose="020B0604020202020204" pitchFamily="34" charset="0"/>
              <a:buChar char="•"/>
            </a:pPr>
            <a:r>
              <a:rPr lang="en-US" dirty="0"/>
              <a:t>Placement in either Workplace or Foundations/Pre </a:t>
            </a:r>
            <a:r>
              <a:rPr lang="en-US" dirty="0" err="1"/>
              <a:t>Calc</a:t>
            </a:r>
            <a:endParaRPr lang="en-US" dirty="0"/>
          </a:p>
          <a:p>
            <a:pPr marL="0" algn="l"/>
            <a:r>
              <a:rPr lang="en-US" dirty="0"/>
              <a:t> will be determined on:</a:t>
            </a:r>
          </a:p>
          <a:p>
            <a:pPr marL="457200" indent="-457200" algn="l">
              <a:buFont typeface="Arial" panose="020B0604020202020204" pitchFamily="34" charset="0"/>
              <a:buChar char="•"/>
            </a:pPr>
            <a:r>
              <a:rPr lang="en-US" dirty="0"/>
              <a:t>A. Performance in Math 9</a:t>
            </a:r>
          </a:p>
          <a:p>
            <a:pPr marL="457200" indent="-457200" algn="l">
              <a:buFont typeface="Arial" panose="020B0604020202020204" pitchFamily="34" charset="0"/>
              <a:buChar char="•"/>
            </a:pPr>
            <a:r>
              <a:rPr lang="en-US" dirty="0"/>
              <a:t>B. Student/Teacher Conversations</a:t>
            </a:r>
          </a:p>
          <a:p>
            <a:pPr marL="457200" indent="-457200" algn="l">
              <a:buFont typeface="Arial" panose="020B0604020202020204" pitchFamily="34" charset="0"/>
              <a:buChar char="•"/>
            </a:pPr>
            <a:endParaRPr lang="en-US" dirty="0"/>
          </a:p>
          <a:p>
            <a:pPr marL="457200" indent="-457200" algn="l">
              <a:buFont typeface="Arial" panose="020B0604020202020204" pitchFamily="34" charset="0"/>
              <a:buChar char="•"/>
            </a:pPr>
            <a:endParaRPr lang="en-US" dirty="0"/>
          </a:p>
          <a:p>
            <a:pPr marL="457200" indent="-457200" algn="l">
              <a:buFont typeface="Arial" panose="020B0604020202020204" pitchFamily="34" charset="0"/>
              <a:buChar char="•"/>
            </a:pPr>
            <a:r>
              <a:rPr lang="en-US" b="1" dirty="0"/>
              <a:t>*NOTE* </a:t>
            </a:r>
            <a:r>
              <a:rPr lang="en-US" dirty="0"/>
              <a:t>Students taking Workplace 10 route have opportunities to advance to Foundations or Pre </a:t>
            </a:r>
            <a:r>
              <a:rPr lang="en-US" dirty="0" err="1"/>
              <a:t>Calc</a:t>
            </a:r>
            <a:r>
              <a:rPr lang="en-US" dirty="0"/>
              <a:t> 11 through summer school or challenging F&amp;P Math 10 the following year</a:t>
            </a:r>
            <a:endParaRPr lang="en-US" b="1" dirty="0"/>
          </a:p>
        </p:txBody>
      </p:sp>
      <p:pic>
        <p:nvPicPr>
          <p:cNvPr id="3076" name="Picture 4" descr="Math Clipart, Mathematics, Math Clip Art PNG Transparent Clipart Image and  PSD File for Free Download"/>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970146" y="33068"/>
            <a:ext cx="2153726" cy="21537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459389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b="1" u="sng" dirty="0"/>
              <a:t>Grade 11/12  Grad PLAN</a:t>
            </a:r>
            <a:endParaRPr lang="en-CA" dirty="0"/>
          </a:p>
        </p:txBody>
      </p:sp>
      <p:sp>
        <p:nvSpPr>
          <p:cNvPr id="3" name="Content Placeholder 2"/>
          <p:cNvSpPr>
            <a:spLocks noGrp="1"/>
          </p:cNvSpPr>
          <p:nvPr>
            <p:ph idx="1"/>
          </p:nvPr>
        </p:nvSpPr>
        <p:spPr>
          <a:xfrm>
            <a:off x="1219200" y="1407699"/>
            <a:ext cx="7498080" cy="4800600"/>
          </a:xfrm>
        </p:spPr>
        <p:txBody>
          <a:bodyPr>
            <a:normAutofit fontScale="92500" lnSpcReduction="10000"/>
          </a:bodyPr>
          <a:lstStyle/>
          <a:p>
            <a:r>
              <a:rPr lang="en-CA" dirty="0"/>
              <a:t>· English11 &amp; 12</a:t>
            </a:r>
          </a:p>
          <a:p>
            <a:r>
              <a:rPr lang="en-CA" dirty="0"/>
              <a:t>· Social Studies 11/12</a:t>
            </a:r>
          </a:p>
          <a:p>
            <a:r>
              <a:rPr lang="en-CA" dirty="0"/>
              <a:t>· Math 11 or 12</a:t>
            </a:r>
          </a:p>
          <a:p>
            <a:r>
              <a:rPr lang="en-CA" dirty="0"/>
              <a:t>· Science 11 or 12</a:t>
            </a:r>
          </a:p>
          <a:p>
            <a:r>
              <a:rPr lang="en-CA" dirty="0"/>
              <a:t>· Career Life Connections 12</a:t>
            </a:r>
          </a:p>
          <a:p>
            <a:r>
              <a:rPr lang="en-CA" dirty="0"/>
              <a:t>· Literacy &amp; Numeracy Assessment </a:t>
            </a:r>
          </a:p>
          <a:p>
            <a:r>
              <a:rPr lang="en-CA" dirty="0"/>
              <a:t>· Total of 80 credits (16 credits coming from courses at grade 12 level) </a:t>
            </a:r>
          </a:p>
          <a:p>
            <a:r>
              <a:rPr lang="en-CA" dirty="0"/>
              <a:t>For more information send an email to your child’s counsellor</a:t>
            </a:r>
          </a:p>
          <a:p>
            <a:endParaRPr lang="en-CA" dirty="0"/>
          </a:p>
        </p:txBody>
      </p:sp>
    </p:spTree>
    <p:extLst>
      <p:ext uri="{BB962C8B-B14F-4D97-AF65-F5344CB8AC3E}">
        <p14:creationId xmlns:p14="http://schemas.microsoft.com/office/powerpoint/2010/main" val="18698291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CA" b="1" dirty="0">
                <a:latin typeface="Papyrus" panose="03070502060502030205" pitchFamily="66" charset="0"/>
              </a:rPr>
              <a:t>Co-Op Programs @ QE</a:t>
            </a:r>
            <a:endParaRPr lang="en-US" b="1" dirty="0">
              <a:latin typeface="Papyrus" panose="03070502060502030205" pitchFamily="66" charset="0"/>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rot="1621766">
            <a:off x="7545025" y="5042099"/>
            <a:ext cx="1321594" cy="1189435"/>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39693" y="1131094"/>
            <a:ext cx="790575" cy="877538"/>
          </a:xfrm>
          <a:prstGeom prst="rect">
            <a:avLst/>
          </a:prstGeom>
        </p:spPr>
      </p:pic>
      <p:sp>
        <p:nvSpPr>
          <p:cNvPr id="6" name="TextBox 5"/>
          <p:cNvSpPr txBox="1"/>
          <p:nvPr/>
        </p:nvSpPr>
        <p:spPr>
          <a:xfrm>
            <a:off x="1132003" y="1766740"/>
            <a:ext cx="4950413" cy="415498"/>
          </a:xfrm>
          <a:prstGeom prst="rect">
            <a:avLst/>
          </a:prstGeom>
          <a:noFill/>
        </p:spPr>
        <p:txBody>
          <a:bodyPr wrap="square" rtlCol="0">
            <a:spAutoFit/>
          </a:bodyPr>
          <a:lstStyle/>
          <a:p>
            <a:r>
              <a:rPr lang="en-CA" sz="2100" b="1" dirty="0"/>
              <a:t>What are Coops? </a:t>
            </a:r>
          </a:p>
        </p:txBody>
      </p:sp>
      <p:sp>
        <p:nvSpPr>
          <p:cNvPr id="9" name="Content Placeholder 8"/>
          <p:cNvSpPr>
            <a:spLocks noGrp="1"/>
          </p:cNvSpPr>
          <p:nvPr>
            <p:ph idx="1"/>
          </p:nvPr>
        </p:nvSpPr>
        <p:spPr>
          <a:xfrm>
            <a:off x="1155007" y="2005734"/>
            <a:ext cx="7886700" cy="3565625"/>
          </a:xfrm>
        </p:spPr>
        <p:txBody>
          <a:bodyPr>
            <a:normAutofit fontScale="77500" lnSpcReduction="20000"/>
          </a:bodyPr>
          <a:lstStyle/>
          <a:p>
            <a:endParaRPr lang="en-CA" dirty="0"/>
          </a:p>
          <a:p>
            <a:r>
              <a:rPr lang="en-CA" dirty="0"/>
              <a:t>Themed, pre packaged cohorts that include extra credits and a variety of courses. You will stay with the same teacher and each coop includes a valuable work experience portion that looks great for Scholarships, post secondary and college entrance applications</a:t>
            </a:r>
          </a:p>
          <a:p>
            <a:r>
              <a:rPr lang="en-CA" dirty="0"/>
              <a:t>Targeting students with clear post secondary or career visions and strong attendance</a:t>
            </a:r>
          </a:p>
          <a:p>
            <a:pPr marL="0" indent="0">
              <a:buNone/>
            </a:pPr>
            <a:r>
              <a:rPr lang="en-CA" dirty="0"/>
              <a:t>Ex. </a:t>
            </a:r>
            <a:r>
              <a:rPr lang="en-CA" dirty="0" err="1"/>
              <a:t>Mr</a:t>
            </a:r>
            <a:r>
              <a:rPr lang="en-CA" dirty="0"/>
              <a:t> Martin’s Geography and Leadership Coop</a:t>
            </a:r>
          </a:p>
          <a:p>
            <a:endParaRPr lang="en-CA" dirty="0"/>
          </a:p>
        </p:txBody>
      </p:sp>
      <p:pic>
        <p:nvPicPr>
          <p:cNvPr id="10" name="Picture 9"/>
          <p:cNvPicPr>
            <a:picLocks noChangeAspect="1"/>
          </p:cNvPicPr>
          <p:nvPr/>
        </p:nvPicPr>
        <p:blipFill>
          <a:blip r:embed="rId4"/>
          <a:stretch>
            <a:fillRect/>
          </a:stretch>
        </p:blipFill>
        <p:spPr>
          <a:xfrm>
            <a:off x="2560887" y="5204343"/>
            <a:ext cx="3308280" cy="1212020"/>
          </a:xfrm>
          <a:prstGeom prst="rect">
            <a:avLst/>
          </a:prstGeom>
        </p:spPr>
      </p:pic>
    </p:spTree>
    <p:extLst>
      <p:ext uri="{BB962C8B-B14F-4D97-AF65-F5344CB8AC3E}">
        <p14:creationId xmlns:p14="http://schemas.microsoft.com/office/powerpoint/2010/main" val="61176781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CA" b="1" dirty="0">
                <a:latin typeface="Papyrus" panose="03070502060502030205" pitchFamily="66" charset="0"/>
              </a:rPr>
              <a:t>Co-Op Programs @ QE</a:t>
            </a:r>
            <a:endParaRPr lang="en-US" b="1" dirty="0">
              <a:latin typeface="Papyrus" panose="03070502060502030205" pitchFamily="66" charset="0"/>
            </a:endParaRPr>
          </a:p>
        </p:txBody>
      </p:sp>
      <p:sp>
        <p:nvSpPr>
          <p:cNvPr id="3" name="Content Placeholder 2"/>
          <p:cNvSpPr>
            <a:spLocks noGrp="1"/>
          </p:cNvSpPr>
          <p:nvPr>
            <p:ph idx="1"/>
          </p:nvPr>
        </p:nvSpPr>
        <p:spPr>
          <a:xfrm>
            <a:off x="838200" y="3168875"/>
            <a:ext cx="3608615" cy="3473801"/>
          </a:xfrm>
        </p:spPr>
        <p:txBody>
          <a:bodyPr>
            <a:normAutofit/>
          </a:bodyPr>
          <a:lstStyle/>
          <a:p>
            <a:r>
              <a:rPr lang="en-CA" sz="2400" b="1" dirty="0">
                <a:latin typeface="+mj-lt"/>
              </a:rPr>
              <a:t>Humanities/Law Co-Op</a:t>
            </a:r>
          </a:p>
          <a:p>
            <a:r>
              <a:rPr lang="en-CA" sz="2400" b="1" dirty="0">
                <a:latin typeface="+mj-lt"/>
              </a:rPr>
              <a:t>Mechanics Co-Op </a:t>
            </a:r>
          </a:p>
          <a:p>
            <a:r>
              <a:rPr lang="en-CA" sz="2400" b="1" dirty="0">
                <a:latin typeface="+mj-lt"/>
              </a:rPr>
              <a:t>Geography/PE Leadership Co-op</a:t>
            </a:r>
            <a:endParaRPr lang="en-US" sz="2400" dirty="0">
              <a:latin typeface="+mj-lt"/>
            </a:endParaRPr>
          </a:p>
        </p:txBody>
      </p:sp>
      <p:sp>
        <p:nvSpPr>
          <p:cNvPr id="6" name="TextBox 5"/>
          <p:cNvSpPr txBox="1"/>
          <p:nvPr/>
        </p:nvSpPr>
        <p:spPr>
          <a:xfrm>
            <a:off x="1435608" y="1437766"/>
            <a:ext cx="2731770" cy="1384995"/>
          </a:xfrm>
          <a:prstGeom prst="rect">
            <a:avLst/>
          </a:prstGeom>
          <a:noFill/>
        </p:spPr>
        <p:txBody>
          <a:bodyPr wrap="square" rtlCol="0">
            <a:spAutoFit/>
          </a:bodyPr>
          <a:lstStyle/>
          <a:p>
            <a:pPr algn="ctr"/>
            <a:r>
              <a:rPr lang="en-CA" sz="2800" b="1" dirty="0"/>
              <a:t>FULL  DAY (4 Periods)</a:t>
            </a:r>
          </a:p>
          <a:p>
            <a:pPr algn="ctr"/>
            <a:r>
              <a:rPr lang="en-CA" sz="2800" b="1" dirty="0"/>
              <a:t>24 Credits</a:t>
            </a:r>
          </a:p>
        </p:txBody>
      </p:sp>
      <p:sp>
        <p:nvSpPr>
          <p:cNvPr id="7" name="Content Placeholder 2"/>
          <p:cNvSpPr txBox="1">
            <a:spLocks/>
          </p:cNvSpPr>
          <p:nvPr/>
        </p:nvSpPr>
        <p:spPr>
          <a:xfrm>
            <a:off x="5535385" y="3288835"/>
            <a:ext cx="3608615" cy="3473801"/>
          </a:xfrm>
          <a:prstGeom prst="rect">
            <a:avLst/>
          </a:prstGeom>
        </p:spPr>
        <p:txBody>
          <a:bodyPr vert="horz" lIns="68580" tIns="34290" rIns="68580" bIns="3429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CA" sz="2100" b="1" dirty="0">
                <a:latin typeface="+mj-lt"/>
              </a:rPr>
              <a:t>Science  (</a:t>
            </a:r>
            <a:r>
              <a:rPr lang="en-CA" sz="2100" b="1" dirty="0" err="1">
                <a:latin typeface="+mj-lt"/>
              </a:rPr>
              <a:t>Chem</a:t>
            </a:r>
            <a:r>
              <a:rPr lang="en-CA" sz="2100" b="1" dirty="0">
                <a:latin typeface="+mj-lt"/>
              </a:rPr>
              <a:t> Focus)</a:t>
            </a:r>
          </a:p>
          <a:p>
            <a:r>
              <a:rPr lang="en-CA" sz="2100" b="1" dirty="0">
                <a:latin typeface="+mj-lt"/>
              </a:rPr>
              <a:t>Entrepreneurship Business</a:t>
            </a:r>
            <a:r>
              <a:rPr lang="en-CA" sz="2100" dirty="0">
                <a:latin typeface="+mj-lt"/>
              </a:rPr>
              <a:t>:</a:t>
            </a:r>
          </a:p>
          <a:p>
            <a:r>
              <a:rPr lang="en-CA" sz="2100" b="1" dirty="0">
                <a:latin typeface="+mj-lt"/>
              </a:rPr>
              <a:t>Robotics Engineering</a:t>
            </a:r>
          </a:p>
          <a:p>
            <a:r>
              <a:rPr lang="en-CA" sz="2100" b="1" dirty="0">
                <a:latin typeface="+mj-lt"/>
              </a:rPr>
              <a:t>Trades  11/12 </a:t>
            </a:r>
          </a:p>
          <a:p>
            <a:endParaRPr lang="en-US" sz="2100" dirty="0">
              <a:latin typeface="Papyrus" panose="03070502060502030205" pitchFamily="66" charset="0"/>
            </a:endParaRPr>
          </a:p>
        </p:txBody>
      </p:sp>
      <p:sp>
        <p:nvSpPr>
          <p:cNvPr id="8" name="TextBox 7"/>
          <p:cNvSpPr txBox="1"/>
          <p:nvPr/>
        </p:nvSpPr>
        <p:spPr>
          <a:xfrm>
            <a:off x="5542624" y="1556762"/>
            <a:ext cx="3064874" cy="1384995"/>
          </a:xfrm>
          <a:prstGeom prst="rect">
            <a:avLst/>
          </a:prstGeom>
          <a:noFill/>
        </p:spPr>
        <p:txBody>
          <a:bodyPr wrap="square" rtlCol="0">
            <a:spAutoFit/>
          </a:bodyPr>
          <a:lstStyle/>
          <a:p>
            <a:pPr algn="ctr"/>
            <a:r>
              <a:rPr lang="en-CA" sz="2800" b="1" dirty="0"/>
              <a:t>Half Day (2 Periods)</a:t>
            </a:r>
          </a:p>
          <a:p>
            <a:pPr algn="ctr"/>
            <a:r>
              <a:rPr lang="en-CA" sz="2800" b="1" dirty="0"/>
              <a:t>12 Credits</a:t>
            </a:r>
          </a:p>
        </p:txBody>
      </p:sp>
      <p:pic>
        <p:nvPicPr>
          <p:cNvPr id="9" name="Picture 2" descr="Grade 11 - SSD36 - Queen Elizabeth Secondary School | ApplyBoard"/>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069079" y="3980090"/>
            <a:ext cx="1428750" cy="14287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5541210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152400"/>
            <a:ext cx="7924800" cy="1143000"/>
          </a:xfrm>
        </p:spPr>
        <p:txBody>
          <a:bodyPr>
            <a:noAutofit/>
          </a:bodyPr>
          <a:lstStyle/>
          <a:p>
            <a:pPr algn="ctr"/>
            <a:r>
              <a:rPr lang="en-US" i="1" dirty="0">
                <a:solidFill>
                  <a:srgbClr val="002060"/>
                </a:solidFill>
              </a:rPr>
              <a:t>Choosing Electives in Grades 10, 11, and 12</a:t>
            </a:r>
          </a:p>
        </p:txBody>
      </p:sp>
      <p:sp>
        <p:nvSpPr>
          <p:cNvPr id="3" name="Content Placeholder 2"/>
          <p:cNvSpPr>
            <a:spLocks noGrp="1"/>
          </p:cNvSpPr>
          <p:nvPr>
            <p:ph idx="1"/>
          </p:nvPr>
        </p:nvSpPr>
        <p:spPr>
          <a:xfrm>
            <a:off x="1066800" y="1447800"/>
            <a:ext cx="7866888" cy="4800600"/>
          </a:xfrm>
        </p:spPr>
        <p:txBody>
          <a:bodyPr>
            <a:normAutofit fontScale="85000" lnSpcReduction="10000"/>
          </a:bodyPr>
          <a:lstStyle/>
          <a:p>
            <a:r>
              <a:rPr lang="en-US" dirty="0"/>
              <a:t>Students should research and choose carefully.  They should:</a:t>
            </a:r>
          </a:p>
          <a:p>
            <a:pPr>
              <a:buNone/>
            </a:pPr>
            <a:r>
              <a:rPr lang="en-US" dirty="0"/>
              <a:t>		-speak to their counsellors</a:t>
            </a:r>
          </a:p>
          <a:p>
            <a:pPr>
              <a:buNone/>
            </a:pPr>
            <a:r>
              <a:rPr lang="en-US" dirty="0"/>
              <a:t>		-consider their interests and career goals</a:t>
            </a:r>
          </a:p>
          <a:p>
            <a:pPr>
              <a:buNone/>
            </a:pPr>
            <a:r>
              <a:rPr lang="en-US" dirty="0"/>
              <a:t>		-speak to teachers who teach those courses</a:t>
            </a:r>
          </a:p>
          <a:p>
            <a:pPr>
              <a:buNone/>
            </a:pPr>
            <a:r>
              <a:rPr lang="en-US" dirty="0"/>
              <a:t>		-consult with parents</a:t>
            </a:r>
          </a:p>
          <a:p>
            <a:pPr>
              <a:buNone/>
            </a:pPr>
            <a:r>
              <a:rPr lang="en-US" dirty="0"/>
              <a:t>		-check out the Course Description Handbook online at </a:t>
            </a:r>
            <a:r>
              <a:rPr lang="en-US" b="1" u="sng" dirty="0"/>
              <a:t>http://www.surreyschools.ca/schools/queene </a:t>
            </a:r>
          </a:p>
          <a:p>
            <a:pPr>
              <a:buNone/>
            </a:pPr>
            <a:r>
              <a:rPr lang="en-US" dirty="0"/>
              <a:t>under the “Announcements” and/or “Bulletins” heading</a:t>
            </a:r>
          </a:p>
          <a:p>
            <a:pPr>
              <a:buNone/>
            </a:pPr>
            <a:endParaRPr lang="en-US" dirty="0"/>
          </a:p>
        </p:txBody>
      </p:sp>
    </p:spTree>
    <p:extLst>
      <p:ext uri="{BB962C8B-B14F-4D97-AF65-F5344CB8AC3E}">
        <p14:creationId xmlns:p14="http://schemas.microsoft.com/office/powerpoint/2010/main" val="408336239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0" y="60382"/>
            <a:ext cx="7543800" cy="945781"/>
          </a:xfrm>
        </p:spPr>
        <p:txBody>
          <a:bodyPr>
            <a:normAutofit fontScale="90000"/>
          </a:bodyPr>
          <a:lstStyle/>
          <a:p>
            <a:br>
              <a:rPr lang="en-US" dirty="0"/>
            </a:br>
            <a:r>
              <a:rPr lang="en-US" sz="4500" dirty="0"/>
              <a:t>Career Life Connections (CLC)</a:t>
            </a:r>
          </a:p>
        </p:txBody>
      </p:sp>
      <p:sp>
        <p:nvSpPr>
          <p:cNvPr id="3" name="Content Placeholder 2"/>
          <p:cNvSpPr>
            <a:spLocks noGrp="1"/>
          </p:cNvSpPr>
          <p:nvPr>
            <p:ph idx="1"/>
          </p:nvPr>
        </p:nvSpPr>
        <p:spPr/>
        <p:txBody>
          <a:bodyPr>
            <a:normAutofit/>
          </a:bodyPr>
          <a:lstStyle/>
          <a:p>
            <a:r>
              <a:rPr lang="en-US" sz="2800" dirty="0"/>
              <a:t>Stand alone ‘enrolled’ course taken in grade 11 or 12</a:t>
            </a:r>
          </a:p>
          <a:p>
            <a:r>
              <a:rPr lang="en-US" sz="2800" dirty="0"/>
              <a:t>Post-secondary applications, post-secondary visits, grant/scholarship applications</a:t>
            </a:r>
          </a:p>
          <a:p>
            <a:r>
              <a:rPr lang="en-US" sz="2800" dirty="0"/>
              <a:t>CLC 12 is offered in all of QE’s Co-ops </a:t>
            </a:r>
            <a:r>
              <a:rPr lang="en-US" sz="1800" dirty="0"/>
              <a:t>(gr. 11)</a:t>
            </a:r>
          </a:p>
        </p:txBody>
      </p:sp>
      <p:pic>
        <p:nvPicPr>
          <p:cNvPr id="4" name="Picture 3" descr="Experience - Highway image"/>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886200" y="4105688"/>
            <a:ext cx="2710079" cy="2142711"/>
          </a:xfrm>
          <a:prstGeom prst="rect">
            <a:avLst/>
          </a:prstGeom>
        </p:spPr>
      </p:pic>
    </p:spTree>
    <p:extLst>
      <p:ext uri="{BB962C8B-B14F-4D97-AF65-F5344CB8AC3E}">
        <p14:creationId xmlns:p14="http://schemas.microsoft.com/office/powerpoint/2010/main" val="391706771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CA" sz="3600" dirty="0"/>
              <a:t>DISTRICT PARTNERSHIP PROGRAMS</a:t>
            </a:r>
          </a:p>
        </p:txBody>
      </p:sp>
      <p:graphicFrame>
        <p:nvGraphicFramePr>
          <p:cNvPr id="10" name="Content Placeholder 9"/>
          <p:cNvGraphicFramePr>
            <a:graphicFrameLocks noGrp="1"/>
          </p:cNvGraphicFramePr>
          <p:nvPr>
            <p:ph idx="1"/>
            <p:extLst>
              <p:ext uri="{D42A27DB-BD31-4B8C-83A1-F6EECF244321}">
                <p14:modId xmlns:p14="http://schemas.microsoft.com/office/powerpoint/2010/main" val="1468791359"/>
              </p:ext>
            </p:extLst>
          </p:nvPr>
        </p:nvGraphicFramePr>
        <p:xfrm>
          <a:off x="1435100" y="1447800"/>
          <a:ext cx="7499350" cy="5029200"/>
        </p:xfrm>
        <a:graphic>
          <a:graphicData uri="http://schemas.openxmlformats.org/drawingml/2006/table">
            <a:tbl>
              <a:tblPr firstRow="1" bandRow="1">
                <a:tableStyleId>{5C22544A-7EE6-4342-B048-85BDC9FD1C3A}</a:tableStyleId>
              </a:tblPr>
              <a:tblGrid>
                <a:gridCol w="1499870">
                  <a:extLst>
                    <a:ext uri="{9D8B030D-6E8A-4147-A177-3AD203B41FA5}">
                      <a16:colId xmlns:a16="http://schemas.microsoft.com/office/drawing/2014/main" val="631677557"/>
                    </a:ext>
                  </a:extLst>
                </a:gridCol>
                <a:gridCol w="1499870">
                  <a:extLst>
                    <a:ext uri="{9D8B030D-6E8A-4147-A177-3AD203B41FA5}">
                      <a16:colId xmlns:a16="http://schemas.microsoft.com/office/drawing/2014/main" val="1936334644"/>
                    </a:ext>
                  </a:extLst>
                </a:gridCol>
                <a:gridCol w="1499870">
                  <a:extLst>
                    <a:ext uri="{9D8B030D-6E8A-4147-A177-3AD203B41FA5}">
                      <a16:colId xmlns:a16="http://schemas.microsoft.com/office/drawing/2014/main" val="1831742876"/>
                    </a:ext>
                  </a:extLst>
                </a:gridCol>
                <a:gridCol w="1499870">
                  <a:extLst>
                    <a:ext uri="{9D8B030D-6E8A-4147-A177-3AD203B41FA5}">
                      <a16:colId xmlns:a16="http://schemas.microsoft.com/office/drawing/2014/main" val="3171596807"/>
                    </a:ext>
                  </a:extLst>
                </a:gridCol>
                <a:gridCol w="1499870">
                  <a:extLst>
                    <a:ext uri="{9D8B030D-6E8A-4147-A177-3AD203B41FA5}">
                      <a16:colId xmlns:a16="http://schemas.microsoft.com/office/drawing/2014/main" val="235774097"/>
                    </a:ext>
                  </a:extLst>
                </a:gridCol>
              </a:tblGrid>
              <a:tr h="1005840">
                <a:tc>
                  <a:txBody>
                    <a:bodyPr/>
                    <a:lstStyle/>
                    <a:p>
                      <a:pPr algn="ctr"/>
                      <a:r>
                        <a:rPr lang="en-CA" sz="1400" dirty="0">
                          <a:solidFill>
                            <a:schemeClr val="tx1"/>
                          </a:solidFill>
                        </a:rPr>
                        <a:t>AUTOMOTIVE SERVICE</a:t>
                      </a:r>
                    </a:p>
                    <a:p>
                      <a:pPr algn="ctr"/>
                      <a:r>
                        <a:rPr lang="en-CA" sz="1400" dirty="0">
                          <a:solidFill>
                            <a:schemeClr val="tx1"/>
                          </a:solidFill>
                        </a:rPr>
                        <a:t> TECHNICIAN</a:t>
                      </a:r>
                    </a:p>
                  </a:txBody>
                  <a:tcPr>
                    <a:solidFill>
                      <a:schemeClr val="bg1"/>
                    </a:solidFill>
                  </a:tcPr>
                </a:tc>
                <a:tc>
                  <a:txBody>
                    <a:bodyPr/>
                    <a:lstStyle/>
                    <a:p>
                      <a:pPr algn="ctr"/>
                      <a:r>
                        <a:rPr lang="en-CA" sz="1400" dirty="0">
                          <a:solidFill>
                            <a:schemeClr val="tx1"/>
                          </a:solidFill>
                        </a:rPr>
                        <a:t>AUTOMOTIVE COLLISION</a:t>
                      </a:r>
                    </a:p>
                  </a:txBody>
                  <a:tcPr>
                    <a:solidFill>
                      <a:schemeClr val="bg1"/>
                    </a:solidFill>
                  </a:tcPr>
                </a:tc>
                <a:tc>
                  <a:txBody>
                    <a:bodyPr/>
                    <a:lstStyle/>
                    <a:p>
                      <a:pPr algn="ctr"/>
                      <a:r>
                        <a:rPr lang="en-CA" sz="1400" dirty="0">
                          <a:solidFill>
                            <a:schemeClr val="tx1"/>
                          </a:solidFill>
                        </a:rPr>
                        <a:t>AUTOMOTIVE PREP/PAINT</a:t>
                      </a:r>
                    </a:p>
                  </a:txBody>
                  <a:tcPr>
                    <a:solidFill>
                      <a:schemeClr val="bg1"/>
                    </a:solidFill>
                  </a:tcPr>
                </a:tc>
                <a:tc>
                  <a:txBody>
                    <a:bodyPr/>
                    <a:lstStyle/>
                    <a:p>
                      <a:pPr algn="ctr"/>
                      <a:r>
                        <a:rPr lang="en-CA" sz="1400" dirty="0">
                          <a:solidFill>
                            <a:schemeClr val="tx1"/>
                          </a:solidFill>
                        </a:rPr>
                        <a:t>HEAVY </a:t>
                      </a:r>
                    </a:p>
                    <a:p>
                      <a:pPr algn="ctr"/>
                      <a:r>
                        <a:rPr lang="en-CA" sz="1400" dirty="0">
                          <a:solidFill>
                            <a:schemeClr val="tx1"/>
                          </a:solidFill>
                        </a:rPr>
                        <a:t>DUTY MECHANIC</a:t>
                      </a:r>
                    </a:p>
                  </a:txBody>
                  <a:tcPr>
                    <a:solidFill>
                      <a:schemeClr val="bg1"/>
                    </a:solidFill>
                  </a:tcPr>
                </a:tc>
                <a:tc>
                  <a:txBody>
                    <a:bodyPr/>
                    <a:lstStyle/>
                    <a:p>
                      <a:pPr algn="ctr"/>
                      <a:r>
                        <a:rPr lang="en-CA" sz="1400" dirty="0">
                          <a:solidFill>
                            <a:schemeClr val="tx1"/>
                          </a:solidFill>
                        </a:rPr>
                        <a:t>TRADES SAMPLER</a:t>
                      </a:r>
                    </a:p>
                  </a:txBody>
                  <a:tcPr>
                    <a:solidFill>
                      <a:schemeClr val="bg1"/>
                    </a:solidFill>
                  </a:tcPr>
                </a:tc>
                <a:extLst>
                  <a:ext uri="{0D108BD9-81ED-4DB2-BD59-A6C34878D82A}">
                    <a16:rowId xmlns:a16="http://schemas.microsoft.com/office/drawing/2014/main" val="1796721333"/>
                  </a:ext>
                </a:extLst>
              </a:tr>
              <a:tr h="1005840">
                <a:tc>
                  <a:txBody>
                    <a:bodyPr/>
                    <a:lstStyle/>
                    <a:p>
                      <a:pPr algn="ctr"/>
                      <a:r>
                        <a:rPr lang="en-CA" sz="1400" b="1" dirty="0"/>
                        <a:t>CARPENTRY</a:t>
                      </a:r>
                    </a:p>
                  </a:txBody>
                  <a:tcPr/>
                </a:tc>
                <a:tc>
                  <a:txBody>
                    <a:bodyPr/>
                    <a:lstStyle/>
                    <a:p>
                      <a:pPr algn="ctr"/>
                      <a:r>
                        <a:rPr lang="en-CA" sz="1400" b="1" dirty="0"/>
                        <a:t>ELECTRICAL</a:t>
                      </a:r>
                    </a:p>
                  </a:txBody>
                  <a:tcPr/>
                </a:tc>
                <a:tc>
                  <a:txBody>
                    <a:bodyPr/>
                    <a:lstStyle/>
                    <a:p>
                      <a:pPr algn="ctr"/>
                      <a:r>
                        <a:rPr lang="en-CA" sz="1400" b="1" dirty="0"/>
                        <a:t>WELDING</a:t>
                      </a:r>
                    </a:p>
                  </a:txBody>
                  <a:tcPr/>
                </a:tc>
                <a:tc>
                  <a:txBody>
                    <a:bodyPr/>
                    <a:lstStyle/>
                    <a:p>
                      <a:pPr algn="ctr"/>
                      <a:r>
                        <a:rPr lang="en-CA" sz="1400" b="1" dirty="0"/>
                        <a:t>METAL FABRICATION</a:t>
                      </a:r>
                    </a:p>
                  </a:txBody>
                  <a:tcPr/>
                </a:tc>
                <a:tc>
                  <a:txBody>
                    <a:bodyPr/>
                    <a:lstStyle/>
                    <a:p>
                      <a:pPr algn="ctr"/>
                      <a:r>
                        <a:rPr lang="en-CA" sz="1400" b="1" dirty="0"/>
                        <a:t>PAINTER</a:t>
                      </a:r>
                    </a:p>
                  </a:txBody>
                  <a:tcPr/>
                </a:tc>
                <a:extLst>
                  <a:ext uri="{0D108BD9-81ED-4DB2-BD59-A6C34878D82A}">
                    <a16:rowId xmlns:a16="http://schemas.microsoft.com/office/drawing/2014/main" val="697026359"/>
                  </a:ext>
                </a:extLst>
              </a:tr>
              <a:tr h="1005840">
                <a:tc>
                  <a:txBody>
                    <a:bodyPr/>
                    <a:lstStyle/>
                    <a:p>
                      <a:pPr algn="ctr"/>
                      <a:r>
                        <a:rPr lang="en-CA" sz="1400" b="1" dirty="0"/>
                        <a:t>CULINARY ARTS</a:t>
                      </a:r>
                    </a:p>
                  </a:txBody>
                  <a:tcPr/>
                </a:tc>
                <a:tc>
                  <a:txBody>
                    <a:bodyPr/>
                    <a:lstStyle/>
                    <a:p>
                      <a:pPr algn="ctr"/>
                      <a:r>
                        <a:rPr lang="en-CA" sz="1400" b="1" dirty="0"/>
                        <a:t>BAKING AND</a:t>
                      </a:r>
                    </a:p>
                    <a:p>
                      <a:pPr algn="ctr"/>
                      <a:r>
                        <a:rPr lang="en-CA" sz="1400" b="1" dirty="0"/>
                        <a:t>PASTRY ARTS</a:t>
                      </a:r>
                    </a:p>
                  </a:txBody>
                  <a:tcPr/>
                </a:tc>
                <a:tc>
                  <a:txBody>
                    <a:bodyPr/>
                    <a:lstStyle/>
                    <a:p>
                      <a:pPr algn="ctr"/>
                      <a:r>
                        <a:rPr lang="en-CA" sz="1400" b="1" dirty="0"/>
                        <a:t>HAIRSTYLIST</a:t>
                      </a:r>
                    </a:p>
                  </a:txBody>
                  <a:tcPr/>
                </a:tc>
                <a:tc>
                  <a:txBody>
                    <a:bodyPr/>
                    <a:lstStyle/>
                    <a:p>
                      <a:pPr algn="ctr"/>
                      <a:r>
                        <a:rPr lang="en-CA" sz="1400" b="1" dirty="0"/>
                        <a:t>MILLWRIGHT</a:t>
                      </a:r>
                    </a:p>
                  </a:txBody>
                  <a:tcPr/>
                </a:tc>
                <a:tc>
                  <a:txBody>
                    <a:bodyPr/>
                    <a:lstStyle/>
                    <a:p>
                      <a:pPr algn="ctr"/>
                      <a:r>
                        <a:rPr lang="en-CA" sz="1400" b="1" dirty="0"/>
                        <a:t>DRAFTING</a:t>
                      </a:r>
                    </a:p>
                    <a:p>
                      <a:pPr algn="ctr"/>
                      <a:r>
                        <a:rPr lang="en-CA" sz="1400" b="1" dirty="0"/>
                        <a:t>CADD</a:t>
                      </a:r>
                    </a:p>
                  </a:txBody>
                  <a:tcPr/>
                </a:tc>
                <a:extLst>
                  <a:ext uri="{0D108BD9-81ED-4DB2-BD59-A6C34878D82A}">
                    <a16:rowId xmlns:a16="http://schemas.microsoft.com/office/drawing/2014/main" val="561452589"/>
                  </a:ext>
                </a:extLst>
              </a:tr>
              <a:tr h="1005840">
                <a:tc>
                  <a:txBody>
                    <a:bodyPr/>
                    <a:lstStyle/>
                    <a:p>
                      <a:pPr algn="ctr"/>
                      <a:r>
                        <a:rPr lang="en-CA" sz="1400" b="1" dirty="0"/>
                        <a:t>PIPING</a:t>
                      </a:r>
                    </a:p>
                    <a:p>
                      <a:pPr algn="ctr"/>
                      <a:r>
                        <a:rPr lang="en-CA" sz="1400" b="1" dirty="0"/>
                        <a:t>(PLUMBING)</a:t>
                      </a:r>
                    </a:p>
                  </a:txBody>
                  <a:tcPr/>
                </a:tc>
                <a:tc>
                  <a:txBody>
                    <a:bodyPr/>
                    <a:lstStyle/>
                    <a:p>
                      <a:pPr algn="ctr"/>
                      <a:r>
                        <a:rPr lang="en-CA" sz="1400" b="1" dirty="0"/>
                        <a:t>AVIATION</a:t>
                      </a:r>
                    </a:p>
                    <a:p>
                      <a:pPr algn="ctr"/>
                      <a:r>
                        <a:rPr lang="en-CA" sz="1400" b="1" dirty="0"/>
                        <a:t>GROUND</a:t>
                      </a:r>
                    </a:p>
                    <a:p>
                      <a:pPr algn="ctr"/>
                      <a:r>
                        <a:rPr lang="en-CA" sz="1400" b="1" dirty="0"/>
                        <a:t>SCHOOL</a:t>
                      </a:r>
                    </a:p>
                  </a:txBody>
                  <a:tcPr/>
                </a:tc>
                <a:tc>
                  <a:txBody>
                    <a:bodyPr/>
                    <a:lstStyle/>
                    <a:p>
                      <a:pPr algn="ctr"/>
                      <a:r>
                        <a:rPr lang="en-CA" sz="1400" b="1" dirty="0"/>
                        <a:t>EDUCATION ASSISTANT</a:t>
                      </a:r>
                    </a:p>
                    <a:p>
                      <a:pPr algn="ctr"/>
                      <a:r>
                        <a:rPr lang="en-CA" sz="1400" b="1" dirty="0"/>
                        <a:t>(EA)</a:t>
                      </a:r>
                    </a:p>
                  </a:txBody>
                  <a:tcPr/>
                </a:tc>
                <a:tc>
                  <a:txBody>
                    <a:bodyPr/>
                    <a:lstStyle/>
                    <a:p>
                      <a:pPr algn="ctr"/>
                      <a:r>
                        <a:rPr lang="en-CA" sz="1400" b="1" dirty="0"/>
                        <a:t>CHILD</a:t>
                      </a:r>
                    </a:p>
                    <a:p>
                      <a:pPr algn="ctr"/>
                      <a:r>
                        <a:rPr lang="en-CA" sz="1400" b="1" dirty="0"/>
                        <a:t> AND </a:t>
                      </a:r>
                    </a:p>
                    <a:p>
                      <a:pPr algn="ctr"/>
                      <a:r>
                        <a:rPr lang="en-CA" sz="1400" b="1" dirty="0"/>
                        <a:t>YOUTH CARE</a:t>
                      </a:r>
                    </a:p>
                  </a:txBody>
                  <a:tcPr/>
                </a:tc>
                <a:tc>
                  <a:txBody>
                    <a:bodyPr/>
                    <a:lstStyle/>
                    <a:p>
                      <a:pPr algn="ctr"/>
                      <a:r>
                        <a:rPr lang="en-CA" sz="1400" b="1" dirty="0"/>
                        <a:t>TAH-TUL-UT INDIGENOUS EDUCATION PATHWAY</a:t>
                      </a:r>
                    </a:p>
                  </a:txBody>
                  <a:tcPr/>
                </a:tc>
                <a:extLst>
                  <a:ext uri="{0D108BD9-81ED-4DB2-BD59-A6C34878D82A}">
                    <a16:rowId xmlns:a16="http://schemas.microsoft.com/office/drawing/2014/main" val="2838551498"/>
                  </a:ext>
                </a:extLst>
              </a:tr>
              <a:tr h="1005840">
                <a:tc>
                  <a:txBody>
                    <a:bodyPr/>
                    <a:lstStyle/>
                    <a:p>
                      <a:pPr algn="ctr"/>
                      <a:r>
                        <a:rPr lang="en-CA" sz="1400" b="1" dirty="0"/>
                        <a:t>HEAD START IN ART</a:t>
                      </a:r>
                    </a:p>
                    <a:p>
                      <a:pPr algn="ctr"/>
                      <a:r>
                        <a:rPr lang="en-CA" sz="1400" b="1" dirty="0"/>
                        <a:t>(EMILY CARR)</a:t>
                      </a:r>
                    </a:p>
                  </a:txBody>
                  <a:tcPr/>
                </a:tc>
                <a:tc>
                  <a:txBody>
                    <a:bodyPr/>
                    <a:lstStyle/>
                    <a:p>
                      <a:pPr algn="ctr"/>
                      <a:r>
                        <a:rPr lang="en-CA" sz="1400" b="1" dirty="0"/>
                        <a:t>INTRO TO HEALTH SCIENCE</a:t>
                      </a:r>
                    </a:p>
                  </a:txBody>
                  <a:tcPr/>
                </a:tc>
                <a:tc>
                  <a:txBody>
                    <a:bodyPr/>
                    <a:lstStyle/>
                    <a:p>
                      <a:pPr algn="ctr"/>
                      <a:r>
                        <a:rPr lang="en-CA" sz="1220" b="1" dirty="0"/>
                        <a:t>HORTICULTURE</a:t>
                      </a:r>
                    </a:p>
                  </a:txBody>
                  <a:tcPr/>
                </a:tc>
                <a:tc>
                  <a:txBody>
                    <a:bodyPr/>
                    <a:lstStyle/>
                    <a:p>
                      <a:pPr algn="ctr"/>
                      <a:r>
                        <a:rPr lang="en-CA" sz="1400" b="1" dirty="0"/>
                        <a:t>CANADIAN CRIMINAL JUSTICE</a:t>
                      </a:r>
                    </a:p>
                  </a:txBody>
                  <a:tcPr/>
                </a:tc>
                <a:tc>
                  <a:txBody>
                    <a:bodyPr/>
                    <a:lstStyle/>
                    <a:p>
                      <a:pPr algn="ctr"/>
                      <a:r>
                        <a:rPr lang="en-CA" sz="1400" b="1" dirty="0"/>
                        <a:t>ROOFING</a:t>
                      </a:r>
                    </a:p>
                  </a:txBody>
                  <a:tcPr/>
                </a:tc>
                <a:extLst>
                  <a:ext uri="{0D108BD9-81ED-4DB2-BD59-A6C34878D82A}">
                    <a16:rowId xmlns:a16="http://schemas.microsoft.com/office/drawing/2014/main" val="619005801"/>
                  </a:ext>
                </a:extLst>
              </a:tr>
            </a:tbl>
          </a:graphicData>
        </a:graphic>
      </p:graphicFrame>
    </p:spTree>
    <p:extLst>
      <p:ext uri="{BB962C8B-B14F-4D97-AF65-F5344CB8AC3E}">
        <p14:creationId xmlns:p14="http://schemas.microsoft.com/office/powerpoint/2010/main" val="268920030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51758"/>
            <a:ext cx="7498080" cy="1143000"/>
          </a:xfrm>
        </p:spPr>
        <p:txBody>
          <a:bodyPr>
            <a:normAutofit fontScale="90000"/>
          </a:bodyPr>
          <a:lstStyle/>
          <a:p>
            <a:pPr algn="ctr"/>
            <a:r>
              <a:rPr lang="en-US" i="1" dirty="0"/>
              <a:t>Typical Senior Schedule- Sciences Focused </a:t>
            </a:r>
          </a:p>
        </p:txBody>
      </p:sp>
      <p:sp>
        <p:nvSpPr>
          <p:cNvPr id="5" name="Rectangle 4"/>
          <p:cNvSpPr>
            <a:spLocks noGrp="1" noChangeArrowheads="1"/>
          </p:cNvSpPr>
          <p:nvPr>
            <p:ph sz="half" idx="1"/>
          </p:nvPr>
        </p:nvSpPr>
        <p:spPr>
          <a:xfrm>
            <a:off x="1143000" y="1040058"/>
            <a:ext cx="3657600" cy="5044440"/>
          </a:xfrm>
        </p:spPr>
        <p:txBody>
          <a:bodyPr>
            <a:normAutofit fontScale="25000" lnSpcReduction="20000"/>
          </a:bodyPr>
          <a:lstStyle/>
          <a:p>
            <a:pPr>
              <a:lnSpc>
                <a:spcPct val="90000"/>
              </a:lnSpc>
              <a:buClr>
                <a:schemeClr val="tx2"/>
              </a:buClr>
              <a:buFont typeface="Wingdings" pitchFamily="2" charset="2"/>
              <a:buNone/>
            </a:pPr>
            <a:r>
              <a:rPr lang="en-CA" sz="11200" b="1" u="sng" dirty="0"/>
              <a:t>GRADE 11</a:t>
            </a:r>
          </a:p>
          <a:p>
            <a:pPr>
              <a:lnSpc>
                <a:spcPct val="90000"/>
              </a:lnSpc>
              <a:buClr>
                <a:schemeClr val="tx2"/>
              </a:buClr>
              <a:buFont typeface="Wingdings" pitchFamily="2" charset="2"/>
              <a:buChar char="³"/>
            </a:pPr>
            <a:endParaRPr lang="en-CA" sz="2600" dirty="0"/>
          </a:p>
          <a:p>
            <a:pPr>
              <a:lnSpc>
                <a:spcPct val="90000"/>
              </a:lnSpc>
              <a:buClr>
                <a:schemeClr val="tx2"/>
              </a:buClr>
              <a:buFont typeface="Wingdings" pitchFamily="2" charset="2"/>
              <a:buChar char="³"/>
            </a:pPr>
            <a:r>
              <a:rPr lang="en-CA" sz="7200" dirty="0"/>
              <a:t>English  11</a:t>
            </a:r>
          </a:p>
          <a:p>
            <a:pPr>
              <a:lnSpc>
                <a:spcPct val="90000"/>
              </a:lnSpc>
              <a:buClr>
                <a:schemeClr val="tx2"/>
              </a:buClr>
              <a:buNone/>
            </a:pPr>
            <a:endParaRPr lang="en-CA" sz="7200" dirty="0"/>
          </a:p>
          <a:p>
            <a:pPr>
              <a:lnSpc>
                <a:spcPct val="90000"/>
              </a:lnSpc>
              <a:buClr>
                <a:schemeClr val="tx2"/>
              </a:buClr>
              <a:buFont typeface="Wingdings" pitchFamily="2" charset="2"/>
              <a:buChar char="³"/>
            </a:pPr>
            <a:r>
              <a:rPr lang="en-CA" sz="7200" dirty="0"/>
              <a:t> Socials 12</a:t>
            </a:r>
          </a:p>
          <a:p>
            <a:pPr>
              <a:lnSpc>
                <a:spcPct val="90000"/>
              </a:lnSpc>
              <a:buClr>
                <a:schemeClr val="tx2"/>
              </a:buClr>
              <a:buNone/>
            </a:pPr>
            <a:endParaRPr lang="en-CA" sz="7200" dirty="0"/>
          </a:p>
          <a:p>
            <a:pPr>
              <a:lnSpc>
                <a:spcPct val="90000"/>
              </a:lnSpc>
              <a:buClr>
                <a:schemeClr val="tx2"/>
              </a:buClr>
              <a:buFont typeface="Wingdings" pitchFamily="2" charset="2"/>
              <a:buChar char="³"/>
            </a:pPr>
            <a:r>
              <a:rPr lang="en-CA" sz="7200" dirty="0"/>
              <a:t>Pre Calculus 11</a:t>
            </a:r>
            <a:endParaRPr lang="en-CA" sz="6800" dirty="0"/>
          </a:p>
          <a:p>
            <a:pPr>
              <a:lnSpc>
                <a:spcPct val="90000"/>
              </a:lnSpc>
              <a:buClr>
                <a:schemeClr val="tx2"/>
              </a:buClr>
              <a:buNone/>
            </a:pPr>
            <a:endParaRPr lang="en-CA" sz="7200" dirty="0"/>
          </a:p>
          <a:p>
            <a:pPr>
              <a:lnSpc>
                <a:spcPct val="90000"/>
              </a:lnSpc>
              <a:buClr>
                <a:schemeClr val="tx2"/>
              </a:buClr>
              <a:buFont typeface="Wingdings" pitchFamily="2" charset="2"/>
              <a:buChar char="³"/>
            </a:pPr>
            <a:r>
              <a:rPr lang="en-CA" sz="7200" dirty="0"/>
              <a:t>Physics 11</a:t>
            </a:r>
          </a:p>
          <a:p>
            <a:pPr>
              <a:lnSpc>
                <a:spcPct val="90000"/>
              </a:lnSpc>
              <a:buClr>
                <a:schemeClr val="tx2"/>
              </a:buClr>
              <a:buNone/>
            </a:pPr>
            <a:endParaRPr lang="en-CA" sz="7200" dirty="0"/>
          </a:p>
          <a:p>
            <a:pPr>
              <a:lnSpc>
                <a:spcPct val="90000"/>
              </a:lnSpc>
              <a:buClr>
                <a:schemeClr val="tx2"/>
              </a:buClr>
              <a:buFont typeface="Wingdings" pitchFamily="2" charset="2"/>
              <a:buChar char="³"/>
            </a:pPr>
            <a:r>
              <a:rPr lang="en-CA" sz="7200" dirty="0"/>
              <a:t>Chemistry 11</a:t>
            </a:r>
          </a:p>
          <a:p>
            <a:pPr>
              <a:lnSpc>
                <a:spcPct val="90000"/>
              </a:lnSpc>
              <a:buClr>
                <a:schemeClr val="tx2"/>
              </a:buClr>
              <a:buNone/>
            </a:pPr>
            <a:endParaRPr lang="en-CA" sz="7200" dirty="0"/>
          </a:p>
          <a:p>
            <a:pPr>
              <a:lnSpc>
                <a:spcPct val="90000"/>
              </a:lnSpc>
              <a:buClr>
                <a:schemeClr val="tx2"/>
              </a:buClr>
              <a:buFont typeface="Wingdings" pitchFamily="2" charset="2"/>
              <a:buChar char="³"/>
            </a:pPr>
            <a:r>
              <a:rPr lang="en-CA" sz="7200" dirty="0"/>
              <a:t>French 11</a:t>
            </a:r>
          </a:p>
          <a:p>
            <a:pPr>
              <a:lnSpc>
                <a:spcPct val="90000"/>
              </a:lnSpc>
              <a:buClr>
                <a:schemeClr val="tx2"/>
              </a:buClr>
              <a:buNone/>
            </a:pPr>
            <a:endParaRPr lang="en-CA" sz="7200" dirty="0"/>
          </a:p>
          <a:p>
            <a:pPr>
              <a:lnSpc>
                <a:spcPct val="90000"/>
              </a:lnSpc>
              <a:buClr>
                <a:schemeClr val="tx2"/>
              </a:buClr>
              <a:buFont typeface="Wingdings" pitchFamily="2" charset="2"/>
              <a:buChar char="³"/>
            </a:pPr>
            <a:r>
              <a:rPr lang="en-CA" sz="7200" dirty="0"/>
              <a:t>Elective 11</a:t>
            </a:r>
          </a:p>
          <a:p>
            <a:pPr>
              <a:lnSpc>
                <a:spcPct val="90000"/>
              </a:lnSpc>
              <a:buClr>
                <a:schemeClr val="tx2"/>
              </a:buClr>
              <a:buNone/>
            </a:pPr>
            <a:endParaRPr lang="en-CA" sz="7200" dirty="0"/>
          </a:p>
          <a:p>
            <a:pPr>
              <a:lnSpc>
                <a:spcPct val="90000"/>
              </a:lnSpc>
              <a:buClr>
                <a:schemeClr val="tx2"/>
              </a:buClr>
              <a:buFont typeface="Wingdings" pitchFamily="2" charset="2"/>
              <a:buChar char="³"/>
            </a:pPr>
            <a:r>
              <a:rPr lang="en-CA" sz="7200" dirty="0"/>
              <a:t>Elective 11</a:t>
            </a:r>
          </a:p>
        </p:txBody>
      </p:sp>
      <p:sp>
        <p:nvSpPr>
          <p:cNvPr id="6" name="Rectangle 5"/>
          <p:cNvSpPr>
            <a:spLocks noGrp="1" noChangeArrowheads="1"/>
          </p:cNvSpPr>
          <p:nvPr>
            <p:ph sz="half" idx="2"/>
          </p:nvPr>
        </p:nvSpPr>
        <p:spPr>
          <a:xfrm>
            <a:off x="5486400" y="990600"/>
            <a:ext cx="3657600" cy="5257800"/>
          </a:xfrm>
        </p:spPr>
        <p:txBody>
          <a:bodyPr>
            <a:normAutofit fontScale="25000" lnSpcReduction="20000"/>
          </a:bodyPr>
          <a:lstStyle/>
          <a:p>
            <a:pPr>
              <a:lnSpc>
                <a:spcPct val="90000"/>
              </a:lnSpc>
              <a:buNone/>
            </a:pPr>
            <a:r>
              <a:rPr lang="en-CA" sz="11200" b="1" dirty="0"/>
              <a:t> </a:t>
            </a:r>
            <a:r>
              <a:rPr lang="en-CA" sz="11200" b="1" u="sng" dirty="0"/>
              <a:t>GRADE 12</a:t>
            </a:r>
          </a:p>
          <a:p>
            <a:pPr algn="ctr">
              <a:lnSpc>
                <a:spcPct val="90000"/>
              </a:lnSpc>
              <a:buFont typeface="Wingdings" pitchFamily="2" charset="2"/>
              <a:buChar char="³"/>
            </a:pPr>
            <a:endParaRPr lang="en-CA" sz="2600" dirty="0"/>
          </a:p>
          <a:p>
            <a:pPr>
              <a:lnSpc>
                <a:spcPct val="90000"/>
              </a:lnSpc>
              <a:buFont typeface="Wingdings" pitchFamily="2" charset="2"/>
              <a:buChar char="³"/>
            </a:pPr>
            <a:r>
              <a:rPr lang="en-CA" sz="7200" dirty="0"/>
              <a:t>English  12</a:t>
            </a:r>
          </a:p>
          <a:p>
            <a:pPr>
              <a:lnSpc>
                <a:spcPct val="90000"/>
              </a:lnSpc>
              <a:buNone/>
            </a:pPr>
            <a:endParaRPr lang="en-CA" sz="7200" dirty="0"/>
          </a:p>
          <a:p>
            <a:pPr>
              <a:lnSpc>
                <a:spcPct val="90000"/>
              </a:lnSpc>
              <a:buFont typeface="Wingdings" pitchFamily="2" charset="2"/>
              <a:buChar char="³"/>
            </a:pPr>
            <a:r>
              <a:rPr lang="en-CA" sz="7200" dirty="0"/>
              <a:t>Career Life Connections 12</a:t>
            </a:r>
          </a:p>
          <a:p>
            <a:pPr>
              <a:lnSpc>
                <a:spcPct val="90000"/>
              </a:lnSpc>
              <a:buNone/>
            </a:pPr>
            <a:endParaRPr lang="en-CA" sz="7200" dirty="0"/>
          </a:p>
          <a:p>
            <a:pPr>
              <a:lnSpc>
                <a:spcPct val="90000"/>
              </a:lnSpc>
              <a:buFont typeface="Wingdings" pitchFamily="2" charset="2"/>
              <a:buChar char="³"/>
            </a:pPr>
            <a:r>
              <a:rPr lang="en-CA" sz="7200" dirty="0"/>
              <a:t>Science 12</a:t>
            </a:r>
          </a:p>
          <a:p>
            <a:pPr>
              <a:lnSpc>
                <a:spcPct val="90000"/>
              </a:lnSpc>
              <a:buNone/>
            </a:pPr>
            <a:endParaRPr lang="en-CA" sz="7200" dirty="0"/>
          </a:p>
          <a:p>
            <a:pPr>
              <a:lnSpc>
                <a:spcPct val="90000"/>
              </a:lnSpc>
              <a:buFont typeface="Wingdings" pitchFamily="2" charset="2"/>
              <a:buChar char="³"/>
            </a:pPr>
            <a:r>
              <a:rPr lang="en-CA" sz="7200" dirty="0"/>
              <a:t>Science 12 </a:t>
            </a:r>
          </a:p>
          <a:p>
            <a:pPr>
              <a:lnSpc>
                <a:spcPct val="90000"/>
              </a:lnSpc>
              <a:buNone/>
            </a:pPr>
            <a:endParaRPr lang="en-CA" sz="7200" dirty="0"/>
          </a:p>
          <a:p>
            <a:pPr>
              <a:lnSpc>
                <a:spcPct val="90000"/>
              </a:lnSpc>
              <a:buFont typeface="Wingdings" pitchFamily="2" charset="2"/>
              <a:buChar char="³"/>
            </a:pPr>
            <a:r>
              <a:rPr lang="en-CA" sz="7200" dirty="0"/>
              <a:t>Pre Calculus 12</a:t>
            </a:r>
          </a:p>
          <a:p>
            <a:pPr>
              <a:lnSpc>
                <a:spcPct val="90000"/>
              </a:lnSpc>
              <a:buNone/>
            </a:pPr>
            <a:endParaRPr lang="en-CA" sz="7200" dirty="0"/>
          </a:p>
          <a:p>
            <a:pPr>
              <a:lnSpc>
                <a:spcPct val="90000"/>
              </a:lnSpc>
              <a:buFont typeface="Wingdings" pitchFamily="2" charset="2"/>
              <a:buChar char="³"/>
            </a:pPr>
            <a:r>
              <a:rPr lang="en-CA" sz="7200" dirty="0"/>
              <a:t>Peer Tutoring 12</a:t>
            </a:r>
          </a:p>
          <a:p>
            <a:pPr>
              <a:lnSpc>
                <a:spcPct val="90000"/>
              </a:lnSpc>
              <a:buNone/>
            </a:pPr>
            <a:r>
              <a:rPr lang="en-CA" sz="7200" dirty="0"/>
              <a:t> </a:t>
            </a:r>
          </a:p>
          <a:p>
            <a:pPr>
              <a:lnSpc>
                <a:spcPct val="90000"/>
              </a:lnSpc>
              <a:buFont typeface="Wingdings" pitchFamily="2" charset="2"/>
              <a:buChar char="³"/>
            </a:pPr>
            <a:r>
              <a:rPr lang="en-CA" sz="7200" dirty="0"/>
              <a:t>Elective 11/12</a:t>
            </a:r>
          </a:p>
          <a:p>
            <a:pPr>
              <a:lnSpc>
                <a:spcPct val="90000"/>
              </a:lnSpc>
              <a:buNone/>
            </a:pPr>
            <a:r>
              <a:rPr lang="en-CA" sz="7200" dirty="0"/>
              <a:t> </a:t>
            </a:r>
          </a:p>
          <a:p>
            <a:pPr>
              <a:lnSpc>
                <a:spcPct val="90000"/>
              </a:lnSpc>
              <a:buFont typeface="Wingdings" pitchFamily="2" charset="2"/>
              <a:buChar char="³"/>
            </a:pPr>
            <a:r>
              <a:rPr lang="en-CA" sz="7200" dirty="0"/>
              <a:t>Elective 11/12</a:t>
            </a:r>
            <a:r>
              <a:rPr lang="en-CA" sz="9600" dirty="0"/>
              <a:t> </a:t>
            </a:r>
          </a:p>
        </p:txBody>
      </p:sp>
      <p:pic>
        <p:nvPicPr>
          <p:cNvPr id="7" name="Picture 10" descr="MCj04104070000[1]"/>
          <p:cNvPicPr>
            <a:picLocks noChangeAspect="1" noChangeArrowheads="1"/>
          </p:cNvPicPr>
          <p:nvPr/>
        </p:nvPicPr>
        <p:blipFill>
          <a:blip r:embed="rId2" cstate="print"/>
          <a:srcRect/>
          <a:stretch>
            <a:fillRect/>
          </a:stretch>
        </p:blipFill>
        <p:spPr bwMode="auto">
          <a:xfrm>
            <a:off x="3886200" y="1143000"/>
            <a:ext cx="1447800" cy="1897063"/>
          </a:xfrm>
          <a:prstGeom prst="rect">
            <a:avLst/>
          </a:prstGeom>
          <a:noFill/>
        </p:spPr>
      </p:pic>
    </p:spTree>
    <p:extLst>
      <p:ext uri="{BB962C8B-B14F-4D97-AF65-F5344CB8AC3E}">
        <p14:creationId xmlns:p14="http://schemas.microsoft.com/office/powerpoint/2010/main" val="247583915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84860" y="0"/>
            <a:ext cx="8031480" cy="1143000"/>
          </a:xfrm>
        </p:spPr>
        <p:txBody>
          <a:bodyPr>
            <a:normAutofit fontScale="90000"/>
          </a:bodyPr>
          <a:lstStyle/>
          <a:p>
            <a:pPr algn="ctr"/>
            <a:r>
              <a:rPr lang="en-US" i="1" dirty="0"/>
              <a:t>Typical Senior Schedule- Arts/Humanities Focused </a:t>
            </a:r>
          </a:p>
        </p:txBody>
      </p:sp>
      <p:sp>
        <p:nvSpPr>
          <p:cNvPr id="5" name="Rectangle 4"/>
          <p:cNvSpPr>
            <a:spLocks noGrp="1" noChangeArrowheads="1"/>
          </p:cNvSpPr>
          <p:nvPr>
            <p:ph sz="half" idx="1"/>
          </p:nvPr>
        </p:nvSpPr>
        <p:spPr>
          <a:xfrm>
            <a:off x="1143000" y="1040058"/>
            <a:ext cx="3657600" cy="5817942"/>
          </a:xfrm>
        </p:spPr>
        <p:txBody>
          <a:bodyPr>
            <a:normAutofit fontScale="25000" lnSpcReduction="20000"/>
          </a:bodyPr>
          <a:lstStyle/>
          <a:p>
            <a:pPr>
              <a:lnSpc>
                <a:spcPct val="90000"/>
              </a:lnSpc>
              <a:buClr>
                <a:schemeClr val="tx2"/>
              </a:buClr>
              <a:buFont typeface="Wingdings" pitchFamily="2" charset="2"/>
              <a:buNone/>
            </a:pPr>
            <a:r>
              <a:rPr lang="en-CA" sz="11200" b="1" u="sng" dirty="0"/>
              <a:t>GRADE 11</a:t>
            </a:r>
          </a:p>
          <a:p>
            <a:pPr>
              <a:lnSpc>
                <a:spcPct val="90000"/>
              </a:lnSpc>
              <a:buClr>
                <a:schemeClr val="tx2"/>
              </a:buClr>
              <a:buFont typeface="Wingdings" pitchFamily="2" charset="2"/>
              <a:buChar char="³"/>
            </a:pPr>
            <a:endParaRPr lang="en-CA" sz="2600" dirty="0"/>
          </a:p>
          <a:p>
            <a:pPr>
              <a:lnSpc>
                <a:spcPct val="90000"/>
              </a:lnSpc>
              <a:buClr>
                <a:schemeClr val="tx2"/>
              </a:buClr>
              <a:buFont typeface="Wingdings" pitchFamily="2" charset="2"/>
              <a:buChar char="³"/>
            </a:pPr>
            <a:r>
              <a:rPr lang="en-CA" sz="7200" dirty="0"/>
              <a:t>English  11</a:t>
            </a:r>
          </a:p>
          <a:p>
            <a:pPr>
              <a:lnSpc>
                <a:spcPct val="90000"/>
              </a:lnSpc>
              <a:buClr>
                <a:schemeClr val="tx2"/>
              </a:buClr>
              <a:buNone/>
            </a:pPr>
            <a:endParaRPr lang="en-CA" sz="7200" dirty="0"/>
          </a:p>
          <a:p>
            <a:pPr>
              <a:lnSpc>
                <a:spcPct val="90000"/>
              </a:lnSpc>
              <a:buClr>
                <a:schemeClr val="tx2"/>
              </a:buClr>
              <a:buFont typeface="Wingdings" pitchFamily="2" charset="2"/>
              <a:buChar char="³"/>
            </a:pPr>
            <a:r>
              <a:rPr lang="en-CA" sz="7200" dirty="0"/>
              <a:t> Socials 11/ 12</a:t>
            </a:r>
          </a:p>
          <a:p>
            <a:pPr>
              <a:lnSpc>
                <a:spcPct val="90000"/>
              </a:lnSpc>
              <a:buClr>
                <a:schemeClr val="tx2"/>
              </a:buClr>
              <a:buNone/>
            </a:pPr>
            <a:endParaRPr lang="en-CA" sz="7200" dirty="0"/>
          </a:p>
          <a:p>
            <a:pPr>
              <a:lnSpc>
                <a:spcPct val="90000"/>
              </a:lnSpc>
              <a:buClr>
                <a:schemeClr val="tx2"/>
              </a:buClr>
              <a:buFont typeface="Wingdings" pitchFamily="2" charset="2"/>
              <a:buChar char="³"/>
            </a:pPr>
            <a:r>
              <a:rPr lang="en-CA" sz="7200" dirty="0"/>
              <a:t>Foundations Math 11</a:t>
            </a:r>
            <a:endParaRPr lang="en-CA" sz="6800" dirty="0"/>
          </a:p>
          <a:p>
            <a:pPr>
              <a:lnSpc>
                <a:spcPct val="90000"/>
              </a:lnSpc>
              <a:buClr>
                <a:schemeClr val="tx2"/>
              </a:buClr>
              <a:buNone/>
            </a:pPr>
            <a:endParaRPr lang="en-CA" sz="7200" dirty="0"/>
          </a:p>
          <a:p>
            <a:pPr>
              <a:lnSpc>
                <a:spcPct val="90000"/>
              </a:lnSpc>
              <a:buClr>
                <a:schemeClr val="tx2"/>
              </a:buClr>
              <a:buFont typeface="Wingdings" pitchFamily="2" charset="2"/>
              <a:buChar char="³"/>
            </a:pPr>
            <a:r>
              <a:rPr lang="en-CA" sz="7200" dirty="0"/>
              <a:t>One  Science 11</a:t>
            </a:r>
          </a:p>
          <a:p>
            <a:pPr>
              <a:lnSpc>
                <a:spcPct val="90000"/>
              </a:lnSpc>
              <a:buClr>
                <a:schemeClr val="tx2"/>
              </a:buClr>
              <a:buNone/>
            </a:pPr>
            <a:r>
              <a:rPr lang="en-CA" sz="7200" dirty="0"/>
              <a:t>     (Life Science, Anatomy and physiology 12, Earth Science)</a:t>
            </a:r>
          </a:p>
          <a:p>
            <a:pPr>
              <a:lnSpc>
                <a:spcPct val="90000"/>
              </a:lnSpc>
              <a:buClr>
                <a:schemeClr val="tx2"/>
              </a:buClr>
              <a:buNone/>
            </a:pPr>
            <a:endParaRPr lang="en-CA" sz="7200" dirty="0"/>
          </a:p>
          <a:p>
            <a:pPr>
              <a:lnSpc>
                <a:spcPct val="90000"/>
              </a:lnSpc>
              <a:buClr>
                <a:schemeClr val="tx2"/>
              </a:buClr>
              <a:buFont typeface="Wingdings" pitchFamily="2" charset="2"/>
              <a:buChar char="³"/>
            </a:pPr>
            <a:r>
              <a:rPr lang="en-CA" sz="7200" dirty="0"/>
              <a:t>Career Life Connections 12 </a:t>
            </a:r>
          </a:p>
          <a:p>
            <a:pPr>
              <a:lnSpc>
                <a:spcPct val="90000"/>
              </a:lnSpc>
              <a:buClr>
                <a:schemeClr val="tx2"/>
              </a:buClr>
              <a:buNone/>
            </a:pPr>
            <a:endParaRPr lang="en-CA" sz="7200" dirty="0"/>
          </a:p>
          <a:p>
            <a:pPr>
              <a:lnSpc>
                <a:spcPct val="90000"/>
              </a:lnSpc>
              <a:buClr>
                <a:schemeClr val="tx2"/>
              </a:buClr>
              <a:buFont typeface="Wingdings" pitchFamily="2" charset="2"/>
              <a:buChar char="³"/>
            </a:pPr>
            <a:r>
              <a:rPr lang="en-CA" sz="7200" dirty="0"/>
              <a:t>Punjabi 11</a:t>
            </a:r>
          </a:p>
          <a:p>
            <a:pPr>
              <a:lnSpc>
                <a:spcPct val="90000"/>
              </a:lnSpc>
              <a:buClr>
                <a:schemeClr val="tx2"/>
              </a:buClr>
              <a:buNone/>
            </a:pPr>
            <a:endParaRPr lang="en-CA" sz="7200" dirty="0"/>
          </a:p>
          <a:p>
            <a:pPr>
              <a:lnSpc>
                <a:spcPct val="90000"/>
              </a:lnSpc>
              <a:buClr>
                <a:schemeClr val="tx2"/>
              </a:buClr>
              <a:buFont typeface="Wingdings" pitchFamily="2" charset="2"/>
              <a:buChar char="³"/>
            </a:pPr>
            <a:r>
              <a:rPr lang="en-CA" sz="7200" dirty="0"/>
              <a:t>Elective 11</a:t>
            </a:r>
          </a:p>
          <a:p>
            <a:pPr>
              <a:lnSpc>
                <a:spcPct val="90000"/>
              </a:lnSpc>
              <a:buClr>
                <a:schemeClr val="tx2"/>
              </a:buClr>
              <a:buNone/>
            </a:pPr>
            <a:endParaRPr lang="en-CA" sz="7200" dirty="0"/>
          </a:p>
          <a:p>
            <a:pPr>
              <a:lnSpc>
                <a:spcPct val="90000"/>
              </a:lnSpc>
              <a:buClr>
                <a:schemeClr val="tx2"/>
              </a:buClr>
              <a:buFont typeface="Wingdings" pitchFamily="2" charset="2"/>
              <a:buChar char="³"/>
            </a:pPr>
            <a:r>
              <a:rPr lang="en-CA" sz="7200" dirty="0"/>
              <a:t>Elective 11</a:t>
            </a:r>
          </a:p>
        </p:txBody>
      </p:sp>
      <p:sp>
        <p:nvSpPr>
          <p:cNvPr id="6" name="Rectangle 5"/>
          <p:cNvSpPr>
            <a:spLocks noGrp="1" noChangeArrowheads="1"/>
          </p:cNvSpPr>
          <p:nvPr>
            <p:ph sz="half" idx="2"/>
          </p:nvPr>
        </p:nvSpPr>
        <p:spPr>
          <a:xfrm>
            <a:off x="5486400" y="990600"/>
            <a:ext cx="3657600" cy="5257800"/>
          </a:xfrm>
        </p:spPr>
        <p:txBody>
          <a:bodyPr>
            <a:normAutofit fontScale="25000" lnSpcReduction="20000"/>
          </a:bodyPr>
          <a:lstStyle/>
          <a:p>
            <a:pPr>
              <a:lnSpc>
                <a:spcPct val="90000"/>
              </a:lnSpc>
              <a:buNone/>
            </a:pPr>
            <a:r>
              <a:rPr lang="en-CA" sz="11200" b="1" dirty="0"/>
              <a:t> </a:t>
            </a:r>
            <a:r>
              <a:rPr lang="en-CA" sz="11200" b="1" u="sng" dirty="0"/>
              <a:t>GRADE 12</a:t>
            </a:r>
          </a:p>
          <a:p>
            <a:pPr algn="ctr">
              <a:lnSpc>
                <a:spcPct val="90000"/>
              </a:lnSpc>
              <a:buFont typeface="Wingdings" pitchFamily="2" charset="2"/>
              <a:buChar char="³"/>
            </a:pPr>
            <a:endParaRPr lang="en-CA" sz="2600" dirty="0"/>
          </a:p>
          <a:p>
            <a:pPr>
              <a:lnSpc>
                <a:spcPct val="90000"/>
              </a:lnSpc>
              <a:buFont typeface="Wingdings" pitchFamily="2" charset="2"/>
              <a:buChar char="³"/>
            </a:pPr>
            <a:r>
              <a:rPr lang="en-CA" sz="7200" dirty="0"/>
              <a:t>English  12</a:t>
            </a:r>
          </a:p>
          <a:p>
            <a:pPr>
              <a:lnSpc>
                <a:spcPct val="90000"/>
              </a:lnSpc>
              <a:buNone/>
            </a:pPr>
            <a:endParaRPr lang="en-CA" sz="7200" dirty="0"/>
          </a:p>
          <a:p>
            <a:pPr>
              <a:lnSpc>
                <a:spcPct val="90000"/>
              </a:lnSpc>
              <a:buFont typeface="Wingdings" pitchFamily="2" charset="2"/>
              <a:buChar char="³"/>
            </a:pPr>
            <a:r>
              <a:rPr lang="en-CA" sz="7200" dirty="0"/>
              <a:t>Socials12</a:t>
            </a:r>
          </a:p>
          <a:p>
            <a:pPr>
              <a:lnSpc>
                <a:spcPct val="90000"/>
              </a:lnSpc>
              <a:buNone/>
            </a:pPr>
            <a:endParaRPr lang="en-CA" sz="7200" dirty="0"/>
          </a:p>
          <a:p>
            <a:pPr>
              <a:lnSpc>
                <a:spcPct val="90000"/>
              </a:lnSpc>
              <a:buFont typeface="Wingdings" pitchFamily="2" charset="2"/>
              <a:buChar char="³"/>
            </a:pPr>
            <a:r>
              <a:rPr lang="en-CA" sz="7200" dirty="0"/>
              <a:t>Punjabi 12</a:t>
            </a:r>
          </a:p>
          <a:p>
            <a:pPr>
              <a:lnSpc>
                <a:spcPct val="90000"/>
              </a:lnSpc>
              <a:buNone/>
            </a:pPr>
            <a:endParaRPr lang="en-CA" sz="7200" dirty="0"/>
          </a:p>
          <a:p>
            <a:pPr>
              <a:lnSpc>
                <a:spcPct val="90000"/>
              </a:lnSpc>
              <a:buFont typeface="Wingdings" pitchFamily="2" charset="2"/>
              <a:buChar char="³"/>
            </a:pPr>
            <a:r>
              <a:rPr lang="en-CA" sz="7200" dirty="0"/>
              <a:t>Peer Tutoring 12</a:t>
            </a:r>
          </a:p>
          <a:p>
            <a:pPr>
              <a:lnSpc>
                <a:spcPct val="90000"/>
              </a:lnSpc>
              <a:buNone/>
            </a:pPr>
            <a:endParaRPr lang="en-CA" sz="7200" dirty="0"/>
          </a:p>
          <a:p>
            <a:pPr>
              <a:lnSpc>
                <a:spcPct val="90000"/>
              </a:lnSpc>
              <a:buFont typeface="Wingdings" pitchFamily="2" charset="2"/>
              <a:buChar char="³"/>
            </a:pPr>
            <a:r>
              <a:rPr lang="en-CA" sz="7200" dirty="0"/>
              <a:t>Elective 11/12</a:t>
            </a:r>
          </a:p>
          <a:p>
            <a:pPr>
              <a:lnSpc>
                <a:spcPct val="90000"/>
              </a:lnSpc>
              <a:buNone/>
            </a:pPr>
            <a:endParaRPr lang="en-CA" sz="7200" dirty="0"/>
          </a:p>
          <a:p>
            <a:pPr>
              <a:lnSpc>
                <a:spcPct val="90000"/>
              </a:lnSpc>
              <a:buFont typeface="Wingdings" pitchFamily="2" charset="2"/>
              <a:buChar char="³"/>
            </a:pPr>
            <a:r>
              <a:rPr lang="en-CA" sz="7200" dirty="0"/>
              <a:t>Elective 11/12</a:t>
            </a:r>
          </a:p>
          <a:p>
            <a:pPr>
              <a:lnSpc>
                <a:spcPct val="90000"/>
              </a:lnSpc>
              <a:buNone/>
            </a:pPr>
            <a:r>
              <a:rPr lang="en-CA" sz="7200" dirty="0"/>
              <a:t> </a:t>
            </a:r>
          </a:p>
          <a:p>
            <a:pPr>
              <a:lnSpc>
                <a:spcPct val="90000"/>
              </a:lnSpc>
              <a:buFont typeface="Wingdings" pitchFamily="2" charset="2"/>
              <a:buChar char="³"/>
            </a:pPr>
            <a:r>
              <a:rPr lang="en-CA" sz="7200" dirty="0"/>
              <a:t>Elective 11/12</a:t>
            </a:r>
          </a:p>
          <a:p>
            <a:pPr>
              <a:lnSpc>
                <a:spcPct val="90000"/>
              </a:lnSpc>
              <a:buNone/>
            </a:pPr>
            <a:r>
              <a:rPr lang="en-CA" sz="7200" dirty="0"/>
              <a:t> </a:t>
            </a:r>
          </a:p>
          <a:p>
            <a:pPr>
              <a:lnSpc>
                <a:spcPct val="90000"/>
              </a:lnSpc>
              <a:buFont typeface="Wingdings" pitchFamily="2" charset="2"/>
              <a:buChar char="³"/>
            </a:pPr>
            <a:r>
              <a:rPr lang="en-CA" sz="7200" dirty="0"/>
              <a:t>Elective 11/12</a:t>
            </a:r>
            <a:r>
              <a:rPr lang="en-CA" sz="9600" dirty="0"/>
              <a:t> </a:t>
            </a:r>
          </a:p>
        </p:txBody>
      </p:sp>
      <p:pic>
        <p:nvPicPr>
          <p:cNvPr id="7" name="Picture 10" descr="MCj04104070000[1]"/>
          <p:cNvPicPr>
            <a:picLocks noChangeAspect="1" noChangeArrowheads="1"/>
          </p:cNvPicPr>
          <p:nvPr/>
        </p:nvPicPr>
        <p:blipFill>
          <a:blip r:embed="rId3" cstate="print"/>
          <a:srcRect/>
          <a:stretch>
            <a:fillRect/>
          </a:stretch>
        </p:blipFill>
        <p:spPr bwMode="auto">
          <a:xfrm>
            <a:off x="3886200" y="1143000"/>
            <a:ext cx="1447800" cy="1897063"/>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1066800"/>
            <a:ext cx="6978770" cy="2540852"/>
          </a:xfrm>
        </p:spPr>
        <p:txBody>
          <a:bodyPr>
            <a:noAutofit/>
          </a:bodyPr>
          <a:lstStyle/>
          <a:p>
            <a:pPr algn="ctr"/>
            <a:r>
              <a:rPr lang="en-US" sz="8000" i="1" dirty="0">
                <a:solidFill>
                  <a:srgbClr val="002060"/>
                </a:solidFill>
              </a:rPr>
              <a:t>Questions?</a:t>
            </a:r>
          </a:p>
        </p:txBody>
      </p:sp>
      <p:sp>
        <p:nvSpPr>
          <p:cNvPr id="3" name="TextBox 2"/>
          <p:cNvSpPr txBox="1"/>
          <p:nvPr/>
        </p:nvSpPr>
        <p:spPr>
          <a:xfrm>
            <a:off x="2743200" y="3030873"/>
            <a:ext cx="5105400" cy="369332"/>
          </a:xfrm>
          <a:prstGeom prst="rect">
            <a:avLst/>
          </a:prstGeom>
          <a:noFill/>
        </p:spPr>
        <p:txBody>
          <a:bodyPr wrap="square" rtlCol="0">
            <a:spAutoFit/>
          </a:bodyPr>
          <a:lstStyle/>
          <a:p>
            <a:r>
              <a:rPr lang="en-CA" b="1" u="sng" dirty="0"/>
              <a:t>PLEASE TYPE IN THE ZOOM CHAT</a:t>
            </a:r>
            <a:endParaRPr lang="en-CA" b="1" dirty="0"/>
          </a:p>
        </p:txBody>
      </p:sp>
      <p:pic>
        <p:nvPicPr>
          <p:cNvPr id="1026" name="Picture 2" descr="Zoom Like a Pro | 2020-03-30 | Walls &amp; Ceilings"/>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489935" y="4241607"/>
            <a:ext cx="3674193" cy="2245341"/>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2" descr="Joining and Participating in a Zoom Meeti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76400" y="3607652"/>
            <a:ext cx="3429000" cy="2857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8456794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485900" y="1968103"/>
            <a:ext cx="7277100" cy="4585097"/>
          </a:xfrm>
        </p:spPr>
        <p:txBody>
          <a:bodyPr>
            <a:normAutofit fontScale="92500" lnSpcReduction="20000"/>
          </a:bodyPr>
          <a:lstStyle/>
          <a:p>
            <a:endParaRPr lang="en-CA" sz="1350" dirty="0"/>
          </a:p>
          <a:p>
            <a:r>
              <a:rPr lang="en-CA" dirty="0"/>
              <a:t>Please use the 2022/23 Course Selection Handbook that is available on QE website to familiarize yourself with your child’s options.</a:t>
            </a:r>
          </a:p>
          <a:p>
            <a:r>
              <a:rPr lang="en-CA" dirty="0"/>
              <a:t>Discuss your child’s choices with them.</a:t>
            </a:r>
          </a:p>
          <a:p>
            <a:r>
              <a:rPr lang="en-CA" b="1" dirty="0"/>
              <a:t>Return the completed form</a:t>
            </a:r>
            <a:r>
              <a:rPr lang="en-CA" dirty="0"/>
              <a:t> to their</a:t>
            </a:r>
            <a:r>
              <a:rPr lang="en-CA" b="1" dirty="0"/>
              <a:t> </a:t>
            </a:r>
            <a:r>
              <a:rPr lang="en-CA" dirty="0"/>
              <a:t>teacher ASAP.</a:t>
            </a:r>
          </a:p>
          <a:p>
            <a:r>
              <a:rPr lang="en-CA" b="1" dirty="0"/>
              <a:t>MYED BC Course Selection Portal </a:t>
            </a:r>
            <a:r>
              <a:rPr lang="en-CA" b="1" u="sng" dirty="0"/>
              <a:t>Opens online on FRI Jan 14 and Closes WED Jan 19</a:t>
            </a:r>
          </a:p>
          <a:p>
            <a:endParaRPr lang="en-CA" dirty="0"/>
          </a:p>
          <a:p>
            <a:endParaRPr lang="en-CA" sz="1350" dirty="0"/>
          </a:p>
        </p:txBody>
      </p:sp>
      <p:sp>
        <p:nvSpPr>
          <p:cNvPr id="3" name="Title 2"/>
          <p:cNvSpPr>
            <a:spLocks noGrp="1"/>
          </p:cNvSpPr>
          <p:nvPr>
            <p:ph type="title"/>
          </p:nvPr>
        </p:nvSpPr>
        <p:spPr/>
        <p:txBody>
          <a:bodyPr>
            <a:normAutofit/>
          </a:bodyPr>
          <a:lstStyle/>
          <a:p>
            <a:pPr algn="ctr"/>
            <a:r>
              <a:rPr lang="en-CA" sz="2400" dirty="0"/>
              <a:t>Grade 12 Course Selection Timeline </a:t>
            </a:r>
          </a:p>
        </p:txBody>
      </p:sp>
      <p:pic>
        <p:nvPicPr>
          <p:cNvPr id="4" name="Picture 2" descr="Grade 11 - SSD36 - Queen Elizabeth Secondary School | ApplyBoard"/>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2900" y="913805"/>
            <a:ext cx="1428750" cy="14287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5920067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5803392" cy="1706880"/>
          </a:xfrm>
        </p:spPr>
        <p:txBody>
          <a:bodyPr>
            <a:normAutofit/>
          </a:bodyPr>
          <a:lstStyle/>
          <a:p>
            <a:pPr algn="ctr"/>
            <a:r>
              <a:rPr lang="en-CA" dirty="0"/>
              <a:t>FINAL REMINDERS &amp; LINKS</a:t>
            </a:r>
          </a:p>
        </p:txBody>
      </p:sp>
      <p:sp>
        <p:nvSpPr>
          <p:cNvPr id="3" name="Title 1"/>
          <p:cNvSpPr txBox="1">
            <a:spLocks/>
          </p:cNvSpPr>
          <p:nvPr/>
        </p:nvSpPr>
        <p:spPr>
          <a:xfrm>
            <a:off x="1408290" y="2514600"/>
            <a:ext cx="7278509" cy="3886200"/>
          </a:xfrm>
          <a:prstGeom prst="rect">
            <a:avLst/>
          </a:prstGeom>
        </p:spPr>
        <p:txBody>
          <a:bodyPr anchor="ctr">
            <a:normAutofit/>
          </a:bodyPr>
          <a:lst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a:lstStyle>
          <a:p>
            <a:endParaRPr lang="en-CA" dirty="0"/>
          </a:p>
        </p:txBody>
      </p:sp>
      <p:sp>
        <p:nvSpPr>
          <p:cNvPr id="4" name="TextBox 3"/>
          <p:cNvSpPr txBox="1"/>
          <p:nvPr/>
        </p:nvSpPr>
        <p:spPr>
          <a:xfrm>
            <a:off x="1295400" y="2514600"/>
            <a:ext cx="7620000" cy="3970318"/>
          </a:xfrm>
          <a:prstGeom prst="rect">
            <a:avLst/>
          </a:prstGeom>
          <a:noFill/>
        </p:spPr>
        <p:txBody>
          <a:bodyPr wrap="square" rtlCol="0">
            <a:spAutoFit/>
          </a:bodyPr>
          <a:lstStyle/>
          <a:p>
            <a:pPr marL="342900" indent="-342900">
              <a:buAutoNum type="arabicPeriod"/>
            </a:pPr>
            <a:r>
              <a:rPr lang="en-CA" dirty="0"/>
              <a:t>QUESTIONS: Any additional questions have your child Microsoft teams message their alpha counsellor </a:t>
            </a:r>
            <a:r>
              <a:rPr lang="en-CA" u="sng" dirty="0"/>
              <a:t>or </a:t>
            </a:r>
            <a:r>
              <a:rPr lang="en-CA" dirty="0"/>
              <a:t>feel free to email your child’s counsellor and we will do our best to get back to you</a:t>
            </a:r>
          </a:p>
          <a:p>
            <a:pPr marL="342900" indent="-342900">
              <a:buAutoNum type="arabicPeriod"/>
            </a:pPr>
            <a:endParaRPr lang="en-CA" dirty="0"/>
          </a:p>
          <a:p>
            <a:pPr marL="342900" indent="-342900">
              <a:buAutoNum type="arabicPeriod"/>
            </a:pPr>
            <a:r>
              <a:rPr lang="en-CA" dirty="0"/>
              <a:t>COURSE SELECTION CATALOGUE: Find more detailed information about the courses offered through our course catalogue available for download and reading on our school website under ANNOUNCEMENTS AND PUBLICATIONS </a:t>
            </a:r>
          </a:p>
          <a:p>
            <a:r>
              <a:rPr lang="en-US" b="1" u="sng" dirty="0">
                <a:hlinkClick r:id="rId2"/>
              </a:rPr>
              <a:t>http://www.surreyschools.ca/schools/queene</a:t>
            </a:r>
            <a:endParaRPr lang="en-US" b="1" u="sng" dirty="0"/>
          </a:p>
          <a:p>
            <a:endParaRPr lang="en-US" dirty="0"/>
          </a:p>
          <a:p>
            <a:r>
              <a:rPr lang="en-US" dirty="0"/>
              <a:t>3. COOPS , POST SECONDARY AND SCHOLARSHIPS</a:t>
            </a:r>
          </a:p>
          <a:p>
            <a:r>
              <a:rPr lang="en-US" dirty="0">
                <a:hlinkClick r:id="rId3"/>
              </a:rPr>
              <a:t>https://www.qecareereducation.ca/</a:t>
            </a:r>
            <a:r>
              <a:rPr lang="en-US" dirty="0"/>
              <a:t> </a:t>
            </a:r>
          </a:p>
          <a:p>
            <a:endParaRPr lang="en-US" b="1" u="sng" dirty="0"/>
          </a:p>
          <a:p>
            <a:endParaRPr lang="en-CA" dirty="0"/>
          </a:p>
        </p:txBody>
      </p:sp>
      <p:pic>
        <p:nvPicPr>
          <p:cNvPr id="5" name="Picture 2" descr="Grade 11 - SSD36 - Queen Elizabeth Secondary School | ApplyBoard"/>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486650" y="552450"/>
            <a:ext cx="1428750" cy="14287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976147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i="1" u="sng" dirty="0">
                <a:solidFill>
                  <a:srgbClr val="002060"/>
                </a:solidFill>
              </a:rPr>
              <a:t>Agenda</a:t>
            </a:r>
          </a:p>
        </p:txBody>
      </p:sp>
      <p:sp>
        <p:nvSpPr>
          <p:cNvPr id="3" name="Content Placeholder 2"/>
          <p:cNvSpPr>
            <a:spLocks noGrp="1"/>
          </p:cNvSpPr>
          <p:nvPr>
            <p:ph idx="1"/>
          </p:nvPr>
        </p:nvSpPr>
        <p:spPr>
          <a:xfrm>
            <a:off x="1447800" y="1295400"/>
            <a:ext cx="7498080" cy="4800600"/>
          </a:xfrm>
        </p:spPr>
        <p:txBody>
          <a:bodyPr>
            <a:normAutofit fontScale="70000" lnSpcReduction="20000"/>
          </a:bodyPr>
          <a:lstStyle/>
          <a:p>
            <a:r>
              <a:rPr lang="en-US" dirty="0"/>
              <a:t>Introductions</a:t>
            </a:r>
          </a:p>
          <a:p>
            <a:endParaRPr lang="en-US" dirty="0"/>
          </a:p>
          <a:p>
            <a:r>
              <a:rPr lang="en-US" dirty="0"/>
              <a:t>Grad Program</a:t>
            </a:r>
          </a:p>
          <a:p>
            <a:pPr>
              <a:buNone/>
            </a:pPr>
            <a:endParaRPr lang="en-US" dirty="0"/>
          </a:p>
          <a:p>
            <a:r>
              <a:rPr lang="en-US" dirty="0"/>
              <a:t>The Grade 9 Program</a:t>
            </a:r>
          </a:p>
          <a:p>
            <a:endParaRPr lang="en-US" dirty="0"/>
          </a:p>
          <a:p>
            <a:r>
              <a:rPr lang="en-US" dirty="0"/>
              <a:t>Typical Grade 10 and Senior Schedules</a:t>
            </a:r>
          </a:p>
          <a:p>
            <a:pPr marL="82296" indent="0">
              <a:buNone/>
            </a:pPr>
            <a:endParaRPr lang="en-US" dirty="0"/>
          </a:p>
          <a:p>
            <a:r>
              <a:rPr lang="en-US" dirty="0"/>
              <a:t>Choosing electives in Grade 10, 11,12 </a:t>
            </a:r>
          </a:p>
          <a:p>
            <a:pPr>
              <a:buNone/>
            </a:pPr>
            <a:endParaRPr lang="en-US" dirty="0"/>
          </a:p>
          <a:p>
            <a:r>
              <a:rPr lang="en-US" dirty="0"/>
              <a:t>COOP programs </a:t>
            </a:r>
          </a:p>
          <a:p>
            <a:endParaRPr lang="en-US" dirty="0"/>
          </a:p>
          <a:p>
            <a:r>
              <a:rPr lang="en-US" dirty="0"/>
              <a:t>Trades Information and District Program Options</a:t>
            </a:r>
          </a:p>
          <a:p>
            <a:pPr marL="82296" indent="0">
              <a:buNone/>
            </a:pP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Content Placeholder 1"/>
          <p:cNvSpPr>
            <a:spLocks noGrp="1"/>
          </p:cNvSpPr>
          <p:nvPr>
            <p:ph idx="1"/>
          </p:nvPr>
        </p:nvSpPr>
        <p:spPr/>
        <p:txBody>
          <a:bodyPr>
            <a:normAutofit fontScale="85000" lnSpcReduction="20000"/>
          </a:bodyPr>
          <a:lstStyle/>
          <a:p>
            <a:pPr eaLnBrk="1" hangingPunct="1"/>
            <a:r>
              <a:rPr lang="en-US" b="1" dirty="0"/>
              <a:t>A to H</a:t>
            </a:r>
            <a:r>
              <a:rPr lang="en-US" dirty="0"/>
              <a:t>		Mr. Jeremy Lendvoy</a:t>
            </a:r>
          </a:p>
          <a:p>
            <a:pPr marL="82296" indent="0" eaLnBrk="1" hangingPunct="1">
              <a:buNone/>
            </a:pPr>
            <a:r>
              <a:rPr lang="en-US" dirty="0">
                <a:hlinkClick r:id="rId3"/>
              </a:rPr>
              <a:t>Lendvoy_j@surreyschools.ca</a:t>
            </a:r>
            <a:r>
              <a:rPr lang="en-US" dirty="0"/>
              <a:t> </a:t>
            </a:r>
          </a:p>
          <a:p>
            <a:pPr marL="82153" indent="0">
              <a:buNone/>
            </a:pPr>
            <a:endParaRPr lang="en-US" dirty="0"/>
          </a:p>
          <a:p>
            <a:pPr eaLnBrk="1" hangingPunct="1"/>
            <a:r>
              <a:rPr lang="en-US" b="1" dirty="0"/>
              <a:t>I to N</a:t>
            </a:r>
            <a:r>
              <a:rPr lang="en-US" dirty="0"/>
              <a:t>		Ms. Kristen Kerr</a:t>
            </a:r>
          </a:p>
          <a:p>
            <a:pPr marL="82296" indent="0" eaLnBrk="1" hangingPunct="1">
              <a:buNone/>
            </a:pPr>
            <a:r>
              <a:rPr lang="en-US" dirty="0">
                <a:hlinkClick r:id="rId4"/>
              </a:rPr>
              <a:t>Kerr_k@surreyschools.ca</a:t>
            </a:r>
            <a:r>
              <a:rPr lang="en-US" dirty="0"/>
              <a:t> </a:t>
            </a:r>
          </a:p>
          <a:p>
            <a:pPr marL="82153" indent="0">
              <a:buNone/>
            </a:pPr>
            <a:r>
              <a:rPr lang="en-US" dirty="0"/>
              <a:t>			</a:t>
            </a:r>
          </a:p>
          <a:p>
            <a:pPr eaLnBrk="1" hangingPunct="1"/>
            <a:r>
              <a:rPr lang="en-US" b="1" dirty="0"/>
              <a:t>O to Z</a:t>
            </a:r>
            <a:r>
              <a:rPr lang="en-US" dirty="0"/>
              <a:t>		Ms. Melissa </a:t>
            </a:r>
            <a:r>
              <a:rPr lang="en-US" dirty="0" err="1"/>
              <a:t>Sira</a:t>
            </a:r>
            <a:endParaRPr lang="en-US" dirty="0"/>
          </a:p>
          <a:p>
            <a:pPr marL="82296" indent="0" eaLnBrk="1" hangingPunct="1">
              <a:buNone/>
            </a:pPr>
            <a:r>
              <a:rPr lang="en-US" dirty="0">
                <a:hlinkClick r:id="rId5"/>
              </a:rPr>
              <a:t>Sira_s@surreyschools.ca</a:t>
            </a:r>
            <a:r>
              <a:rPr lang="en-US" dirty="0"/>
              <a:t> </a:t>
            </a:r>
          </a:p>
          <a:p>
            <a:pPr marL="82296" indent="0" eaLnBrk="1" hangingPunct="1">
              <a:buNone/>
            </a:pPr>
            <a:endParaRPr lang="en-US" dirty="0"/>
          </a:p>
          <a:p>
            <a:pPr eaLnBrk="1" hangingPunct="1"/>
            <a:r>
              <a:rPr lang="en-US" b="1" dirty="0"/>
              <a:t>Careers/         </a:t>
            </a:r>
            <a:r>
              <a:rPr lang="en-US" dirty="0" err="1"/>
              <a:t>Ms</a:t>
            </a:r>
            <a:r>
              <a:rPr lang="en-US" dirty="0"/>
              <a:t>  Leesha </a:t>
            </a:r>
            <a:r>
              <a:rPr lang="en-US" dirty="0" err="1"/>
              <a:t>Nikkanen</a:t>
            </a:r>
            <a:endParaRPr lang="en-US" dirty="0"/>
          </a:p>
          <a:p>
            <a:pPr marL="82296" indent="0" eaLnBrk="1" hangingPunct="1">
              <a:buNone/>
            </a:pPr>
            <a:r>
              <a:rPr lang="en-US" b="1" dirty="0"/>
              <a:t>Post Secondary        </a:t>
            </a:r>
          </a:p>
        </p:txBody>
      </p:sp>
      <p:sp>
        <p:nvSpPr>
          <p:cNvPr id="3" name="Title 2"/>
          <p:cNvSpPr>
            <a:spLocks noGrp="1"/>
          </p:cNvSpPr>
          <p:nvPr>
            <p:ph type="title"/>
          </p:nvPr>
        </p:nvSpPr>
        <p:spPr/>
        <p:txBody>
          <a:bodyPr>
            <a:normAutofit/>
          </a:bodyPr>
          <a:lstStyle/>
          <a:p>
            <a:pPr algn="ctr">
              <a:defRPr/>
            </a:pPr>
            <a:r>
              <a:rPr lang="en-US" u="sng" dirty="0"/>
              <a:t>Questions about Scheduling</a:t>
            </a:r>
          </a:p>
        </p:txBody>
      </p:sp>
      <p:pic>
        <p:nvPicPr>
          <p:cNvPr id="4" name="Picture 2" descr="Grade 11 - SSD36 - Queen Elizabeth Secondary School | ApplyBoard"/>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010400" y="2362200"/>
            <a:ext cx="1694688" cy="16946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449640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47800" y="0"/>
            <a:ext cx="7406640" cy="990600"/>
          </a:xfrm>
        </p:spPr>
        <p:txBody>
          <a:bodyPr>
            <a:normAutofit/>
          </a:bodyPr>
          <a:lstStyle/>
          <a:p>
            <a:pPr algn="ctr"/>
            <a:r>
              <a:rPr lang="en-US" sz="3200" dirty="0">
                <a:solidFill>
                  <a:srgbClr val="002060"/>
                </a:solidFill>
              </a:rPr>
              <a:t>Introductions</a:t>
            </a:r>
          </a:p>
        </p:txBody>
      </p:sp>
      <p:sp>
        <p:nvSpPr>
          <p:cNvPr id="3" name="Subtitle 2"/>
          <p:cNvSpPr>
            <a:spLocks noGrp="1"/>
          </p:cNvSpPr>
          <p:nvPr>
            <p:ph type="subTitle" idx="1"/>
          </p:nvPr>
        </p:nvSpPr>
        <p:spPr>
          <a:xfrm>
            <a:off x="998220" y="1780919"/>
            <a:ext cx="8305800" cy="6096000"/>
          </a:xfrm>
        </p:spPr>
        <p:txBody>
          <a:bodyPr>
            <a:noAutofit/>
          </a:bodyPr>
          <a:lstStyle/>
          <a:p>
            <a:r>
              <a:rPr lang="en-US" sz="3200" b="1" dirty="0">
                <a:solidFill>
                  <a:srgbClr val="002060"/>
                </a:solidFill>
              </a:rPr>
              <a:t>Vice Principals: </a:t>
            </a:r>
          </a:p>
          <a:p>
            <a:r>
              <a:rPr lang="en-US" sz="3200" dirty="0">
                <a:solidFill>
                  <a:srgbClr val="002060"/>
                </a:solidFill>
              </a:rPr>
              <a:t>A-</a:t>
            </a:r>
            <a:r>
              <a:rPr lang="en-US" sz="3200" dirty="0" err="1">
                <a:solidFill>
                  <a:srgbClr val="002060"/>
                </a:solidFill>
              </a:rPr>
              <a:t>Gh</a:t>
            </a:r>
            <a:r>
              <a:rPr lang="en-US" sz="3200" dirty="0">
                <a:solidFill>
                  <a:srgbClr val="002060"/>
                </a:solidFill>
              </a:rPr>
              <a:t>	         Mr. M. Rai</a:t>
            </a:r>
          </a:p>
          <a:p>
            <a:r>
              <a:rPr lang="en-US" sz="3200" dirty="0" err="1">
                <a:solidFill>
                  <a:srgbClr val="002060"/>
                </a:solidFill>
              </a:rPr>
              <a:t>Gi</a:t>
            </a:r>
            <a:r>
              <a:rPr lang="en-US" sz="3200" dirty="0">
                <a:solidFill>
                  <a:srgbClr val="002060"/>
                </a:solidFill>
              </a:rPr>
              <a:t>-N			Ms. Z. El </a:t>
            </a:r>
            <a:r>
              <a:rPr lang="en-US" sz="3200" dirty="0" err="1">
                <a:solidFill>
                  <a:srgbClr val="002060"/>
                </a:solidFill>
              </a:rPr>
              <a:t>Nashar</a:t>
            </a:r>
            <a:endParaRPr lang="en-US" sz="3200" dirty="0">
              <a:solidFill>
                <a:srgbClr val="002060"/>
              </a:solidFill>
            </a:endParaRPr>
          </a:p>
          <a:p>
            <a:r>
              <a:rPr lang="en-US" sz="3200" dirty="0">
                <a:solidFill>
                  <a:srgbClr val="002060"/>
                </a:solidFill>
              </a:rPr>
              <a:t>O-Z			Mr. J. Perry</a:t>
            </a:r>
          </a:p>
          <a:p>
            <a:endParaRPr lang="en-US" sz="3200" dirty="0">
              <a:solidFill>
                <a:srgbClr val="002060"/>
              </a:solidFill>
            </a:endParaRPr>
          </a:p>
          <a:p>
            <a:r>
              <a:rPr lang="en-US" sz="3600" dirty="0">
                <a:solidFill>
                  <a:srgbClr val="002060"/>
                </a:solidFill>
                <a:latin typeface="+mj-lt"/>
              </a:rPr>
              <a:t>Principal</a:t>
            </a:r>
            <a:r>
              <a:rPr lang="en-US" sz="3600" dirty="0">
                <a:solidFill>
                  <a:srgbClr val="002060"/>
                </a:solidFill>
              </a:rPr>
              <a:t>: Mr. Magnusson</a:t>
            </a:r>
          </a:p>
        </p:txBody>
      </p:sp>
      <p:pic>
        <p:nvPicPr>
          <p:cNvPr id="4" name="Picture 2" descr="Support Us ‹ Surrey Hospital Foundatio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06121" y="2819400"/>
            <a:ext cx="2282825" cy="2466719"/>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47800" y="0"/>
            <a:ext cx="7406640" cy="990600"/>
          </a:xfrm>
        </p:spPr>
        <p:txBody>
          <a:bodyPr>
            <a:normAutofit/>
          </a:bodyPr>
          <a:lstStyle/>
          <a:p>
            <a:pPr algn="ctr"/>
            <a:r>
              <a:rPr lang="en-US" sz="3200" dirty="0">
                <a:solidFill>
                  <a:srgbClr val="002060"/>
                </a:solidFill>
              </a:rPr>
              <a:t>What Has My Child Received? </a:t>
            </a:r>
          </a:p>
        </p:txBody>
      </p:sp>
      <p:sp>
        <p:nvSpPr>
          <p:cNvPr id="3" name="Subtitle 2"/>
          <p:cNvSpPr>
            <a:spLocks noGrp="1"/>
          </p:cNvSpPr>
          <p:nvPr>
            <p:ph type="subTitle" idx="1"/>
          </p:nvPr>
        </p:nvSpPr>
        <p:spPr>
          <a:xfrm>
            <a:off x="1066800" y="1252921"/>
            <a:ext cx="7907913" cy="6276719"/>
          </a:xfrm>
        </p:spPr>
        <p:txBody>
          <a:bodyPr>
            <a:noAutofit/>
          </a:bodyPr>
          <a:lstStyle/>
          <a:p>
            <a:r>
              <a:rPr lang="en-US" sz="3200" b="1" dirty="0">
                <a:solidFill>
                  <a:srgbClr val="002060"/>
                </a:solidFill>
              </a:rPr>
              <a:t>1</a:t>
            </a:r>
            <a:r>
              <a:rPr lang="en-US" sz="3200" b="1" u="sng" dirty="0">
                <a:solidFill>
                  <a:srgbClr val="002060"/>
                </a:solidFill>
              </a:rPr>
              <a:t>.  Course Selection Presentation</a:t>
            </a:r>
          </a:p>
          <a:p>
            <a:r>
              <a:rPr lang="en-US" sz="3200" dirty="0">
                <a:solidFill>
                  <a:srgbClr val="002060"/>
                </a:solidFill>
              </a:rPr>
              <a:t>*Ask your child to show you the presentation on their Microsoft Teams Account*</a:t>
            </a:r>
          </a:p>
          <a:p>
            <a:endParaRPr lang="en-US" sz="3200" b="1" dirty="0">
              <a:solidFill>
                <a:srgbClr val="002060"/>
              </a:solidFill>
            </a:endParaRPr>
          </a:p>
          <a:p>
            <a:endParaRPr lang="en-US" sz="3200" b="1" dirty="0">
              <a:solidFill>
                <a:srgbClr val="002060"/>
              </a:solidFill>
            </a:endParaRPr>
          </a:p>
          <a:p>
            <a:r>
              <a:rPr lang="en-US" sz="3200" b="1" dirty="0">
                <a:solidFill>
                  <a:srgbClr val="002060"/>
                </a:solidFill>
              </a:rPr>
              <a:t>2. </a:t>
            </a:r>
            <a:r>
              <a:rPr lang="en-US" sz="3200" b="1" u="sng" dirty="0">
                <a:solidFill>
                  <a:srgbClr val="002060"/>
                </a:solidFill>
              </a:rPr>
              <a:t>Course Selection Form </a:t>
            </a:r>
          </a:p>
          <a:p>
            <a:r>
              <a:rPr lang="en-US" sz="3200" b="1" dirty="0">
                <a:solidFill>
                  <a:srgbClr val="002060"/>
                </a:solidFill>
              </a:rPr>
              <a:t>*</a:t>
            </a:r>
            <a:r>
              <a:rPr lang="en-US" sz="3200" dirty="0">
                <a:solidFill>
                  <a:srgbClr val="002060"/>
                </a:solidFill>
              </a:rPr>
              <a:t>This form has instructions on how to register for courses stapled to it*</a:t>
            </a:r>
          </a:p>
          <a:p>
            <a:r>
              <a:rPr lang="en-US" sz="3200" dirty="0">
                <a:solidFill>
                  <a:srgbClr val="002060"/>
                </a:solidFill>
              </a:rPr>
              <a:t>Form Due Monday January 17</a:t>
            </a:r>
            <a:r>
              <a:rPr lang="en-US" sz="3200" baseline="30000" dirty="0">
                <a:solidFill>
                  <a:srgbClr val="002060"/>
                </a:solidFill>
              </a:rPr>
              <a:t>th</a:t>
            </a:r>
            <a:r>
              <a:rPr lang="en-US" sz="3200" dirty="0">
                <a:solidFill>
                  <a:srgbClr val="002060"/>
                </a:solidFill>
              </a:rPr>
              <a:t> to their teacher</a:t>
            </a:r>
          </a:p>
        </p:txBody>
      </p:sp>
      <p:pic>
        <p:nvPicPr>
          <p:cNvPr id="4" name="Picture 2" descr="Support Us ‹ Surrey Hospital Foundatio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467600" y="2895600"/>
            <a:ext cx="1507113" cy="162851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969351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09557" y="245577"/>
            <a:ext cx="7406640" cy="990600"/>
          </a:xfrm>
        </p:spPr>
        <p:txBody>
          <a:bodyPr>
            <a:noAutofit/>
          </a:bodyPr>
          <a:lstStyle/>
          <a:p>
            <a:pPr algn="ctr"/>
            <a:r>
              <a:rPr lang="en-US" sz="3600" dirty="0">
                <a:solidFill>
                  <a:srgbClr val="002060"/>
                </a:solidFill>
              </a:rPr>
              <a:t>Where Can Parents Get More Information About Courses? </a:t>
            </a:r>
          </a:p>
        </p:txBody>
      </p:sp>
      <p:sp>
        <p:nvSpPr>
          <p:cNvPr id="3" name="Subtitle 2"/>
          <p:cNvSpPr>
            <a:spLocks noGrp="1"/>
          </p:cNvSpPr>
          <p:nvPr>
            <p:ph type="subTitle" idx="1"/>
          </p:nvPr>
        </p:nvSpPr>
        <p:spPr>
          <a:xfrm>
            <a:off x="1219200" y="838200"/>
            <a:ext cx="8305800" cy="2209800"/>
          </a:xfrm>
        </p:spPr>
        <p:txBody>
          <a:bodyPr>
            <a:noAutofit/>
          </a:bodyPr>
          <a:lstStyle/>
          <a:p>
            <a:endParaRPr lang="en-US" sz="3200" dirty="0">
              <a:solidFill>
                <a:srgbClr val="002060"/>
              </a:solidFill>
            </a:endParaRPr>
          </a:p>
          <a:p>
            <a:r>
              <a:rPr lang="en-US" sz="2400" dirty="0">
                <a:solidFill>
                  <a:srgbClr val="002060"/>
                </a:solidFill>
              </a:rPr>
              <a:t>Find the detailed </a:t>
            </a:r>
            <a:r>
              <a:rPr lang="en-US" sz="2400" u="sng" dirty="0">
                <a:solidFill>
                  <a:srgbClr val="002060"/>
                </a:solidFill>
              </a:rPr>
              <a:t>Course Selection Handbook </a:t>
            </a:r>
            <a:r>
              <a:rPr lang="en-US" sz="2400" dirty="0">
                <a:solidFill>
                  <a:srgbClr val="002060"/>
                </a:solidFill>
              </a:rPr>
              <a:t> under publications on the Queen Elizabeth Secondary Website</a:t>
            </a:r>
          </a:p>
        </p:txBody>
      </p:sp>
      <p:pic>
        <p:nvPicPr>
          <p:cNvPr id="5" name="Picture 4"/>
          <p:cNvPicPr>
            <a:picLocks noChangeAspect="1"/>
          </p:cNvPicPr>
          <p:nvPr/>
        </p:nvPicPr>
        <p:blipFill>
          <a:blip r:embed="rId3"/>
          <a:stretch>
            <a:fillRect/>
          </a:stretch>
        </p:blipFill>
        <p:spPr>
          <a:xfrm>
            <a:off x="1828800" y="2239391"/>
            <a:ext cx="6935638" cy="4402623"/>
          </a:xfrm>
          <a:prstGeom prst="rect">
            <a:avLst/>
          </a:prstGeom>
        </p:spPr>
      </p:pic>
      <p:cxnSp>
        <p:nvCxnSpPr>
          <p:cNvPr id="6" name="Straight Arrow Connector 5"/>
          <p:cNvCxnSpPr/>
          <p:nvPr/>
        </p:nvCxnSpPr>
        <p:spPr>
          <a:xfrm>
            <a:off x="3048000" y="4953000"/>
            <a:ext cx="1143000" cy="685800"/>
          </a:xfrm>
          <a:prstGeom prst="straightConnector1">
            <a:avLst/>
          </a:prstGeom>
          <a:ln w="149225">
            <a:tailEnd type="triangle"/>
          </a:ln>
        </p:spPr>
        <p:style>
          <a:lnRef idx="1">
            <a:schemeClr val="dk1"/>
          </a:lnRef>
          <a:fillRef idx="0">
            <a:schemeClr val="dk1"/>
          </a:fillRef>
          <a:effectRef idx="0">
            <a:schemeClr val="dk1"/>
          </a:effectRef>
          <a:fontRef idx="minor">
            <a:schemeClr val="tx1"/>
          </a:fontRef>
        </p:style>
      </p:cxnSp>
      <p:cxnSp>
        <p:nvCxnSpPr>
          <p:cNvPr id="7" name="Straight Arrow Connector 6"/>
          <p:cNvCxnSpPr/>
          <p:nvPr/>
        </p:nvCxnSpPr>
        <p:spPr>
          <a:xfrm>
            <a:off x="1409557" y="3640623"/>
            <a:ext cx="1192602" cy="704491"/>
          </a:xfrm>
          <a:prstGeom prst="straightConnector1">
            <a:avLst/>
          </a:prstGeom>
          <a:ln w="149225">
            <a:tailEnd type="triangle"/>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699378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i="1" dirty="0"/>
              <a:t>The Grade 9 Program</a:t>
            </a:r>
          </a:p>
        </p:txBody>
      </p:sp>
      <p:sp>
        <p:nvSpPr>
          <p:cNvPr id="3" name="Content Placeholder 2"/>
          <p:cNvSpPr>
            <a:spLocks noGrp="1"/>
          </p:cNvSpPr>
          <p:nvPr>
            <p:ph idx="1"/>
          </p:nvPr>
        </p:nvSpPr>
        <p:spPr>
          <a:xfrm>
            <a:off x="1256293" y="1334280"/>
            <a:ext cx="7677395" cy="5257800"/>
          </a:xfrm>
        </p:spPr>
        <p:txBody>
          <a:bodyPr>
            <a:normAutofit lnSpcReduction="10000"/>
          </a:bodyPr>
          <a:lstStyle/>
          <a:p>
            <a:r>
              <a:rPr lang="en-US" dirty="0"/>
              <a:t>English 9</a:t>
            </a:r>
          </a:p>
          <a:p>
            <a:r>
              <a:rPr lang="en-US" dirty="0"/>
              <a:t>Math 9 or Core Math 9 *</a:t>
            </a:r>
          </a:p>
          <a:p>
            <a:r>
              <a:rPr lang="en-US" dirty="0"/>
              <a:t>Physical Health Education 9 </a:t>
            </a:r>
          </a:p>
          <a:p>
            <a:r>
              <a:rPr lang="en-US" dirty="0"/>
              <a:t>Science 9</a:t>
            </a:r>
          </a:p>
          <a:p>
            <a:r>
              <a:rPr lang="en-US" dirty="0"/>
              <a:t>Social Studies 9</a:t>
            </a:r>
          </a:p>
          <a:p>
            <a:r>
              <a:rPr lang="en-US" dirty="0"/>
              <a:t>One Fine Education 9 elective </a:t>
            </a:r>
          </a:p>
          <a:p>
            <a:r>
              <a:rPr lang="en-US" sz="2800" dirty="0"/>
              <a:t>One Applied Skills and Technology 9 </a:t>
            </a:r>
            <a:r>
              <a:rPr lang="en-US" dirty="0"/>
              <a:t>elective</a:t>
            </a:r>
          </a:p>
          <a:p>
            <a:r>
              <a:rPr lang="en-US" dirty="0"/>
              <a:t>One additional elective</a:t>
            </a:r>
          </a:p>
          <a:p>
            <a:pPr marL="82296" indent="0">
              <a:buNone/>
            </a:pPr>
            <a:r>
              <a:rPr lang="en-US" dirty="0"/>
              <a:t> </a:t>
            </a:r>
            <a:r>
              <a:rPr lang="en-US" sz="2400" dirty="0"/>
              <a:t>(Encouraged French 9 or Spanish 9, unless planning to take Punjabi 10)</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i="1" dirty="0"/>
              <a:t>Typical Grade 10 Schedule</a:t>
            </a:r>
          </a:p>
        </p:txBody>
      </p:sp>
      <p:sp>
        <p:nvSpPr>
          <p:cNvPr id="4" name="Rectangle 3"/>
          <p:cNvSpPr>
            <a:spLocks noGrp="1" noChangeArrowheads="1"/>
          </p:cNvSpPr>
          <p:nvPr>
            <p:ph idx="1"/>
          </p:nvPr>
        </p:nvSpPr>
        <p:spPr>
          <a:xfrm>
            <a:off x="1174630" y="1447800"/>
            <a:ext cx="4648200" cy="4800600"/>
          </a:xfrm>
        </p:spPr>
        <p:txBody>
          <a:bodyPr>
            <a:normAutofit fontScale="92500"/>
          </a:bodyPr>
          <a:lstStyle/>
          <a:p>
            <a:pPr algn="ctr">
              <a:buClr>
                <a:schemeClr val="tx2"/>
              </a:buClr>
              <a:buFont typeface="Wingdings" pitchFamily="2" charset="2"/>
              <a:buNone/>
            </a:pPr>
            <a:r>
              <a:rPr lang="en-CA" b="1" dirty="0"/>
              <a:t>Graduation Requirements</a:t>
            </a:r>
          </a:p>
          <a:p>
            <a:pPr>
              <a:lnSpc>
                <a:spcPct val="110000"/>
              </a:lnSpc>
              <a:buClr>
                <a:schemeClr val="tx2"/>
              </a:buClr>
              <a:buFont typeface="Wingdings" pitchFamily="2" charset="2"/>
              <a:buChar char="³"/>
            </a:pPr>
            <a:r>
              <a:rPr lang="en-CA" dirty="0"/>
              <a:t>English 10</a:t>
            </a:r>
          </a:p>
          <a:p>
            <a:pPr>
              <a:lnSpc>
                <a:spcPct val="110000"/>
              </a:lnSpc>
              <a:buClr>
                <a:schemeClr val="tx2"/>
              </a:buClr>
              <a:buFont typeface="Wingdings" pitchFamily="2" charset="2"/>
              <a:buChar char="³"/>
            </a:pPr>
            <a:r>
              <a:rPr lang="en-CA" dirty="0"/>
              <a:t>Socials 10</a:t>
            </a:r>
          </a:p>
          <a:p>
            <a:pPr>
              <a:lnSpc>
                <a:spcPct val="110000"/>
              </a:lnSpc>
              <a:buClr>
                <a:schemeClr val="tx2"/>
              </a:buClr>
              <a:buFont typeface="Wingdings" pitchFamily="2" charset="2"/>
              <a:buChar char="³"/>
            </a:pPr>
            <a:r>
              <a:rPr lang="en-CA" dirty="0"/>
              <a:t>Math 10 *</a:t>
            </a:r>
          </a:p>
          <a:p>
            <a:pPr>
              <a:lnSpc>
                <a:spcPct val="110000"/>
              </a:lnSpc>
              <a:buClr>
                <a:schemeClr val="tx2"/>
              </a:buClr>
              <a:buFont typeface="Wingdings" pitchFamily="2" charset="2"/>
              <a:buChar char="³"/>
            </a:pPr>
            <a:r>
              <a:rPr lang="en-CA" dirty="0"/>
              <a:t>Science 10</a:t>
            </a:r>
          </a:p>
          <a:p>
            <a:pPr>
              <a:lnSpc>
                <a:spcPct val="110000"/>
              </a:lnSpc>
              <a:buClr>
                <a:schemeClr val="tx2"/>
              </a:buClr>
              <a:buFont typeface="Wingdings" pitchFamily="2" charset="2"/>
              <a:buChar char="³"/>
            </a:pPr>
            <a:r>
              <a:rPr lang="en-CA" dirty="0"/>
              <a:t>P. E.  10</a:t>
            </a:r>
          </a:p>
          <a:p>
            <a:pPr>
              <a:lnSpc>
                <a:spcPct val="110000"/>
              </a:lnSpc>
              <a:buClr>
                <a:schemeClr val="tx2"/>
              </a:buClr>
              <a:buFont typeface="Wingdings" pitchFamily="2" charset="2"/>
              <a:buChar char="³"/>
            </a:pPr>
            <a:r>
              <a:rPr lang="en-CA" dirty="0"/>
              <a:t>Career Life Education 10</a:t>
            </a:r>
          </a:p>
          <a:p>
            <a:pPr>
              <a:lnSpc>
                <a:spcPct val="110000"/>
              </a:lnSpc>
              <a:buClr>
                <a:schemeClr val="tx2"/>
              </a:buClr>
              <a:buFont typeface="Wingdings" pitchFamily="2" charset="2"/>
              <a:buChar char="³"/>
            </a:pPr>
            <a:endParaRPr lang="en-CA" dirty="0"/>
          </a:p>
          <a:p>
            <a:pPr>
              <a:lnSpc>
                <a:spcPct val="110000"/>
              </a:lnSpc>
              <a:buClr>
                <a:schemeClr val="tx2"/>
              </a:buClr>
              <a:buFont typeface="Wingdings" pitchFamily="2" charset="2"/>
              <a:buChar char="³"/>
            </a:pPr>
            <a:endParaRPr lang="en-CA" dirty="0"/>
          </a:p>
          <a:p>
            <a:pPr algn="ctr">
              <a:buClr>
                <a:schemeClr val="tx2"/>
              </a:buClr>
              <a:buFont typeface="Wingdings" pitchFamily="2" charset="2"/>
              <a:buChar char="³"/>
            </a:pPr>
            <a:endParaRPr lang="en-CA" dirty="0"/>
          </a:p>
        </p:txBody>
      </p:sp>
      <p:sp>
        <p:nvSpPr>
          <p:cNvPr id="5" name="Rectangle 4"/>
          <p:cNvSpPr txBox="1">
            <a:spLocks noChangeArrowheads="1"/>
          </p:cNvSpPr>
          <p:nvPr/>
        </p:nvSpPr>
        <p:spPr>
          <a:xfrm>
            <a:off x="5886090" y="846138"/>
            <a:ext cx="3029310" cy="5783262"/>
          </a:xfrm>
          <a:prstGeom prst="rect">
            <a:avLst/>
          </a:prstGeom>
        </p:spPr>
        <p:txBody>
          <a:bodyPr/>
          <a:lstStyle/>
          <a:p>
            <a:pPr marL="365760" marR="0" lvl="0" indent="-283464" algn="l" defTabSz="914400" rtl="0" eaLnBrk="1" fontAlgn="auto" latinLnBrk="0" hangingPunct="1">
              <a:lnSpc>
                <a:spcPct val="100000"/>
              </a:lnSpc>
              <a:spcBef>
                <a:spcPts val="600"/>
              </a:spcBef>
              <a:spcAft>
                <a:spcPts val="0"/>
              </a:spcAft>
              <a:buClr>
                <a:schemeClr val="tx2"/>
              </a:buClr>
              <a:buSzPct val="80000"/>
              <a:buFont typeface="Wingdings" pitchFamily="2" charset="2"/>
              <a:buChar char="³"/>
              <a:tabLst/>
              <a:defRPr/>
            </a:pPr>
            <a:endParaRPr kumimoji="0" lang="en-CA" sz="3200" b="0" i="0" u="none" strike="noStrike" kern="1200" cap="none" spc="0" normalizeH="0" baseline="0" noProof="0" dirty="0">
              <a:ln>
                <a:noFill/>
              </a:ln>
              <a:solidFill>
                <a:schemeClr val="tx1"/>
              </a:solidFill>
              <a:effectLst/>
              <a:uLnTx/>
              <a:uFillTx/>
              <a:latin typeface="+mn-lt"/>
              <a:ea typeface="+mn-ea"/>
              <a:cs typeface="+mn-cs"/>
            </a:endParaRPr>
          </a:p>
          <a:p>
            <a:pPr marL="365760" marR="0" lvl="0" indent="-283464" algn="ctr" defTabSz="914400" rtl="0" eaLnBrk="1" fontAlgn="auto" latinLnBrk="0" hangingPunct="1">
              <a:lnSpc>
                <a:spcPct val="100000"/>
              </a:lnSpc>
              <a:spcBef>
                <a:spcPts val="600"/>
              </a:spcBef>
              <a:spcAft>
                <a:spcPts val="0"/>
              </a:spcAft>
              <a:buClr>
                <a:schemeClr val="tx2"/>
              </a:buClr>
              <a:buSzPct val="80000"/>
              <a:buFont typeface="Wingdings" pitchFamily="2" charset="2"/>
              <a:buChar char="³"/>
              <a:tabLst/>
              <a:defRPr/>
            </a:pPr>
            <a:endParaRPr kumimoji="0" lang="en-CA" sz="3200" b="0" i="0" u="none" strike="noStrike" kern="1200" cap="none" spc="0" normalizeH="0" baseline="0" noProof="0" dirty="0">
              <a:ln>
                <a:noFill/>
              </a:ln>
              <a:solidFill>
                <a:schemeClr val="tx1"/>
              </a:solidFill>
              <a:effectLst/>
              <a:uLnTx/>
              <a:uFillTx/>
              <a:latin typeface="+mn-lt"/>
              <a:ea typeface="+mn-ea"/>
              <a:cs typeface="+mn-cs"/>
            </a:endParaRPr>
          </a:p>
          <a:p>
            <a:pPr marL="82296" marR="0" lvl="0" algn="ctr" defTabSz="914400" rtl="0" eaLnBrk="1" fontAlgn="auto" latinLnBrk="0" hangingPunct="1">
              <a:lnSpc>
                <a:spcPct val="100000"/>
              </a:lnSpc>
              <a:spcBef>
                <a:spcPts val="600"/>
              </a:spcBef>
              <a:spcAft>
                <a:spcPts val="0"/>
              </a:spcAft>
              <a:buClr>
                <a:schemeClr val="tx2"/>
              </a:buClr>
              <a:buSzPct val="80000"/>
              <a:tabLst/>
              <a:defRPr/>
            </a:pPr>
            <a:r>
              <a:rPr kumimoji="0" lang="en-CA" sz="3200" b="1" i="0" u="none" strike="noStrike" kern="1200" cap="none" spc="0" normalizeH="0" baseline="0" noProof="0" dirty="0">
                <a:ln>
                  <a:noFill/>
                </a:ln>
                <a:solidFill>
                  <a:schemeClr val="tx1"/>
                </a:solidFill>
                <a:effectLst/>
                <a:uLnTx/>
                <a:uFillTx/>
                <a:latin typeface="+mn-lt"/>
                <a:ea typeface="+mn-ea"/>
                <a:cs typeface="+mn-cs"/>
              </a:rPr>
              <a:t>Other</a:t>
            </a:r>
          </a:p>
          <a:p>
            <a:pPr marL="365760" marR="0" lvl="0" indent="-283464" algn="ctr" defTabSz="914400" rtl="0" eaLnBrk="1" fontAlgn="auto" latinLnBrk="0" hangingPunct="1">
              <a:lnSpc>
                <a:spcPct val="100000"/>
              </a:lnSpc>
              <a:spcBef>
                <a:spcPts val="600"/>
              </a:spcBef>
              <a:spcAft>
                <a:spcPts val="0"/>
              </a:spcAft>
              <a:buClr>
                <a:schemeClr val="tx2"/>
              </a:buClr>
              <a:buSzPct val="80000"/>
              <a:buFont typeface="Wingdings" pitchFamily="2" charset="2"/>
              <a:buChar char="³"/>
              <a:tabLst/>
              <a:defRPr/>
            </a:pPr>
            <a:r>
              <a:rPr kumimoji="0" lang="en-CA" sz="3200" b="0" i="0" u="none" strike="noStrike" kern="1200" cap="none" spc="0" normalizeH="0" baseline="0" noProof="0" dirty="0">
                <a:ln>
                  <a:noFill/>
                </a:ln>
                <a:solidFill>
                  <a:schemeClr val="tx1"/>
                </a:solidFill>
                <a:effectLst/>
                <a:uLnTx/>
                <a:uFillTx/>
                <a:latin typeface="+mn-lt"/>
                <a:ea typeface="+mn-ea"/>
                <a:cs typeface="+mn-cs"/>
              </a:rPr>
              <a:t>Elective </a:t>
            </a:r>
            <a:r>
              <a:rPr lang="en-CA" sz="3200" dirty="0"/>
              <a:t>A</a:t>
            </a:r>
            <a:endParaRPr kumimoji="0" lang="en-CA" sz="3200" b="0" i="0" u="none" strike="noStrike" kern="1200" cap="none" spc="0" normalizeH="0" baseline="0" noProof="0" dirty="0">
              <a:ln>
                <a:noFill/>
              </a:ln>
              <a:solidFill>
                <a:schemeClr val="tx1"/>
              </a:solidFill>
              <a:effectLst/>
              <a:uLnTx/>
              <a:uFillTx/>
              <a:latin typeface="+mn-lt"/>
              <a:ea typeface="+mn-ea"/>
              <a:cs typeface="+mn-cs"/>
            </a:endParaRPr>
          </a:p>
          <a:p>
            <a:pPr marL="365760" marR="0" lvl="0" indent="-283464" algn="ctr" defTabSz="914400" rtl="0" eaLnBrk="1" fontAlgn="auto" latinLnBrk="0" hangingPunct="1">
              <a:lnSpc>
                <a:spcPct val="100000"/>
              </a:lnSpc>
              <a:spcBef>
                <a:spcPts val="600"/>
              </a:spcBef>
              <a:spcAft>
                <a:spcPts val="0"/>
              </a:spcAft>
              <a:buClr>
                <a:schemeClr val="tx2"/>
              </a:buClr>
              <a:buSzPct val="80000"/>
              <a:buFont typeface="Wingdings" pitchFamily="2" charset="2"/>
              <a:buChar char="³"/>
              <a:tabLst/>
              <a:defRPr/>
            </a:pPr>
            <a:endParaRPr kumimoji="0" lang="en-CA" sz="3200" b="0" i="0" u="none" strike="noStrike" kern="1200" cap="none" spc="0" normalizeH="0" baseline="0" noProof="0" dirty="0">
              <a:ln>
                <a:noFill/>
              </a:ln>
              <a:solidFill>
                <a:schemeClr val="tx1"/>
              </a:solidFill>
              <a:effectLst/>
              <a:uLnTx/>
              <a:uFillTx/>
              <a:latin typeface="+mn-lt"/>
              <a:ea typeface="+mn-ea"/>
              <a:cs typeface="+mn-cs"/>
            </a:endParaRPr>
          </a:p>
          <a:p>
            <a:pPr marL="365760" marR="0" lvl="0" indent="-283464" algn="ctr" defTabSz="914400" rtl="0" eaLnBrk="1" fontAlgn="auto" latinLnBrk="0" hangingPunct="1">
              <a:lnSpc>
                <a:spcPct val="100000"/>
              </a:lnSpc>
              <a:spcBef>
                <a:spcPts val="600"/>
              </a:spcBef>
              <a:spcAft>
                <a:spcPts val="0"/>
              </a:spcAft>
              <a:buClr>
                <a:schemeClr val="tx2"/>
              </a:buClr>
              <a:buSzPct val="80000"/>
              <a:buFont typeface="Wingdings" pitchFamily="2" charset="2"/>
              <a:buChar char="³"/>
              <a:tabLst/>
              <a:defRPr/>
            </a:pPr>
            <a:r>
              <a:rPr kumimoji="0" lang="en-CA" sz="3200" b="0" i="0" u="none" strike="noStrike" kern="1200" cap="none" spc="0" normalizeH="0" baseline="0" noProof="0" dirty="0">
                <a:ln>
                  <a:noFill/>
                </a:ln>
                <a:solidFill>
                  <a:schemeClr val="tx1"/>
                </a:solidFill>
                <a:effectLst/>
                <a:uLnTx/>
                <a:uFillTx/>
                <a:latin typeface="+mn-lt"/>
                <a:ea typeface="+mn-ea"/>
                <a:cs typeface="+mn-cs"/>
              </a:rPr>
              <a:t>Elective B</a:t>
            </a:r>
          </a:p>
          <a:p>
            <a:pPr marL="82296" marR="0" lvl="0" algn="ctr" defTabSz="914400" rtl="0" eaLnBrk="1" fontAlgn="auto" latinLnBrk="0" hangingPunct="1">
              <a:lnSpc>
                <a:spcPct val="100000"/>
              </a:lnSpc>
              <a:spcBef>
                <a:spcPts val="600"/>
              </a:spcBef>
              <a:spcAft>
                <a:spcPts val="0"/>
              </a:spcAft>
              <a:buClr>
                <a:schemeClr val="tx2"/>
              </a:buClr>
              <a:buSzPct val="80000"/>
              <a:tabLst/>
              <a:defRPr/>
            </a:pPr>
            <a:r>
              <a:rPr lang="en-CA" sz="2400" dirty="0"/>
              <a:t>(Modern Language highly recommended) Punjabi, French or Spanish</a:t>
            </a:r>
            <a:endParaRPr kumimoji="0" lang="en-CA" sz="2400" b="0" i="0" u="none" strike="noStrike" kern="1200" cap="none" spc="0" normalizeH="0" baseline="0" noProof="0" dirty="0">
              <a:ln>
                <a:noFill/>
              </a:ln>
              <a:solidFill>
                <a:schemeClr val="tx1"/>
              </a:solidFill>
              <a:effectLst/>
              <a:uLnTx/>
              <a:uFillTx/>
            </a:endParaRPr>
          </a:p>
          <a:p>
            <a:pPr marL="365760" marR="0" lvl="0" indent="-283464" algn="ctr" defTabSz="914400" rtl="0" eaLnBrk="1" fontAlgn="auto" latinLnBrk="0" hangingPunct="1">
              <a:lnSpc>
                <a:spcPct val="100000"/>
              </a:lnSpc>
              <a:spcBef>
                <a:spcPts val="600"/>
              </a:spcBef>
              <a:spcAft>
                <a:spcPts val="0"/>
              </a:spcAft>
              <a:buClr>
                <a:schemeClr val="accent1"/>
              </a:buClr>
              <a:buSzPct val="80000"/>
              <a:buFont typeface="Wingdings" pitchFamily="2" charset="2"/>
              <a:buChar char="³"/>
              <a:tabLst/>
              <a:defRPr/>
            </a:pPr>
            <a:endParaRPr kumimoji="0" lang="en-CA" sz="3200" b="0" i="0" u="none" strike="noStrike" kern="1200" cap="none" spc="0" normalizeH="0" baseline="0" noProof="0" dirty="0">
              <a:ln>
                <a:noFill/>
              </a:ln>
              <a:solidFill>
                <a:schemeClr val="tx1"/>
              </a:solidFill>
              <a:effectLst/>
              <a:uLnTx/>
              <a:uFillTx/>
              <a:latin typeface="+mn-lt"/>
              <a:ea typeface="+mn-ea"/>
              <a:cs typeface="+mn-cs"/>
            </a:endParaRPr>
          </a:p>
        </p:txBody>
      </p:sp>
      <p:pic>
        <p:nvPicPr>
          <p:cNvPr id="6" name="Picture 5" descr="MCj04104070000[1]"/>
          <p:cNvPicPr>
            <a:picLocks noChangeAspect="1" noChangeArrowheads="1"/>
          </p:cNvPicPr>
          <p:nvPr/>
        </p:nvPicPr>
        <p:blipFill>
          <a:blip r:embed="rId3" cstate="print"/>
          <a:srcRect/>
          <a:stretch>
            <a:fillRect/>
          </a:stretch>
        </p:blipFill>
        <p:spPr bwMode="auto">
          <a:xfrm>
            <a:off x="4343400" y="3124200"/>
            <a:ext cx="1600200" cy="15240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nodeType="withEffect">
                                  <p:stCondLst>
                                    <p:cond delay="0"/>
                                  </p:stCondLst>
                                  <p:childTnLst>
                                    <p:set>
                                      <p:cBhvr>
                                        <p:cTn id="6" dur="1" fill="hold">
                                          <p:stCondLst>
                                            <p:cond delay="0"/>
                                          </p:stCondLst>
                                        </p:cTn>
                                        <p:tgtEl>
                                          <p:spTgt spid="5">
                                            <p:txEl>
                                              <p:pRg st="3" end="3"/>
                                            </p:txEl>
                                          </p:spTgt>
                                        </p:tgtEl>
                                        <p:attrNameLst>
                                          <p:attrName>style.visibility</p:attrName>
                                        </p:attrNameLst>
                                      </p:cBhvr>
                                      <p:to>
                                        <p:strVal val="visible"/>
                                      </p:to>
                                    </p:set>
                                    <p:animEffect transition="in" filter="fade">
                                      <p:cBhvr>
                                        <p:cTn id="7" dur="1000"/>
                                        <p:tgtEl>
                                          <p:spTgt spid="5">
                                            <p:txEl>
                                              <p:pRg st="3" end="3"/>
                                            </p:txEl>
                                          </p:spTgt>
                                        </p:tgtEl>
                                      </p:cBhvr>
                                    </p:animEffect>
                                    <p:anim calcmode="lin" valueType="num">
                                      <p:cBhvr>
                                        <p:cTn id="8" dur="1000" fill="hold"/>
                                        <p:tgtEl>
                                          <p:spTgt spid="5">
                                            <p:txEl>
                                              <p:pRg st="3" end="3"/>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5">
                                            <p:txEl>
                                              <p:pRg st="3" end="3"/>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5">
                                            <p:txEl>
                                              <p:pRg st="3" end="3"/>
                                            </p:txEl>
                                          </p:spTgt>
                                        </p:tgtEl>
                                        <p:attrNameLst>
                                          <p:attrName>ppt_y</p:attrName>
                                        </p:attrNameLst>
                                      </p:cBhvr>
                                      <p:tavLst>
                                        <p:tav tm="0">
                                          <p:val>
                                            <p:strVal val="#ppt_y-.03"/>
                                          </p:val>
                                        </p:tav>
                                        <p:tav tm="100000">
                                          <p:val>
                                            <p:strVal val="#ppt_y"/>
                                          </p:val>
                                        </p:tav>
                                      </p:tavLst>
                                    </p:anim>
                                  </p:childTnLst>
                                </p:cTn>
                              </p:par>
                              <p:par>
                                <p:cTn id="11" presetID="37" presetClass="entr" presetSubtype="0" fill="hold" nodeType="with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Effect transition="in" filter="fade">
                                      <p:cBhvr>
                                        <p:cTn id="13" dur="1000"/>
                                        <p:tgtEl>
                                          <p:spTgt spid="5">
                                            <p:txEl>
                                              <p:pRg st="2" end="2"/>
                                            </p:txEl>
                                          </p:spTgt>
                                        </p:tgtEl>
                                      </p:cBhvr>
                                    </p:animEffect>
                                    <p:anim calcmode="lin" valueType="num">
                                      <p:cBhvr>
                                        <p:cTn id="14"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15" dur="900" decel="100000" fill="hold"/>
                                        <p:tgtEl>
                                          <p:spTgt spid="5">
                                            <p:txEl>
                                              <p:pRg st="2" end="2"/>
                                            </p:txEl>
                                          </p:spTgt>
                                        </p:tgtEl>
                                        <p:attrNameLst>
                                          <p:attrName>ppt_y</p:attrName>
                                        </p:attrNameLst>
                                      </p:cBhvr>
                                      <p:tavLst>
                                        <p:tav tm="0">
                                          <p:val>
                                            <p:strVal val="#ppt_y+1"/>
                                          </p:val>
                                        </p:tav>
                                        <p:tav tm="100000">
                                          <p:val>
                                            <p:strVal val="#ppt_y-.03"/>
                                          </p:val>
                                        </p:tav>
                                      </p:tavLst>
                                    </p:anim>
                                    <p:anim calcmode="lin" valueType="num">
                                      <p:cBhvr>
                                        <p:cTn id="16" dur="100" accel="100000" fill="hold">
                                          <p:stCondLst>
                                            <p:cond delay="900"/>
                                          </p:stCondLst>
                                        </p:cTn>
                                        <p:tgtEl>
                                          <p:spTgt spid="5">
                                            <p:txEl>
                                              <p:pRg st="2" end="2"/>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73FF5B02EE6664FB0A0A64D8AB991D4" ma:contentTypeVersion="1" ma:contentTypeDescription="Create a new document." ma:contentTypeScope="" ma:versionID="420176e2f9afda7f3dc89222952f816a">
  <xsd:schema xmlns:xsd="http://www.w3.org/2001/XMLSchema" xmlns:xs="http://www.w3.org/2001/XMLSchema" xmlns:p="http://schemas.microsoft.com/office/2006/metadata/properties" xmlns:ns1="http://schemas.microsoft.com/sharepoint/v3" targetNamespace="http://schemas.microsoft.com/office/2006/metadata/properties" ma:root="true" ma:fieldsID="ef2aa9ed40e72a78c3822fc753b43e87"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 ma:hidden="true" ma:internalName="PublishingStartDate">
      <xsd:simpleType>
        <xsd:restriction base="dms:Unknown"/>
      </xsd:simpleType>
    </xsd:element>
    <xsd:element name="PublishingExpirationDate" ma:index="9" nillable="true" ma:displayName="Scheduling End Date" ma:description=""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CBC8FCA7-2543-477C-B464-49B27556DA9B}"/>
</file>

<file path=customXml/itemProps2.xml><?xml version="1.0" encoding="utf-8"?>
<ds:datastoreItem xmlns:ds="http://schemas.openxmlformats.org/officeDocument/2006/customXml" ds:itemID="{0E905A28-26BD-4A26-8A6E-3FA43491CBFB}"/>
</file>

<file path=customXml/itemProps3.xml><?xml version="1.0" encoding="utf-8"?>
<ds:datastoreItem xmlns:ds="http://schemas.openxmlformats.org/officeDocument/2006/customXml" ds:itemID="{3C8802F9-D71D-4A68-A92E-ED567EDB441E}"/>
</file>

<file path=docProps/app.xml><?xml version="1.0" encoding="utf-8"?>
<Properties xmlns="http://schemas.openxmlformats.org/officeDocument/2006/extended-properties" xmlns:vt="http://schemas.openxmlformats.org/officeDocument/2006/docPropsVTypes">
  <Template>Solstice</Template>
  <TotalTime>6062</TotalTime>
  <Words>2194</Words>
  <Application>Microsoft Office PowerPoint</Application>
  <PresentationFormat>On-screen Show (4:3)</PresentationFormat>
  <Paragraphs>281</Paragraphs>
  <Slides>21</Slides>
  <Notes>15</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21</vt:i4>
      </vt:variant>
    </vt:vector>
  </HeadingPairs>
  <TitlesOfParts>
    <vt:vector size="30" baseType="lpstr">
      <vt:lpstr>Arial</vt:lpstr>
      <vt:lpstr>Calibri</vt:lpstr>
      <vt:lpstr>Gill Sans MT</vt:lpstr>
      <vt:lpstr>Papyrus</vt:lpstr>
      <vt:lpstr>Verdana</vt:lpstr>
      <vt:lpstr>Wingdings</vt:lpstr>
      <vt:lpstr>Wingdings 2</vt:lpstr>
      <vt:lpstr>Wingdings 3</vt:lpstr>
      <vt:lpstr>Solstice</vt:lpstr>
      <vt:lpstr>Course Selection Parent Information Virtual Session</vt:lpstr>
      <vt:lpstr>Questions?</vt:lpstr>
      <vt:lpstr>Agenda</vt:lpstr>
      <vt:lpstr>Questions about Scheduling</vt:lpstr>
      <vt:lpstr>Introductions</vt:lpstr>
      <vt:lpstr>What Has My Child Received? </vt:lpstr>
      <vt:lpstr>Where Can Parents Get More Information About Courses? </vt:lpstr>
      <vt:lpstr>The Grade 9 Program</vt:lpstr>
      <vt:lpstr>Typical Grade 10 Schedule</vt:lpstr>
      <vt:lpstr>WHY GRADE 10 Is a Big Year?</vt:lpstr>
      <vt:lpstr>Math 10</vt:lpstr>
      <vt:lpstr>Grade 11/12  Grad PLAN</vt:lpstr>
      <vt:lpstr>Co-Op Programs @ QE</vt:lpstr>
      <vt:lpstr>Co-Op Programs @ QE</vt:lpstr>
      <vt:lpstr>Choosing Electives in Grades 10, 11, and 12</vt:lpstr>
      <vt:lpstr> Career Life Connections (CLC)</vt:lpstr>
      <vt:lpstr>DISTRICT PARTNERSHIP PROGRAMS</vt:lpstr>
      <vt:lpstr>Typical Senior Schedule- Sciences Focused </vt:lpstr>
      <vt:lpstr>Typical Senior Schedule- Arts/Humanities Focused </vt:lpstr>
      <vt:lpstr>Grade 12 Course Selection Timeline </vt:lpstr>
      <vt:lpstr>FINAL REMINDERS &amp; LINKS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Course Selection Parent Information Night</dc:title>
  <dc:creator>HP Authorized Customer</dc:creator>
  <cp:lastModifiedBy>Suzanne Burnett</cp:lastModifiedBy>
  <cp:revision>135</cp:revision>
  <cp:lastPrinted>2020-11-26T23:12:58Z</cp:lastPrinted>
  <dcterms:created xsi:type="dcterms:W3CDTF">2013-02-18T08:08:56Z</dcterms:created>
  <dcterms:modified xsi:type="dcterms:W3CDTF">2022-01-14T19:55:06Z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0x010100273FF5B02EE6664FB0A0A64D8AB991D4</vt:lpwstr>
  </property>
</Properties>
</file>