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78" r:id="rId11"/>
    <p:sldId id="279" r:id="rId12"/>
    <p:sldId id="266" r:id="rId13"/>
    <p:sldId id="267" r:id="rId14"/>
    <p:sldId id="275" r:id="rId15"/>
    <p:sldId id="26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47833554-AEA1-447C-8D71-D0420563F4D2}"/>
    <pc:docChg chg="custSel addSld delSld modSld">
      <pc:chgData name="Sarah Kurrein" userId="251a6589-aebc-4a22-b892-33a329a69962" providerId="ADAL" clId="{47833554-AEA1-447C-8D71-D0420563F4D2}" dt="2026-02-09T18:51:57.854" v="1029" actId="20577"/>
      <pc:docMkLst>
        <pc:docMk/>
      </pc:docMkLst>
      <pc:sldChg chg="modSp mod">
        <pc:chgData name="Sarah Kurrein" userId="251a6589-aebc-4a22-b892-33a329a69962" providerId="ADAL" clId="{47833554-AEA1-447C-8D71-D0420563F4D2}" dt="2026-02-09T18:51:57.854" v="1029" actId="20577"/>
        <pc:sldMkLst>
          <pc:docMk/>
          <pc:sldMk cId="3713674473" sldId="257"/>
        </pc:sldMkLst>
        <pc:spChg chg="mod">
          <ac:chgData name="Sarah Kurrein" userId="251a6589-aebc-4a22-b892-33a329a69962" providerId="ADAL" clId="{47833554-AEA1-447C-8D71-D0420563F4D2}" dt="2026-02-09T18:51:57.854" v="1029" actId="20577"/>
          <ac:spMkLst>
            <pc:docMk/>
            <pc:sldMk cId="3713674473" sldId="257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47833554-AEA1-447C-8D71-D0420563F4D2}" dt="2026-01-21T17:53:41.711" v="919" actId="20577"/>
        <pc:sldMkLst>
          <pc:docMk/>
          <pc:sldMk cId="3782733939" sldId="258"/>
        </pc:sldMkLst>
        <pc:spChg chg="mod">
          <ac:chgData name="Sarah Kurrein" userId="251a6589-aebc-4a22-b892-33a329a69962" providerId="ADAL" clId="{47833554-AEA1-447C-8D71-D0420563F4D2}" dt="2026-01-21T17:53:41.711" v="919" actId="20577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47833554-AEA1-447C-8D71-D0420563F4D2}" dt="2026-01-21T17:53:47.265" v="922" actId="20577"/>
        <pc:sldMkLst>
          <pc:docMk/>
          <pc:sldMk cId="3482195887" sldId="259"/>
        </pc:sldMkLst>
        <pc:spChg chg="mod">
          <ac:chgData name="Sarah Kurrein" userId="251a6589-aebc-4a22-b892-33a329a69962" providerId="ADAL" clId="{47833554-AEA1-447C-8D71-D0420563F4D2}" dt="2026-01-21T17:53:47.265" v="922" actId="20577"/>
          <ac:spMkLst>
            <pc:docMk/>
            <pc:sldMk cId="3482195887" sldId="259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47833554-AEA1-447C-8D71-D0420563F4D2}" dt="2026-01-21T17:53:59.045" v="927" actId="20577"/>
        <pc:sldMkLst>
          <pc:docMk/>
          <pc:sldMk cId="559649137" sldId="269"/>
        </pc:sldMkLst>
        <pc:graphicFrameChg chg="modGraphic">
          <ac:chgData name="Sarah Kurrein" userId="251a6589-aebc-4a22-b892-33a329a69962" providerId="ADAL" clId="{47833554-AEA1-447C-8D71-D0420563F4D2}" dt="2026-01-21T17:53:59.045" v="927" actId="20577"/>
          <ac:graphicFrameMkLst>
            <pc:docMk/>
            <pc:sldMk cId="559649137" sldId="269"/>
            <ac:graphicFrameMk id="5" creationId="{4A0E9238-EDDF-BC6A-9E3B-FA6DB8AA623B}"/>
          </ac:graphicFrameMkLst>
        </pc:graphicFrameChg>
      </pc:sldChg>
      <pc:sldChg chg="delSp modSp add mod setBg delDesignElem">
        <pc:chgData name="Sarah Kurrein" userId="251a6589-aebc-4a22-b892-33a329a69962" providerId="ADAL" clId="{47833554-AEA1-447C-8D71-D0420563F4D2}" dt="2026-01-22T21:27:43.097" v="1027" actId="20577"/>
        <pc:sldMkLst>
          <pc:docMk/>
          <pc:sldMk cId="2794224340" sldId="279"/>
        </pc:sldMkLst>
        <pc:spChg chg="mod">
          <ac:chgData name="Sarah Kurrein" userId="251a6589-aebc-4a22-b892-33a329a69962" providerId="ADAL" clId="{47833554-AEA1-447C-8D71-D0420563F4D2}" dt="2026-01-22T21:26:33.188" v="1004" actId="1076"/>
          <ac:spMkLst>
            <pc:docMk/>
            <pc:sldMk cId="2794224340" sldId="279"/>
            <ac:spMk id="2" creationId="{1AC02CA6-3F54-68BC-3A2C-796D852315AA}"/>
          </ac:spMkLst>
        </pc:spChg>
        <pc:graphicFrameChg chg="mod modGraphic">
          <ac:chgData name="Sarah Kurrein" userId="251a6589-aebc-4a22-b892-33a329a69962" providerId="ADAL" clId="{47833554-AEA1-447C-8D71-D0420563F4D2}" dt="2026-01-22T21:27:43.097" v="1027" actId="20577"/>
          <ac:graphicFrameMkLst>
            <pc:docMk/>
            <pc:sldMk cId="2794224340" sldId="279"/>
            <ac:graphicFrameMk id="17" creationId="{2D64B927-8D4F-A158-2F29-9DDFF55B8A3B}"/>
          </ac:graphicFrameMkLst>
        </pc:graphicFrameChg>
        <pc:picChg chg="mod">
          <ac:chgData name="Sarah Kurrein" userId="251a6589-aebc-4a22-b892-33a329a69962" providerId="ADAL" clId="{47833554-AEA1-447C-8D71-D0420563F4D2}" dt="2026-01-22T21:26:43.587" v="1005" actId="14100"/>
          <ac:picMkLst>
            <pc:docMk/>
            <pc:sldMk cId="2794224340" sldId="279"/>
            <ac:picMk id="6" creationId="{D408C55C-20A2-EE71-3557-76832B097F5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/>
            <a:t>Histoire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11, CLE 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</a:t>
          </a:r>
          <a:r>
            <a:rPr lang="en-CA" b="1"/>
            <a:t>, CLC, </a:t>
          </a:r>
          <a:r>
            <a:rPr lang="en-CA" b="1" dirty="0"/>
            <a:t>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47494-A5F7-42D9-9821-4E99127608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CAA34-2F3A-455A-AE3B-C46B1975B5ED}">
      <dgm:prSet custT="1"/>
      <dgm:spPr/>
      <dgm:t>
        <a:bodyPr/>
        <a:lstStyle/>
        <a:p>
          <a:endParaRPr lang="en-CA" sz="2400" b="1" dirty="0">
            <a:solidFill>
              <a:srgbClr val="7030A0"/>
            </a:solidFill>
          </a:endParaRPr>
        </a:p>
        <a:p>
          <a:endParaRPr lang="en-CA" sz="2400" b="1" dirty="0">
            <a:solidFill>
              <a:srgbClr val="7030A0"/>
            </a:solidFill>
          </a:endParaRPr>
        </a:p>
        <a:p>
          <a:endParaRPr lang="en-CA" sz="2400" b="1" dirty="0">
            <a:solidFill>
              <a:srgbClr val="7030A0"/>
            </a:solidFill>
          </a:endParaRPr>
        </a:p>
        <a:p>
          <a:r>
            <a:rPr lang="en-CA" sz="2400" b="1" dirty="0">
              <a:solidFill>
                <a:srgbClr val="7030A0"/>
              </a:solidFill>
            </a:rPr>
            <a:t>Computer Programming 11/12</a:t>
          </a:r>
        </a:p>
        <a:p>
          <a:r>
            <a:rPr lang="en-CA" sz="2400" b="1" dirty="0">
              <a:solidFill>
                <a:srgbClr val="7030A0"/>
              </a:solidFill>
            </a:rPr>
            <a:t>(Mr. Nordlund)</a:t>
          </a:r>
        </a:p>
      </dgm:t>
    </dgm:pt>
    <dgm:pt modelId="{53710769-70BA-4E39-BAA0-3E97B17CDC6B}" type="parTrans" cxnId="{D68441F6-0068-4037-9726-1985547D7A61}">
      <dgm:prSet/>
      <dgm:spPr/>
      <dgm:t>
        <a:bodyPr/>
        <a:lstStyle/>
        <a:p>
          <a:endParaRPr lang="en-CA"/>
        </a:p>
      </dgm:t>
    </dgm:pt>
    <dgm:pt modelId="{BB0FAC6C-F30C-4D77-B016-9F2A9B7920C4}" type="sibTrans" cxnId="{D68441F6-0068-4037-9726-1985547D7A61}">
      <dgm:prSet/>
      <dgm:spPr/>
      <dgm:t>
        <a:bodyPr/>
        <a:lstStyle/>
        <a:p>
          <a:endParaRPr lang="en-CA"/>
        </a:p>
      </dgm:t>
    </dgm:pt>
    <dgm:pt modelId="{BA7A3540-CD43-4999-A7B5-3C7E743571BC}">
      <dgm:prSet custT="1"/>
      <dgm:spPr/>
      <dgm:t>
        <a:bodyPr/>
        <a:lstStyle/>
        <a:p>
          <a:r>
            <a:rPr lang="en-CA" sz="2000" dirty="0"/>
            <a:t>Students spend 50% of their time in class and 50% working remotely on a personal laptop</a:t>
          </a:r>
        </a:p>
      </dgm:t>
    </dgm:pt>
    <dgm:pt modelId="{082F4D7D-1E0E-4C47-B6F0-10D3DF233903}" type="parTrans" cxnId="{8DC460AF-2D4A-4665-B602-FF7CE0A5B137}">
      <dgm:prSet/>
      <dgm:spPr/>
      <dgm:t>
        <a:bodyPr/>
        <a:lstStyle/>
        <a:p>
          <a:endParaRPr lang="en-CA"/>
        </a:p>
      </dgm:t>
    </dgm:pt>
    <dgm:pt modelId="{AA9CE8BB-45DA-41D9-A889-0D0459834BAD}" type="sibTrans" cxnId="{8DC460AF-2D4A-4665-B602-FF7CE0A5B137}">
      <dgm:prSet/>
      <dgm:spPr/>
      <dgm:t>
        <a:bodyPr/>
        <a:lstStyle/>
        <a:p>
          <a:endParaRPr lang="en-CA"/>
        </a:p>
      </dgm:t>
    </dgm:pt>
    <dgm:pt modelId="{BDEAA90C-2147-4287-8729-513B2221C67D}" type="pres">
      <dgm:prSet presAssocID="{CDA47494-A5F7-42D9-9821-4E991276086B}" presName="vert0" presStyleCnt="0">
        <dgm:presLayoutVars>
          <dgm:dir/>
          <dgm:animOne val="branch"/>
          <dgm:animLvl val="lvl"/>
        </dgm:presLayoutVars>
      </dgm:prSet>
      <dgm:spPr/>
    </dgm:pt>
    <dgm:pt modelId="{CB26B053-27FF-4224-A094-4DC71182EAAA}" type="pres">
      <dgm:prSet presAssocID="{879CAA34-2F3A-455A-AE3B-C46B1975B5ED}" presName="thickLine" presStyleLbl="alignNode1" presStyleIdx="0" presStyleCnt="2"/>
      <dgm:spPr/>
    </dgm:pt>
    <dgm:pt modelId="{3B8D62FD-17CC-4BD9-9A0A-B0333FCA6F0F}" type="pres">
      <dgm:prSet presAssocID="{879CAA34-2F3A-455A-AE3B-C46B1975B5ED}" presName="horz1" presStyleCnt="0"/>
      <dgm:spPr/>
    </dgm:pt>
    <dgm:pt modelId="{E6A3F12F-91CD-4C3F-A237-1A0A40043175}" type="pres">
      <dgm:prSet presAssocID="{879CAA34-2F3A-455A-AE3B-C46B1975B5ED}" presName="tx1" presStyleLbl="revTx" presStyleIdx="0" presStyleCnt="2"/>
      <dgm:spPr/>
    </dgm:pt>
    <dgm:pt modelId="{65E7D88F-FA2A-4AA6-A260-AA11EE495091}" type="pres">
      <dgm:prSet presAssocID="{879CAA34-2F3A-455A-AE3B-C46B1975B5ED}" presName="vert1" presStyleCnt="0"/>
      <dgm:spPr/>
    </dgm:pt>
    <dgm:pt modelId="{242E34A7-F7D4-4D13-BF51-FC12E1EE8092}" type="pres">
      <dgm:prSet presAssocID="{BA7A3540-CD43-4999-A7B5-3C7E743571BC}" presName="thickLine" presStyleLbl="alignNode1" presStyleIdx="1" presStyleCnt="2"/>
      <dgm:spPr/>
    </dgm:pt>
    <dgm:pt modelId="{A5043731-9967-466A-9CC2-EED765834E16}" type="pres">
      <dgm:prSet presAssocID="{BA7A3540-CD43-4999-A7B5-3C7E743571BC}" presName="horz1" presStyleCnt="0"/>
      <dgm:spPr/>
    </dgm:pt>
    <dgm:pt modelId="{3A9CE7D1-2541-4FDF-858A-E55EA6845526}" type="pres">
      <dgm:prSet presAssocID="{BA7A3540-CD43-4999-A7B5-3C7E743571BC}" presName="tx1" presStyleLbl="revTx" presStyleIdx="1" presStyleCnt="2"/>
      <dgm:spPr/>
    </dgm:pt>
    <dgm:pt modelId="{9ABDFECA-8022-478C-A36F-3C63D038C44D}" type="pres">
      <dgm:prSet presAssocID="{BA7A3540-CD43-4999-A7B5-3C7E743571BC}" presName="vert1" presStyleCnt="0"/>
      <dgm:spPr/>
    </dgm:pt>
  </dgm:ptLst>
  <dgm:cxnLst>
    <dgm:cxn modelId="{CE4D741C-45E8-49DF-BCFB-ABBF25434593}" type="presOf" srcId="{CDA47494-A5F7-42D9-9821-4E991276086B}" destId="{BDEAA90C-2147-4287-8729-513B2221C67D}" srcOrd="0" destOrd="0" presId="urn:microsoft.com/office/officeart/2008/layout/LinedList"/>
    <dgm:cxn modelId="{497D8E31-55D3-4BCD-808F-AEC777409C24}" type="presOf" srcId="{BA7A3540-CD43-4999-A7B5-3C7E743571BC}" destId="{3A9CE7D1-2541-4FDF-858A-E55EA6845526}" srcOrd="0" destOrd="0" presId="urn:microsoft.com/office/officeart/2008/layout/LinedList"/>
    <dgm:cxn modelId="{73574955-2296-4DC4-B7ED-6B737C4B2A92}" type="presOf" srcId="{879CAA34-2F3A-455A-AE3B-C46B1975B5ED}" destId="{E6A3F12F-91CD-4C3F-A237-1A0A40043175}" srcOrd="0" destOrd="0" presId="urn:microsoft.com/office/officeart/2008/layout/LinedList"/>
    <dgm:cxn modelId="{8DC460AF-2D4A-4665-B602-FF7CE0A5B137}" srcId="{CDA47494-A5F7-42D9-9821-4E991276086B}" destId="{BA7A3540-CD43-4999-A7B5-3C7E743571BC}" srcOrd="1" destOrd="0" parTransId="{082F4D7D-1E0E-4C47-B6F0-10D3DF233903}" sibTransId="{AA9CE8BB-45DA-41D9-A889-0D0459834BAD}"/>
    <dgm:cxn modelId="{D68441F6-0068-4037-9726-1985547D7A61}" srcId="{CDA47494-A5F7-42D9-9821-4E991276086B}" destId="{879CAA34-2F3A-455A-AE3B-C46B1975B5ED}" srcOrd="0" destOrd="0" parTransId="{53710769-70BA-4E39-BAA0-3E97B17CDC6B}" sibTransId="{BB0FAC6C-F30C-4D77-B016-9F2A9B7920C4}"/>
    <dgm:cxn modelId="{8CF21C0D-0EE0-4EAF-A0BF-D43C736DEAFA}" type="presParOf" srcId="{BDEAA90C-2147-4287-8729-513B2221C67D}" destId="{CB26B053-27FF-4224-A094-4DC71182EAAA}" srcOrd="0" destOrd="0" presId="urn:microsoft.com/office/officeart/2008/layout/LinedList"/>
    <dgm:cxn modelId="{D7D9428B-FDBF-422B-B95A-AFDE3AA7A54E}" type="presParOf" srcId="{BDEAA90C-2147-4287-8729-513B2221C67D}" destId="{3B8D62FD-17CC-4BD9-9A0A-B0333FCA6F0F}" srcOrd="1" destOrd="0" presId="urn:microsoft.com/office/officeart/2008/layout/LinedList"/>
    <dgm:cxn modelId="{181F0F2C-8079-4F8E-99F1-CE881D22A728}" type="presParOf" srcId="{3B8D62FD-17CC-4BD9-9A0A-B0333FCA6F0F}" destId="{E6A3F12F-91CD-4C3F-A237-1A0A40043175}" srcOrd="0" destOrd="0" presId="urn:microsoft.com/office/officeart/2008/layout/LinedList"/>
    <dgm:cxn modelId="{802BF5D4-02EA-4E15-BAC2-B3CFC29CC73D}" type="presParOf" srcId="{3B8D62FD-17CC-4BD9-9A0A-B0333FCA6F0F}" destId="{65E7D88F-FA2A-4AA6-A260-AA11EE495091}" srcOrd="1" destOrd="0" presId="urn:microsoft.com/office/officeart/2008/layout/LinedList"/>
    <dgm:cxn modelId="{BC139B97-DE57-4850-A1E4-2C562984C56C}" type="presParOf" srcId="{BDEAA90C-2147-4287-8729-513B2221C67D}" destId="{242E34A7-F7D4-4D13-BF51-FC12E1EE8092}" srcOrd="2" destOrd="0" presId="urn:microsoft.com/office/officeart/2008/layout/LinedList"/>
    <dgm:cxn modelId="{CCB6E0ED-C8FB-4086-A9B3-11D727A2CABB}" type="presParOf" srcId="{BDEAA90C-2147-4287-8729-513B2221C67D}" destId="{A5043731-9967-466A-9CC2-EED765834E16}" srcOrd="3" destOrd="0" presId="urn:microsoft.com/office/officeart/2008/layout/LinedList"/>
    <dgm:cxn modelId="{F809AE63-DB26-4FBE-9A2E-0DBB72BE8CBD}" type="presParOf" srcId="{A5043731-9967-466A-9CC2-EED765834E16}" destId="{3A9CE7D1-2541-4FDF-858A-E55EA6845526}" srcOrd="0" destOrd="0" presId="urn:microsoft.com/office/officeart/2008/layout/LinedList"/>
    <dgm:cxn modelId="{D7F9127E-57BF-42B7-9C06-DCDCD4A2EBEE}" type="presParOf" srcId="{A5043731-9967-466A-9CC2-EED765834E16}" destId="{9ABDFECA-8022-478C-A36F-3C63D038C4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/>
            <a:t>Histoire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11, CLE 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</a:t>
          </a:r>
          <a:r>
            <a:rPr lang="en-CA" sz="2200" b="1" kern="1200"/>
            <a:t>, CLC, </a:t>
          </a:r>
          <a:r>
            <a:rPr lang="en-CA" sz="2200" b="1" kern="1200" dirty="0"/>
            <a:t>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sp:txBody>
      <dsp:txXfrm>
        <a:off x="58900" y="5412151"/>
        <a:ext cx="6550992" cy="1088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6B053-27FF-4224-A094-4DC71182EAAA}">
      <dsp:nvSpPr>
        <dsp:cNvPr id="0" name=""/>
        <dsp:cNvSpPr/>
      </dsp:nvSpPr>
      <dsp:spPr>
        <a:xfrm>
          <a:off x="0" y="0"/>
          <a:ext cx="53666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3F12F-91CD-4C3F-A237-1A0A40043175}">
      <dsp:nvSpPr>
        <dsp:cNvPr id="0" name=""/>
        <dsp:cNvSpPr/>
      </dsp:nvSpPr>
      <dsp:spPr>
        <a:xfrm>
          <a:off x="0" y="0"/>
          <a:ext cx="5366658" cy="26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 dirty="0">
            <a:solidFill>
              <a:srgbClr val="7030A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 dirty="0">
            <a:solidFill>
              <a:srgbClr val="7030A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b="1" kern="1200" dirty="0">
            <a:solidFill>
              <a:srgbClr val="7030A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rgbClr val="7030A0"/>
              </a:solidFill>
            </a:rPr>
            <a:t>Computer Programming 11/12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rgbClr val="7030A0"/>
              </a:solidFill>
            </a:rPr>
            <a:t>(Mr. Nordlund)</a:t>
          </a:r>
        </a:p>
      </dsp:txBody>
      <dsp:txXfrm>
        <a:off x="0" y="0"/>
        <a:ext cx="5366658" cy="2638188"/>
      </dsp:txXfrm>
    </dsp:sp>
    <dsp:sp modelId="{242E34A7-F7D4-4D13-BF51-FC12E1EE8092}">
      <dsp:nvSpPr>
        <dsp:cNvPr id="0" name=""/>
        <dsp:cNvSpPr/>
      </dsp:nvSpPr>
      <dsp:spPr>
        <a:xfrm>
          <a:off x="0" y="2638188"/>
          <a:ext cx="53666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CE7D1-2541-4FDF-858A-E55EA6845526}">
      <dsp:nvSpPr>
        <dsp:cNvPr id="0" name=""/>
        <dsp:cNvSpPr/>
      </dsp:nvSpPr>
      <dsp:spPr>
        <a:xfrm>
          <a:off x="0" y="2638188"/>
          <a:ext cx="5366658" cy="26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Students spend 50% of their time in class and 50% working remotely on a personal laptop</a:t>
          </a:r>
        </a:p>
      </dsp:txBody>
      <dsp:txXfrm>
        <a:off x="0" y="2638188"/>
        <a:ext cx="5366658" cy="26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rtoondealer.com/image/235366250/hybrid-learning-word-block-white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GRADE 10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2ABE-ED87-158B-3C6F-66E68024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A4B6-FA3E-44C1-FB4F-E228248B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Leadership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1FCD-B7EA-430D-8BE9-7C2BCE6DA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6335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Community Leadership 11/12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Visscher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Application Course – January 22nd deadline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Plan events within the school (Grade 8 Day, Terry Fox Fun, Spirit Assembly)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Leaders on Student Council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Community Service Component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14CB2-D942-9422-C536-D4CA98C881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Athletic Leadership 11/ 12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Duke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No application - choose on course selection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X Block – happens after school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Run intramurals, scorekeeping, athletics promotion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MUST be available after school and at lunch</a:t>
            </a:r>
          </a:p>
        </p:txBody>
      </p:sp>
    </p:spTree>
    <p:extLst>
      <p:ext uri="{BB962C8B-B14F-4D97-AF65-F5344CB8AC3E}">
        <p14:creationId xmlns:p14="http://schemas.microsoft.com/office/powerpoint/2010/main" val="114525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D431-4D9B-1698-F85F-76AB5757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2CA6-3F54-68BC-3A2C-796D8523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57" y="1337783"/>
            <a:ext cx="4078800" cy="582458"/>
          </a:xfrm>
        </p:spPr>
        <p:txBody>
          <a:bodyPr wrap="square" anchor="b">
            <a:noAutofit/>
          </a:bodyPr>
          <a:lstStyle/>
          <a:p>
            <a:pPr algn="ctr"/>
            <a:br>
              <a:rPr lang="en-CA" sz="4000" dirty="0"/>
            </a:br>
            <a:br>
              <a:rPr lang="en-CA" sz="4000" dirty="0"/>
            </a:br>
            <a:r>
              <a:rPr lang="en-CA" sz="4000" dirty="0"/>
              <a:t>Hybrid Learning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D64B927-8D4F-A158-2F29-9DDFF55B8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009033"/>
              </p:ext>
            </p:extLst>
          </p:nvPr>
        </p:nvGraphicFramePr>
        <p:xfrm>
          <a:off x="359228" y="1158241"/>
          <a:ext cx="5366658" cy="527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408C55C-20A2-EE71-3557-76832B097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3174" r="17333" b="2"/>
          <a:stretch>
            <a:fillRect/>
          </a:stretch>
        </p:blipFill>
        <p:spPr>
          <a:xfrm>
            <a:off x="6926308" y="1158241"/>
            <a:ext cx="4280355" cy="44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dirty="0"/>
              <a:t> begins in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r>
              <a:rPr lang="en-CA" b="1" dirty="0">
                <a:solidFill>
                  <a:srgbClr val="7030A0"/>
                </a:solidFill>
              </a:rPr>
              <a:t> </a:t>
            </a:r>
            <a:r>
              <a:rPr lang="en-CA" dirty="0"/>
              <a:t>at Surrey Summer Learning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</a:t>
            </a:r>
            <a:r>
              <a:rPr lang="en-CA" dirty="0"/>
              <a:t> </a:t>
            </a:r>
            <a:r>
              <a:rPr lang="en-CA" b="1" dirty="0">
                <a:solidFill>
                  <a:srgbClr val="0070C0">
                    <a:alpha val="60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www.surreysummer.ca</a:t>
            </a:r>
            <a:endParaRPr lang="en-CA" b="1" dirty="0">
              <a:solidFill>
                <a:srgbClr val="0070C0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course selection is accurate for the Fall</a:t>
            </a:r>
            <a:r>
              <a:rPr lang="en-CA" dirty="0"/>
              <a:t>. There will be an opportunity to fill out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 Course Change Request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VERY COMPETITIVE </a:t>
            </a:r>
            <a:r>
              <a:rPr lang="en-CA" sz="1800" i="0" dirty="0"/>
              <a:t>(80%-90%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60% in English 12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Degree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dirty="0"/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Physics 11,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Applied Science / Engineering:</a:t>
            </a:r>
            <a:r>
              <a:rPr lang="en-CA" sz="2900" b="1" dirty="0"/>
              <a:t>	</a:t>
            </a:r>
            <a:r>
              <a:rPr lang="en-CA" sz="2900" dirty="0"/>
              <a:t>English 11, Pre-calculus 11, Physics 11, Chemistry 11, English 12, Pre-					Calculus 12, Physics 12, Chemistry 12, Calculus 12 (required by some and 					recommended for others)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English 11, English 12, Chemistry 11, Biology 12 (Check institution as there is variation)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40" y="423382"/>
            <a:ext cx="5711686" cy="858720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CA" sz="4000" dirty="0"/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83" y="1464719"/>
            <a:ext cx="5961641" cy="464881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APPOINTMENT.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Mr. Holland		A – </a:t>
            </a:r>
            <a:r>
              <a:rPr lang="en-CA" b="1" i="0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, A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Ms. Wisniewski		</a:t>
            </a:r>
            <a:r>
              <a:rPr lang="en-CA" b="1" i="0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, B</a:t>
            </a: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 – Khal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rgbClr val="7030A0">
                    <a:alpha val="60000"/>
                  </a:srgbClr>
                </a:solidFill>
              </a:rPr>
              <a:t>Mr. Price			Kham –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Sai</a:t>
            </a:r>
            <a:endParaRPr lang="en-CA" b="1" i="0" dirty="0">
              <a:solidFill>
                <a:srgbClr val="7030A0">
                  <a:alpha val="60000"/>
                </a:srgbClr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Ms. Kurrein		</a:t>
            </a:r>
            <a:r>
              <a:rPr lang="en-CA" b="1" dirty="0" err="1">
                <a:solidFill>
                  <a:schemeClr val="accent2">
                    <a:lumMod val="75000"/>
                  </a:schemeClr>
                </a:solidFill>
              </a:rPr>
              <a:t>Saj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 - Z</a:t>
            </a:r>
            <a:endParaRPr lang="en-CA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91534E14-9216-3B22-FEF8-4C61C9CF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5731" y="852742"/>
            <a:ext cx="3956538" cy="263769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5A3D5BF-2D7C-8794-25E6-A537E5B4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72869" y="3903086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36572" y="949447"/>
            <a:ext cx="783771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English 10</a:t>
            </a:r>
            <a:r>
              <a:rPr lang="en-CA" b="1" dirty="0"/>
              <a:t>  </a:t>
            </a:r>
            <a:r>
              <a:rPr lang="en-CA" dirty="0"/>
              <a:t>(4 options all with composition + a specific focus)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Math 10  </a:t>
            </a:r>
            <a:r>
              <a:rPr lang="en-CA" dirty="0"/>
              <a:t>(3 options)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Social Studies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Science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Physical Health and Education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Applied Skill or Fine Art </a:t>
            </a:r>
            <a:r>
              <a:rPr lang="en-CA" b="1" dirty="0"/>
              <a:t> </a:t>
            </a:r>
            <a:r>
              <a:rPr lang="en-CA" dirty="0"/>
              <a:t>(in grade 10, 11 or 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/>
              <a:t>Language 10</a:t>
            </a:r>
            <a:r>
              <a:rPr lang="en-CA" sz="2800"/>
              <a:t> </a:t>
            </a:r>
            <a:r>
              <a:rPr lang="en-CA" dirty="0"/>
              <a:t>(If planning to attend University for Arts)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OR 1 other Elective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Numeracy 10 assessment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10 Assessment </a:t>
            </a:r>
          </a:p>
          <a:p>
            <a:r>
              <a:rPr lang="en-CA" sz="2400" dirty="0"/>
              <a:t>   				</a:t>
            </a:r>
          </a:p>
          <a:p>
            <a:pPr algn="ctr"/>
            <a:r>
              <a:rPr lang="en-CA" sz="28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10</a:t>
            </a:r>
          </a:p>
        </p:txBody>
      </p:sp>
    </p:spTree>
    <p:extLst>
      <p:ext uri="{BB962C8B-B14F-4D97-AF65-F5344CB8AC3E}">
        <p14:creationId xmlns:p14="http://schemas.microsoft.com/office/powerpoint/2010/main" val="37136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English 11 </a:t>
            </a:r>
            <a:r>
              <a:rPr lang="en-CA" dirty="0"/>
              <a:t>(4 options – including </a:t>
            </a:r>
            <a:r>
              <a:rPr lang="en-CA" b="1" dirty="0"/>
              <a:t>English First Peoples 11</a:t>
            </a:r>
            <a:r>
              <a:rPr lang="en-CA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Socials 12 </a:t>
            </a:r>
            <a:r>
              <a:rPr lang="en-CA" sz="2000" dirty="0"/>
              <a:t>(Taken in grade 11 or grade 12)</a:t>
            </a:r>
            <a:r>
              <a:rPr lang="en-CA" sz="2400" b="1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Math </a:t>
            </a:r>
            <a:r>
              <a:rPr lang="en-CA" sz="2000" dirty="0"/>
              <a:t>(3 options)</a:t>
            </a:r>
            <a:r>
              <a:rPr lang="en-CA" sz="240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Science </a:t>
            </a:r>
            <a:r>
              <a:rPr lang="en-CA" sz="2000" dirty="0"/>
              <a:t>(5 Options)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Education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Indigenous Course </a:t>
            </a:r>
            <a:r>
              <a:rPr lang="en-CA" sz="2000" dirty="0"/>
              <a:t>(Taken in grade 11 or 12)</a:t>
            </a:r>
            <a:endParaRPr lang="en-CA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Language 11</a:t>
            </a:r>
            <a:r>
              <a:rPr lang="en-CA" sz="2800" dirty="0"/>
              <a:t> </a:t>
            </a:r>
            <a:r>
              <a:rPr lang="en-CA" sz="2000" dirty="0"/>
              <a:t>(4 Options - If planning for University Arts)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3-4 Electives </a:t>
            </a:r>
            <a:r>
              <a:rPr lang="en-CA" sz="2000" dirty="0"/>
              <a:t>(more sciences,  socials, fine arts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No study blocks</a:t>
            </a:r>
          </a:p>
          <a:p>
            <a:endParaRPr lang="en-CA" sz="2400" b="1" dirty="0"/>
          </a:p>
          <a:p>
            <a:pPr algn="ctr"/>
            <a:br>
              <a:rPr lang="en-CA" sz="2400" dirty="0"/>
            </a:br>
            <a:r>
              <a:rPr lang="en-CA" sz="24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English 12 </a:t>
            </a:r>
            <a:r>
              <a:rPr lang="en-CA" sz="2800" dirty="0"/>
              <a:t>OR </a:t>
            </a:r>
            <a:r>
              <a:rPr lang="en-CA" sz="2800" b="1" dirty="0"/>
              <a:t>English First Peoples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An Indigenous Studies course </a:t>
            </a:r>
            <a:r>
              <a:rPr lang="en-CA" sz="2000" dirty="0"/>
              <a:t>(English First Peoples 11 or 12, OR, Contemporary Indigenous Studies 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Connections </a:t>
            </a:r>
            <a:r>
              <a:rPr lang="en-CA" sz="2000" dirty="0"/>
              <a:t>(which includes the Capstone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A minimum of </a:t>
            </a:r>
            <a:r>
              <a:rPr lang="en-CA" sz="2400" b="1" dirty="0"/>
              <a:t>2 additional grade 12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Electives to complete required number of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12 Assessment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 algn="ctr">
              <a:buNone/>
            </a:pPr>
            <a:r>
              <a:rPr lang="en-CA" sz="2400" b="1" dirty="0"/>
              <a:t>Minimum required credits for grades 10-12 is 80</a:t>
            </a:r>
          </a:p>
          <a:p>
            <a:pPr marL="0" indent="0" algn="ctr">
              <a:buNone/>
            </a:pPr>
            <a:r>
              <a:rPr lang="en-CA" sz="2400" b="1" dirty="0"/>
              <a:t>Each course completed counts as 4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34821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405177"/>
              </p:ext>
            </p:extLst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Please Note:  this is </a:t>
            </a:r>
            <a:r>
              <a:rPr lang="en-CA" sz="8000" b="1" u="sng" dirty="0"/>
              <a:t>NOT</a:t>
            </a:r>
            <a:r>
              <a:rPr lang="en-CA" sz="8000" b="1" dirty="0"/>
              <a:t> a graduation requirement </a:t>
            </a:r>
          </a:p>
          <a:p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A language 11 </a:t>
            </a:r>
            <a:r>
              <a:rPr lang="en-CA" sz="8000" b="1" dirty="0"/>
              <a:t>is a requirement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to complete a Bachelor of Arts Program at university </a:t>
            </a:r>
            <a:r>
              <a:rPr lang="en-CA" sz="8000" b="1" dirty="0"/>
              <a:t>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10               Spanish 9 and Spanish 10	French 10				  		OR 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75" y="3722913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done in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January</a:t>
            </a:r>
            <a:r>
              <a:rPr lang="en-CA" sz="5000" dirty="0"/>
              <a:t> at the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Delta School District </a:t>
            </a:r>
            <a:r>
              <a:rPr lang="en-CA" sz="5000" dirty="0"/>
              <a:t>(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sz="5000" dirty="0"/>
              <a:t> is at end of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October/early November</a:t>
            </a:r>
            <a:r>
              <a:rPr lang="en-CA" sz="5000" dirty="0"/>
              <a:t>). Message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Ms. Wisniewski </a:t>
            </a:r>
            <a:r>
              <a:rPr lang="en-CA" sz="5000" dirty="0"/>
              <a:t>for information.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>
                    <a:lumMod val="75000"/>
                  </a:schemeClr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	Linear Math 9 	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12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E4FEEDC-D570-6016-8B7C-C6D7480340F8}"/>
              </a:ext>
            </a:extLst>
          </p:cNvPr>
          <p:cNvSpPr/>
          <p:nvPr/>
        </p:nvSpPr>
        <p:spPr>
          <a:xfrm rot="18489280">
            <a:off x="4644346" y="1496568"/>
            <a:ext cx="484632" cy="134061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72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36227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Community Leadership  </a:t>
            </a:r>
            <a:r>
              <a:rPr lang="en-CA" sz="8000" dirty="0"/>
              <a:t>(grades 11 &amp; 12) – Mr. Visscher – see next slide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Coop Programs </a:t>
            </a:r>
            <a:r>
              <a:rPr lang="en-CA" sz="8000" dirty="0"/>
              <a:t>(grade 11) – Ms. Dudley /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Career Prep Programs </a:t>
            </a:r>
            <a:r>
              <a:rPr lang="en-CA" sz="8000" dirty="0"/>
              <a:t>(grades 11 &amp;12) – Ms. Martin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Yearbook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Dance Choreography </a:t>
            </a:r>
            <a:r>
              <a:rPr lang="en-CA" sz="8000" dirty="0"/>
              <a:t>(10-12) – Ms. Bryson</a:t>
            </a: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1370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Goudy Old Style</vt:lpstr>
      <vt:lpstr>Wingdings</vt:lpstr>
      <vt:lpstr>FrostyVTI</vt:lpstr>
      <vt:lpstr> Ecole Panorama Ridge Course Selection </vt:lpstr>
      <vt:lpstr>Graduation Requirements</vt:lpstr>
      <vt:lpstr>Graduation Requirements</vt:lpstr>
      <vt:lpstr>Graduation Requirements</vt:lpstr>
      <vt:lpstr>French Immersion Students</vt:lpstr>
      <vt:lpstr>Languages</vt:lpstr>
      <vt:lpstr>Language Challenge Exam</vt:lpstr>
      <vt:lpstr>Math Pathways</vt:lpstr>
      <vt:lpstr>Courses that Require Applications</vt:lpstr>
      <vt:lpstr>Leadership Courses</vt:lpstr>
      <vt:lpstr>  Hybrid Learning</vt:lpstr>
      <vt:lpstr>Summer School</vt:lpstr>
      <vt:lpstr>Alternate Learning</vt:lpstr>
      <vt:lpstr>Applying to University</vt:lpstr>
      <vt:lpstr>University Degree General Guide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Sarah Kurrein</cp:lastModifiedBy>
  <cp:revision>2</cp:revision>
  <dcterms:created xsi:type="dcterms:W3CDTF">2023-04-14T15:47:23Z</dcterms:created>
  <dcterms:modified xsi:type="dcterms:W3CDTF">2026-02-09T18:52:00Z</dcterms:modified>
</cp:coreProperties>
</file>