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7"/>
  </p:notesMasterIdLst>
  <p:sldIdLst>
    <p:sldId id="338" r:id="rId5"/>
    <p:sldId id="257" r:id="rId6"/>
    <p:sldId id="319" r:id="rId7"/>
    <p:sldId id="258" r:id="rId8"/>
    <p:sldId id="265" r:id="rId9"/>
    <p:sldId id="334" r:id="rId10"/>
    <p:sldId id="320" r:id="rId11"/>
    <p:sldId id="279" r:id="rId12"/>
    <p:sldId id="328" r:id="rId13"/>
    <p:sldId id="323" r:id="rId14"/>
    <p:sldId id="339" r:id="rId15"/>
    <p:sldId id="322" r:id="rId16"/>
    <p:sldId id="294" r:id="rId17"/>
    <p:sldId id="336" r:id="rId18"/>
    <p:sldId id="321" r:id="rId19"/>
    <p:sldId id="297" r:id="rId20"/>
    <p:sldId id="259" r:id="rId21"/>
    <p:sldId id="305" r:id="rId22"/>
    <p:sldId id="272" r:id="rId23"/>
    <p:sldId id="329" r:id="rId24"/>
    <p:sldId id="283" r:id="rId25"/>
    <p:sldId id="284" r:id="rId26"/>
    <p:sldId id="330" r:id="rId27"/>
    <p:sldId id="309" r:id="rId28"/>
    <p:sldId id="324" r:id="rId29"/>
    <p:sldId id="304" r:id="rId30"/>
    <p:sldId id="325" r:id="rId31"/>
    <p:sldId id="267" r:id="rId32"/>
    <p:sldId id="331" r:id="rId33"/>
    <p:sldId id="332" r:id="rId34"/>
    <p:sldId id="333" r:id="rId35"/>
    <p:sldId id="33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S SD36" initials="I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A8F1A"/>
    <a:srgbClr val="FFB66D"/>
    <a:srgbClr val="FF0000"/>
    <a:srgbClr val="FF0066"/>
    <a:srgbClr val="FF8989"/>
    <a:srgbClr val="FFBD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2704"/>
  </p:normalViewPr>
  <p:slideViewPr>
    <p:cSldViewPr snapToGrid="0" snapToObjects="1">
      <p:cViewPr varScale="1">
        <p:scale>
          <a:sx n="112" d="100"/>
          <a:sy n="112" d="100"/>
        </p:scale>
        <p:origin x="220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3600" dirty="0">
                <a:solidFill>
                  <a:srgbClr val="009999"/>
                </a:solidFill>
              </a:rPr>
              <a:t>Intensive French</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Intensive French</c:v>
                </c:pt>
              </c:strCache>
            </c:strRef>
          </c:tx>
          <c:explosion val="3"/>
          <c:dPt>
            <c:idx val="0"/>
            <c:bubble3D val="0"/>
            <c:spPr>
              <a:gradFill rotWithShape="1">
                <a:gsLst>
                  <a:gs pos="0">
                    <a:schemeClr val="accent6">
                      <a:shade val="100000"/>
                      <a:satMod val="120000"/>
                    </a:schemeClr>
                  </a:gs>
                  <a:gs pos="69000">
                    <a:schemeClr val="accent6">
                      <a:tint val="80000"/>
                      <a:shade val="100000"/>
                      <a:satMod val="150000"/>
                    </a:schemeClr>
                  </a:gs>
                  <a:gs pos="100000">
                    <a:schemeClr val="accent6">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c:spPr>
            <c:extLst>
              <c:ext xmlns:c16="http://schemas.microsoft.com/office/drawing/2014/chart" uri="{C3380CC4-5D6E-409C-BE32-E72D297353CC}">
                <c16:uniqueId val="{00000001-9AFE-F947-8A29-71338A6A15E7}"/>
              </c:ext>
            </c:extLst>
          </c:dPt>
          <c:dPt>
            <c:idx val="1"/>
            <c:bubble3D val="0"/>
            <c:spPr>
              <a:gradFill rotWithShape="1">
                <a:gsLst>
                  <a:gs pos="0">
                    <a:schemeClr val="accent5">
                      <a:shade val="100000"/>
                      <a:satMod val="120000"/>
                    </a:schemeClr>
                  </a:gs>
                  <a:gs pos="69000">
                    <a:schemeClr val="accent5">
                      <a:tint val="80000"/>
                      <a:shade val="100000"/>
                      <a:satMod val="150000"/>
                    </a:schemeClr>
                  </a:gs>
                  <a:gs pos="100000">
                    <a:schemeClr val="accent5">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c:spPr>
            <c:extLst>
              <c:ext xmlns:c16="http://schemas.microsoft.com/office/drawing/2014/chart" uri="{C3380CC4-5D6E-409C-BE32-E72D297353CC}">
                <c16:uniqueId val="{00000003-9AFE-F947-8A29-71338A6A15E7}"/>
              </c:ext>
            </c:extLst>
          </c:dPt>
          <c:dPt>
            <c:idx val="2"/>
            <c:bubble3D val="0"/>
            <c:spPr>
              <a:gradFill rotWithShape="1">
                <a:gsLst>
                  <a:gs pos="0">
                    <a:schemeClr val="accent4">
                      <a:shade val="100000"/>
                      <a:satMod val="120000"/>
                    </a:schemeClr>
                  </a:gs>
                  <a:gs pos="69000">
                    <a:schemeClr val="accent4">
                      <a:tint val="80000"/>
                      <a:shade val="100000"/>
                      <a:satMod val="150000"/>
                    </a:schemeClr>
                  </a:gs>
                  <a:gs pos="100000">
                    <a:schemeClr val="accent4">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c:spPr>
            <c:extLst>
              <c:ext xmlns:c16="http://schemas.microsoft.com/office/drawing/2014/chart" uri="{C3380CC4-5D6E-409C-BE32-E72D297353CC}">
                <c16:uniqueId val="{00000005-9AFE-F947-8A29-71338A6A15E7}"/>
              </c:ext>
            </c:extLst>
          </c:dPt>
          <c:dLbls>
            <c:dLbl>
              <c:idx val="0"/>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FE-F947-8A29-71338A6A15E7}"/>
                </c:ext>
              </c:extLst>
            </c:dLbl>
            <c:dLbl>
              <c:idx val="1"/>
              <c:numFmt formatCode="@"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9AFE-F947-8A29-71338A6A15E7}"/>
                </c:ext>
              </c:extLst>
            </c:dLbl>
            <c:dLbl>
              <c:idx val="2"/>
              <c:layout>
                <c:manualLayout>
                  <c:x val="0"/>
                  <c:y val="-4.582388366073698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FE-F947-8A29-71338A6A15E7}"/>
                </c:ext>
              </c:extLst>
            </c:dLbl>
            <c:numFmt formatCode="[$-F400]h:mm:ss\ AM/PM"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French</c:v>
                </c:pt>
                <c:pt idx="1">
                  <c:v>Math</c:v>
                </c:pt>
                <c:pt idx="2">
                  <c:v>Other</c:v>
                </c:pt>
              </c:strCache>
            </c:strRef>
          </c:cat>
          <c:val>
            <c:numRef>
              <c:f>Sheet1!$B$2:$B$4</c:f>
              <c:numCache>
                <c:formatCode>General</c:formatCode>
                <c:ptCount val="3"/>
                <c:pt idx="0">
                  <c:v>5</c:v>
                </c:pt>
                <c:pt idx="1">
                  <c:v>1</c:v>
                </c:pt>
                <c:pt idx="2">
                  <c:v>0.5</c:v>
                </c:pt>
              </c:numCache>
            </c:numRef>
          </c:val>
          <c:extLst>
            <c:ext xmlns:c16="http://schemas.microsoft.com/office/drawing/2014/chart" uri="{C3380CC4-5D6E-409C-BE32-E72D297353CC}">
              <c16:uniqueId val="{00000000-FD46-804D-BC90-FB3F1B787420}"/>
            </c:ext>
          </c:extLst>
        </c:ser>
        <c:dLbls>
          <c:showLegendKey val="0"/>
          <c:showVal val="0"/>
          <c:showCatName val="0"/>
          <c:showSerName val="0"/>
          <c:showPercent val="0"/>
          <c:showBubbleSize val="0"/>
          <c:showLeaderLines val="0"/>
        </c:dLbls>
        <c:firstSliceAng val="64"/>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000" b="1" i="0" u="none" strike="noStrike" kern="1200" spc="0" baseline="0">
              <a:solidFill>
                <a:srgbClr val="009999"/>
              </a:solidFill>
              <a:latin typeface="Century" panose="02040604050505020304" pitchFamily="18" charset="0"/>
              <a:ea typeface="+mn-ea"/>
              <a:cs typeface="+mn-cs"/>
            </a:defRPr>
          </a:pPr>
          <a:endParaRPr lang="en-US"/>
        </a:p>
      </c:txPr>
    </c:title>
    <c:autoTitleDeleted val="0"/>
    <c:plotArea>
      <c:layout/>
      <c:pieChart>
        <c:varyColors val="1"/>
        <c:ser>
          <c:idx val="0"/>
          <c:order val="0"/>
          <c:tx>
            <c:strRef>
              <c:f>Sheet1!$B$1</c:f>
              <c:strCache>
                <c:ptCount val="1"/>
                <c:pt idx="0">
                  <c:v>Condensed Curriculum</c:v>
                </c:pt>
              </c:strCache>
            </c:strRef>
          </c:tx>
          <c:spPr>
            <a:solidFill>
              <a:schemeClr val="accent1"/>
            </a:solidFill>
            <a:ln>
              <a:solidFill>
                <a:srgbClr val="009999"/>
              </a:solidFill>
            </a:ln>
          </c:spPr>
          <c:dPt>
            <c:idx val="0"/>
            <c:bubble3D val="0"/>
            <c:spPr>
              <a:solidFill>
                <a:srgbClr val="FFFF00"/>
              </a:solidFill>
              <a:ln w="19050">
                <a:solidFill>
                  <a:srgbClr val="009999"/>
                </a:solidFill>
              </a:ln>
              <a:effectLst/>
            </c:spPr>
            <c:extLst>
              <c:ext xmlns:c16="http://schemas.microsoft.com/office/drawing/2014/chart" uri="{C3380CC4-5D6E-409C-BE32-E72D297353CC}">
                <c16:uniqueId val="{00000001-D117-784B-B8B7-5117814A43FC}"/>
              </c:ext>
            </c:extLst>
          </c:dPt>
          <c:dPt>
            <c:idx val="1"/>
            <c:bubble3D val="0"/>
            <c:spPr>
              <a:solidFill>
                <a:schemeClr val="accent1"/>
              </a:solidFill>
              <a:ln w="19050">
                <a:solidFill>
                  <a:srgbClr val="009999"/>
                </a:solidFill>
              </a:ln>
              <a:effectLst/>
            </c:spPr>
            <c:extLst>
              <c:ext xmlns:c16="http://schemas.microsoft.com/office/drawing/2014/chart" uri="{C3380CC4-5D6E-409C-BE32-E72D297353CC}">
                <c16:uniqueId val="{00000003-D117-784B-B8B7-5117814A43FC}"/>
              </c:ext>
            </c:extLst>
          </c:dPt>
          <c:dPt>
            <c:idx val="2"/>
            <c:bubble3D val="0"/>
            <c:spPr>
              <a:solidFill>
                <a:schemeClr val="accent4"/>
              </a:solidFill>
              <a:ln w="19050">
                <a:solidFill>
                  <a:srgbClr val="009999"/>
                </a:solidFill>
              </a:ln>
              <a:effectLst/>
            </c:spPr>
            <c:extLst>
              <c:ext xmlns:c16="http://schemas.microsoft.com/office/drawing/2014/chart" uri="{C3380CC4-5D6E-409C-BE32-E72D297353CC}">
                <c16:uniqueId val="{00000005-D117-784B-B8B7-5117814A43FC}"/>
              </c:ext>
            </c:extLst>
          </c:dPt>
          <c:cat>
            <c:strRef>
              <c:f>Sheet1!$A$2:$A$4</c:f>
              <c:strCache>
                <c:ptCount val="3"/>
                <c:pt idx="0">
                  <c:v>French</c:v>
                </c:pt>
                <c:pt idx="1">
                  <c:v>Other</c:v>
                </c:pt>
                <c:pt idx="2">
                  <c:v>Condensed</c:v>
                </c:pt>
              </c:strCache>
            </c:strRef>
          </c:cat>
          <c:val>
            <c:numRef>
              <c:f>Sheet1!$B$2:$B$4</c:f>
              <c:numCache>
                <c:formatCode>General</c:formatCode>
                <c:ptCount val="3"/>
                <c:pt idx="0">
                  <c:v>60</c:v>
                </c:pt>
                <c:pt idx="1">
                  <c:v>40</c:v>
                </c:pt>
                <c:pt idx="2">
                  <c:v>140</c:v>
                </c:pt>
              </c:numCache>
            </c:numRef>
          </c:val>
          <c:extLst>
            <c:ext xmlns:c16="http://schemas.microsoft.com/office/drawing/2014/chart" uri="{C3380CC4-5D6E-409C-BE32-E72D297353CC}">
              <c16:uniqueId val="{00000000-A1FE-8243-B18D-032040EED9BA}"/>
            </c:ext>
          </c:extLst>
        </c:ser>
        <c:dLbls>
          <c:showLegendKey val="0"/>
          <c:showVal val="0"/>
          <c:showCatName val="0"/>
          <c:showSerName val="0"/>
          <c:showPercent val="0"/>
          <c:showBubbleSize val="0"/>
          <c:showLeaderLines val="1"/>
        </c:dLbls>
        <c:firstSliceAng val="2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5F278D-B841-D748-A528-BB625F2D49E4}" type="datetimeFigureOut">
              <a:rPr lang="en-US" smtClean="0"/>
              <a:pPr/>
              <a:t>2/9/21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5D05A3-8788-B94D-B6C6-03E587DDDA31}" type="slidenum">
              <a:rPr lang="en-US" smtClean="0"/>
              <a:pPr/>
              <a:t>‹#›</a:t>
            </a:fld>
            <a:endParaRPr lang="en-US"/>
          </a:p>
        </p:txBody>
      </p:sp>
    </p:spTree>
    <p:extLst>
      <p:ext uri="{BB962C8B-B14F-4D97-AF65-F5344CB8AC3E}">
        <p14:creationId xmlns:p14="http://schemas.microsoft.com/office/powerpoint/2010/main" val="551387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5D05A3-8788-B94D-B6C6-03E587DDDA31}" type="slidenum">
              <a:rPr lang="en-US" smtClean="0"/>
              <a:pPr/>
              <a:t>1</a:t>
            </a:fld>
            <a:endParaRPr lang="en-US"/>
          </a:p>
        </p:txBody>
      </p:sp>
    </p:spTree>
    <p:extLst>
      <p:ext uri="{BB962C8B-B14F-4D97-AF65-F5344CB8AC3E}">
        <p14:creationId xmlns:p14="http://schemas.microsoft.com/office/powerpoint/2010/main" val="2659836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IF program is specifically focused on Oral </a:t>
            </a:r>
            <a:r>
              <a:rPr lang="en-US"/>
              <a:t>Language Development</a:t>
            </a:r>
          </a:p>
        </p:txBody>
      </p:sp>
      <p:sp>
        <p:nvSpPr>
          <p:cNvPr id="4" name="Slide Number Placeholder 3"/>
          <p:cNvSpPr>
            <a:spLocks noGrp="1"/>
          </p:cNvSpPr>
          <p:nvPr>
            <p:ph type="sldNum" sz="quarter" idx="5"/>
          </p:nvPr>
        </p:nvSpPr>
        <p:spPr/>
        <p:txBody>
          <a:bodyPr/>
          <a:lstStyle/>
          <a:p>
            <a:fld id="{355D05A3-8788-B94D-B6C6-03E587DDDA31}" type="slidenum">
              <a:rPr lang="en-US" smtClean="0"/>
              <a:pPr/>
              <a:t>11</a:t>
            </a:fld>
            <a:endParaRPr lang="en-US"/>
          </a:p>
        </p:txBody>
      </p:sp>
    </p:spTree>
    <p:extLst>
      <p:ext uri="{BB962C8B-B14F-4D97-AF65-F5344CB8AC3E}">
        <p14:creationId xmlns:p14="http://schemas.microsoft.com/office/powerpoint/2010/main" val="1986854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 Enriched communicative second language instruction</a:t>
            </a:r>
            <a:endParaRPr lang="en-CA" b="0" dirty="0">
              <a:effectLst/>
            </a:endParaRPr>
          </a:p>
          <a:p>
            <a:pPr rtl="0"/>
            <a:r>
              <a:rPr lang="en-CA" sz="1200" b="0" i="0" u="none" strike="noStrike" kern="1200" dirty="0">
                <a:solidFill>
                  <a:schemeClr val="tx1"/>
                </a:solidFill>
                <a:effectLst/>
                <a:latin typeface="+mn-lt"/>
                <a:ea typeface="+mn-ea"/>
                <a:cs typeface="+mn-cs"/>
              </a:rPr>
              <a:t>In order to make optimum use of the increased time in French, an enriched curriculum is required. This enrichment is provided through adopting whole language approach to the teaching of French. </a:t>
            </a:r>
            <a:endParaRPr lang="en-US" dirty="0"/>
          </a:p>
          <a:p>
            <a:pPr marL="171450" indent="-171450">
              <a:buFontTx/>
              <a:buChar char="-"/>
            </a:pPr>
            <a:r>
              <a:rPr lang="en-US" dirty="0"/>
              <a:t>Some of the beginning themes are family, food and clothing</a:t>
            </a:r>
          </a:p>
          <a:p>
            <a:pPr marL="171450" indent="-171450">
              <a:buFontTx/>
              <a:buChar char="-"/>
            </a:pPr>
            <a:r>
              <a:rPr lang="en-US" dirty="0"/>
              <a:t>The themes are authentic and relevant to students in context to their life</a:t>
            </a:r>
          </a:p>
          <a:p>
            <a:pPr marL="171450" indent="-171450">
              <a:buFontTx/>
              <a:buChar char="-"/>
            </a:pPr>
            <a:r>
              <a:rPr lang="en-US" dirty="0"/>
              <a:t>For example, vocabulary lists are not given, they are co-created with students</a:t>
            </a:r>
          </a:p>
        </p:txBody>
      </p:sp>
      <p:sp>
        <p:nvSpPr>
          <p:cNvPr id="4" name="Slide Number Placeholder 3"/>
          <p:cNvSpPr>
            <a:spLocks noGrp="1"/>
          </p:cNvSpPr>
          <p:nvPr>
            <p:ph type="sldNum" sz="quarter" idx="5"/>
          </p:nvPr>
        </p:nvSpPr>
        <p:spPr/>
        <p:txBody>
          <a:bodyPr/>
          <a:lstStyle/>
          <a:p>
            <a:fld id="{355D05A3-8788-B94D-B6C6-03E587DDDA31}" type="slidenum">
              <a:rPr lang="en-US" smtClean="0"/>
              <a:pPr/>
              <a:t>12</a:t>
            </a:fld>
            <a:endParaRPr lang="en-US"/>
          </a:p>
        </p:txBody>
      </p:sp>
    </p:spTree>
    <p:extLst>
      <p:ext uri="{BB962C8B-B14F-4D97-AF65-F5344CB8AC3E}">
        <p14:creationId xmlns:p14="http://schemas.microsoft.com/office/powerpoint/2010/main" val="958722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Interactive pedagogy</a:t>
            </a:r>
            <a:endParaRPr lang="en-CA" b="0" dirty="0">
              <a:effectLst/>
            </a:endParaRPr>
          </a:p>
          <a:p>
            <a:pPr rtl="0"/>
            <a:r>
              <a:rPr lang="en-CA" sz="1200" b="0" i="0" u="none" strike="noStrike" kern="1200" dirty="0">
                <a:solidFill>
                  <a:schemeClr val="tx1"/>
                </a:solidFill>
                <a:effectLst/>
                <a:latin typeface="+mn-lt"/>
                <a:ea typeface="+mn-ea"/>
                <a:cs typeface="+mn-cs"/>
              </a:rPr>
              <a:t>Regular use of an interactive model, such as cooperative learning (working in pairs and small groups) and project-based learning is an essential part of IF. Projects permit students to use language in many different contexts, enabling them to use more types of language functions (explaining, gathering information, asking questions, negotiating meaning) as well as integrating knowledge from different sources using complex language structures. It contributes significantly to the development of cognitive, social and personal competencies as well as the organizational skills of the learner. </a:t>
            </a:r>
            <a:endParaRPr lang="en-US" dirty="0"/>
          </a:p>
          <a:p>
            <a:r>
              <a:rPr lang="en-US" dirty="0"/>
              <a:t>- A typical day in an IF classroom could consist of calendar, group and partner work, fine arts, listening and viewing authentic French resources and learning about French culture</a:t>
            </a:r>
          </a:p>
          <a:p>
            <a:endParaRPr lang="en-US" dirty="0"/>
          </a:p>
        </p:txBody>
      </p:sp>
      <p:sp>
        <p:nvSpPr>
          <p:cNvPr id="4" name="Slide Number Placeholder 3"/>
          <p:cNvSpPr>
            <a:spLocks noGrp="1"/>
          </p:cNvSpPr>
          <p:nvPr>
            <p:ph type="sldNum" sz="quarter" idx="5"/>
          </p:nvPr>
        </p:nvSpPr>
        <p:spPr/>
        <p:txBody>
          <a:bodyPr/>
          <a:lstStyle/>
          <a:p>
            <a:fld id="{355D05A3-8788-B94D-B6C6-03E587DDDA31}" type="slidenum">
              <a:rPr lang="en-US" smtClean="0"/>
              <a:pPr/>
              <a:t>13</a:t>
            </a:fld>
            <a:endParaRPr lang="en-US"/>
          </a:p>
        </p:txBody>
      </p:sp>
    </p:spTree>
    <p:extLst>
      <p:ext uri="{BB962C8B-B14F-4D97-AF65-F5344CB8AC3E}">
        <p14:creationId xmlns:p14="http://schemas.microsoft.com/office/powerpoint/2010/main" val="473777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Explain how much time is spent in French and English during a typical instructional day </a:t>
            </a:r>
          </a:p>
          <a:p>
            <a:pPr marL="171450" indent="-171450">
              <a:buFontTx/>
              <a:buChar char="-"/>
            </a:pPr>
            <a:r>
              <a:rPr lang="en-US" dirty="0"/>
              <a:t>I.e. a typical day consists of 5 instructional hours; out of that 1 hour is Math taught in English </a:t>
            </a:r>
            <a:r>
              <a:rPr lang="en-US"/>
              <a:t>and 30 </a:t>
            </a:r>
            <a:r>
              <a:rPr lang="en-US" dirty="0"/>
              <a:t>mins of other such as PE or a subject that is taught during the classroom teacher’s prep time</a:t>
            </a:r>
          </a:p>
          <a:p>
            <a:pPr marL="171450" indent="-171450">
              <a:buFontTx/>
              <a:buChar char="-"/>
            </a:pPr>
            <a:r>
              <a:rPr lang="en-US" dirty="0"/>
              <a:t>Therefore students are exposed to approximately 3 hours and 20 mins of French each day</a:t>
            </a:r>
          </a:p>
        </p:txBody>
      </p:sp>
      <p:sp>
        <p:nvSpPr>
          <p:cNvPr id="4" name="Slide Number Placeholder 3"/>
          <p:cNvSpPr>
            <a:spLocks noGrp="1"/>
          </p:cNvSpPr>
          <p:nvPr>
            <p:ph type="sldNum" sz="quarter" idx="5"/>
          </p:nvPr>
        </p:nvSpPr>
        <p:spPr/>
        <p:txBody>
          <a:bodyPr/>
          <a:lstStyle/>
          <a:p>
            <a:fld id="{355D05A3-8788-B94D-B6C6-03E587DDDA31}" type="slidenum">
              <a:rPr lang="en-US" smtClean="0"/>
              <a:pPr/>
              <a:t>14</a:t>
            </a:fld>
            <a:endParaRPr lang="en-US"/>
          </a:p>
        </p:txBody>
      </p:sp>
    </p:spTree>
    <p:extLst>
      <p:ext uri="{BB962C8B-B14F-4D97-AF65-F5344CB8AC3E}">
        <p14:creationId xmlns:p14="http://schemas.microsoft.com/office/powerpoint/2010/main" val="2076073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9033E7-C187-D14D-9004-B7B976C06C7D}" type="slidenum">
              <a:rPr lang="en-US"/>
              <a:pPr>
                <a:defRPr/>
              </a:pPr>
              <a:t>15</a:t>
            </a:fld>
            <a:endParaRPr lang="en-US"/>
          </a:p>
        </p:txBody>
      </p:sp>
      <p:sp>
        <p:nvSpPr>
          <p:cNvPr id="911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1139" name="Rectangle 3"/>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396144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Condensed subjects are SS, Science and Art; emphasize these are not taught in the first 5 months </a:t>
            </a:r>
          </a:p>
          <a:p>
            <a:r>
              <a:rPr lang="en-US" dirty="0"/>
              <a:t>- This shows how French is reduced to 1 hour per day rather than 3 hours and 20 mins per day</a:t>
            </a:r>
          </a:p>
          <a:p>
            <a:r>
              <a:rPr lang="en-US" dirty="0"/>
              <a:t>- This also shows that the condensed curriculum areas take up most of the day</a:t>
            </a:r>
          </a:p>
        </p:txBody>
      </p:sp>
      <p:sp>
        <p:nvSpPr>
          <p:cNvPr id="4" name="Slide Number Placeholder 3"/>
          <p:cNvSpPr>
            <a:spLocks noGrp="1"/>
          </p:cNvSpPr>
          <p:nvPr>
            <p:ph type="sldNum" sz="quarter" idx="5"/>
          </p:nvPr>
        </p:nvSpPr>
        <p:spPr/>
        <p:txBody>
          <a:bodyPr/>
          <a:lstStyle/>
          <a:p>
            <a:fld id="{355D05A3-8788-B94D-B6C6-03E587DDDA31}" type="slidenum">
              <a:rPr lang="en-US" smtClean="0"/>
              <a:pPr/>
              <a:t>17</a:t>
            </a:fld>
            <a:endParaRPr lang="en-US"/>
          </a:p>
        </p:txBody>
      </p:sp>
    </p:spTree>
    <p:extLst>
      <p:ext uri="{BB962C8B-B14F-4D97-AF65-F5344CB8AC3E}">
        <p14:creationId xmlns:p14="http://schemas.microsoft.com/office/powerpoint/2010/main" val="968854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EBA281-B724-4745-9AF4-AE9078281EB9}" type="slidenum">
              <a:rPr lang="en-US"/>
              <a:pPr>
                <a:defRPr/>
              </a:pPr>
              <a:t>18</a:t>
            </a:fld>
            <a:endParaRPr lang="en-US"/>
          </a:p>
        </p:txBody>
      </p:sp>
      <p:sp>
        <p:nvSpPr>
          <p:cNvPr id="1443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4387" name="Rectangle 3"/>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1354843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4836D5-6A34-5C45-BF43-A33ED92CBDEB}" type="slidenum">
              <a:rPr lang="en-US"/>
              <a:pPr>
                <a:defRPr/>
              </a:pPr>
              <a:t>19</a:t>
            </a:fld>
            <a:endParaRPr lang="en-US"/>
          </a:p>
        </p:txBody>
      </p:sp>
      <p:sp>
        <p:nvSpPr>
          <p:cNvPr id="1341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4147" name="Rectangle 3"/>
          <p:cNvSpPr>
            <a:spLocks noGrp="1" noChangeArrowheads="1"/>
          </p:cNvSpPr>
          <p:nvPr>
            <p:ph type="body" idx="1"/>
          </p:nvPr>
        </p:nvSpPr>
        <p:spPr/>
        <p:txBody>
          <a:bodyPr/>
          <a:lstStyle/>
          <a:p>
            <a:pPr marL="171450" indent="-171450">
              <a:buFontTx/>
              <a:buChar char="-"/>
              <a:defRPr/>
            </a:pPr>
            <a:r>
              <a:rPr lang="en-US" dirty="0">
                <a:cs typeface="+mn-cs"/>
              </a:rPr>
              <a:t>There may be different models in the different high schools and which grades offer Enhanced French</a:t>
            </a:r>
          </a:p>
          <a:p>
            <a:pPr marL="171450" indent="-171450">
              <a:buFontTx/>
              <a:buChar char="-"/>
              <a:defRPr/>
            </a:pPr>
            <a:endParaRPr lang="en-US" dirty="0">
              <a:cs typeface="+mn-cs"/>
            </a:endParaRPr>
          </a:p>
          <a:p>
            <a:pPr marL="171450" indent="-171450">
              <a:buFontTx/>
              <a:buChar char="-"/>
              <a:defRPr/>
            </a:pPr>
            <a:endParaRPr lang="en-US" dirty="0">
              <a:cs typeface="+mn-cs"/>
            </a:endParaRPr>
          </a:p>
        </p:txBody>
      </p:sp>
    </p:spTree>
    <p:extLst>
      <p:ext uri="{BB962C8B-B14F-4D97-AF65-F5344CB8AC3E}">
        <p14:creationId xmlns:p14="http://schemas.microsoft.com/office/powerpoint/2010/main" val="2191548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8B8429-5590-EF4E-A71F-0AFE8FC05140}" type="slidenum">
              <a:rPr lang="en-US"/>
              <a:pPr>
                <a:defRPr/>
              </a:pPr>
              <a:t>21</a:t>
            </a:fld>
            <a:endParaRPr lang="en-US"/>
          </a:p>
        </p:txBody>
      </p:sp>
      <p:sp>
        <p:nvSpPr>
          <p:cNvPr id="686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8611" name="Rectangle 3"/>
          <p:cNvSpPr>
            <a:spLocks noGrp="1" noChangeArrowheads="1"/>
          </p:cNvSpPr>
          <p:nvPr>
            <p:ph type="body" idx="1"/>
          </p:nvPr>
        </p:nvSpPr>
        <p:spPr/>
        <p:txBody>
          <a:bodyPr/>
          <a:lstStyle/>
          <a:p>
            <a:pPr>
              <a:defRPr/>
            </a:pPr>
            <a:r>
              <a:rPr lang="en-US" dirty="0">
                <a:cs typeface="+mn-cs"/>
              </a:rPr>
              <a:t>- Can </a:t>
            </a:r>
          </a:p>
        </p:txBody>
      </p:sp>
    </p:spTree>
    <p:extLst>
      <p:ext uri="{BB962C8B-B14F-4D97-AF65-F5344CB8AC3E}">
        <p14:creationId xmlns:p14="http://schemas.microsoft.com/office/powerpoint/2010/main" val="3927610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12C13F0-6132-A148-81BD-AAE0B0DB4816}" type="slidenum">
              <a:rPr lang="en-US"/>
              <a:pPr>
                <a:defRPr/>
              </a:pPr>
              <a:t>22</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9" name="Rectangle 3"/>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416812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8FD842-E251-424D-88DF-444880428C53}" type="slidenum">
              <a:rPr lang="en-US"/>
              <a:pPr>
                <a:defRPr/>
              </a:pPr>
              <a:t>2</a:t>
            </a:fld>
            <a:endParaRPr lang="en-US"/>
          </a:p>
        </p:txBody>
      </p:sp>
      <p:sp>
        <p:nvSpPr>
          <p:cNvPr id="2723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2387" name="Rectangle 3"/>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3888331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These are some of the skills that are exercised in IF </a:t>
            </a:r>
          </a:p>
        </p:txBody>
      </p:sp>
      <p:sp>
        <p:nvSpPr>
          <p:cNvPr id="4" name="Slide Number Placeholder 3"/>
          <p:cNvSpPr>
            <a:spLocks noGrp="1"/>
          </p:cNvSpPr>
          <p:nvPr>
            <p:ph type="sldNum" sz="quarter" idx="5"/>
          </p:nvPr>
        </p:nvSpPr>
        <p:spPr/>
        <p:txBody>
          <a:bodyPr/>
          <a:lstStyle/>
          <a:p>
            <a:fld id="{355D05A3-8788-B94D-B6C6-03E587DDDA31}" type="slidenum">
              <a:rPr lang="en-US" smtClean="0"/>
              <a:pPr/>
              <a:t>27</a:t>
            </a:fld>
            <a:endParaRPr lang="en-US"/>
          </a:p>
        </p:txBody>
      </p:sp>
    </p:spTree>
    <p:extLst>
      <p:ext uri="{BB962C8B-B14F-4D97-AF65-F5344CB8AC3E}">
        <p14:creationId xmlns:p14="http://schemas.microsoft.com/office/powerpoint/2010/main" val="637062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89D804-C766-394F-9794-1F1C39FAD4D6}" type="slidenum">
              <a:rPr lang="en-US"/>
              <a:pPr>
                <a:defRPr/>
              </a:pPr>
              <a:t>28</a:t>
            </a:fld>
            <a:endParaRPr lang="en-US"/>
          </a:p>
        </p:txBody>
      </p:sp>
      <p:sp>
        <p:nvSpPr>
          <p:cNvPr id="1136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3667" name="Rectangle 3"/>
          <p:cNvSpPr>
            <a:spLocks noGrp="1" noChangeArrowheads="1"/>
          </p:cNvSpPr>
          <p:nvPr>
            <p:ph type="body" idx="1"/>
          </p:nvPr>
        </p:nvSpPr>
        <p:spPr/>
        <p:txBody>
          <a:bodyPr/>
          <a:lstStyle/>
          <a:p>
            <a:pPr>
              <a:defRPr/>
            </a:pPr>
            <a:r>
              <a:rPr lang="en-US" dirty="0">
                <a:cs typeface="+mn-cs"/>
              </a:rPr>
              <a:t>- Contact to IF teachers, administrators and district language helping teachers if needed</a:t>
            </a:r>
          </a:p>
        </p:txBody>
      </p:sp>
    </p:spTree>
    <p:extLst>
      <p:ext uri="{BB962C8B-B14F-4D97-AF65-F5344CB8AC3E}">
        <p14:creationId xmlns:p14="http://schemas.microsoft.com/office/powerpoint/2010/main" val="4028324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Possibly invite former students to speak about their experience</a:t>
            </a:r>
          </a:p>
          <a:p>
            <a:pPr marL="171450" indent="-171450">
              <a:buFontTx/>
              <a:buChar char="-"/>
            </a:pPr>
            <a:r>
              <a:rPr lang="en-US" dirty="0"/>
              <a:t>If not, this slide can be removed</a:t>
            </a:r>
          </a:p>
        </p:txBody>
      </p:sp>
      <p:sp>
        <p:nvSpPr>
          <p:cNvPr id="4" name="Slide Number Placeholder 3"/>
          <p:cNvSpPr>
            <a:spLocks noGrp="1"/>
          </p:cNvSpPr>
          <p:nvPr>
            <p:ph type="sldNum" sz="quarter" idx="5"/>
          </p:nvPr>
        </p:nvSpPr>
        <p:spPr/>
        <p:txBody>
          <a:bodyPr/>
          <a:lstStyle/>
          <a:p>
            <a:fld id="{355D05A3-8788-B94D-B6C6-03E587DDDA31}" type="slidenum">
              <a:rPr lang="en-US" smtClean="0"/>
              <a:pPr/>
              <a:t>29</a:t>
            </a:fld>
            <a:endParaRPr lang="en-US"/>
          </a:p>
        </p:txBody>
      </p:sp>
    </p:spTree>
    <p:extLst>
      <p:ext uri="{BB962C8B-B14F-4D97-AF65-F5344CB8AC3E}">
        <p14:creationId xmlns:p14="http://schemas.microsoft.com/office/powerpoint/2010/main" val="2547447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Hand out the District’s registration form </a:t>
            </a:r>
          </a:p>
          <a:p>
            <a:r>
              <a:rPr lang="en-US" dirty="0"/>
              <a:t>- Hand out District’s Intensive French Information booklet</a:t>
            </a:r>
          </a:p>
        </p:txBody>
      </p:sp>
      <p:sp>
        <p:nvSpPr>
          <p:cNvPr id="4" name="Slide Number Placeholder 3"/>
          <p:cNvSpPr>
            <a:spLocks noGrp="1"/>
          </p:cNvSpPr>
          <p:nvPr>
            <p:ph type="sldNum" sz="quarter" idx="5"/>
          </p:nvPr>
        </p:nvSpPr>
        <p:spPr/>
        <p:txBody>
          <a:bodyPr/>
          <a:lstStyle/>
          <a:p>
            <a:fld id="{355D05A3-8788-B94D-B6C6-03E587DDDA31}" type="slidenum">
              <a:rPr lang="en-US" smtClean="0"/>
              <a:pPr/>
              <a:t>30</a:t>
            </a:fld>
            <a:endParaRPr lang="en-US"/>
          </a:p>
        </p:txBody>
      </p:sp>
    </p:spTree>
    <p:extLst>
      <p:ext uri="{BB962C8B-B14F-4D97-AF65-F5344CB8AC3E}">
        <p14:creationId xmlns:p14="http://schemas.microsoft.com/office/powerpoint/2010/main" val="324855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title: Agenda</a:t>
            </a:r>
          </a:p>
          <a:p>
            <a:r>
              <a:rPr lang="en-US" dirty="0"/>
              <a:t>Lily: make sure the slides match the agenda</a:t>
            </a:r>
          </a:p>
        </p:txBody>
      </p:sp>
      <p:sp>
        <p:nvSpPr>
          <p:cNvPr id="4" name="Slide Number Placeholder 3"/>
          <p:cNvSpPr>
            <a:spLocks noGrp="1"/>
          </p:cNvSpPr>
          <p:nvPr>
            <p:ph type="sldNum" sz="quarter" idx="5"/>
          </p:nvPr>
        </p:nvSpPr>
        <p:spPr/>
        <p:txBody>
          <a:bodyPr/>
          <a:lstStyle/>
          <a:p>
            <a:fld id="{355D05A3-8788-B94D-B6C6-03E587DDDA31}" type="slidenum">
              <a:rPr lang="en-US" smtClean="0"/>
              <a:pPr/>
              <a:t>3</a:t>
            </a:fld>
            <a:endParaRPr lang="en-US"/>
          </a:p>
        </p:txBody>
      </p:sp>
    </p:spTree>
    <p:extLst>
      <p:ext uri="{BB962C8B-B14F-4D97-AF65-F5344CB8AC3E}">
        <p14:creationId xmlns:p14="http://schemas.microsoft.com/office/powerpoint/2010/main" val="2056807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22D2EEE-4D36-4F4F-8FB9-5CF131903A04}" type="slidenum">
              <a:rPr lang="en-US"/>
              <a:pPr>
                <a:defRPr/>
              </a:pPr>
              <a:t>4</a:t>
            </a:fld>
            <a:endParaRPr lang="en-US"/>
          </a:p>
        </p:txBody>
      </p:sp>
      <p:sp>
        <p:nvSpPr>
          <p:cNvPr id="256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6003" name="Rectangle 3"/>
          <p:cNvSpPr>
            <a:spLocks noGrp="1" noChangeArrowheads="1"/>
          </p:cNvSpPr>
          <p:nvPr>
            <p:ph type="body" idx="1"/>
          </p:nvPr>
        </p:nvSpPr>
        <p:spPr/>
        <p:txBody>
          <a:bodyPr/>
          <a:lstStyle/>
          <a:p>
            <a:pPr marL="171450" indent="-171450">
              <a:buFontTx/>
              <a:buChar char="-"/>
              <a:defRPr/>
            </a:pPr>
            <a:r>
              <a:rPr lang="en-US" dirty="0">
                <a:cs typeface="+mn-cs"/>
              </a:rPr>
              <a:t>IF has been in Surrey since 2004</a:t>
            </a:r>
          </a:p>
          <a:p>
            <a:pPr marL="171450" indent="-171450">
              <a:buFontTx/>
              <a:buChar char="-"/>
              <a:defRPr/>
            </a:pPr>
            <a:r>
              <a:rPr lang="en-US" dirty="0">
                <a:cs typeface="+mn-cs"/>
              </a:rPr>
              <a:t>Currently, we have 5 Elementary and 3 Secondary schools that offer the program</a:t>
            </a:r>
          </a:p>
          <a:p>
            <a:pPr marL="171450" indent="-171450">
              <a:buFontTx/>
              <a:buChar char="-"/>
              <a:defRPr/>
            </a:pPr>
            <a:r>
              <a:rPr lang="en-US" dirty="0">
                <a:cs typeface="+mn-cs"/>
              </a:rPr>
              <a:t>It is only available to students that are already in catchment for that school</a:t>
            </a:r>
          </a:p>
          <a:p>
            <a:pPr marL="171450" indent="-171450">
              <a:buFontTx/>
              <a:buChar char="-"/>
              <a:defRPr/>
            </a:pPr>
            <a:r>
              <a:rPr lang="en-US" dirty="0">
                <a:cs typeface="+mn-cs"/>
              </a:rPr>
              <a:t>All IF teachers are trained to teach the program as the methodology is very specific</a:t>
            </a:r>
          </a:p>
          <a:p>
            <a:pPr marL="171450" indent="-171450">
              <a:buFontTx/>
              <a:buChar char="-"/>
              <a:defRPr/>
            </a:pPr>
            <a:r>
              <a:rPr lang="en-US" dirty="0">
                <a:cs typeface="+mn-cs"/>
              </a:rPr>
              <a:t>IF is a researched based program called the </a:t>
            </a:r>
            <a:r>
              <a:rPr lang="en-US" dirty="0" err="1">
                <a:cs typeface="+mn-cs"/>
              </a:rPr>
              <a:t>neurolinguistic</a:t>
            </a:r>
            <a:r>
              <a:rPr lang="en-US" dirty="0">
                <a:cs typeface="+mn-cs"/>
              </a:rPr>
              <a:t> approach</a:t>
            </a:r>
          </a:p>
          <a:p>
            <a:pPr marL="171450" indent="-171450">
              <a:buFontTx/>
              <a:buChar char="-"/>
              <a:defRPr/>
            </a:pPr>
            <a:endParaRPr lang="en-US" dirty="0">
              <a:cs typeface="+mn-cs"/>
            </a:endParaRPr>
          </a:p>
        </p:txBody>
      </p:sp>
    </p:spTree>
    <p:extLst>
      <p:ext uri="{BB962C8B-B14F-4D97-AF65-F5344CB8AC3E}">
        <p14:creationId xmlns:p14="http://schemas.microsoft.com/office/powerpoint/2010/main" val="2812052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457996-2332-C449-8633-4741FFFA18CE}" type="slidenum">
              <a:rPr lang="en-US"/>
              <a:pPr>
                <a:defRPr/>
              </a:pPr>
              <a:t>5</a:t>
            </a:fld>
            <a:endParaRPr lang="en-US"/>
          </a:p>
        </p:txBody>
      </p:sp>
      <p:sp>
        <p:nvSpPr>
          <p:cNvPr id="249858" name="Rectangle 2"/>
          <p:cNvSpPr>
            <a:spLocks noGrp="1" noRot="1" noChangeAspect="1" noChangeArrowheads="1" noTextEdit="1"/>
          </p:cNvSpPr>
          <p:nvPr>
            <p:ph type="sldImg"/>
          </p:nvPr>
        </p:nvSpPr>
        <p:spPr>
          <a:xfrm>
            <a:off x="1154113" y="682625"/>
            <a:ext cx="4554537" cy="3416300"/>
          </a:xfrm>
          <a:solidFill>
            <a:srgbClr val="FFFFFF"/>
          </a:solidFill>
          <a:ln/>
          <a:extLst>
            <a:ext uri="{FAA26D3D-D897-4be2-8F04-BA451C77F1D7}">
              <ma14:placeholderFlag xmlns:ma14="http://schemas.microsoft.com/office/mac/drawingml/2011/main" xmlns="" val="1"/>
            </a:ext>
          </a:extLst>
        </p:spPr>
      </p:sp>
      <p:sp>
        <p:nvSpPr>
          <p:cNvPr id="249859" name="Rectangle 3"/>
          <p:cNvSpPr>
            <a:spLocks noGrp="1" noChangeArrowheads="1"/>
          </p:cNvSpPr>
          <p:nvPr>
            <p:ph type="body" idx="1"/>
          </p:nvPr>
        </p:nvSpPr>
        <p:spPr>
          <a:xfrm>
            <a:off x="914400" y="4327525"/>
            <a:ext cx="5029200" cy="4097338"/>
          </a:xfrm>
          <a:solidFill>
            <a:srgbClr val="FFFFFF"/>
          </a:solidFill>
          <a:ln>
            <a:solidFill>
              <a:srgbClr val="000000"/>
            </a:solidFill>
            <a:miter lim="800000"/>
            <a:headEnd/>
            <a:tailEnd/>
          </a:ln>
        </p:spPr>
        <p:txBody>
          <a:bodyPr/>
          <a:lstStyle/>
          <a:p>
            <a:pPr marL="171450" indent="-171450">
              <a:buFontTx/>
              <a:buChar char="-"/>
              <a:defRPr/>
            </a:pPr>
            <a:r>
              <a:rPr lang="en-US" dirty="0">
                <a:cs typeface="+mn-cs"/>
              </a:rPr>
              <a:t>Since the inception of the IF program in 1998, the program continues to grow across Canada</a:t>
            </a:r>
          </a:p>
          <a:p>
            <a:pPr marL="171450" indent="-171450">
              <a:buFontTx/>
              <a:buChar char="-"/>
              <a:defRPr/>
            </a:pPr>
            <a:r>
              <a:rPr lang="en-US" dirty="0">
                <a:cs typeface="+mn-cs"/>
              </a:rPr>
              <a:t>It started in New Brunswick</a:t>
            </a:r>
          </a:p>
          <a:p>
            <a:pPr marL="171450" indent="-171450">
              <a:buFontTx/>
              <a:buChar char="-"/>
              <a:defRPr/>
            </a:pPr>
            <a:r>
              <a:rPr lang="en-US" dirty="0">
                <a:cs typeface="+mn-cs"/>
              </a:rPr>
              <a:t>For the 2017-2018, there were approximately 25,873 students enrolled in all IF programs </a:t>
            </a:r>
          </a:p>
          <a:p>
            <a:pPr marL="171450" indent="-171450">
              <a:buFontTx/>
              <a:buChar char="-"/>
              <a:defRPr/>
            </a:pPr>
            <a:endParaRPr lang="en-US" dirty="0">
              <a:cs typeface="+mn-cs"/>
            </a:endParaRPr>
          </a:p>
        </p:txBody>
      </p:sp>
    </p:spTree>
    <p:extLst>
      <p:ext uri="{BB962C8B-B14F-4D97-AF65-F5344CB8AC3E}">
        <p14:creationId xmlns:p14="http://schemas.microsoft.com/office/powerpoint/2010/main" val="80818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55D05A3-8788-B94D-B6C6-03E587DDDA31}" type="slidenum">
              <a:rPr lang="en-US" smtClean="0"/>
              <a:pPr/>
              <a:t>6</a:t>
            </a:fld>
            <a:endParaRPr lang="en-US"/>
          </a:p>
        </p:txBody>
      </p:sp>
    </p:spTree>
    <p:extLst>
      <p:ext uri="{BB962C8B-B14F-4D97-AF65-F5344CB8AC3E}">
        <p14:creationId xmlns:p14="http://schemas.microsoft.com/office/powerpoint/2010/main" val="3779479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Being a part of IF develops all of the Curricular Core Competencies – Communication, Positive  Personal and Cultural Identity, Personal Awareness and Social Responsibility, Creative and Critical Thinking</a:t>
            </a:r>
          </a:p>
          <a:p>
            <a:pPr marL="171450" indent="-171450">
              <a:buFontTx/>
              <a:buChar char="-"/>
            </a:pPr>
            <a:r>
              <a:rPr lang="en-US" dirty="0"/>
              <a:t>i.e. students will have many opportunities to build confidence in speaking French in small &amp; large groups</a:t>
            </a:r>
          </a:p>
          <a:p>
            <a:pPr marL="171450" indent="-171450">
              <a:buFontTx/>
              <a:buChar char="-"/>
            </a:pPr>
            <a:r>
              <a:rPr lang="en-US" dirty="0"/>
              <a:t>Students learn about diversity and cultures around the world</a:t>
            </a:r>
          </a:p>
          <a:p>
            <a:pPr marL="171450" indent="-171450">
              <a:buFontTx/>
              <a:buChar char="-"/>
            </a:pPr>
            <a:r>
              <a:rPr lang="en-US" dirty="0"/>
              <a:t>Provides opportunity to connect with a student’s own cultural roots</a:t>
            </a:r>
          </a:p>
          <a:p>
            <a:pPr marL="171450" indent="-171450">
              <a:buFontTx/>
              <a:buChar char="-"/>
            </a:pPr>
            <a:r>
              <a:rPr lang="en-US" dirty="0"/>
              <a:t>Here you can add other contextual experiences that would be experienced in IF classrooms</a:t>
            </a:r>
          </a:p>
        </p:txBody>
      </p:sp>
      <p:sp>
        <p:nvSpPr>
          <p:cNvPr id="4" name="Slide Number Placeholder 3"/>
          <p:cNvSpPr>
            <a:spLocks noGrp="1"/>
          </p:cNvSpPr>
          <p:nvPr>
            <p:ph type="sldNum" sz="quarter" idx="5"/>
          </p:nvPr>
        </p:nvSpPr>
        <p:spPr/>
        <p:txBody>
          <a:bodyPr/>
          <a:lstStyle/>
          <a:p>
            <a:fld id="{355D05A3-8788-B94D-B6C6-03E587DDDA31}" type="slidenum">
              <a:rPr lang="en-US" smtClean="0"/>
              <a:pPr/>
              <a:t>7</a:t>
            </a:fld>
            <a:endParaRPr lang="en-US"/>
          </a:p>
        </p:txBody>
      </p:sp>
    </p:spTree>
    <p:extLst>
      <p:ext uri="{BB962C8B-B14F-4D97-AF65-F5344CB8AC3E}">
        <p14:creationId xmlns:p14="http://schemas.microsoft.com/office/powerpoint/2010/main" val="328287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E414C9A-22FD-7440-975A-A4E6D10AC550}" type="slidenum">
              <a:rPr lang="en-US"/>
              <a:pPr>
                <a:defRPr/>
              </a:pPr>
              <a:t>8</a:t>
            </a:fld>
            <a:endParaRPr lang="en-US"/>
          </a:p>
        </p:txBody>
      </p:sp>
      <p:sp>
        <p:nvSpPr>
          <p:cNvPr id="1300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0051" name="Rectangle 3"/>
          <p:cNvSpPr>
            <a:spLocks noGrp="1" noChangeArrowheads="1"/>
          </p:cNvSpPr>
          <p:nvPr>
            <p:ph type="body" idx="1"/>
          </p:nvPr>
        </p:nvSpPr>
        <p:spPr/>
        <p:txBody>
          <a:bodyPr/>
          <a:lstStyle/>
          <a:p>
            <a:pPr rtl="0"/>
            <a:r>
              <a:rPr lang="en-CA" sz="1200" b="1" i="0" u="none" strike="noStrike" kern="1200" dirty="0">
                <a:solidFill>
                  <a:schemeClr val="tx1"/>
                </a:solidFill>
                <a:effectLst/>
                <a:latin typeface="+mn-lt"/>
                <a:ea typeface="+mn-ea"/>
                <a:cs typeface="+mn-cs"/>
              </a:rPr>
              <a:t>Literacy-based approach</a:t>
            </a:r>
            <a:endParaRPr lang="en-CA" b="0" dirty="0">
              <a:effectLst/>
            </a:endParaRPr>
          </a:p>
          <a:p>
            <a:pPr rtl="0"/>
            <a:r>
              <a:rPr lang="en-CA" sz="1200" b="0" i="0" u="none" strike="noStrike" kern="1200" dirty="0">
                <a:solidFill>
                  <a:schemeClr val="tx1"/>
                </a:solidFill>
                <a:effectLst/>
                <a:latin typeface="+mn-lt"/>
                <a:ea typeface="+mn-ea"/>
                <a:cs typeface="+mn-cs"/>
              </a:rPr>
              <a:t>Students are constantly involved in activities that develop listening, speaking, reading and writing as they use French to communicate, perform tasks and projects and participate in daily classroom activities. The literacy skills developed in IF can be transferred to and used in English thus enhancing literacy skills in both languages. </a:t>
            </a:r>
            <a:endParaRPr lang="en-CA" b="0" dirty="0">
              <a:effectLst/>
            </a:endParaRPr>
          </a:p>
          <a:p>
            <a:pPr>
              <a:defRPr/>
            </a:pPr>
            <a:endParaRPr lang="en-US" dirty="0">
              <a:cs typeface="+mn-cs"/>
            </a:endParaRPr>
          </a:p>
        </p:txBody>
      </p:sp>
    </p:spTree>
    <p:extLst>
      <p:ext uri="{BB962C8B-B14F-4D97-AF65-F5344CB8AC3E}">
        <p14:creationId xmlns:p14="http://schemas.microsoft.com/office/powerpoint/2010/main" val="2107010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5D05A3-8788-B94D-B6C6-03E587DDDA31}" type="slidenum">
              <a:rPr lang="en-US" smtClean="0"/>
              <a:pPr/>
              <a:t>9</a:t>
            </a:fld>
            <a:endParaRPr lang="en-US"/>
          </a:p>
        </p:txBody>
      </p:sp>
    </p:spTree>
    <p:extLst>
      <p:ext uri="{BB962C8B-B14F-4D97-AF65-F5344CB8AC3E}">
        <p14:creationId xmlns:p14="http://schemas.microsoft.com/office/powerpoint/2010/main" val="1046569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68E07CA4-9D2A-A84A-A44C-04E886A4F303}" type="datetimeFigureOut">
              <a:rPr lang="en-US" smtClean="0"/>
              <a:pPr/>
              <a:t>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8518F-66DD-3940-81D0-0FDB1182C5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E07CA4-9D2A-A84A-A44C-04E886A4F303}" type="datetimeFigureOut">
              <a:rPr lang="en-US" smtClean="0"/>
              <a:pPr/>
              <a:t>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8518F-66DD-3940-81D0-0FDB1182C571}"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8E07CA4-9D2A-A84A-A44C-04E886A4F303}" type="datetimeFigureOut">
              <a:rPr lang="en-US" smtClean="0"/>
              <a:pPr/>
              <a:t>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8518F-66DD-3940-81D0-0FDB1182C57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8E07CA4-9D2A-A84A-A44C-04E886A4F303}" type="datetimeFigureOut">
              <a:rPr lang="en-US" smtClean="0"/>
              <a:pPr/>
              <a:t>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8518F-66DD-3940-81D0-0FDB1182C5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8E07CA4-9D2A-A84A-A44C-04E886A4F303}" type="datetimeFigureOut">
              <a:rPr lang="en-US" smtClean="0"/>
              <a:pPr/>
              <a:t>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8518F-66DD-3940-81D0-0FDB1182C5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68E07CA4-9D2A-A84A-A44C-04E886A4F303}" type="datetimeFigureOut">
              <a:rPr lang="en-US" smtClean="0"/>
              <a:pPr/>
              <a:t>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8518F-66DD-3940-81D0-0FDB1182C571}"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E07CA4-9D2A-A84A-A44C-04E886A4F303}" type="datetimeFigureOut">
              <a:rPr lang="en-US" smtClean="0"/>
              <a:pPr/>
              <a:t>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8518F-66DD-3940-81D0-0FDB1182C5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8E07CA4-9D2A-A84A-A44C-04E886A4F303}" type="datetimeFigureOut">
              <a:rPr lang="en-US" smtClean="0"/>
              <a:pPr/>
              <a:t>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8518F-66DD-3940-81D0-0FDB1182C5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8E07CA4-9D2A-A84A-A44C-04E886A4F303}" type="datetimeFigureOut">
              <a:rPr lang="en-US" smtClean="0"/>
              <a:pPr/>
              <a:t>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8518F-66DD-3940-81D0-0FDB1182C5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8E07CA4-9D2A-A84A-A44C-04E886A4F303}" type="datetimeFigureOut">
              <a:rPr lang="en-US" smtClean="0"/>
              <a:pPr/>
              <a:t>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8518F-66DD-3940-81D0-0FDB1182C5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07CA4-9D2A-A84A-A44C-04E886A4F303}" type="datetimeFigureOut">
              <a:rPr lang="en-US" smtClean="0"/>
              <a:pPr/>
              <a:t>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88518F-66DD-3940-81D0-0FDB1182C5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E07CA4-9D2A-A84A-A44C-04E886A4F303}" type="datetimeFigureOut">
              <a:rPr lang="en-US" smtClean="0"/>
              <a:pPr/>
              <a:t>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8518F-66DD-3940-81D0-0FDB1182C5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68E07CA4-9D2A-A84A-A44C-04E886A4F303}" type="datetimeFigureOut">
              <a:rPr lang="en-US" smtClean="0"/>
              <a:pPr/>
              <a:t>2/9/21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B588518F-66DD-3940-81D0-0FDB1182C5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12"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wmf"/><Relationship Id="rId11" Type="http://schemas.openxmlformats.org/officeDocument/2006/relationships/hyperlink" Target="http://commons.wikimedia.org/wiki/File:Flag_of_Canada_and_France.png" TargetMode="External"/><Relationship Id="rId5" Type="http://schemas.openxmlformats.org/officeDocument/2006/relationships/image" Target="../media/image18.wmf"/><Relationship Id="rId10" Type="http://schemas.openxmlformats.org/officeDocument/2006/relationships/image" Target="../media/image23.png"/><Relationship Id="rId4" Type="http://schemas.openxmlformats.org/officeDocument/2006/relationships/image" Target="../media/image17.wmf"/><Relationship Id="rId9"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67243" y="1807535"/>
            <a:ext cx="4669819" cy="3253563"/>
          </a:xfrm>
          <a:prstGeom prst="rect">
            <a:avLst/>
          </a:prstGeom>
        </p:spPr>
      </p:pic>
      <p:pic>
        <p:nvPicPr>
          <p:cNvPr id="6" name="Picture 5"/>
          <p:cNvPicPr>
            <a:picLocks noChangeAspect="1"/>
          </p:cNvPicPr>
          <p:nvPr/>
        </p:nvPicPr>
        <p:blipFill>
          <a:blip r:embed="rId4"/>
          <a:stretch>
            <a:fillRect/>
          </a:stretch>
        </p:blipFill>
        <p:spPr>
          <a:xfrm>
            <a:off x="5817853" y="731874"/>
            <a:ext cx="2815784" cy="1877189"/>
          </a:xfrm>
          <a:prstGeom prst="rect">
            <a:avLst/>
          </a:prstGeom>
        </p:spPr>
      </p:pic>
      <p:pic>
        <p:nvPicPr>
          <p:cNvPr id="7" name="Picture 6"/>
          <p:cNvPicPr>
            <a:picLocks noChangeAspect="1"/>
          </p:cNvPicPr>
          <p:nvPr/>
        </p:nvPicPr>
        <p:blipFill>
          <a:blip r:embed="rId5"/>
          <a:stretch>
            <a:fillRect/>
          </a:stretch>
        </p:blipFill>
        <p:spPr>
          <a:xfrm>
            <a:off x="520996" y="4305536"/>
            <a:ext cx="2962814" cy="1985783"/>
          </a:xfrm>
          <a:prstGeom prst="rect">
            <a:avLst/>
          </a:prstGeom>
        </p:spPr>
      </p:pic>
      <p:pic>
        <p:nvPicPr>
          <p:cNvPr id="8" name="Picture 7"/>
          <p:cNvPicPr>
            <a:picLocks noChangeAspect="1"/>
          </p:cNvPicPr>
          <p:nvPr/>
        </p:nvPicPr>
        <p:blipFill>
          <a:blip r:embed="rId6"/>
          <a:stretch>
            <a:fillRect/>
          </a:stretch>
        </p:blipFill>
        <p:spPr>
          <a:xfrm>
            <a:off x="0" y="-19712"/>
            <a:ext cx="2353260" cy="859611"/>
          </a:xfrm>
          <a:prstGeom prst="rect">
            <a:avLst/>
          </a:prstGeom>
        </p:spPr>
      </p:pic>
      <p:cxnSp>
        <p:nvCxnSpPr>
          <p:cNvPr id="3" name="Straight Connector 2">
            <a:extLst>
              <a:ext uri="{FF2B5EF4-FFF2-40B4-BE49-F238E27FC236}">
                <a16:creationId xmlns:a16="http://schemas.microsoft.com/office/drawing/2014/main" id="{BEB22C07-0979-6942-AE20-07924031B081}"/>
              </a:ext>
            </a:extLst>
          </p:cNvPr>
          <p:cNvCxnSpPr/>
          <p:nvPr/>
        </p:nvCxnSpPr>
        <p:spPr>
          <a:xfrm>
            <a:off x="3178097" y="3648874"/>
            <a:ext cx="144966" cy="144966"/>
          </a:xfrm>
          <a:prstGeom prst="line">
            <a:avLst/>
          </a:prstGeom>
          <a:ln w="44450" cmpd="sng">
            <a:solidFill>
              <a:schemeClr val="bg1"/>
            </a:solidFill>
            <a:prstDash val="soli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85743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1465541"/>
            <a:ext cx="9144001" cy="4912141"/>
          </a:xfrm>
        </p:spPr>
        <p:txBody>
          <a:bodyPr>
            <a:normAutofit/>
          </a:bodyPr>
          <a:lstStyle/>
          <a:p>
            <a:r>
              <a:rPr lang="en-US" dirty="0">
                <a:solidFill>
                  <a:schemeClr val="tx1">
                    <a:lumMod val="65000"/>
                    <a:lumOff val="35000"/>
                  </a:schemeClr>
                </a:solidFill>
                <a:latin typeface="Century" panose="02040604050505020304" pitchFamily="18" charset="0"/>
              </a:rPr>
              <a:t>The first five months are </a:t>
            </a:r>
            <a:br>
              <a:rPr lang="en-US" dirty="0">
                <a:solidFill>
                  <a:schemeClr val="tx1">
                    <a:lumMod val="65000"/>
                    <a:lumOff val="35000"/>
                  </a:schemeClr>
                </a:solidFill>
                <a:latin typeface="Century" panose="02040604050505020304" pitchFamily="18" charset="0"/>
              </a:rPr>
            </a:br>
            <a:r>
              <a:rPr lang="en-US" dirty="0">
                <a:solidFill>
                  <a:schemeClr val="tx1">
                    <a:lumMod val="65000"/>
                    <a:lumOff val="35000"/>
                  </a:schemeClr>
                </a:solidFill>
                <a:latin typeface="Century" panose="02040604050505020304" pitchFamily="18" charset="0"/>
              </a:rPr>
              <a:t>called the </a:t>
            </a:r>
            <a:r>
              <a:rPr lang="en-US" b="1" dirty="0">
                <a:ln>
                  <a:solidFill>
                    <a:schemeClr val="tx1">
                      <a:lumMod val="65000"/>
                      <a:lumOff val="35000"/>
                    </a:schemeClr>
                  </a:solidFill>
                </a:ln>
                <a:solidFill>
                  <a:srgbClr val="009999"/>
                </a:solidFill>
                <a:latin typeface="Century" panose="02040604050505020304" pitchFamily="18" charset="0"/>
              </a:rPr>
              <a:t>Intensive Phase</a:t>
            </a:r>
            <a:r>
              <a:rPr lang="en-US" dirty="0">
                <a:solidFill>
                  <a:schemeClr val="tx1">
                    <a:lumMod val="65000"/>
                    <a:lumOff val="35000"/>
                  </a:schemeClr>
                </a:solidFill>
                <a:latin typeface="Century" panose="02040604050505020304" pitchFamily="18" charset="0"/>
              </a:rPr>
              <a:t>. </a:t>
            </a:r>
            <a:br>
              <a:rPr lang="en-US" dirty="0">
                <a:solidFill>
                  <a:schemeClr val="tx1">
                    <a:lumMod val="65000"/>
                    <a:lumOff val="35000"/>
                  </a:schemeClr>
                </a:solidFill>
                <a:latin typeface="Century" panose="02040604050505020304" pitchFamily="18" charset="0"/>
              </a:rPr>
            </a:br>
            <a:r>
              <a:rPr lang="en-US" dirty="0">
                <a:solidFill>
                  <a:schemeClr val="tx1">
                    <a:lumMod val="65000"/>
                    <a:lumOff val="35000"/>
                  </a:schemeClr>
                </a:solidFill>
                <a:latin typeface="Century" panose="02040604050505020304" pitchFamily="18" charset="0"/>
              </a:rPr>
              <a:t>These months are </a:t>
            </a:r>
            <a:r>
              <a:rPr lang="en-US" b="1" dirty="0">
                <a:ln>
                  <a:solidFill>
                    <a:schemeClr val="tx1">
                      <a:lumMod val="65000"/>
                      <a:lumOff val="35000"/>
                    </a:schemeClr>
                  </a:solidFill>
                </a:ln>
                <a:solidFill>
                  <a:srgbClr val="009999"/>
                </a:solidFill>
                <a:latin typeface="Century" panose="02040604050505020304" pitchFamily="18" charset="0"/>
              </a:rPr>
              <a:t>very important</a:t>
            </a:r>
            <a:r>
              <a:rPr lang="en-US" b="1" dirty="0">
                <a:solidFill>
                  <a:schemeClr val="tx1">
                    <a:lumMod val="65000"/>
                    <a:lumOff val="35000"/>
                  </a:schemeClr>
                </a:solidFill>
                <a:latin typeface="Century" panose="02040604050505020304" pitchFamily="18" charset="0"/>
              </a:rPr>
              <a:t> </a:t>
            </a:r>
            <a:r>
              <a:rPr lang="en-US" dirty="0">
                <a:solidFill>
                  <a:schemeClr val="tx1">
                    <a:lumMod val="65000"/>
                    <a:lumOff val="35000"/>
                  </a:schemeClr>
                </a:solidFill>
                <a:latin typeface="Century" panose="02040604050505020304" pitchFamily="18" charset="0"/>
              </a:rPr>
              <a:t>in your child’s language learning</a:t>
            </a:r>
            <a:r>
              <a:rPr lang="en-US" dirty="0">
                <a:solidFill>
                  <a:srgbClr val="009999"/>
                </a:solidFill>
                <a:latin typeface="Century" panose="02040604050505020304" pitchFamily="18" charset="0"/>
              </a:rPr>
              <a:t>.</a:t>
            </a:r>
            <a:br>
              <a:rPr lang="en-US" dirty="0">
                <a:latin typeface="Century" panose="02040604050505020304" pitchFamily="18" charset="0"/>
              </a:rPr>
            </a:br>
            <a:endParaRPr lang="en-US" dirty="0">
              <a:latin typeface="Century" panose="02040604050505020304" pitchFamily="18" charset="0"/>
            </a:endParaRPr>
          </a:p>
        </p:txBody>
      </p:sp>
      <p:sp>
        <p:nvSpPr>
          <p:cNvPr id="3" name="TextBox 2">
            <a:extLst>
              <a:ext uri="{FF2B5EF4-FFF2-40B4-BE49-F238E27FC236}">
                <a16:creationId xmlns:a16="http://schemas.microsoft.com/office/drawing/2014/main" id="{4CC6EFA1-8AEA-2640-A4AA-760635D2997E}"/>
              </a:ext>
            </a:extLst>
          </p:cNvPr>
          <p:cNvSpPr txBox="1"/>
          <p:nvPr/>
        </p:nvSpPr>
        <p:spPr>
          <a:xfrm>
            <a:off x="0" y="821583"/>
            <a:ext cx="9143999" cy="1200329"/>
          </a:xfrm>
          <a:prstGeom prst="rect">
            <a:avLst/>
          </a:prstGeom>
          <a:noFill/>
        </p:spPr>
        <p:txBody>
          <a:bodyPr wrap="square" rtlCol="0">
            <a:spAutoFit/>
          </a:bodyPr>
          <a:lstStyle/>
          <a:p>
            <a:pPr algn="ctr"/>
            <a:r>
              <a:rPr lang="en-US" sz="4400" b="1" dirty="0">
                <a:solidFill>
                  <a:srgbClr val="009999"/>
                </a:solidFill>
                <a:effectLst>
                  <a:outerShdw blurRad="38100" dist="38100" dir="2700000" algn="tl">
                    <a:srgbClr val="000000">
                      <a:alpha val="43137"/>
                    </a:srgbClr>
                  </a:outerShdw>
                </a:effectLst>
                <a:latin typeface="Century" panose="02040604050505020304" pitchFamily="18" charset="0"/>
              </a:rPr>
              <a:t>First Five Months</a:t>
            </a:r>
            <a:br>
              <a:rPr lang="en-US" sz="4100" b="1" dirty="0">
                <a:solidFill>
                  <a:srgbClr val="009999"/>
                </a:solidFill>
                <a:effectLst>
                  <a:outerShdw blurRad="38100" dist="38100" dir="2700000" algn="tl">
                    <a:srgbClr val="000000">
                      <a:alpha val="43137"/>
                    </a:srgbClr>
                  </a:outerShdw>
                </a:effectLst>
                <a:latin typeface="Century" panose="02040604050505020304" pitchFamily="18" charset="0"/>
              </a:rPr>
            </a:br>
            <a:r>
              <a:rPr lang="en-US" sz="2800" dirty="0">
                <a:solidFill>
                  <a:schemeClr val="tx1">
                    <a:lumMod val="65000"/>
                    <a:lumOff val="35000"/>
                  </a:schemeClr>
                </a:solidFill>
                <a:latin typeface="Century" panose="02040604050505020304" pitchFamily="18" charset="0"/>
              </a:rPr>
              <a:t>(September to end of January)</a:t>
            </a:r>
          </a:p>
        </p:txBody>
      </p:sp>
      <p:pic>
        <p:nvPicPr>
          <p:cNvPr id="4" name="Picture 3"/>
          <p:cNvPicPr>
            <a:picLocks noChangeAspect="1"/>
          </p:cNvPicPr>
          <p:nvPr/>
        </p:nvPicPr>
        <p:blipFill>
          <a:blip r:embed="rId2"/>
          <a:stretch>
            <a:fillRect/>
          </a:stretch>
        </p:blipFill>
        <p:spPr>
          <a:xfrm>
            <a:off x="0" y="0"/>
            <a:ext cx="2353260" cy="859611"/>
          </a:xfrm>
          <a:prstGeom prst="rect">
            <a:avLst/>
          </a:prstGeom>
        </p:spPr>
      </p:pic>
    </p:spTree>
    <p:extLst>
      <p:ext uri="{BB962C8B-B14F-4D97-AF65-F5344CB8AC3E}">
        <p14:creationId xmlns:p14="http://schemas.microsoft.com/office/powerpoint/2010/main" val="2454305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0FAB9-54C6-2D42-AC49-51528C007075}"/>
              </a:ext>
            </a:extLst>
          </p:cNvPr>
          <p:cNvSpPr>
            <a:spLocks noGrp="1"/>
          </p:cNvSpPr>
          <p:nvPr>
            <p:ph type="title"/>
          </p:nvPr>
        </p:nvSpPr>
        <p:spPr/>
        <p:txBody>
          <a:bodyPr/>
          <a:lstStyle/>
          <a:p>
            <a:r>
              <a:rPr lang="en-US" sz="4000" b="1" dirty="0">
                <a:solidFill>
                  <a:srgbClr val="009999"/>
                </a:solidFill>
                <a:effectLst>
                  <a:outerShdw blurRad="38100" dist="38100" dir="2700000" algn="tl">
                    <a:srgbClr val="000000">
                      <a:alpha val="43137"/>
                    </a:srgbClr>
                  </a:outerShdw>
                </a:effectLst>
                <a:latin typeface="Century" panose="02040604050505020304" pitchFamily="18" charset="0"/>
              </a:rPr>
              <a:t>Oral Language Development</a:t>
            </a:r>
          </a:p>
        </p:txBody>
      </p:sp>
      <p:pic>
        <p:nvPicPr>
          <p:cNvPr id="4" name="Content Placeholder 3">
            <a:extLst>
              <a:ext uri="{FF2B5EF4-FFF2-40B4-BE49-F238E27FC236}">
                <a16:creationId xmlns:a16="http://schemas.microsoft.com/office/drawing/2014/main" id="{4F50990E-000A-344B-8326-99DE461918BF}"/>
              </a:ext>
            </a:extLst>
          </p:cNvPr>
          <p:cNvPicPr>
            <a:picLocks noGrp="1" noChangeAspect="1"/>
          </p:cNvPicPr>
          <p:nvPr>
            <p:ph idx="1"/>
          </p:nvPr>
        </p:nvPicPr>
        <p:blipFill>
          <a:blip r:embed="rId3"/>
          <a:stretch>
            <a:fillRect/>
          </a:stretch>
        </p:blipFill>
        <p:spPr>
          <a:xfrm>
            <a:off x="1823499" y="1689847"/>
            <a:ext cx="5493828" cy="4418722"/>
          </a:xfrm>
          <a:prstGeom prst="rect">
            <a:avLst/>
          </a:prstGeom>
        </p:spPr>
      </p:pic>
    </p:spTree>
    <p:extLst>
      <p:ext uri="{BB962C8B-B14F-4D97-AF65-F5344CB8AC3E}">
        <p14:creationId xmlns:p14="http://schemas.microsoft.com/office/powerpoint/2010/main" val="3519499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oved Permanently"/>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3838325" y="1771857"/>
            <a:ext cx="4344447" cy="3327661"/>
          </a:xfrm>
          <a:prstGeom prst="rect">
            <a:avLst/>
          </a:prstGeom>
        </p:spPr>
      </p:pic>
      <p:sp>
        <p:nvSpPr>
          <p:cNvPr id="2" name="Title 1"/>
          <p:cNvSpPr>
            <a:spLocks noGrp="1"/>
          </p:cNvSpPr>
          <p:nvPr>
            <p:ph type="title"/>
          </p:nvPr>
        </p:nvSpPr>
        <p:spPr>
          <a:xfrm>
            <a:off x="-1" y="415650"/>
            <a:ext cx="9144001" cy="1309073"/>
          </a:xfrm>
        </p:spPr>
        <p:txBody>
          <a:bodyPr>
            <a:noAutofit/>
          </a:bodyPr>
          <a:lstStyle/>
          <a:p>
            <a:pPr algn="ctr"/>
            <a:r>
              <a:rPr lang="en-US" sz="4400" b="1" dirty="0">
                <a:solidFill>
                  <a:srgbClr val="009999"/>
                </a:solidFill>
                <a:effectLst>
                  <a:outerShdw blurRad="38100" dist="38100" dir="2700000" algn="tl">
                    <a:srgbClr val="000000">
                      <a:alpha val="43137"/>
                    </a:srgbClr>
                  </a:outerShdw>
                </a:effectLst>
                <a:latin typeface="Century" panose="02040604050505020304" pitchFamily="18" charset="0"/>
              </a:rPr>
              <a:t>5 Month </a:t>
            </a:r>
            <a:br>
              <a:rPr lang="en-US" sz="4400" b="1" dirty="0">
                <a:solidFill>
                  <a:srgbClr val="009999"/>
                </a:solidFill>
                <a:effectLst>
                  <a:outerShdw blurRad="38100" dist="38100" dir="2700000" algn="tl">
                    <a:srgbClr val="000000">
                      <a:alpha val="43137"/>
                    </a:srgbClr>
                  </a:outerShdw>
                </a:effectLst>
                <a:latin typeface="Century" panose="02040604050505020304" pitchFamily="18" charset="0"/>
              </a:rPr>
            </a:br>
            <a:r>
              <a:rPr lang="en-US" sz="4400" b="1" dirty="0">
                <a:solidFill>
                  <a:srgbClr val="009999"/>
                </a:solidFill>
                <a:effectLst>
                  <a:outerShdw blurRad="38100" dist="38100" dir="2700000" algn="tl">
                    <a:srgbClr val="000000">
                      <a:alpha val="43137"/>
                    </a:srgbClr>
                  </a:outerShdw>
                </a:effectLst>
                <a:latin typeface="Century" panose="02040604050505020304" pitchFamily="18" charset="0"/>
              </a:rPr>
              <a:t>Intensive Language Learning</a:t>
            </a:r>
          </a:p>
        </p:txBody>
      </p:sp>
      <p:sp>
        <p:nvSpPr>
          <p:cNvPr id="4" name="Content Placeholder 3">
            <a:extLst>
              <a:ext uri="{FF2B5EF4-FFF2-40B4-BE49-F238E27FC236}">
                <a16:creationId xmlns:a16="http://schemas.microsoft.com/office/drawing/2014/main" id="{FEB2176B-3B1D-4A35-A941-809C34B8DF92}"/>
              </a:ext>
            </a:extLst>
          </p:cNvPr>
          <p:cNvSpPr>
            <a:spLocks noGrp="1"/>
          </p:cNvSpPr>
          <p:nvPr>
            <p:ph sz="half" idx="2"/>
          </p:nvPr>
        </p:nvSpPr>
        <p:spPr>
          <a:xfrm>
            <a:off x="329939" y="3009899"/>
            <a:ext cx="8814062" cy="2214881"/>
          </a:xfrm>
        </p:spPr>
        <p:txBody>
          <a:bodyPr>
            <a:normAutofit/>
          </a:bodyPr>
          <a:lstStyle/>
          <a:p>
            <a:pPr marL="0" indent="0">
              <a:buClr>
                <a:srgbClr val="009999"/>
              </a:buClr>
              <a:buNone/>
            </a:pPr>
            <a:r>
              <a:rPr lang="en-CA" sz="3200" dirty="0">
                <a:latin typeface="Century" panose="02040604050505020304" pitchFamily="18" charset="0"/>
              </a:rPr>
              <a:t>Learning French through every-day topics like family, food, clothing, sports, and more!</a:t>
            </a:r>
          </a:p>
        </p:txBody>
      </p:sp>
      <p:pic>
        <p:nvPicPr>
          <p:cNvPr id="3074" name="Picture 2" descr="C:\Documents and Settings\Monika\Local Settings\Temporary Internet Files\Content.IE5\SUU1765B\MP90044648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163" y="1771857"/>
            <a:ext cx="2040622" cy="1360414"/>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Documents and Settings\Monika\Local Settings\Temporary Internet Files\Content.IE5\9RQBWDHF\MP90043315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6152" y="4229299"/>
            <a:ext cx="2810595" cy="186570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descr="Problemi associazioni sportive: Confcommercio mette a disposizione la struttura Confsport » La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12960" y="4763761"/>
            <a:ext cx="2828392" cy="1901215"/>
          </a:xfrm>
          <a:prstGeom prst="rect">
            <a:avLst/>
          </a:prstGeom>
        </p:spPr>
      </p:pic>
      <p:pic>
        <p:nvPicPr>
          <p:cNvPr id="3" name="Picture 2"/>
          <p:cNvPicPr>
            <a:picLocks noChangeAspect="1"/>
          </p:cNvPicPr>
          <p:nvPr/>
        </p:nvPicPr>
        <p:blipFill>
          <a:blip r:embed="rId8"/>
          <a:stretch>
            <a:fillRect/>
          </a:stretch>
        </p:blipFill>
        <p:spPr>
          <a:xfrm>
            <a:off x="0" y="137127"/>
            <a:ext cx="2353260" cy="859611"/>
          </a:xfrm>
          <a:prstGeom prst="rect">
            <a:avLst/>
          </a:prstGeom>
        </p:spPr>
      </p:pic>
    </p:spTree>
    <p:extLst>
      <p:ext uri="{BB962C8B-B14F-4D97-AF65-F5344CB8AC3E}">
        <p14:creationId xmlns:p14="http://schemas.microsoft.com/office/powerpoint/2010/main" val="281355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10" y="80698"/>
            <a:ext cx="8042276" cy="1336956"/>
          </a:xfrm>
        </p:spPr>
        <p:txBody>
          <a:bodyPr/>
          <a:lstStyle/>
          <a:p>
            <a:r>
              <a:rPr lang="en-US" sz="5400" b="1" dirty="0">
                <a:solidFill>
                  <a:srgbClr val="009999"/>
                </a:solidFill>
                <a:effectLst>
                  <a:outerShdw blurRad="38100" dist="38100" dir="2700000" algn="tl">
                    <a:srgbClr val="000000">
                      <a:alpha val="43137"/>
                    </a:srgbClr>
                  </a:outerShdw>
                </a:effectLst>
                <a:latin typeface="Century" panose="02040604050505020304" pitchFamily="18" charset="0"/>
              </a:rPr>
              <a:t>A day in IF</a:t>
            </a:r>
          </a:p>
        </p:txBody>
      </p:sp>
      <p:pic>
        <p:nvPicPr>
          <p:cNvPr id="2050" name="Picture 2" descr="C:\Documents and Settings\Monika\Local Settings\Temporary Internet Files\Content.IE5\SUU1765B\MC900157109[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0956" y="2462660"/>
            <a:ext cx="1474037" cy="12192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Documents and Settings\Monika\Local Settings\Temporary Internet Files\Content.IE5\SUU1765B\MC90008905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2498" y="2307154"/>
            <a:ext cx="1349502" cy="1530211"/>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Documents and Settings\Monika\Local Settings\Temporary Internet Files\Content.IE5\LX4M2AYW\MC90023163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6923" y="2052172"/>
            <a:ext cx="1937023" cy="1376828"/>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C:\Documents and Settings\Monika\Local Settings\Temporary Internet Files\Content.IE5\LX4M2AYW\MC90008895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0867" y="2529178"/>
            <a:ext cx="1447800" cy="899822"/>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descr="C:\Documents and Settings\Monika\Local Settings\Temporary Internet Files\Content.IE5\9RQBWDHF\MC90006033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6255" y="4395340"/>
            <a:ext cx="1573530" cy="1074102"/>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C:\Documents and Settings\Monika\Local Settings\Temporary Internet Files\Content.IE5\RRQ0FSG0\MC900436129[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78369" y="4247198"/>
            <a:ext cx="1518952" cy="1370386"/>
          </a:xfrm>
          <a:prstGeom prst="rect">
            <a:avLst/>
          </a:prstGeom>
          <a:noFill/>
          <a:extLst>
            <a:ext uri="{909E8E84-426E-40dd-AFC4-6F175D3DCCD1}">
              <a14:hiddenFill xmlns="" xmlns:a14="http://schemas.microsoft.com/office/drawing/2010/main">
                <a:solidFill>
                  <a:srgbClr val="FFFFFF"/>
                </a:solidFill>
              </a14:hiddenFill>
            </a:ext>
          </a:extLst>
        </p:spPr>
      </p:pic>
      <p:pic>
        <p:nvPicPr>
          <p:cNvPr id="2059" name="Picture 11" descr="C:\Documents and Settings\Monika\Local Settings\Temporary Internet Files\Content.IE5\RRQ0FSG0\MC900140953[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8096" y="4221441"/>
            <a:ext cx="1703070" cy="1396143"/>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711212C-C995-4FE0-B40B-BD19001B280B}"/>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2627535" y="4395339"/>
            <a:ext cx="1944465" cy="972233"/>
          </a:xfrm>
          <a:prstGeom prst="rect">
            <a:avLst/>
          </a:prstGeom>
        </p:spPr>
      </p:pic>
      <p:pic>
        <p:nvPicPr>
          <p:cNvPr id="3" name="Picture 2"/>
          <p:cNvPicPr>
            <a:picLocks noChangeAspect="1"/>
          </p:cNvPicPr>
          <p:nvPr/>
        </p:nvPicPr>
        <p:blipFill>
          <a:blip r:embed="rId12"/>
          <a:stretch>
            <a:fillRect/>
          </a:stretch>
        </p:blipFill>
        <p:spPr>
          <a:xfrm>
            <a:off x="0" y="24260"/>
            <a:ext cx="2353260" cy="859611"/>
          </a:xfrm>
          <a:prstGeom prst="rect">
            <a:avLst/>
          </a:prstGeom>
        </p:spPr>
      </p:pic>
    </p:spTree>
    <p:extLst>
      <p:ext uri="{BB962C8B-B14F-4D97-AF65-F5344CB8AC3E}">
        <p14:creationId xmlns:p14="http://schemas.microsoft.com/office/powerpoint/2010/main" val="3404489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0DC11FC-35AD-C940-9E1B-033F038EC679}"/>
              </a:ext>
            </a:extLst>
          </p:cNvPr>
          <p:cNvGraphicFramePr/>
          <p:nvPr>
            <p:extLst>
              <p:ext uri="{D42A27DB-BD31-4B8C-83A1-F6EECF244321}">
                <p14:modId xmlns:p14="http://schemas.microsoft.com/office/powerpoint/2010/main" val="2702781921"/>
              </p:ext>
            </p:extLst>
          </p:nvPr>
        </p:nvGraphicFramePr>
        <p:xfrm>
          <a:off x="0" y="782425"/>
          <a:ext cx="9144000" cy="5542961"/>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a:stretch>
            <a:fillRect/>
          </a:stretch>
        </p:blipFill>
        <p:spPr>
          <a:xfrm>
            <a:off x="0" y="0"/>
            <a:ext cx="2353260" cy="859611"/>
          </a:xfrm>
          <a:prstGeom prst="rect">
            <a:avLst/>
          </a:prstGeom>
        </p:spPr>
      </p:pic>
      <p:sp>
        <p:nvSpPr>
          <p:cNvPr id="4" name="TextBox 3"/>
          <p:cNvSpPr txBox="1"/>
          <p:nvPr/>
        </p:nvSpPr>
        <p:spPr>
          <a:xfrm>
            <a:off x="6165130" y="2542125"/>
            <a:ext cx="1517716" cy="276999"/>
          </a:xfrm>
          <a:prstGeom prst="rect">
            <a:avLst/>
          </a:prstGeom>
          <a:noFill/>
        </p:spPr>
        <p:txBody>
          <a:bodyPr wrap="square" rtlCol="0">
            <a:spAutoFit/>
          </a:bodyPr>
          <a:lstStyle/>
          <a:p>
            <a:r>
              <a:rPr lang="en-CA" sz="1200" b="1" dirty="0"/>
              <a:t>1/2 hour per day</a:t>
            </a:r>
          </a:p>
        </p:txBody>
      </p:sp>
      <p:pic>
        <p:nvPicPr>
          <p:cNvPr id="5" name="Picture 4"/>
          <p:cNvPicPr>
            <a:picLocks noChangeAspect="1"/>
          </p:cNvPicPr>
          <p:nvPr/>
        </p:nvPicPr>
        <p:blipFill>
          <a:blip r:embed="rId5"/>
          <a:stretch>
            <a:fillRect/>
          </a:stretch>
        </p:blipFill>
        <p:spPr>
          <a:xfrm>
            <a:off x="3157980" y="6002270"/>
            <a:ext cx="1518036" cy="323116"/>
          </a:xfrm>
          <a:prstGeom prst="rect">
            <a:avLst/>
          </a:prstGeom>
        </p:spPr>
      </p:pic>
      <p:pic>
        <p:nvPicPr>
          <p:cNvPr id="6" name="Picture 5"/>
          <p:cNvPicPr>
            <a:picLocks noChangeAspect="1"/>
          </p:cNvPicPr>
          <p:nvPr/>
        </p:nvPicPr>
        <p:blipFill>
          <a:blip r:embed="rId6"/>
          <a:stretch>
            <a:fillRect/>
          </a:stretch>
        </p:blipFill>
        <p:spPr>
          <a:xfrm>
            <a:off x="4854805" y="1767539"/>
            <a:ext cx="1518036" cy="323116"/>
          </a:xfrm>
          <a:prstGeom prst="rect">
            <a:avLst/>
          </a:prstGeom>
        </p:spPr>
      </p:pic>
    </p:spTree>
    <p:extLst>
      <p:ext uri="{BB962C8B-B14F-4D97-AF65-F5344CB8AC3E}">
        <p14:creationId xmlns:p14="http://schemas.microsoft.com/office/powerpoint/2010/main" val="338254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1343215" y="1300898"/>
            <a:ext cx="6424472" cy="3139127"/>
          </a:xfrm>
        </p:spPr>
        <p:txBody>
          <a:bodyPr>
            <a:normAutofit fontScale="90000"/>
          </a:bodyPr>
          <a:lstStyle/>
          <a:p>
            <a:pPr algn="l">
              <a:defRPr/>
            </a:pPr>
            <a:r>
              <a:rPr lang="en-US" sz="2700" dirty="0">
                <a:solidFill>
                  <a:schemeClr val="tx1">
                    <a:lumMod val="65000"/>
                    <a:lumOff val="35000"/>
                  </a:schemeClr>
                </a:solidFill>
                <a:latin typeface="Century" panose="02040604050505020304" pitchFamily="18" charset="0"/>
              </a:rPr>
              <a:t>Studies have indicated that students who are exposed to a period of intensive 2nd language study </a:t>
            </a:r>
            <a:r>
              <a:rPr lang="en-US" sz="2700" b="1" dirty="0">
                <a:solidFill>
                  <a:schemeClr val="tx1">
                    <a:lumMod val="65000"/>
                    <a:lumOff val="35000"/>
                  </a:schemeClr>
                </a:solidFill>
                <a:latin typeface="Century" panose="02040604050505020304" pitchFamily="18" charset="0"/>
              </a:rPr>
              <a:t>show greater progress</a:t>
            </a:r>
            <a:r>
              <a:rPr lang="en-US" sz="2700" dirty="0">
                <a:solidFill>
                  <a:schemeClr val="tx1">
                    <a:lumMod val="65000"/>
                    <a:lumOff val="35000"/>
                  </a:schemeClr>
                </a:solidFill>
                <a:latin typeface="Century" panose="02040604050505020304" pitchFamily="18" charset="0"/>
              </a:rPr>
              <a:t> than students exposed to the same number of hours of instruction spread out over a longer time period. </a:t>
            </a:r>
            <a:br>
              <a:rPr lang="en-US" sz="2700" dirty="0">
                <a:solidFill>
                  <a:schemeClr val="tx1">
                    <a:lumMod val="65000"/>
                    <a:lumOff val="35000"/>
                  </a:schemeClr>
                </a:solidFill>
                <a:latin typeface="Century" panose="02040604050505020304" pitchFamily="18" charset="0"/>
              </a:rPr>
            </a:br>
            <a:br>
              <a:rPr lang="en-US" sz="2700" dirty="0">
                <a:solidFill>
                  <a:schemeClr val="tx1">
                    <a:lumMod val="65000"/>
                    <a:lumOff val="35000"/>
                  </a:schemeClr>
                </a:solidFill>
                <a:latin typeface="Century" panose="02040604050505020304" pitchFamily="18" charset="0"/>
              </a:rPr>
            </a:br>
            <a:r>
              <a:rPr lang="en-US" sz="2700" dirty="0">
                <a:solidFill>
                  <a:schemeClr val="tx1">
                    <a:lumMod val="65000"/>
                    <a:lumOff val="35000"/>
                  </a:schemeClr>
                </a:solidFill>
                <a:latin typeface="Century" panose="02040604050505020304" pitchFamily="18" charset="0"/>
              </a:rPr>
              <a:t>			</a:t>
            </a:r>
            <a:r>
              <a:rPr lang="en-US" sz="2200" dirty="0">
                <a:solidFill>
                  <a:srgbClr val="009999"/>
                </a:solidFill>
                <a:latin typeface="Century" panose="02040604050505020304" pitchFamily="18" charset="0"/>
              </a:rPr>
              <a:t>(</a:t>
            </a:r>
            <a:r>
              <a:rPr lang="en-US" sz="2200" dirty="0" err="1">
                <a:solidFill>
                  <a:srgbClr val="009999"/>
                </a:solidFill>
                <a:latin typeface="Century" panose="02040604050505020304" pitchFamily="18" charset="0"/>
              </a:rPr>
              <a:t>Lightbown</a:t>
            </a:r>
            <a:r>
              <a:rPr lang="en-US" sz="2200" dirty="0">
                <a:solidFill>
                  <a:srgbClr val="009999"/>
                </a:solidFill>
                <a:latin typeface="Century" panose="02040604050505020304" pitchFamily="18" charset="0"/>
              </a:rPr>
              <a:t> and Spada, 1989)</a:t>
            </a:r>
          </a:p>
        </p:txBody>
      </p:sp>
      <p:pic>
        <p:nvPicPr>
          <p:cNvPr id="2" name="Picture 1"/>
          <p:cNvPicPr>
            <a:picLocks noChangeAspect="1"/>
          </p:cNvPicPr>
          <p:nvPr/>
        </p:nvPicPr>
        <p:blipFill>
          <a:blip r:embed="rId3"/>
          <a:stretch>
            <a:fillRect/>
          </a:stretch>
        </p:blipFill>
        <p:spPr>
          <a:xfrm>
            <a:off x="0" y="0"/>
            <a:ext cx="2353260" cy="859611"/>
          </a:xfrm>
          <a:prstGeom prst="rect">
            <a:avLst/>
          </a:prstGeom>
        </p:spPr>
      </p:pic>
    </p:spTree>
    <p:extLst>
      <p:ext uri="{BB962C8B-B14F-4D97-AF65-F5344CB8AC3E}">
        <p14:creationId xmlns:p14="http://schemas.microsoft.com/office/powerpoint/2010/main" val="2952787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9938"/>
            <a:ext cx="9143999" cy="1947713"/>
          </a:xfrm>
        </p:spPr>
        <p:txBody>
          <a:bodyPr>
            <a:normAutofit fontScale="90000"/>
          </a:bodyPr>
          <a:lstStyle/>
          <a:p>
            <a:r>
              <a:rPr lang="en-US" sz="4900" b="1" dirty="0">
                <a:solidFill>
                  <a:srgbClr val="009999"/>
                </a:solidFill>
                <a:effectLst>
                  <a:outerShdw blurRad="38100" dist="38100" dir="2700000" algn="tl">
                    <a:srgbClr val="000000">
                      <a:alpha val="43137"/>
                    </a:srgbClr>
                  </a:outerShdw>
                </a:effectLst>
                <a:latin typeface="Century" panose="02040604050505020304" pitchFamily="18" charset="0"/>
              </a:rPr>
              <a:t>Second Five Months</a:t>
            </a:r>
            <a:br>
              <a:rPr lang="en-US" sz="4900" b="1" dirty="0">
                <a:solidFill>
                  <a:srgbClr val="009999"/>
                </a:solidFill>
                <a:effectLst>
                  <a:outerShdw blurRad="38100" dist="38100" dir="2700000" algn="tl">
                    <a:srgbClr val="000000">
                      <a:alpha val="43137"/>
                    </a:srgbClr>
                  </a:outerShdw>
                </a:effectLst>
                <a:latin typeface="Century" panose="02040604050505020304" pitchFamily="18" charset="0"/>
              </a:rPr>
            </a:br>
            <a:r>
              <a:rPr lang="en-US" sz="3100" dirty="0">
                <a:solidFill>
                  <a:schemeClr val="tx1">
                    <a:lumMod val="65000"/>
                    <a:lumOff val="35000"/>
                  </a:schemeClr>
                </a:solidFill>
                <a:latin typeface="Century" panose="02040604050505020304" pitchFamily="18" charset="0"/>
              </a:rPr>
              <a:t>(February to end of June): </a:t>
            </a:r>
            <a:br>
              <a:rPr lang="en-US" dirty="0"/>
            </a:br>
            <a:endParaRPr lang="en-US" dirty="0"/>
          </a:p>
        </p:txBody>
      </p:sp>
      <p:sp>
        <p:nvSpPr>
          <p:cNvPr id="3" name="Content Placeholder 2"/>
          <p:cNvSpPr>
            <a:spLocks noGrp="1"/>
          </p:cNvSpPr>
          <p:nvPr>
            <p:ph idx="1"/>
          </p:nvPr>
        </p:nvSpPr>
        <p:spPr>
          <a:xfrm>
            <a:off x="452488" y="1840771"/>
            <a:ext cx="8691512" cy="4343400"/>
          </a:xfrm>
        </p:spPr>
        <p:txBody>
          <a:bodyPr/>
          <a:lstStyle/>
          <a:p>
            <a:pPr>
              <a:buClr>
                <a:srgbClr val="009999"/>
              </a:buClr>
            </a:pPr>
            <a:r>
              <a:rPr lang="en-US" sz="2800" dirty="0">
                <a:latin typeface="Century" panose="02040604050505020304" pitchFamily="18" charset="0"/>
              </a:rPr>
              <a:t>French is reduced to 1 hour/day.</a:t>
            </a:r>
          </a:p>
          <a:p>
            <a:pPr>
              <a:buClr>
                <a:srgbClr val="009999"/>
              </a:buClr>
            </a:pPr>
            <a:r>
              <a:rPr lang="en-US" sz="2800" dirty="0">
                <a:latin typeface="Century" panose="02040604050505020304" pitchFamily="18" charset="0"/>
              </a:rPr>
              <a:t>Math continues for 1 hour/day as before.</a:t>
            </a:r>
          </a:p>
          <a:p>
            <a:pPr>
              <a:buClr>
                <a:srgbClr val="009999"/>
              </a:buClr>
            </a:pPr>
            <a:r>
              <a:rPr lang="en-US" sz="2800" dirty="0">
                <a:latin typeface="Century" panose="02040604050505020304" pitchFamily="18" charset="0"/>
              </a:rPr>
              <a:t>Condensed curriculum in Socials, Science, and Art.</a:t>
            </a:r>
          </a:p>
          <a:p>
            <a:pPr>
              <a:buClr>
                <a:srgbClr val="009999"/>
              </a:buClr>
            </a:pPr>
            <a:r>
              <a:rPr lang="en-US" sz="2800" dirty="0">
                <a:latin typeface="Century" panose="02040604050505020304" pitchFamily="18" charset="0"/>
              </a:rPr>
              <a:t>There may be more work needed to be completed at home than in the first five months.</a:t>
            </a:r>
          </a:p>
          <a:p>
            <a:pPr>
              <a:buClr>
                <a:srgbClr val="009999"/>
              </a:buClr>
            </a:pPr>
            <a:endParaRPr lang="en-US" dirty="0">
              <a:latin typeface="Century" panose="02040604050505020304" pitchFamily="18" charset="0"/>
            </a:endParaRPr>
          </a:p>
        </p:txBody>
      </p:sp>
      <p:pic>
        <p:nvPicPr>
          <p:cNvPr id="4" name="Picture 3"/>
          <p:cNvPicPr>
            <a:picLocks noChangeAspect="1"/>
          </p:cNvPicPr>
          <p:nvPr/>
        </p:nvPicPr>
        <p:blipFill>
          <a:blip r:embed="rId2"/>
          <a:stretch>
            <a:fillRect/>
          </a:stretch>
        </p:blipFill>
        <p:spPr>
          <a:xfrm>
            <a:off x="0" y="0"/>
            <a:ext cx="2353260" cy="859611"/>
          </a:xfrm>
          <a:prstGeom prst="rect">
            <a:avLst/>
          </a:prstGeom>
        </p:spPr>
      </p:pic>
    </p:spTree>
    <p:extLst>
      <p:ext uri="{BB962C8B-B14F-4D97-AF65-F5344CB8AC3E}">
        <p14:creationId xmlns:p14="http://schemas.microsoft.com/office/powerpoint/2010/main" val="355622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CF99876-D93B-4945-BC29-E882842C2E4C}"/>
              </a:ext>
            </a:extLst>
          </p:cNvPr>
          <p:cNvGraphicFramePr/>
          <p:nvPr>
            <p:extLst>
              <p:ext uri="{D42A27DB-BD31-4B8C-83A1-F6EECF244321}">
                <p14:modId xmlns:p14="http://schemas.microsoft.com/office/powerpoint/2010/main" val="4162518428"/>
              </p:ext>
            </p:extLst>
          </p:nvPr>
        </p:nvGraphicFramePr>
        <p:xfrm>
          <a:off x="1512848" y="1385848"/>
          <a:ext cx="6096000"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a:stretch>
            <a:fillRect/>
          </a:stretch>
        </p:blipFill>
        <p:spPr>
          <a:xfrm>
            <a:off x="0" y="0"/>
            <a:ext cx="2353260" cy="859611"/>
          </a:xfrm>
          <a:prstGeom prst="rect">
            <a:avLst/>
          </a:prstGeom>
        </p:spPr>
      </p:pic>
    </p:spTree>
    <p:extLst>
      <p:ext uri="{BB962C8B-B14F-4D97-AF65-F5344CB8AC3E}">
        <p14:creationId xmlns:p14="http://schemas.microsoft.com/office/powerpoint/2010/main" val="2340099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01084" y="859611"/>
            <a:ext cx="8549268" cy="1353608"/>
          </a:xfrm>
        </p:spPr>
        <p:txBody>
          <a:bodyPr>
            <a:noAutofit/>
          </a:bodyPr>
          <a:lstStyle/>
          <a:p>
            <a:pPr>
              <a:defRPr/>
            </a:pPr>
            <a:r>
              <a:rPr lang="en-US" sz="4000" b="1" dirty="0">
                <a:solidFill>
                  <a:srgbClr val="009999"/>
                </a:solidFill>
                <a:effectLst>
                  <a:outerShdw blurRad="38100" dist="38100" dir="2700000" algn="tl">
                    <a:srgbClr val="000000">
                      <a:alpha val="43137"/>
                    </a:srgbClr>
                  </a:outerShdw>
                </a:effectLst>
                <a:latin typeface="Century" panose="02040604050505020304" pitchFamily="18" charset="0"/>
              </a:rPr>
              <a:t>IF Goals for Students </a:t>
            </a:r>
            <a:br>
              <a:rPr lang="en-US" sz="4000" b="1" dirty="0">
                <a:solidFill>
                  <a:srgbClr val="009999"/>
                </a:solidFill>
                <a:effectLst>
                  <a:outerShdw blurRad="38100" dist="38100" dir="2700000" algn="tl">
                    <a:srgbClr val="000000">
                      <a:alpha val="43137"/>
                    </a:srgbClr>
                  </a:outerShdw>
                </a:effectLst>
                <a:latin typeface="Century" panose="02040604050505020304" pitchFamily="18" charset="0"/>
              </a:rPr>
            </a:br>
            <a:r>
              <a:rPr lang="en-US" sz="4000" b="1" dirty="0">
                <a:solidFill>
                  <a:srgbClr val="009999"/>
                </a:solidFill>
                <a:effectLst>
                  <a:outerShdw blurRad="38100" dist="38100" dir="2700000" algn="tl">
                    <a:srgbClr val="000000">
                      <a:alpha val="43137"/>
                    </a:srgbClr>
                  </a:outerShdw>
                </a:effectLst>
                <a:latin typeface="Century" panose="02040604050505020304" pitchFamily="18" charset="0"/>
              </a:rPr>
              <a:t>by the end of Grade 6</a:t>
            </a:r>
            <a:endParaRPr lang="en-US" sz="4000" b="1" dirty="0">
              <a:solidFill>
                <a:srgbClr val="131D43"/>
              </a:solidFill>
            </a:endParaRPr>
          </a:p>
        </p:txBody>
      </p:sp>
      <p:sp>
        <p:nvSpPr>
          <p:cNvPr id="143363" name="Rectangle 3"/>
          <p:cNvSpPr>
            <a:spLocks noGrp="1" noChangeArrowheads="1"/>
          </p:cNvSpPr>
          <p:nvPr>
            <p:ph idx="1"/>
          </p:nvPr>
        </p:nvSpPr>
        <p:spPr>
          <a:xfrm>
            <a:off x="457200" y="2041592"/>
            <a:ext cx="8686800" cy="4778829"/>
          </a:xfrm>
        </p:spPr>
        <p:txBody>
          <a:bodyPr>
            <a:normAutofit fontScale="25000" lnSpcReduction="20000"/>
          </a:bodyPr>
          <a:lstStyle/>
          <a:p>
            <a:pPr marL="0" indent="0">
              <a:lnSpc>
                <a:spcPct val="90000"/>
              </a:lnSpc>
              <a:buNone/>
              <a:defRPr/>
            </a:pPr>
            <a:endParaRPr lang="en-US" sz="9600" dirty="0"/>
          </a:p>
          <a:p>
            <a:pPr>
              <a:lnSpc>
                <a:spcPct val="90000"/>
              </a:lnSpc>
              <a:buClr>
                <a:srgbClr val="009999"/>
              </a:buClr>
              <a:defRPr/>
            </a:pPr>
            <a:r>
              <a:rPr lang="en-US" sz="9600" dirty="0">
                <a:latin typeface="Century" panose="02040604050505020304" pitchFamily="18" charset="0"/>
              </a:rPr>
              <a:t>carry on a general conversation on specific topics</a:t>
            </a:r>
          </a:p>
          <a:p>
            <a:pPr>
              <a:lnSpc>
                <a:spcPct val="90000"/>
              </a:lnSpc>
              <a:buClr>
                <a:srgbClr val="009999"/>
              </a:buClr>
              <a:defRPr/>
            </a:pPr>
            <a:r>
              <a:rPr lang="en-US" sz="9600" dirty="0">
                <a:latin typeface="Century" panose="02040604050505020304" pitchFamily="18" charset="0"/>
              </a:rPr>
              <a:t>write with reasonable degree of accuracy, e.g., write or reply to a letter from a friend, write messages</a:t>
            </a:r>
          </a:p>
          <a:p>
            <a:pPr>
              <a:lnSpc>
                <a:spcPct val="90000"/>
              </a:lnSpc>
              <a:buClr>
                <a:srgbClr val="009999"/>
              </a:buClr>
              <a:defRPr/>
            </a:pPr>
            <a:r>
              <a:rPr lang="en-US" sz="9600" dirty="0">
                <a:latin typeface="Century" panose="02040604050505020304" pitchFamily="18" charset="0"/>
              </a:rPr>
              <a:t>ask and respond to various types of questions</a:t>
            </a:r>
          </a:p>
          <a:p>
            <a:pPr>
              <a:lnSpc>
                <a:spcPct val="90000"/>
              </a:lnSpc>
              <a:buClr>
                <a:srgbClr val="009999"/>
              </a:buClr>
              <a:defRPr/>
            </a:pPr>
            <a:r>
              <a:rPr lang="en-US" sz="9600" dirty="0">
                <a:latin typeface="Century" panose="02040604050505020304" pitchFamily="18" charset="0"/>
              </a:rPr>
              <a:t>read short, simple stories in French, grasping the general idea</a:t>
            </a:r>
          </a:p>
          <a:p>
            <a:pPr>
              <a:lnSpc>
                <a:spcPct val="90000"/>
              </a:lnSpc>
              <a:buClr>
                <a:srgbClr val="009999"/>
              </a:buClr>
              <a:defRPr/>
            </a:pPr>
            <a:r>
              <a:rPr lang="en-US" sz="9600" dirty="0">
                <a:latin typeface="Century" panose="02040604050505020304" pitchFamily="18" charset="0"/>
              </a:rPr>
              <a:t>read simple, age-appropriate articles in a newspaper or magazine</a:t>
            </a:r>
          </a:p>
          <a:p>
            <a:pPr>
              <a:lnSpc>
                <a:spcPct val="90000"/>
              </a:lnSpc>
              <a:defRPr/>
            </a:pPr>
            <a:endParaRPr lang="en-US" sz="2800" dirty="0">
              <a:cs typeface="+mn-cs"/>
            </a:endParaRPr>
          </a:p>
          <a:p>
            <a:pPr lvl="1">
              <a:lnSpc>
                <a:spcPct val="90000"/>
              </a:lnSpc>
              <a:buFontTx/>
              <a:buNone/>
              <a:defRPr/>
            </a:pPr>
            <a:endParaRPr lang="en-US" sz="2000" dirty="0"/>
          </a:p>
          <a:p>
            <a:pPr lvl="1">
              <a:lnSpc>
                <a:spcPct val="90000"/>
              </a:lnSpc>
              <a:defRPr/>
            </a:pPr>
            <a:endParaRPr lang="en-US" sz="2000" dirty="0"/>
          </a:p>
        </p:txBody>
      </p:sp>
      <p:pic>
        <p:nvPicPr>
          <p:cNvPr id="2" name="Picture 1"/>
          <p:cNvPicPr>
            <a:picLocks noChangeAspect="1"/>
          </p:cNvPicPr>
          <p:nvPr/>
        </p:nvPicPr>
        <p:blipFill>
          <a:blip r:embed="rId3"/>
          <a:stretch>
            <a:fillRect/>
          </a:stretch>
        </p:blipFill>
        <p:spPr>
          <a:xfrm>
            <a:off x="0" y="0"/>
            <a:ext cx="2353260" cy="859611"/>
          </a:xfrm>
          <a:prstGeom prst="rect">
            <a:avLst/>
          </a:prstGeom>
        </p:spPr>
      </p:pic>
    </p:spTree>
    <p:extLst>
      <p:ext uri="{BB962C8B-B14F-4D97-AF65-F5344CB8AC3E}">
        <p14:creationId xmlns:p14="http://schemas.microsoft.com/office/powerpoint/2010/main" val="2077134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574040"/>
            <a:ext cx="7772400" cy="870857"/>
          </a:xfrm>
        </p:spPr>
        <p:txBody>
          <a:bodyPr/>
          <a:lstStyle/>
          <a:p>
            <a:pPr>
              <a:defRPr/>
            </a:pPr>
            <a:r>
              <a:rPr lang="en-US" b="1" dirty="0">
                <a:solidFill>
                  <a:srgbClr val="009999"/>
                </a:solidFill>
                <a:effectLst>
                  <a:outerShdw blurRad="38100" dist="38100" dir="2700000" algn="tl">
                    <a:srgbClr val="000000">
                      <a:alpha val="43137"/>
                    </a:srgbClr>
                  </a:outerShdw>
                </a:effectLst>
                <a:latin typeface="Century" panose="02040604050505020304" pitchFamily="18" charset="0"/>
              </a:rPr>
              <a:t>After Grade 6</a:t>
            </a:r>
          </a:p>
        </p:txBody>
      </p:sp>
      <p:sp>
        <p:nvSpPr>
          <p:cNvPr id="133123" name="Rectangle 3"/>
          <p:cNvSpPr>
            <a:spLocks noGrp="1" noChangeArrowheads="1"/>
          </p:cNvSpPr>
          <p:nvPr>
            <p:ph idx="1"/>
          </p:nvPr>
        </p:nvSpPr>
        <p:spPr>
          <a:xfrm>
            <a:off x="348343" y="2458825"/>
            <a:ext cx="8795657" cy="2641076"/>
          </a:xfrm>
        </p:spPr>
        <p:txBody>
          <a:bodyPr>
            <a:normAutofit/>
          </a:bodyPr>
          <a:lstStyle/>
          <a:p>
            <a:pPr>
              <a:buFontTx/>
              <a:buNone/>
              <a:defRPr/>
            </a:pPr>
            <a:r>
              <a:rPr lang="en-US" sz="3200" b="1" dirty="0">
                <a:solidFill>
                  <a:srgbClr val="009999"/>
                </a:solidFill>
                <a:effectLst>
                  <a:outerShdw blurRad="38100" dist="38100" dir="2700000" algn="tl">
                    <a:srgbClr val="000000">
                      <a:alpha val="43137"/>
                    </a:srgbClr>
                  </a:outerShdw>
                </a:effectLst>
                <a:cs typeface="+mn-cs"/>
              </a:rPr>
              <a:t>Grade 7</a:t>
            </a:r>
          </a:p>
          <a:p>
            <a:pPr lvl="2">
              <a:defRPr/>
            </a:pPr>
            <a:r>
              <a:rPr lang="en-US" sz="2400" dirty="0"/>
              <a:t>continue with 1 hour/day of French instruction</a:t>
            </a:r>
          </a:p>
          <a:p>
            <a:pPr>
              <a:buFontTx/>
              <a:buNone/>
              <a:defRPr/>
            </a:pPr>
            <a:r>
              <a:rPr lang="en-US" sz="3200" b="1" dirty="0">
                <a:solidFill>
                  <a:srgbClr val="009999"/>
                </a:solidFill>
                <a:effectLst>
                  <a:outerShdw blurRad="38100" dist="38100" dir="2700000" algn="tl">
                    <a:srgbClr val="000000">
                      <a:alpha val="43137"/>
                    </a:srgbClr>
                  </a:outerShdw>
                </a:effectLst>
                <a:cs typeface="+mn-cs"/>
              </a:rPr>
              <a:t>High School </a:t>
            </a:r>
            <a:r>
              <a:rPr lang="en-US" sz="2000" dirty="0"/>
              <a:t>(at your catchment school)</a:t>
            </a:r>
          </a:p>
          <a:p>
            <a:pPr lvl="2">
              <a:defRPr/>
            </a:pPr>
            <a:r>
              <a:rPr lang="en-US" sz="2400" dirty="0"/>
              <a:t>Enhanced French course electives</a:t>
            </a:r>
          </a:p>
          <a:p>
            <a:pPr>
              <a:buFontTx/>
              <a:buNone/>
              <a:defRPr/>
            </a:pPr>
            <a:endParaRPr lang="en-US" sz="1800" dirty="0">
              <a:cs typeface="+mn-cs"/>
            </a:endParaRPr>
          </a:p>
        </p:txBody>
      </p:sp>
      <p:pic>
        <p:nvPicPr>
          <p:cNvPr id="4" name="Picture 3"/>
          <p:cNvPicPr>
            <a:picLocks noChangeAspect="1"/>
          </p:cNvPicPr>
          <p:nvPr/>
        </p:nvPicPr>
        <p:blipFill>
          <a:blip r:embed="rId3"/>
          <a:stretch>
            <a:fillRect/>
          </a:stretch>
        </p:blipFill>
        <p:spPr>
          <a:xfrm>
            <a:off x="0" y="0"/>
            <a:ext cx="2353260" cy="859611"/>
          </a:xfrm>
          <a:prstGeom prst="rect">
            <a:avLst/>
          </a:prstGeom>
        </p:spPr>
      </p:pic>
    </p:spTree>
    <p:extLst>
      <p:ext uri="{BB962C8B-B14F-4D97-AF65-F5344CB8AC3E}">
        <p14:creationId xmlns:p14="http://schemas.microsoft.com/office/powerpoint/2010/main" val="143233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ctrTitle"/>
          </p:nvPr>
        </p:nvSpPr>
        <p:spPr>
          <a:xfrm>
            <a:off x="0" y="1733107"/>
            <a:ext cx="9144000" cy="2378295"/>
          </a:xfrm>
        </p:spPr>
        <p:txBody>
          <a:bodyPr>
            <a:noAutofit/>
          </a:bodyPr>
          <a:lstStyle/>
          <a:p>
            <a:pPr>
              <a:defRPr/>
            </a:pPr>
            <a:r>
              <a:rPr lang="en-US" sz="7200" b="1" dirty="0">
                <a:solidFill>
                  <a:srgbClr val="009999"/>
                </a:solidFill>
                <a:effectLst>
                  <a:outerShdw blurRad="38100" dist="38100" dir="2700000" algn="tl">
                    <a:srgbClr val="000000">
                      <a:alpha val="43137"/>
                    </a:srgbClr>
                  </a:outerShdw>
                </a:effectLst>
                <a:latin typeface="Century" panose="02040604050505020304" pitchFamily="18" charset="0"/>
                <a:cs typeface="Al Nile" pitchFamily="2" charset="-78"/>
              </a:rPr>
              <a:t>Intensive French </a:t>
            </a:r>
            <a:br>
              <a:rPr lang="en-US" sz="7200" b="1" dirty="0">
                <a:solidFill>
                  <a:srgbClr val="009999"/>
                </a:solidFill>
                <a:effectLst>
                  <a:outerShdw blurRad="38100" dist="38100" dir="2700000" algn="tl">
                    <a:srgbClr val="000000">
                      <a:alpha val="43137"/>
                    </a:srgbClr>
                  </a:outerShdw>
                </a:effectLst>
                <a:latin typeface="Century" panose="02040604050505020304" pitchFamily="18" charset="0"/>
                <a:cs typeface="Al Nile" pitchFamily="2" charset="-78"/>
              </a:rPr>
            </a:br>
            <a:r>
              <a:rPr lang="en-US" sz="7200" b="1" dirty="0">
                <a:solidFill>
                  <a:srgbClr val="009999"/>
                </a:solidFill>
                <a:effectLst>
                  <a:outerShdw blurRad="38100" dist="38100" dir="2700000" algn="tl">
                    <a:srgbClr val="000000">
                      <a:alpha val="43137"/>
                    </a:srgbClr>
                  </a:outerShdw>
                </a:effectLst>
                <a:latin typeface="Century" panose="02040604050505020304" pitchFamily="18" charset="0"/>
                <a:cs typeface="Al Nile" pitchFamily="2" charset="-78"/>
              </a:rPr>
              <a:t>Information Meeting</a:t>
            </a:r>
            <a:endParaRPr lang="en-US" sz="2800" dirty="0">
              <a:solidFill>
                <a:srgbClr val="009999"/>
              </a:solidFill>
            </a:endParaRPr>
          </a:p>
        </p:txBody>
      </p:sp>
      <p:sp>
        <p:nvSpPr>
          <p:cNvPr id="2" name="TextBox 1"/>
          <p:cNvSpPr txBox="1"/>
          <p:nvPr/>
        </p:nvSpPr>
        <p:spPr>
          <a:xfrm>
            <a:off x="1524000" y="4202545"/>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a:stretch>
            <a:fillRect/>
          </a:stretch>
        </p:blipFill>
        <p:spPr>
          <a:xfrm>
            <a:off x="0" y="-25078"/>
            <a:ext cx="2353260" cy="859611"/>
          </a:xfrm>
          <a:prstGeom prst="rect">
            <a:avLst/>
          </a:prstGeom>
        </p:spPr>
      </p:pic>
    </p:spTree>
    <p:extLst>
      <p:ext uri="{BB962C8B-B14F-4D97-AF65-F5344CB8AC3E}">
        <p14:creationId xmlns:p14="http://schemas.microsoft.com/office/powerpoint/2010/main" val="1831101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7204"/>
            <a:ext cx="9143999" cy="4025245"/>
          </a:xfrm>
        </p:spPr>
        <p:txBody>
          <a:bodyPr>
            <a:noAutofit/>
          </a:bodyPr>
          <a:lstStyle/>
          <a:p>
            <a:pPr marL="68580" indent="0" algn="ctr">
              <a:spcBef>
                <a:spcPts val="0"/>
              </a:spcBef>
              <a:buNone/>
            </a:pPr>
            <a:r>
              <a:rPr lang="en-US" sz="6600" dirty="0">
                <a:solidFill>
                  <a:srgbClr val="009999"/>
                </a:solidFill>
                <a:effectLst>
                  <a:outerShdw blurRad="38100" dist="38100" dir="2700000" algn="tl">
                    <a:srgbClr val="000000">
                      <a:alpha val="43137"/>
                    </a:srgbClr>
                  </a:outerShdw>
                </a:effectLst>
                <a:latin typeface="Century" panose="02040604050505020304" pitchFamily="18" charset="0"/>
              </a:rPr>
              <a:t>Intensive French </a:t>
            </a:r>
          </a:p>
          <a:p>
            <a:pPr marL="68580" indent="0" algn="ctr">
              <a:spcBef>
                <a:spcPts val="0"/>
              </a:spcBef>
              <a:buNone/>
            </a:pPr>
            <a:r>
              <a:rPr lang="en-US" sz="6600" dirty="0">
                <a:solidFill>
                  <a:srgbClr val="009999"/>
                </a:solidFill>
                <a:effectLst>
                  <a:outerShdw blurRad="38100" dist="38100" dir="2700000" algn="tl">
                    <a:srgbClr val="000000">
                      <a:alpha val="43137"/>
                    </a:srgbClr>
                  </a:outerShdw>
                </a:effectLst>
                <a:latin typeface="Century" panose="02040604050505020304" pitchFamily="18" charset="0"/>
              </a:rPr>
              <a:t>vs. </a:t>
            </a:r>
          </a:p>
          <a:p>
            <a:pPr marL="68580" indent="0" algn="ctr">
              <a:spcBef>
                <a:spcPts val="0"/>
              </a:spcBef>
              <a:buNone/>
            </a:pPr>
            <a:r>
              <a:rPr lang="en-US" sz="6600" dirty="0">
                <a:solidFill>
                  <a:srgbClr val="009999"/>
                </a:solidFill>
                <a:effectLst>
                  <a:outerShdw blurRad="38100" dist="38100" dir="2700000" algn="tl">
                    <a:srgbClr val="000000">
                      <a:alpha val="43137"/>
                    </a:srgbClr>
                  </a:outerShdw>
                </a:effectLst>
                <a:latin typeface="Century" panose="02040604050505020304" pitchFamily="18" charset="0"/>
              </a:rPr>
              <a:t>French Immersion </a:t>
            </a:r>
          </a:p>
          <a:p>
            <a:pPr marL="68580" indent="0" algn="ctr">
              <a:spcBef>
                <a:spcPts val="0"/>
              </a:spcBef>
              <a:buNone/>
            </a:pPr>
            <a:r>
              <a:rPr lang="en-US" sz="6600" dirty="0">
                <a:solidFill>
                  <a:srgbClr val="009999"/>
                </a:solidFill>
                <a:effectLst>
                  <a:outerShdw blurRad="38100" dist="38100" dir="2700000" algn="tl">
                    <a:srgbClr val="000000">
                      <a:alpha val="43137"/>
                    </a:srgbClr>
                  </a:outerShdw>
                </a:effectLst>
                <a:latin typeface="Century" panose="02040604050505020304" pitchFamily="18" charset="0"/>
              </a:rPr>
              <a:t>&amp; Core French</a:t>
            </a:r>
          </a:p>
        </p:txBody>
      </p:sp>
      <p:pic>
        <p:nvPicPr>
          <p:cNvPr id="2" name="Picture 1"/>
          <p:cNvPicPr>
            <a:picLocks noChangeAspect="1"/>
          </p:cNvPicPr>
          <p:nvPr/>
        </p:nvPicPr>
        <p:blipFill>
          <a:blip r:embed="rId2"/>
          <a:stretch>
            <a:fillRect/>
          </a:stretch>
        </p:blipFill>
        <p:spPr>
          <a:xfrm>
            <a:off x="0" y="0"/>
            <a:ext cx="2353260" cy="859611"/>
          </a:xfrm>
          <a:prstGeom prst="rect">
            <a:avLst/>
          </a:prstGeom>
        </p:spPr>
      </p:pic>
    </p:spTree>
    <p:extLst>
      <p:ext uri="{BB962C8B-B14F-4D97-AF65-F5344CB8AC3E}">
        <p14:creationId xmlns:p14="http://schemas.microsoft.com/office/powerpoint/2010/main" val="4202616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0371" y="487326"/>
            <a:ext cx="8534400" cy="1219200"/>
          </a:xfrm>
        </p:spPr>
        <p:txBody>
          <a:bodyPr/>
          <a:lstStyle/>
          <a:p>
            <a:pPr>
              <a:defRPr/>
            </a:pPr>
            <a:r>
              <a:rPr lang="en-US" sz="3600" b="1" dirty="0">
                <a:solidFill>
                  <a:srgbClr val="009999"/>
                </a:solidFill>
                <a:effectLst>
                  <a:outerShdw blurRad="38100" dist="38100" dir="2700000" algn="tl">
                    <a:srgbClr val="000000">
                      <a:alpha val="43137"/>
                    </a:srgbClr>
                  </a:outerShdw>
                </a:effectLst>
                <a:latin typeface="Century" panose="02040604050505020304" pitchFamily="18" charset="0"/>
              </a:rPr>
              <a:t>How is Intensive French </a:t>
            </a:r>
            <a:br>
              <a:rPr lang="en-US" sz="3600" b="1" dirty="0">
                <a:solidFill>
                  <a:srgbClr val="009999"/>
                </a:solidFill>
                <a:effectLst>
                  <a:outerShdw blurRad="38100" dist="38100" dir="2700000" algn="tl">
                    <a:srgbClr val="000000">
                      <a:alpha val="43137"/>
                    </a:srgbClr>
                  </a:outerShdw>
                </a:effectLst>
                <a:latin typeface="Century" panose="02040604050505020304" pitchFamily="18" charset="0"/>
              </a:rPr>
            </a:br>
            <a:r>
              <a:rPr lang="en-US" sz="3600" b="1" dirty="0">
                <a:solidFill>
                  <a:srgbClr val="009999"/>
                </a:solidFill>
                <a:effectLst>
                  <a:outerShdw blurRad="38100" dist="38100" dir="2700000" algn="tl">
                    <a:srgbClr val="000000">
                      <a:alpha val="43137"/>
                    </a:srgbClr>
                  </a:outerShdw>
                </a:effectLst>
                <a:latin typeface="Century" panose="02040604050505020304" pitchFamily="18" charset="0"/>
              </a:rPr>
              <a:t>different from French Immersion?</a:t>
            </a:r>
            <a:endParaRPr lang="en-US" b="1" dirty="0">
              <a:solidFill>
                <a:srgbClr val="009999"/>
              </a:solidFill>
              <a:effectLst>
                <a:outerShdw blurRad="38100" dist="38100" dir="2700000" algn="tl">
                  <a:srgbClr val="000000">
                    <a:alpha val="43137"/>
                  </a:srgbClr>
                </a:outerShdw>
              </a:effectLst>
              <a:latin typeface="Century" panose="02040604050505020304" pitchFamily="18" charset="0"/>
            </a:endParaRPr>
          </a:p>
        </p:txBody>
      </p:sp>
      <p:sp>
        <p:nvSpPr>
          <p:cNvPr id="38915" name="Rectangle 3"/>
          <p:cNvSpPr>
            <a:spLocks noGrp="1" noChangeArrowheads="1"/>
          </p:cNvSpPr>
          <p:nvPr>
            <p:ph idx="1"/>
          </p:nvPr>
        </p:nvSpPr>
        <p:spPr>
          <a:xfrm>
            <a:off x="0" y="1782220"/>
            <a:ext cx="9144000" cy="4974771"/>
          </a:xfrm>
        </p:spPr>
        <p:txBody>
          <a:bodyPr>
            <a:normAutofit/>
          </a:bodyPr>
          <a:lstStyle/>
          <a:p>
            <a:pPr>
              <a:lnSpc>
                <a:spcPct val="90000"/>
              </a:lnSpc>
              <a:buFontTx/>
              <a:buNone/>
              <a:defRPr/>
            </a:pPr>
            <a:r>
              <a:rPr lang="en-US" sz="2800" b="1" dirty="0">
                <a:solidFill>
                  <a:srgbClr val="009999"/>
                </a:solidFill>
                <a:latin typeface="Century" panose="02040604050505020304" pitchFamily="18" charset="0"/>
              </a:rPr>
              <a:t>French Immersion</a:t>
            </a:r>
          </a:p>
          <a:p>
            <a:pPr lvl="1">
              <a:lnSpc>
                <a:spcPct val="90000"/>
              </a:lnSpc>
              <a:buClr>
                <a:srgbClr val="009999"/>
              </a:buClr>
              <a:defRPr/>
            </a:pPr>
            <a:r>
              <a:rPr lang="en-US" dirty="0">
                <a:latin typeface="Century" panose="02040604050505020304" pitchFamily="18" charset="0"/>
              </a:rPr>
              <a:t>students study content (Math, Science, Social Studies, etc.) in French</a:t>
            </a:r>
          </a:p>
          <a:p>
            <a:pPr lvl="1">
              <a:lnSpc>
                <a:spcPct val="90000"/>
              </a:lnSpc>
              <a:buClr>
                <a:srgbClr val="009999"/>
              </a:buClr>
              <a:defRPr/>
            </a:pPr>
            <a:r>
              <a:rPr lang="en-US" dirty="0">
                <a:latin typeface="Century" panose="02040604050505020304" pitchFamily="18" charset="0"/>
              </a:rPr>
              <a:t>exposure to French for most of the day</a:t>
            </a:r>
          </a:p>
          <a:p>
            <a:pPr lvl="1">
              <a:lnSpc>
                <a:spcPct val="90000"/>
              </a:lnSpc>
              <a:buClr>
                <a:srgbClr val="009999"/>
              </a:buClr>
              <a:defRPr/>
            </a:pPr>
            <a:r>
              <a:rPr lang="en-US" dirty="0">
                <a:latin typeface="Century" panose="02040604050505020304" pitchFamily="18" charset="0"/>
              </a:rPr>
              <a:t>students enter the program in K or Gr. 6 and are immersed for many years</a:t>
            </a:r>
          </a:p>
          <a:p>
            <a:pPr>
              <a:lnSpc>
                <a:spcPct val="90000"/>
              </a:lnSpc>
              <a:spcBef>
                <a:spcPts val="1200"/>
              </a:spcBef>
              <a:buFontTx/>
              <a:buNone/>
              <a:defRPr/>
            </a:pPr>
            <a:r>
              <a:rPr lang="en-US" sz="2800" b="1" dirty="0">
                <a:solidFill>
                  <a:srgbClr val="009999"/>
                </a:solidFill>
                <a:latin typeface="Century" panose="02040604050505020304" pitchFamily="18" charset="0"/>
              </a:rPr>
              <a:t>Intensive French</a:t>
            </a:r>
          </a:p>
          <a:p>
            <a:pPr lvl="1">
              <a:lnSpc>
                <a:spcPct val="90000"/>
              </a:lnSpc>
              <a:buClr>
                <a:srgbClr val="009999"/>
              </a:buClr>
              <a:defRPr/>
            </a:pPr>
            <a:r>
              <a:rPr lang="en-US" dirty="0">
                <a:latin typeface="Century" panose="02040604050505020304" pitchFamily="18" charset="0"/>
              </a:rPr>
              <a:t>students study the French language through the use of themes and projects centered around everyday experiences</a:t>
            </a:r>
          </a:p>
          <a:p>
            <a:pPr lvl="1">
              <a:lnSpc>
                <a:spcPct val="90000"/>
              </a:lnSpc>
              <a:buClr>
                <a:srgbClr val="009999"/>
              </a:buClr>
              <a:defRPr/>
            </a:pPr>
            <a:r>
              <a:rPr lang="en-US" dirty="0">
                <a:latin typeface="Century" panose="02040604050505020304" pitchFamily="18" charset="0"/>
              </a:rPr>
              <a:t>exposure to French for most of the day (in grade 6)</a:t>
            </a:r>
          </a:p>
          <a:p>
            <a:pPr lvl="1">
              <a:lnSpc>
                <a:spcPct val="90000"/>
              </a:lnSpc>
              <a:buClr>
                <a:srgbClr val="009999"/>
              </a:buClr>
              <a:defRPr/>
            </a:pPr>
            <a:r>
              <a:rPr lang="en-US" dirty="0">
                <a:latin typeface="Century" panose="02040604050505020304" pitchFamily="18" charset="0"/>
              </a:rPr>
              <a:t>students enter the program in Gr. 6 and are immersed for 5 months, then return to the regular English program with daily French maintenance</a:t>
            </a:r>
          </a:p>
          <a:p>
            <a:pPr lvl="1">
              <a:lnSpc>
                <a:spcPct val="90000"/>
              </a:lnSpc>
              <a:buFontTx/>
              <a:buNone/>
              <a:defRPr/>
            </a:pPr>
            <a:endParaRPr lang="en-US" sz="2400" dirty="0">
              <a:solidFill>
                <a:srgbClr val="131D43"/>
              </a:solidFill>
            </a:endParaRPr>
          </a:p>
          <a:p>
            <a:pPr lvl="1">
              <a:lnSpc>
                <a:spcPct val="90000"/>
              </a:lnSpc>
              <a:defRPr/>
            </a:pPr>
            <a:endParaRPr lang="en-US" sz="2400" dirty="0"/>
          </a:p>
        </p:txBody>
      </p:sp>
      <p:pic>
        <p:nvPicPr>
          <p:cNvPr id="2" name="Picture 1"/>
          <p:cNvPicPr>
            <a:picLocks noChangeAspect="1"/>
          </p:cNvPicPr>
          <p:nvPr/>
        </p:nvPicPr>
        <p:blipFill>
          <a:blip r:embed="rId3"/>
          <a:stretch>
            <a:fillRect/>
          </a:stretch>
        </p:blipFill>
        <p:spPr>
          <a:xfrm>
            <a:off x="0" y="-48806"/>
            <a:ext cx="2353260" cy="859611"/>
          </a:xfrm>
          <a:prstGeom prst="rect">
            <a:avLst/>
          </a:prstGeom>
        </p:spPr>
      </p:pic>
    </p:spTree>
    <p:extLst>
      <p:ext uri="{BB962C8B-B14F-4D97-AF65-F5344CB8AC3E}">
        <p14:creationId xmlns:p14="http://schemas.microsoft.com/office/powerpoint/2010/main" val="3335107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anim calcmode="lin" valueType="num">
                                      <p:cBhvr additive="base">
                                        <p:cTn id="11"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891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8915">
                                            <p:txEl>
                                              <p:pRg st="1" end="1"/>
                                            </p:txEl>
                                          </p:spTgt>
                                        </p:tgtEl>
                                        <p:attrNameLst>
                                          <p:attrName>style.visibility</p:attrName>
                                        </p:attrNameLst>
                                      </p:cBhvr>
                                      <p:to>
                                        <p:strVal val="visible"/>
                                      </p:to>
                                    </p:set>
                                    <p:anim calcmode="lin" valueType="num">
                                      <p:cBhvr additive="base">
                                        <p:cTn id="15"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8915">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8915">
                                            <p:txEl>
                                              <p:pRg st="3" end="3"/>
                                            </p:txEl>
                                          </p:spTgt>
                                        </p:tgtEl>
                                        <p:attrNameLst>
                                          <p:attrName>style.visibility</p:attrName>
                                        </p:attrNameLst>
                                      </p:cBhvr>
                                      <p:to>
                                        <p:strVal val="visible"/>
                                      </p:to>
                                    </p:set>
                                    <p:anim calcmode="lin" valueType="num">
                                      <p:cBhvr additive="base">
                                        <p:cTn id="23"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8915">
                                            <p:txEl>
                                              <p:pRg st="4" end="4"/>
                                            </p:txEl>
                                          </p:spTgt>
                                        </p:tgtEl>
                                        <p:attrNameLst>
                                          <p:attrName>style.visibility</p:attrName>
                                        </p:attrNameLst>
                                      </p:cBhvr>
                                      <p:to>
                                        <p:strVal val="visible"/>
                                      </p:to>
                                    </p:set>
                                    <p:anim calcmode="lin" valueType="num">
                                      <p:cBhvr additive="base">
                                        <p:cTn id="29"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8915">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8915">
                                            <p:txEl>
                                              <p:pRg st="5" end="5"/>
                                            </p:txEl>
                                          </p:spTgt>
                                        </p:tgtEl>
                                        <p:attrNameLst>
                                          <p:attrName>style.visibility</p:attrName>
                                        </p:attrNameLst>
                                      </p:cBhvr>
                                      <p:to>
                                        <p:strVal val="visible"/>
                                      </p:to>
                                    </p:set>
                                    <p:anim calcmode="lin" valueType="num">
                                      <p:cBhvr additive="base">
                                        <p:cTn id="33" dur="5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8915">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8915">
                                            <p:txEl>
                                              <p:pRg st="6" end="6"/>
                                            </p:txEl>
                                          </p:spTgt>
                                        </p:tgtEl>
                                        <p:attrNameLst>
                                          <p:attrName>style.visibility</p:attrName>
                                        </p:attrNameLst>
                                      </p:cBhvr>
                                      <p:to>
                                        <p:strVal val="visible"/>
                                      </p:to>
                                    </p:set>
                                    <p:anim calcmode="lin" valueType="num">
                                      <p:cBhvr additive="base">
                                        <p:cTn id="37" dur="500" fill="hold"/>
                                        <p:tgtEl>
                                          <p:spTgt spid="3891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5">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8915">
                                            <p:txEl>
                                              <p:pRg st="7" end="7"/>
                                            </p:txEl>
                                          </p:spTgt>
                                        </p:tgtEl>
                                        <p:attrNameLst>
                                          <p:attrName>style.visibility</p:attrName>
                                        </p:attrNameLst>
                                      </p:cBhvr>
                                      <p:to>
                                        <p:strVal val="visible"/>
                                      </p:to>
                                    </p:set>
                                    <p:anim calcmode="lin" valueType="num">
                                      <p:cBhvr additive="base">
                                        <p:cTn id="41" dur="500" fill="hold"/>
                                        <p:tgtEl>
                                          <p:spTgt spid="38915">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891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986064"/>
            <a:ext cx="9144000" cy="1219200"/>
          </a:xfrm>
        </p:spPr>
        <p:txBody>
          <a:bodyPr/>
          <a:lstStyle/>
          <a:p>
            <a:pPr>
              <a:defRPr/>
            </a:pPr>
            <a:r>
              <a:rPr lang="en-US" sz="3600" b="1" dirty="0">
                <a:solidFill>
                  <a:srgbClr val="009999"/>
                </a:solidFill>
                <a:effectLst>
                  <a:outerShdw blurRad="38100" dist="38100" dir="2700000" algn="tl">
                    <a:srgbClr val="000000">
                      <a:alpha val="43137"/>
                    </a:srgbClr>
                  </a:outerShdw>
                </a:effectLst>
                <a:latin typeface="Century" panose="02040604050505020304" pitchFamily="18" charset="0"/>
              </a:rPr>
              <a:t>How is Intensive French </a:t>
            </a:r>
            <a:br>
              <a:rPr lang="en-US" sz="3600" b="1" dirty="0">
                <a:solidFill>
                  <a:srgbClr val="009999"/>
                </a:solidFill>
                <a:effectLst>
                  <a:outerShdw blurRad="38100" dist="38100" dir="2700000" algn="tl">
                    <a:srgbClr val="000000">
                      <a:alpha val="43137"/>
                    </a:srgbClr>
                  </a:outerShdw>
                </a:effectLst>
                <a:latin typeface="Century" panose="02040604050505020304" pitchFamily="18" charset="0"/>
              </a:rPr>
            </a:br>
            <a:r>
              <a:rPr lang="en-US" sz="3600" b="1" dirty="0">
                <a:solidFill>
                  <a:srgbClr val="009999"/>
                </a:solidFill>
                <a:effectLst>
                  <a:outerShdw blurRad="38100" dist="38100" dir="2700000" algn="tl">
                    <a:srgbClr val="000000">
                      <a:alpha val="43137"/>
                    </a:srgbClr>
                  </a:outerShdw>
                </a:effectLst>
                <a:latin typeface="Century" panose="02040604050505020304" pitchFamily="18" charset="0"/>
              </a:rPr>
              <a:t>different from Core French?</a:t>
            </a:r>
            <a:endParaRPr lang="en-US" b="1" dirty="0">
              <a:solidFill>
                <a:srgbClr val="009999"/>
              </a:solidFill>
              <a:effectLst>
                <a:outerShdw blurRad="38100" dist="38100" dir="2700000" algn="tl">
                  <a:srgbClr val="000000">
                    <a:alpha val="43137"/>
                  </a:srgbClr>
                </a:outerShdw>
              </a:effectLst>
              <a:latin typeface="Century" panose="02040604050505020304" pitchFamily="18" charset="0"/>
            </a:endParaRPr>
          </a:p>
        </p:txBody>
      </p:sp>
      <p:sp>
        <p:nvSpPr>
          <p:cNvPr id="141315" name="Rectangle 3"/>
          <p:cNvSpPr>
            <a:spLocks noGrp="1" noChangeArrowheads="1"/>
          </p:cNvSpPr>
          <p:nvPr>
            <p:ph idx="1"/>
          </p:nvPr>
        </p:nvSpPr>
        <p:spPr>
          <a:xfrm>
            <a:off x="304800" y="2599912"/>
            <a:ext cx="8839200" cy="1420081"/>
          </a:xfrm>
        </p:spPr>
        <p:txBody>
          <a:bodyPr>
            <a:normAutofit/>
          </a:bodyPr>
          <a:lstStyle/>
          <a:p>
            <a:pPr>
              <a:lnSpc>
                <a:spcPct val="90000"/>
              </a:lnSpc>
              <a:buFontTx/>
              <a:buNone/>
              <a:defRPr/>
            </a:pPr>
            <a:r>
              <a:rPr lang="en-US" sz="2800" b="1" dirty="0">
                <a:solidFill>
                  <a:srgbClr val="009999"/>
                </a:solidFill>
                <a:latin typeface="Century" panose="02040604050505020304" pitchFamily="18" charset="0"/>
              </a:rPr>
              <a:t>Regular Core French</a:t>
            </a:r>
          </a:p>
          <a:p>
            <a:pPr lvl="1">
              <a:lnSpc>
                <a:spcPct val="110000"/>
              </a:lnSpc>
              <a:spcBef>
                <a:spcPts val="0"/>
              </a:spcBef>
              <a:buClr>
                <a:srgbClr val="009999"/>
              </a:buClr>
              <a:defRPr/>
            </a:pPr>
            <a:r>
              <a:rPr lang="en-US" dirty="0">
                <a:latin typeface="Century" panose="02040604050505020304" pitchFamily="18" charset="0"/>
              </a:rPr>
              <a:t>students learn French as a subject twice per week                       (approx. 100 minutes / week)</a:t>
            </a:r>
          </a:p>
          <a:p>
            <a:pPr lvl="1">
              <a:lnSpc>
                <a:spcPct val="90000"/>
              </a:lnSpc>
              <a:buFontTx/>
              <a:buNone/>
              <a:defRPr/>
            </a:pPr>
            <a:endParaRPr lang="en-US" sz="2400" dirty="0"/>
          </a:p>
          <a:p>
            <a:pPr lvl="1">
              <a:lnSpc>
                <a:spcPct val="90000"/>
              </a:lnSpc>
              <a:defRPr/>
            </a:pPr>
            <a:endParaRPr lang="en-US" sz="2400" dirty="0"/>
          </a:p>
        </p:txBody>
      </p:sp>
      <p:sp>
        <p:nvSpPr>
          <p:cNvPr id="141316" name="Text Box 4"/>
          <p:cNvSpPr txBox="1">
            <a:spLocks noChangeArrowheads="1"/>
          </p:cNvSpPr>
          <p:nvPr/>
        </p:nvSpPr>
        <p:spPr bwMode="auto">
          <a:xfrm>
            <a:off x="304800" y="3945565"/>
            <a:ext cx="8839200" cy="22344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90000"/>
              </a:lnSpc>
              <a:spcBef>
                <a:spcPct val="20000"/>
              </a:spcBef>
              <a:defRPr/>
            </a:pPr>
            <a:r>
              <a:rPr lang="en-US" sz="2800" b="1" dirty="0">
                <a:solidFill>
                  <a:srgbClr val="009999"/>
                </a:solidFill>
                <a:latin typeface="Century" panose="02040604050505020304" pitchFamily="18" charset="0"/>
              </a:rPr>
              <a:t>Intensive French</a:t>
            </a:r>
          </a:p>
          <a:p>
            <a:pPr marL="685800" lvl="1" indent="-336550" defTabSz="914400">
              <a:lnSpc>
                <a:spcPct val="90000"/>
              </a:lnSpc>
              <a:spcBef>
                <a:spcPts val="600"/>
              </a:spcBef>
              <a:buClr>
                <a:srgbClr val="009999"/>
              </a:buClr>
              <a:buSzPct val="110000"/>
              <a:buFont typeface="Wingdings 2" pitchFamily="18" charset="2"/>
              <a:buChar char=""/>
              <a:defRPr/>
            </a:pPr>
            <a:r>
              <a:rPr lang="en-US" sz="2200" dirty="0">
                <a:solidFill>
                  <a:schemeClr val="tx1">
                    <a:lumMod val="65000"/>
                    <a:lumOff val="35000"/>
                  </a:schemeClr>
                </a:solidFill>
                <a:latin typeface="Century" panose="02040604050505020304" pitchFamily="18" charset="0"/>
              </a:rPr>
              <a:t>increased time and intensity (approx. 11 hours / week)</a:t>
            </a:r>
          </a:p>
          <a:p>
            <a:pPr marL="685800" lvl="1" indent="-336550" defTabSz="914400">
              <a:lnSpc>
                <a:spcPct val="90000"/>
              </a:lnSpc>
              <a:spcBef>
                <a:spcPts val="600"/>
              </a:spcBef>
              <a:buClr>
                <a:srgbClr val="009999"/>
              </a:buClr>
              <a:buSzPct val="110000"/>
              <a:buFont typeface="Wingdings 2" pitchFamily="18" charset="2"/>
              <a:buChar char=""/>
              <a:defRPr/>
            </a:pPr>
            <a:r>
              <a:rPr lang="en-US" sz="2200" dirty="0">
                <a:solidFill>
                  <a:schemeClr val="tx1">
                    <a:lumMod val="65000"/>
                    <a:lumOff val="35000"/>
                  </a:schemeClr>
                </a:solidFill>
                <a:latin typeface="Century" panose="02040604050505020304" pitchFamily="18" charset="0"/>
              </a:rPr>
              <a:t>French as language of classroom communication</a:t>
            </a:r>
          </a:p>
          <a:p>
            <a:pPr marL="685800" lvl="1" indent="-336550" defTabSz="914400">
              <a:lnSpc>
                <a:spcPct val="90000"/>
              </a:lnSpc>
              <a:spcBef>
                <a:spcPts val="600"/>
              </a:spcBef>
              <a:buClr>
                <a:srgbClr val="009999"/>
              </a:buClr>
              <a:buSzPct val="110000"/>
              <a:buFont typeface="Wingdings 2" pitchFamily="18" charset="2"/>
              <a:buChar char=""/>
              <a:defRPr/>
            </a:pPr>
            <a:r>
              <a:rPr lang="en-US" sz="2200" dirty="0">
                <a:solidFill>
                  <a:schemeClr val="tx1">
                    <a:lumMod val="65000"/>
                    <a:lumOff val="35000"/>
                  </a:schemeClr>
                </a:solidFill>
                <a:latin typeface="Century" panose="02040604050505020304" pitchFamily="18" charset="0"/>
              </a:rPr>
              <a:t>development of procedural knowledge                            (language structures are used and reused in authentic situations so that language use becomes automatic)           </a:t>
            </a:r>
          </a:p>
        </p:txBody>
      </p:sp>
      <p:pic>
        <p:nvPicPr>
          <p:cNvPr id="2" name="Picture 1"/>
          <p:cNvPicPr>
            <a:picLocks noChangeAspect="1"/>
          </p:cNvPicPr>
          <p:nvPr/>
        </p:nvPicPr>
        <p:blipFill>
          <a:blip r:embed="rId3"/>
          <a:stretch>
            <a:fillRect/>
          </a:stretch>
        </p:blipFill>
        <p:spPr>
          <a:xfrm>
            <a:off x="0" y="0"/>
            <a:ext cx="2353260" cy="859611"/>
          </a:xfrm>
          <a:prstGeom prst="rect">
            <a:avLst/>
          </a:prstGeom>
        </p:spPr>
      </p:pic>
    </p:spTree>
    <p:extLst>
      <p:ext uri="{BB962C8B-B14F-4D97-AF65-F5344CB8AC3E}">
        <p14:creationId xmlns:p14="http://schemas.microsoft.com/office/powerpoint/2010/main" val="572050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13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31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1315">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1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P spid="141315" grpId="0" build="p"/>
      <p:bldP spid="1413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30760"/>
            <a:ext cx="9143999" cy="5822160"/>
          </a:xfrm>
        </p:spPr>
        <p:txBody>
          <a:bodyPr>
            <a:noAutofit/>
          </a:bodyPr>
          <a:lstStyle/>
          <a:p>
            <a:pPr marL="68580" indent="0" algn="ctr">
              <a:buNone/>
            </a:pPr>
            <a:endParaRPr lang="en-US" sz="7200" b="1" dirty="0">
              <a:solidFill>
                <a:srgbClr val="009999"/>
              </a:solidFill>
              <a:effectLst>
                <a:outerShdw blurRad="38100" dist="38100" dir="2700000" algn="tl">
                  <a:srgbClr val="000000">
                    <a:alpha val="43137"/>
                  </a:srgbClr>
                </a:outerShdw>
              </a:effectLst>
              <a:latin typeface="Century" panose="02040604050505020304" pitchFamily="18" charset="0"/>
            </a:endParaRPr>
          </a:p>
          <a:p>
            <a:pPr marL="68580" indent="0" algn="ctr">
              <a:buNone/>
            </a:pPr>
            <a:r>
              <a:rPr lang="en-US" sz="7200" b="1" dirty="0">
                <a:solidFill>
                  <a:srgbClr val="009999"/>
                </a:solidFill>
                <a:effectLst>
                  <a:outerShdw blurRad="38100" dist="38100" dir="2700000" algn="tl">
                    <a:srgbClr val="000000">
                      <a:alpha val="43137"/>
                    </a:srgbClr>
                  </a:outerShdw>
                </a:effectLst>
                <a:latin typeface="Century" panose="02040604050505020304" pitchFamily="18" charset="0"/>
              </a:rPr>
              <a:t>Who Can Succeed ?</a:t>
            </a:r>
          </a:p>
        </p:txBody>
      </p:sp>
      <p:pic>
        <p:nvPicPr>
          <p:cNvPr id="2" name="Picture 1"/>
          <p:cNvPicPr>
            <a:picLocks noChangeAspect="1"/>
          </p:cNvPicPr>
          <p:nvPr/>
        </p:nvPicPr>
        <p:blipFill>
          <a:blip r:embed="rId2"/>
          <a:stretch>
            <a:fillRect/>
          </a:stretch>
        </p:blipFill>
        <p:spPr>
          <a:xfrm>
            <a:off x="0" y="0"/>
            <a:ext cx="2353260" cy="859611"/>
          </a:xfrm>
          <a:prstGeom prst="rect">
            <a:avLst/>
          </a:prstGeom>
        </p:spPr>
      </p:pic>
    </p:spTree>
    <p:extLst>
      <p:ext uri="{BB962C8B-B14F-4D97-AF65-F5344CB8AC3E}">
        <p14:creationId xmlns:p14="http://schemas.microsoft.com/office/powerpoint/2010/main" val="364171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2" y="646056"/>
            <a:ext cx="8042276" cy="1336956"/>
          </a:xfrm>
        </p:spPr>
        <p:txBody>
          <a:bodyPr>
            <a:noAutofit/>
          </a:bodyPr>
          <a:lstStyle/>
          <a:p>
            <a:br>
              <a:rPr lang="en-US" sz="4800" b="1" dirty="0">
                <a:effectLst>
                  <a:outerShdw blurRad="38100" dist="38100" dir="2700000" algn="tl">
                    <a:srgbClr val="000000">
                      <a:alpha val="43137"/>
                    </a:srgbClr>
                  </a:outerShdw>
                </a:effectLst>
              </a:rPr>
            </a:b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503044"/>
            <a:ext cx="8686800" cy="2098675"/>
          </a:xfrm>
        </p:spPr>
        <p:txBody>
          <a:bodyPr>
            <a:noAutofit/>
          </a:bodyPr>
          <a:lstStyle/>
          <a:p>
            <a:pPr algn="ctr">
              <a:buNone/>
            </a:pPr>
            <a:r>
              <a:rPr lang="en-US" sz="7200" b="1" dirty="0">
                <a:solidFill>
                  <a:srgbClr val="009999"/>
                </a:solidFill>
                <a:effectLst>
                  <a:outerShdw blurRad="38100" dist="38100" dir="2700000" algn="tl">
                    <a:srgbClr val="000000">
                      <a:alpha val="43137"/>
                    </a:srgbClr>
                  </a:outerShdw>
                </a:effectLst>
                <a:latin typeface="Century" panose="02040604050505020304" pitchFamily="18" charset="0"/>
              </a:rPr>
              <a:t>Anyone who </a:t>
            </a:r>
          </a:p>
          <a:p>
            <a:pPr algn="ctr">
              <a:buNone/>
            </a:pPr>
            <a:r>
              <a:rPr lang="en-US" sz="7200" b="1" u="sng" dirty="0">
                <a:solidFill>
                  <a:srgbClr val="009999"/>
                </a:solidFill>
                <a:effectLst>
                  <a:outerShdw blurRad="38100" dist="38100" dir="2700000" algn="tl">
                    <a:srgbClr val="000000">
                      <a:alpha val="43137"/>
                    </a:srgbClr>
                  </a:outerShdw>
                </a:effectLst>
                <a:latin typeface="Century" panose="02040604050505020304" pitchFamily="18" charset="0"/>
              </a:rPr>
              <a:t>wants</a:t>
            </a:r>
            <a:r>
              <a:rPr lang="en-US" sz="7200" b="1" dirty="0">
                <a:solidFill>
                  <a:srgbClr val="009999"/>
                </a:solidFill>
                <a:effectLst>
                  <a:outerShdw blurRad="38100" dist="38100" dir="2700000" algn="tl">
                    <a:srgbClr val="000000">
                      <a:alpha val="43137"/>
                    </a:srgbClr>
                  </a:outerShdw>
                </a:effectLst>
                <a:latin typeface="Century" panose="02040604050505020304" pitchFamily="18" charset="0"/>
              </a:rPr>
              <a:t> to!</a:t>
            </a:r>
          </a:p>
        </p:txBody>
      </p:sp>
      <p:pic>
        <p:nvPicPr>
          <p:cNvPr id="4" name="Picture 3"/>
          <p:cNvPicPr>
            <a:picLocks noChangeAspect="1"/>
          </p:cNvPicPr>
          <p:nvPr/>
        </p:nvPicPr>
        <p:blipFill>
          <a:blip r:embed="rId2"/>
          <a:stretch>
            <a:fillRect/>
          </a:stretch>
        </p:blipFill>
        <p:spPr>
          <a:xfrm>
            <a:off x="0" y="0"/>
            <a:ext cx="2353260" cy="8596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nodePh="1">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823" y="1363619"/>
            <a:ext cx="8229600" cy="3706177"/>
          </a:xfrm>
        </p:spPr>
        <p:txBody>
          <a:bodyPr>
            <a:noAutofit/>
          </a:bodyPr>
          <a:lstStyle/>
          <a:p>
            <a:r>
              <a:rPr lang="en-US" sz="5400" dirty="0">
                <a:solidFill>
                  <a:srgbClr val="009999"/>
                </a:solidFill>
                <a:latin typeface="Century" panose="02040604050505020304" pitchFamily="18" charset="0"/>
              </a:rPr>
              <a:t>Learning spontaneous communication in French takes consistent, daily practice.</a:t>
            </a:r>
          </a:p>
        </p:txBody>
      </p:sp>
      <p:pic>
        <p:nvPicPr>
          <p:cNvPr id="3" name="Picture 2"/>
          <p:cNvPicPr>
            <a:picLocks noChangeAspect="1"/>
          </p:cNvPicPr>
          <p:nvPr/>
        </p:nvPicPr>
        <p:blipFill>
          <a:blip r:embed="rId2"/>
          <a:stretch>
            <a:fillRect/>
          </a:stretch>
        </p:blipFill>
        <p:spPr>
          <a:xfrm>
            <a:off x="0" y="0"/>
            <a:ext cx="2353260" cy="859611"/>
          </a:xfrm>
          <a:prstGeom prst="rect">
            <a:avLst/>
          </a:prstGeom>
        </p:spPr>
      </p:pic>
    </p:spTree>
    <p:extLst>
      <p:ext uri="{BB962C8B-B14F-4D97-AF65-F5344CB8AC3E}">
        <p14:creationId xmlns:p14="http://schemas.microsoft.com/office/powerpoint/2010/main" val="4293247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1019209"/>
            <a:ext cx="9143998" cy="850643"/>
          </a:xfrm>
        </p:spPr>
        <p:txBody>
          <a:bodyPr/>
          <a:lstStyle/>
          <a:p>
            <a:r>
              <a:rPr lang="en-US" b="1" dirty="0">
                <a:solidFill>
                  <a:srgbClr val="009999"/>
                </a:solidFill>
                <a:effectLst>
                  <a:outerShdw blurRad="38100" dist="38100" dir="2700000" algn="tl">
                    <a:srgbClr val="000000">
                      <a:alpha val="43137"/>
                    </a:srgbClr>
                  </a:outerShdw>
                </a:effectLst>
                <a:latin typeface="Century" panose="02040604050505020304" pitchFamily="18" charset="0"/>
              </a:rPr>
              <a:t>How can parents help?</a:t>
            </a:r>
          </a:p>
        </p:txBody>
      </p:sp>
      <p:sp>
        <p:nvSpPr>
          <p:cNvPr id="3" name="Content Placeholder 2"/>
          <p:cNvSpPr>
            <a:spLocks noGrp="1"/>
          </p:cNvSpPr>
          <p:nvPr>
            <p:ph idx="1"/>
          </p:nvPr>
        </p:nvSpPr>
        <p:spPr>
          <a:xfrm>
            <a:off x="684212" y="2453200"/>
            <a:ext cx="8459787" cy="3796771"/>
          </a:xfrm>
        </p:spPr>
        <p:txBody>
          <a:bodyPr>
            <a:noAutofit/>
          </a:bodyPr>
          <a:lstStyle/>
          <a:p>
            <a:pPr>
              <a:spcBef>
                <a:spcPts val="600"/>
              </a:spcBef>
              <a:buClr>
                <a:srgbClr val="009999"/>
              </a:buClr>
            </a:pPr>
            <a:r>
              <a:rPr lang="en-US" sz="2200" dirty="0">
                <a:latin typeface="Century" panose="02040604050505020304" pitchFamily="18" charset="0"/>
              </a:rPr>
              <a:t>Be supportive. Starting to learn a new language can be difficult. </a:t>
            </a:r>
          </a:p>
          <a:p>
            <a:pPr>
              <a:spcBef>
                <a:spcPts val="600"/>
              </a:spcBef>
              <a:buClr>
                <a:srgbClr val="009999"/>
              </a:buClr>
            </a:pPr>
            <a:r>
              <a:rPr lang="en-US" sz="2200" dirty="0">
                <a:latin typeface="Century" panose="02040604050505020304" pitchFamily="18" charset="0"/>
              </a:rPr>
              <a:t>Encourage your child to participate in class. </a:t>
            </a:r>
          </a:p>
          <a:p>
            <a:pPr>
              <a:spcBef>
                <a:spcPts val="600"/>
              </a:spcBef>
              <a:buClr>
                <a:srgbClr val="009999"/>
              </a:buClr>
            </a:pPr>
            <a:r>
              <a:rPr lang="en-US" sz="2200" dirty="0">
                <a:latin typeface="Century" panose="02040604050505020304" pitchFamily="18" charset="0"/>
              </a:rPr>
              <a:t>Have your child teach you some French.</a:t>
            </a:r>
          </a:p>
          <a:p>
            <a:pPr>
              <a:spcBef>
                <a:spcPts val="600"/>
              </a:spcBef>
              <a:buClr>
                <a:srgbClr val="009999"/>
              </a:buClr>
            </a:pPr>
            <a:r>
              <a:rPr lang="en-US" sz="2200" dirty="0">
                <a:latin typeface="Century" panose="02040604050505020304" pitchFamily="18" charset="0"/>
              </a:rPr>
              <a:t>Borrow French books from the library, watch French TV, and explore French websites.</a:t>
            </a:r>
          </a:p>
        </p:txBody>
      </p:sp>
      <p:pic>
        <p:nvPicPr>
          <p:cNvPr id="4" name="Picture 3"/>
          <p:cNvPicPr>
            <a:picLocks noChangeAspect="1"/>
          </p:cNvPicPr>
          <p:nvPr/>
        </p:nvPicPr>
        <p:blipFill>
          <a:blip r:embed="rId2"/>
          <a:stretch>
            <a:fillRect/>
          </a:stretch>
        </p:blipFill>
        <p:spPr>
          <a:xfrm>
            <a:off x="0" y="0"/>
            <a:ext cx="2353260" cy="859611"/>
          </a:xfrm>
          <a:prstGeom prst="rect">
            <a:avLst/>
          </a:prstGeom>
        </p:spPr>
      </p:pic>
    </p:spTree>
    <p:extLst>
      <p:ext uri="{BB962C8B-B14F-4D97-AF65-F5344CB8AC3E}">
        <p14:creationId xmlns:p14="http://schemas.microsoft.com/office/powerpoint/2010/main" val="152590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www.johnhartrealestate.com/blog/wp-content/uploads/2012/04/blog-pic-3-keys.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43" b="89764" l="3333" r="94375">
                        <a14:foregroundMark x1="43750" y1="27559" x2="43750" y2="27559"/>
                        <a14:foregroundMark x1="28542" y1="28740" x2="28542" y2="28740"/>
                      </a14:backgroundRemoval>
                    </a14:imgEffect>
                  </a14:imgLayer>
                </a14:imgProps>
              </a:ext>
              <a:ext uri="{28A0092B-C50C-407E-A947-70E740481C1C}">
                <a14:useLocalDpi xmlns:a14="http://schemas.microsoft.com/office/drawing/2010/main" val="0"/>
              </a:ext>
            </a:extLst>
          </a:blip>
          <a:srcRect/>
          <a:stretch>
            <a:fillRect/>
          </a:stretch>
        </p:blipFill>
        <p:spPr bwMode="auto">
          <a:xfrm>
            <a:off x="584463" y="1234437"/>
            <a:ext cx="2317664" cy="122643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2902127" y="1370599"/>
            <a:ext cx="5514680" cy="954107"/>
          </a:xfrm>
          <a:prstGeom prst="rect">
            <a:avLst/>
          </a:prstGeom>
          <a:noFill/>
        </p:spPr>
        <p:txBody>
          <a:bodyPr wrap="square" rtlCol="0">
            <a:spAutoFit/>
          </a:bodyPr>
          <a:lstStyle/>
          <a:p>
            <a:pPr algn="r"/>
            <a:r>
              <a:rPr lang="en-CA" sz="5600" b="1" dirty="0">
                <a:solidFill>
                  <a:srgbClr val="009999"/>
                </a:solidFill>
                <a:effectLst>
                  <a:outerShdw blurRad="38100" dist="38100" dir="2700000" algn="tl">
                    <a:srgbClr val="000000">
                      <a:alpha val="43137"/>
                    </a:srgbClr>
                  </a:outerShdw>
                </a:effectLst>
                <a:latin typeface="Century" panose="02040604050505020304" pitchFamily="18" charset="0"/>
              </a:rPr>
              <a:t>Keys to Success</a:t>
            </a:r>
          </a:p>
        </p:txBody>
      </p:sp>
      <p:sp>
        <p:nvSpPr>
          <p:cNvPr id="5" name="TextBox 4"/>
          <p:cNvSpPr txBox="1"/>
          <p:nvPr/>
        </p:nvSpPr>
        <p:spPr>
          <a:xfrm>
            <a:off x="1150070" y="3182315"/>
            <a:ext cx="8455843" cy="1575816"/>
          </a:xfrm>
          <a:prstGeom prst="rect">
            <a:avLst/>
          </a:prstGeom>
          <a:noFill/>
        </p:spPr>
        <p:txBody>
          <a:bodyPr wrap="square" rtlCol="0">
            <a:spAutoFit/>
          </a:bodyPr>
          <a:lstStyle/>
          <a:p>
            <a:pPr marL="685800" lvl="1" indent="-336550" defTabSz="914400">
              <a:lnSpc>
                <a:spcPct val="90000"/>
              </a:lnSpc>
              <a:spcBef>
                <a:spcPts val="600"/>
              </a:spcBef>
              <a:buClr>
                <a:srgbClr val="009999"/>
              </a:buClr>
              <a:buSzPct val="110000"/>
              <a:buFont typeface="Wingdings 2" pitchFamily="18" charset="2"/>
              <a:buChar char=""/>
              <a:defRPr/>
            </a:pPr>
            <a:r>
              <a:rPr lang="en-CA" sz="3200" dirty="0">
                <a:solidFill>
                  <a:schemeClr val="tx1">
                    <a:lumMod val="65000"/>
                    <a:lumOff val="35000"/>
                  </a:schemeClr>
                </a:solidFill>
                <a:latin typeface="Century" panose="02040604050505020304" pitchFamily="18" charset="0"/>
              </a:rPr>
              <a:t>Attentive listening </a:t>
            </a:r>
          </a:p>
          <a:p>
            <a:pPr marL="685800" lvl="1" indent="-336550" defTabSz="914400">
              <a:lnSpc>
                <a:spcPct val="90000"/>
              </a:lnSpc>
              <a:spcBef>
                <a:spcPts val="600"/>
              </a:spcBef>
              <a:buClr>
                <a:srgbClr val="009999"/>
              </a:buClr>
              <a:buSzPct val="110000"/>
              <a:buFont typeface="Wingdings 2" pitchFamily="18" charset="2"/>
              <a:buChar char=""/>
              <a:defRPr/>
            </a:pPr>
            <a:r>
              <a:rPr lang="en-CA" sz="3200" dirty="0">
                <a:solidFill>
                  <a:schemeClr val="tx1">
                    <a:lumMod val="65000"/>
                    <a:lumOff val="35000"/>
                  </a:schemeClr>
                </a:solidFill>
                <a:latin typeface="Century" panose="02040604050505020304" pitchFamily="18" charset="0"/>
              </a:rPr>
              <a:t>Participating &amp; interacting in French</a:t>
            </a:r>
          </a:p>
          <a:p>
            <a:pPr marL="685800" lvl="1" indent="-336550" defTabSz="914400">
              <a:lnSpc>
                <a:spcPct val="90000"/>
              </a:lnSpc>
              <a:spcBef>
                <a:spcPts val="600"/>
              </a:spcBef>
              <a:buClr>
                <a:srgbClr val="009999"/>
              </a:buClr>
              <a:buSzPct val="110000"/>
              <a:buFont typeface="Wingdings 2" pitchFamily="18" charset="2"/>
              <a:buChar char=""/>
              <a:defRPr/>
            </a:pPr>
            <a:r>
              <a:rPr lang="en-CA" sz="3200" dirty="0">
                <a:solidFill>
                  <a:schemeClr val="tx1">
                    <a:lumMod val="65000"/>
                    <a:lumOff val="35000"/>
                  </a:schemeClr>
                </a:solidFill>
                <a:latin typeface="Century" panose="02040604050505020304" pitchFamily="18" charset="0"/>
              </a:rPr>
              <a:t>Daily practice</a:t>
            </a:r>
          </a:p>
        </p:txBody>
      </p:sp>
      <p:pic>
        <p:nvPicPr>
          <p:cNvPr id="2" name="Picture 1"/>
          <p:cNvPicPr>
            <a:picLocks noChangeAspect="1"/>
          </p:cNvPicPr>
          <p:nvPr/>
        </p:nvPicPr>
        <p:blipFill>
          <a:blip r:embed="rId5"/>
          <a:stretch>
            <a:fillRect/>
          </a:stretch>
        </p:blipFill>
        <p:spPr>
          <a:xfrm>
            <a:off x="0" y="0"/>
            <a:ext cx="2353260" cy="859611"/>
          </a:xfrm>
          <a:prstGeom prst="rect">
            <a:avLst/>
          </a:prstGeom>
        </p:spPr>
      </p:pic>
    </p:spTree>
    <p:extLst>
      <p:ext uri="{BB962C8B-B14F-4D97-AF65-F5344CB8AC3E}">
        <p14:creationId xmlns:p14="http://schemas.microsoft.com/office/powerpoint/2010/main" val="1032540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8" name="Text Box 8"/>
          <p:cNvSpPr txBox="1">
            <a:spLocks noChangeArrowheads="1"/>
          </p:cNvSpPr>
          <p:nvPr/>
        </p:nvSpPr>
        <p:spPr bwMode="auto">
          <a:xfrm>
            <a:off x="0" y="1830755"/>
            <a:ext cx="91440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US" sz="4000" b="1" dirty="0">
                <a:solidFill>
                  <a:srgbClr val="009999"/>
                </a:solidFill>
                <a:effectLst>
                  <a:outerShdw blurRad="38100" dist="38100" dir="2700000" algn="tl">
                    <a:srgbClr val="000000">
                      <a:alpha val="43137"/>
                    </a:srgbClr>
                  </a:outerShdw>
                </a:effectLst>
                <a:latin typeface="Century" panose="02040604050505020304" pitchFamily="18" charset="0"/>
              </a:rPr>
              <a:t>For more information, please visit:</a:t>
            </a:r>
          </a:p>
        </p:txBody>
      </p:sp>
      <p:sp>
        <p:nvSpPr>
          <p:cNvPr id="2" name="Title 1">
            <a:extLst>
              <a:ext uri="{FF2B5EF4-FFF2-40B4-BE49-F238E27FC236}">
                <a16:creationId xmlns:a16="http://schemas.microsoft.com/office/drawing/2014/main" id="{6FB69455-C6D9-435D-A8C5-DA615B3BFF61}"/>
              </a:ext>
            </a:extLst>
          </p:cNvPr>
          <p:cNvSpPr>
            <a:spLocks noGrp="1"/>
          </p:cNvSpPr>
          <p:nvPr>
            <p:ph type="ctrTitle"/>
          </p:nvPr>
        </p:nvSpPr>
        <p:spPr>
          <a:xfrm>
            <a:off x="0" y="2538641"/>
            <a:ext cx="9144000" cy="791852"/>
          </a:xfrm>
        </p:spPr>
        <p:txBody>
          <a:bodyPr/>
          <a:lstStyle/>
          <a:p>
            <a:r>
              <a:rPr lang="en-CA" sz="3600" b="1" u="sng" dirty="0">
                <a:solidFill>
                  <a:schemeClr val="tx1">
                    <a:lumMod val="65000"/>
                    <a:lumOff val="35000"/>
                  </a:schemeClr>
                </a:solidFill>
                <a:latin typeface="Century" panose="02040604050505020304" pitchFamily="18" charset="0"/>
              </a:rPr>
              <a:t>http://francaisintensif.ca/index.php/</a:t>
            </a:r>
            <a:r>
              <a:rPr lang="en-CA" sz="3600" b="1" u="sng" dirty="0" err="1">
                <a:solidFill>
                  <a:schemeClr val="tx1">
                    <a:lumMod val="65000"/>
                    <a:lumOff val="35000"/>
                  </a:schemeClr>
                </a:solidFill>
                <a:latin typeface="Century" panose="02040604050505020304" pitchFamily="18" charset="0"/>
              </a:rPr>
              <a:t>en</a:t>
            </a:r>
            <a:r>
              <a:rPr lang="en-CA" sz="3600" b="1" u="sng" dirty="0">
                <a:solidFill>
                  <a:schemeClr val="tx1">
                    <a:lumMod val="65000"/>
                    <a:lumOff val="35000"/>
                  </a:schemeClr>
                </a:solidFill>
                <a:latin typeface="Century" panose="02040604050505020304" pitchFamily="18" charset="0"/>
              </a:rPr>
              <a:t>/</a:t>
            </a:r>
          </a:p>
        </p:txBody>
      </p:sp>
      <p:pic>
        <p:nvPicPr>
          <p:cNvPr id="3" name="Picture 2"/>
          <p:cNvPicPr>
            <a:picLocks noChangeAspect="1"/>
          </p:cNvPicPr>
          <p:nvPr/>
        </p:nvPicPr>
        <p:blipFill>
          <a:blip r:embed="rId3"/>
          <a:stretch>
            <a:fillRect/>
          </a:stretch>
        </p:blipFill>
        <p:spPr>
          <a:xfrm>
            <a:off x="0" y="0"/>
            <a:ext cx="2353260" cy="859611"/>
          </a:xfrm>
          <a:prstGeom prst="rect">
            <a:avLst/>
          </a:prstGeom>
        </p:spPr>
      </p:pic>
    </p:spTree>
    <p:extLst>
      <p:ext uri="{BB962C8B-B14F-4D97-AF65-F5344CB8AC3E}">
        <p14:creationId xmlns:p14="http://schemas.microsoft.com/office/powerpoint/2010/main" val="3774096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68544"/>
            <a:ext cx="9030877" cy="5598148"/>
          </a:xfrm>
        </p:spPr>
        <p:txBody>
          <a:bodyPr>
            <a:noAutofit/>
          </a:bodyPr>
          <a:lstStyle/>
          <a:p>
            <a:pPr marL="68580" indent="0" algn="ctr">
              <a:spcBef>
                <a:spcPts val="0"/>
              </a:spcBef>
              <a:buNone/>
            </a:pPr>
            <a:r>
              <a:rPr lang="en-US" sz="7200" b="1" dirty="0">
                <a:solidFill>
                  <a:srgbClr val="009999"/>
                </a:solidFill>
                <a:effectLst>
                  <a:outerShdw blurRad="38100" dist="38100" dir="2700000" algn="tl">
                    <a:srgbClr val="000000">
                      <a:alpha val="43137"/>
                    </a:srgbClr>
                  </a:outerShdw>
                </a:effectLst>
                <a:latin typeface="Century" panose="02040604050505020304" pitchFamily="18" charset="0"/>
              </a:rPr>
              <a:t>What Do Students Think?</a:t>
            </a:r>
          </a:p>
        </p:txBody>
      </p:sp>
      <p:pic>
        <p:nvPicPr>
          <p:cNvPr id="2" name="Picture 1"/>
          <p:cNvPicPr>
            <a:picLocks noChangeAspect="1"/>
          </p:cNvPicPr>
          <p:nvPr/>
        </p:nvPicPr>
        <p:blipFill>
          <a:blip r:embed="rId3"/>
          <a:stretch>
            <a:fillRect/>
          </a:stretch>
        </p:blipFill>
        <p:spPr>
          <a:xfrm>
            <a:off x="0" y="0"/>
            <a:ext cx="2353260" cy="859611"/>
          </a:xfrm>
          <a:prstGeom prst="rect">
            <a:avLst/>
          </a:prstGeom>
        </p:spPr>
      </p:pic>
    </p:spTree>
    <p:extLst>
      <p:ext uri="{BB962C8B-B14F-4D97-AF65-F5344CB8AC3E}">
        <p14:creationId xmlns:p14="http://schemas.microsoft.com/office/powerpoint/2010/main" val="1409815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25B0FD-FADF-B944-8DDE-838C001C9E8C}"/>
              </a:ext>
            </a:extLst>
          </p:cNvPr>
          <p:cNvSpPr txBox="1"/>
          <p:nvPr/>
        </p:nvSpPr>
        <p:spPr>
          <a:xfrm>
            <a:off x="0" y="724266"/>
            <a:ext cx="7079530" cy="840230"/>
          </a:xfrm>
          <a:prstGeom prst="rect">
            <a:avLst/>
          </a:prstGeom>
          <a:noFill/>
        </p:spPr>
        <p:txBody>
          <a:bodyPr vert="horz" wrap="square" rtlCol="0">
            <a:spAutoFit/>
          </a:bodyPr>
          <a:lstStyle/>
          <a:p>
            <a:pPr>
              <a:lnSpc>
                <a:spcPct val="90000"/>
              </a:lnSpc>
            </a:pPr>
            <a:r>
              <a:rPr lang="en-US" sz="5400" b="1" dirty="0">
                <a:solidFill>
                  <a:srgbClr val="009999"/>
                </a:solidFill>
                <a:effectLst>
                  <a:outerShdw blurRad="38100" dist="38100" dir="2700000" algn="tl">
                    <a:srgbClr val="000000">
                      <a:alpha val="43137"/>
                    </a:srgbClr>
                  </a:outerShdw>
                </a:effectLst>
                <a:latin typeface="Century" panose="02040604050505020304" pitchFamily="18" charset="0"/>
              </a:rPr>
              <a:t>Agenda</a:t>
            </a:r>
          </a:p>
        </p:txBody>
      </p:sp>
      <p:pic>
        <p:nvPicPr>
          <p:cNvPr id="2" name="Picture 1"/>
          <p:cNvPicPr>
            <a:picLocks noChangeAspect="1"/>
          </p:cNvPicPr>
          <p:nvPr/>
        </p:nvPicPr>
        <p:blipFill>
          <a:blip r:embed="rId3"/>
          <a:stretch>
            <a:fillRect/>
          </a:stretch>
        </p:blipFill>
        <p:spPr>
          <a:xfrm>
            <a:off x="0" y="0"/>
            <a:ext cx="2353260" cy="859611"/>
          </a:xfrm>
          <a:prstGeom prst="rect">
            <a:avLst/>
          </a:prstGeom>
        </p:spPr>
      </p:pic>
      <p:sp>
        <p:nvSpPr>
          <p:cNvPr id="4" name="TextBox 3"/>
          <p:cNvSpPr txBox="1"/>
          <p:nvPr/>
        </p:nvSpPr>
        <p:spPr>
          <a:xfrm>
            <a:off x="461913" y="1726492"/>
            <a:ext cx="8543863" cy="4216539"/>
          </a:xfrm>
          <a:prstGeom prst="rect">
            <a:avLst/>
          </a:prstGeom>
          <a:noFill/>
        </p:spPr>
        <p:txBody>
          <a:bodyPr wrap="square" rtlCol="0">
            <a:spAutoFit/>
          </a:bodyPr>
          <a:lstStyle/>
          <a:p>
            <a:pPr marL="180000" indent="-180000">
              <a:spcAft>
                <a:spcPts val="600"/>
              </a:spcAft>
              <a:buClr>
                <a:srgbClr val="009999"/>
              </a:buClr>
              <a:buFont typeface="Arial" panose="020B0604020202020204" pitchFamily="34" charset="0"/>
              <a:buChar char="•"/>
            </a:pPr>
            <a:r>
              <a:rPr lang="en-CA" sz="3400" dirty="0">
                <a:latin typeface="Century" panose="02040604050505020304" pitchFamily="18" charset="0"/>
              </a:rPr>
              <a:t>History</a:t>
            </a:r>
          </a:p>
          <a:p>
            <a:pPr marL="180000" indent="-180000">
              <a:spcAft>
                <a:spcPts val="600"/>
              </a:spcAft>
              <a:buClr>
                <a:srgbClr val="009999"/>
              </a:buClr>
              <a:buFont typeface="Arial" panose="020B0604020202020204" pitchFamily="34" charset="0"/>
              <a:buChar char="•"/>
            </a:pPr>
            <a:r>
              <a:rPr lang="en-CA" sz="3400" dirty="0">
                <a:latin typeface="Century" panose="02040604050505020304" pitchFamily="18" charset="0"/>
              </a:rPr>
              <a:t>Why chose Intensive French?</a:t>
            </a:r>
          </a:p>
          <a:p>
            <a:pPr marL="180000" indent="-180000">
              <a:spcAft>
                <a:spcPts val="600"/>
              </a:spcAft>
              <a:buClr>
                <a:srgbClr val="009999"/>
              </a:buClr>
              <a:buFont typeface="Arial" panose="020B0604020202020204" pitchFamily="34" charset="0"/>
              <a:buChar char="•"/>
            </a:pPr>
            <a:r>
              <a:rPr lang="en-CA" sz="3400" dirty="0">
                <a:latin typeface="Century" panose="02040604050505020304" pitchFamily="18" charset="0"/>
              </a:rPr>
              <a:t>Intensive French  Structure</a:t>
            </a:r>
          </a:p>
          <a:p>
            <a:pPr marL="180000" indent="-180000">
              <a:spcAft>
                <a:spcPts val="600"/>
              </a:spcAft>
              <a:buClr>
                <a:srgbClr val="009999"/>
              </a:buClr>
              <a:buFont typeface="Arial" panose="020B0604020202020204" pitchFamily="34" charset="0"/>
              <a:buChar char="•"/>
            </a:pPr>
            <a:r>
              <a:rPr lang="en-CA" sz="3400" dirty="0">
                <a:latin typeface="Century" panose="02040604050505020304" pitchFamily="18" charset="0"/>
              </a:rPr>
              <a:t>IF vs French Immersion &amp; Core French</a:t>
            </a:r>
          </a:p>
          <a:p>
            <a:pPr marL="180000" indent="-180000">
              <a:spcAft>
                <a:spcPts val="600"/>
              </a:spcAft>
              <a:buClr>
                <a:srgbClr val="009999"/>
              </a:buClr>
              <a:buFont typeface="Arial" panose="020B0604020202020204" pitchFamily="34" charset="0"/>
              <a:buChar char="•"/>
            </a:pPr>
            <a:r>
              <a:rPr lang="en-CA" sz="3400" dirty="0">
                <a:latin typeface="Century" panose="02040604050505020304" pitchFamily="18" charset="0"/>
              </a:rPr>
              <a:t>Goals &amp; Keys to Success</a:t>
            </a:r>
          </a:p>
          <a:p>
            <a:pPr marL="180000" indent="-180000">
              <a:spcAft>
                <a:spcPts val="600"/>
              </a:spcAft>
              <a:buClr>
                <a:srgbClr val="009999"/>
              </a:buClr>
              <a:buFont typeface="Arial" panose="020B0604020202020204" pitchFamily="34" charset="0"/>
              <a:buChar char="•"/>
            </a:pPr>
            <a:r>
              <a:rPr lang="en-CA" sz="3400" dirty="0">
                <a:latin typeface="Century" panose="02040604050505020304" pitchFamily="18" charset="0"/>
              </a:rPr>
              <a:t>How To Register</a:t>
            </a:r>
          </a:p>
          <a:p>
            <a:pPr marL="180000" indent="-180000">
              <a:spcAft>
                <a:spcPts val="600"/>
              </a:spcAft>
              <a:buClr>
                <a:srgbClr val="009999"/>
              </a:buClr>
              <a:buFont typeface="Arial" panose="020B0604020202020204" pitchFamily="34" charset="0"/>
              <a:buChar char="•"/>
            </a:pPr>
            <a:r>
              <a:rPr lang="en-CA" sz="3400" dirty="0">
                <a:latin typeface="Century" panose="02040604050505020304" pitchFamily="18" charset="0"/>
              </a:rPr>
              <a:t>Questions</a:t>
            </a:r>
          </a:p>
        </p:txBody>
      </p:sp>
    </p:spTree>
    <p:extLst>
      <p:ext uri="{BB962C8B-B14F-4D97-AF65-F5344CB8AC3E}">
        <p14:creationId xmlns:p14="http://schemas.microsoft.com/office/powerpoint/2010/main" val="3706206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76870"/>
            <a:ext cx="9143999" cy="5822160"/>
          </a:xfrm>
        </p:spPr>
        <p:txBody>
          <a:bodyPr>
            <a:noAutofit/>
          </a:bodyPr>
          <a:lstStyle/>
          <a:p>
            <a:pPr marL="68580" indent="0" algn="ctr">
              <a:buNone/>
            </a:pPr>
            <a:endParaRPr lang="en-US" sz="7200" b="1" dirty="0">
              <a:solidFill>
                <a:srgbClr val="009999"/>
              </a:solidFill>
              <a:effectLst>
                <a:outerShdw blurRad="38100" dist="38100" dir="2700000" algn="tl">
                  <a:srgbClr val="000000">
                    <a:alpha val="43137"/>
                  </a:srgbClr>
                </a:outerShdw>
              </a:effectLst>
              <a:latin typeface="Century" panose="02040604050505020304" pitchFamily="18" charset="0"/>
            </a:endParaRPr>
          </a:p>
          <a:p>
            <a:pPr marL="68580" indent="0" algn="ctr">
              <a:buNone/>
            </a:pPr>
            <a:r>
              <a:rPr lang="en-US" sz="7200" b="1" dirty="0">
                <a:solidFill>
                  <a:srgbClr val="009999"/>
                </a:solidFill>
                <a:effectLst>
                  <a:outerShdw blurRad="38100" dist="38100" dir="2700000" algn="tl">
                    <a:srgbClr val="000000">
                      <a:alpha val="43137"/>
                    </a:srgbClr>
                  </a:outerShdw>
                </a:effectLst>
                <a:latin typeface="Century" panose="02040604050505020304" pitchFamily="18" charset="0"/>
              </a:rPr>
              <a:t>How Do I Register?</a:t>
            </a:r>
          </a:p>
        </p:txBody>
      </p:sp>
      <p:pic>
        <p:nvPicPr>
          <p:cNvPr id="2" name="Picture 1"/>
          <p:cNvPicPr>
            <a:picLocks noChangeAspect="1"/>
          </p:cNvPicPr>
          <p:nvPr/>
        </p:nvPicPr>
        <p:blipFill>
          <a:blip r:embed="rId3"/>
          <a:stretch>
            <a:fillRect/>
          </a:stretch>
        </p:blipFill>
        <p:spPr>
          <a:xfrm>
            <a:off x="0" y="301083"/>
            <a:ext cx="2353260" cy="859611"/>
          </a:xfrm>
          <a:prstGeom prst="rect">
            <a:avLst/>
          </a:prstGeom>
        </p:spPr>
      </p:pic>
    </p:spTree>
    <p:extLst>
      <p:ext uri="{BB962C8B-B14F-4D97-AF65-F5344CB8AC3E}">
        <p14:creationId xmlns:p14="http://schemas.microsoft.com/office/powerpoint/2010/main" val="593769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9055"/>
            <a:ext cx="9144000" cy="3205113"/>
          </a:xfrm>
        </p:spPr>
        <p:txBody>
          <a:bodyPr>
            <a:noAutofit/>
          </a:bodyPr>
          <a:lstStyle/>
          <a:p>
            <a:pPr marL="68580" indent="0" algn="ctr">
              <a:buNone/>
            </a:pPr>
            <a:r>
              <a:rPr lang="en-US" sz="8800" b="1" dirty="0">
                <a:solidFill>
                  <a:srgbClr val="009999"/>
                </a:solidFill>
                <a:effectLst>
                  <a:outerShdw blurRad="38100" dist="38100" dir="2700000" algn="tl">
                    <a:srgbClr val="000000">
                      <a:alpha val="43137"/>
                    </a:srgbClr>
                  </a:outerShdw>
                </a:effectLst>
                <a:latin typeface="Century" panose="02040604050505020304" pitchFamily="18" charset="0"/>
              </a:rPr>
              <a:t>Questions?</a:t>
            </a:r>
          </a:p>
        </p:txBody>
      </p:sp>
      <p:pic>
        <p:nvPicPr>
          <p:cNvPr id="2" name="Picture 1"/>
          <p:cNvPicPr>
            <a:picLocks noChangeAspect="1"/>
          </p:cNvPicPr>
          <p:nvPr/>
        </p:nvPicPr>
        <p:blipFill>
          <a:blip r:embed="rId2"/>
          <a:stretch>
            <a:fillRect/>
          </a:stretch>
        </p:blipFill>
        <p:spPr>
          <a:xfrm>
            <a:off x="0" y="0"/>
            <a:ext cx="2353260" cy="859611"/>
          </a:xfrm>
          <a:prstGeom prst="rect">
            <a:avLst/>
          </a:prstGeom>
        </p:spPr>
      </p:pic>
    </p:spTree>
    <p:extLst>
      <p:ext uri="{BB962C8B-B14F-4D97-AF65-F5344CB8AC3E}">
        <p14:creationId xmlns:p14="http://schemas.microsoft.com/office/powerpoint/2010/main" val="1562244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78587"/>
            <a:ext cx="9144000" cy="3205113"/>
          </a:xfrm>
        </p:spPr>
        <p:txBody>
          <a:bodyPr>
            <a:noAutofit/>
          </a:bodyPr>
          <a:lstStyle/>
          <a:p>
            <a:pPr marL="68580" indent="0" algn="ctr">
              <a:buNone/>
            </a:pPr>
            <a:r>
              <a:rPr lang="en-US" sz="8800" b="1" dirty="0">
                <a:solidFill>
                  <a:srgbClr val="009999"/>
                </a:solidFill>
                <a:effectLst>
                  <a:outerShdw blurRad="38100" dist="38100" dir="2700000" algn="tl">
                    <a:srgbClr val="000000">
                      <a:alpha val="43137"/>
                    </a:srgbClr>
                  </a:outerShdw>
                </a:effectLst>
                <a:latin typeface="Century" panose="02040604050505020304" pitchFamily="18" charset="0"/>
              </a:rPr>
              <a:t>Thank you for attending!</a:t>
            </a:r>
          </a:p>
        </p:txBody>
      </p:sp>
      <p:pic>
        <p:nvPicPr>
          <p:cNvPr id="2" name="Picture 1"/>
          <p:cNvPicPr>
            <a:picLocks noChangeAspect="1"/>
          </p:cNvPicPr>
          <p:nvPr/>
        </p:nvPicPr>
        <p:blipFill>
          <a:blip r:embed="rId2"/>
          <a:stretch>
            <a:fillRect/>
          </a:stretch>
        </p:blipFill>
        <p:spPr>
          <a:xfrm>
            <a:off x="0" y="0"/>
            <a:ext cx="2353260" cy="859611"/>
          </a:xfrm>
          <a:prstGeom prst="rect">
            <a:avLst/>
          </a:prstGeom>
        </p:spPr>
      </p:pic>
      <p:pic>
        <p:nvPicPr>
          <p:cNvPr id="4" name="Picture 3" descr="Accueil - (page 6) - La classe de Corinne"/>
          <p:cNvPicPr>
            <a:picLocks noChangeAspect="1"/>
          </p:cNvPicPr>
          <p:nvPr/>
        </p:nvPicPr>
        <p:blipFill rotWithShape="1">
          <a:blip r:embed="rId3">
            <a:duotone>
              <a:prstClr val="black"/>
              <a:schemeClr val="accent6">
                <a:lumMod val="20000"/>
                <a:lumOff val="80000"/>
                <a:tint val="45000"/>
                <a:satMod val="400000"/>
              </a:schemeClr>
            </a:duotone>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t="20014" b="33975"/>
          <a:stretch/>
        </p:blipFill>
        <p:spPr>
          <a:xfrm>
            <a:off x="1839844" y="4383700"/>
            <a:ext cx="5464312" cy="1775638"/>
          </a:xfrm>
          <a:prstGeom prst="rect">
            <a:avLst/>
          </a:prstGeom>
          <a:ln w="76200">
            <a:solidFill>
              <a:schemeClr val="tx1">
                <a:lumMod val="65000"/>
                <a:lumOff val="35000"/>
              </a:schemeClr>
            </a:solidFill>
          </a:ln>
        </p:spPr>
      </p:pic>
    </p:spTree>
    <p:extLst>
      <p:ext uri="{BB962C8B-B14F-4D97-AF65-F5344CB8AC3E}">
        <p14:creationId xmlns:p14="http://schemas.microsoft.com/office/powerpoint/2010/main" val="391713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14592" y="597101"/>
            <a:ext cx="9144000" cy="758153"/>
          </a:xfrm>
        </p:spPr>
        <p:txBody>
          <a:bodyPr/>
          <a:lstStyle/>
          <a:p>
            <a:pPr>
              <a:defRPr/>
            </a:pPr>
            <a:r>
              <a:rPr lang="en-US" sz="4000" b="1" dirty="0">
                <a:solidFill>
                  <a:srgbClr val="009999"/>
                </a:solidFill>
                <a:effectLst>
                  <a:outerShdw blurRad="38100" dist="38100" dir="2700000" algn="tl">
                    <a:srgbClr val="000000">
                      <a:alpha val="43137"/>
                    </a:srgbClr>
                  </a:outerShdw>
                </a:effectLst>
                <a:latin typeface="Century" panose="02040604050505020304" pitchFamily="18" charset="0"/>
              </a:rPr>
              <a:t>Intensive French - Surrey</a:t>
            </a:r>
            <a:endParaRPr lang="en-US" sz="4800" b="1" dirty="0">
              <a:solidFill>
                <a:srgbClr val="009999"/>
              </a:solidFill>
              <a:effectLst>
                <a:outerShdw blurRad="38100" dist="38100" dir="2700000" algn="tl">
                  <a:srgbClr val="000000">
                    <a:alpha val="43137"/>
                  </a:srgbClr>
                </a:outerShdw>
              </a:effectLst>
              <a:latin typeface="Century" panose="02040604050505020304" pitchFamily="18" charset="0"/>
            </a:endParaRPr>
          </a:p>
        </p:txBody>
      </p:sp>
      <p:sp>
        <p:nvSpPr>
          <p:cNvPr id="236547" name="Text Box 3"/>
          <p:cNvSpPr txBox="1">
            <a:spLocks noChangeArrowheads="1"/>
          </p:cNvSpPr>
          <p:nvPr/>
        </p:nvSpPr>
        <p:spPr bwMode="auto">
          <a:xfrm>
            <a:off x="533400" y="1905000"/>
            <a:ext cx="411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cs typeface="+mn-cs"/>
            </a:endParaRPr>
          </a:p>
        </p:txBody>
      </p:sp>
      <p:sp>
        <p:nvSpPr>
          <p:cNvPr id="236548" name="Text Box 4"/>
          <p:cNvSpPr txBox="1">
            <a:spLocks noChangeArrowheads="1"/>
          </p:cNvSpPr>
          <p:nvPr/>
        </p:nvSpPr>
        <p:spPr bwMode="auto">
          <a:xfrm>
            <a:off x="685800" y="1828800"/>
            <a:ext cx="39401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cs typeface="+mn-cs"/>
            </a:endParaRPr>
          </a:p>
        </p:txBody>
      </p:sp>
      <p:grpSp>
        <p:nvGrpSpPr>
          <p:cNvPr id="5" name="Group 4"/>
          <p:cNvGrpSpPr/>
          <p:nvPr/>
        </p:nvGrpSpPr>
        <p:grpSpPr>
          <a:xfrm>
            <a:off x="894943" y="1441407"/>
            <a:ext cx="7334658" cy="1541834"/>
            <a:chOff x="943582" y="1545076"/>
            <a:chExt cx="7334658" cy="1541834"/>
          </a:xfrm>
        </p:grpSpPr>
        <p:pic>
          <p:nvPicPr>
            <p:cNvPr id="19460" name="Picture 8" descr="surrey"/>
            <p:cNvPicPr>
              <a:picLocks noChangeAspect="1" noChangeArrowheads="1"/>
            </p:cNvPicPr>
            <p:nvPr/>
          </p:nvPicPr>
          <p:blipFill rotWithShape="1">
            <a:blip r:embed="rId3">
              <a:extLst>
                <a:ext uri="{28A0092B-C50C-407E-A947-70E740481C1C}">
                  <a14:useLocalDpi xmlns:a14="http://schemas.microsoft.com/office/drawing/2010/main" val="0"/>
                </a:ext>
              </a:extLst>
            </a:blip>
            <a:srcRect l="8162" t="3897" r="66656" b="67349"/>
            <a:stretch/>
          </p:blipFill>
          <p:spPr bwMode="auto">
            <a:xfrm>
              <a:off x="943582" y="1566152"/>
              <a:ext cx="2159541" cy="1478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rotWithShape="1">
            <a:blip r:embed="rId4"/>
            <a:srcRect l="38170" t="3309" r="36994" b="66821"/>
            <a:stretch/>
          </p:blipFill>
          <p:spPr>
            <a:xfrm>
              <a:off x="3540868" y="1545076"/>
              <a:ext cx="2130358" cy="1536971"/>
            </a:xfrm>
            <a:prstGeom prst="rect">
              <a:avLst/>
            </a:prstGeom>
          </p:spPr>
        </p:pic>
        <p:pic>
          <p:nvPicPr>
            <p:cNvPr id="3" name="Picture 2"/>
            <p:cNvPicPr>
              <a:picLocks noChangeAspect="1"/>
            </p:cNvPicPr>
            <p:nvPr/>
          </p:nvPicPr>
          <p:blipFill rotWithShape="1">
            <a:blip r:embed="rId4"/>
            <a:srcRect l="68270" t="3603" r="6441" b="66905"/>
            <a:stretch/>
          </p:blipFill>
          <p:spPr>
            <a:xfrm>
              <a:off x="6108971" y="1569395"/>
              <a:ext cx="2169269" cy="1517515"/>
            </a:xfrm>
            <a:prstGeom prst="rect">
              <a:avLst/>
            </a:prstGeom>
          </p:spPr>
        </p:pic>
      </p:grpSp>
      <p:pic>
        <p:nvPicPr>
          <p:cNvPr id="6" name="Picture 5"/>
          <p:cNvPicPr>
            <a:picLocks noChangeAspect="1"/>
          </p:cNvPicPr>
          <p:nvPr/>
        </p:nvPicPr>
        <p:blipFill rotWithShape="1">
          <a:blip r:embed="rId4"/>
          <a:srcRect l="23624" t="33924" r="21756" b="34565"/>
          <a:stretch/>
        </p:blipFill>
        <p:spPr>
          <a:xfrm>
            <a:off x="2224576" y="3098541"/>
            <a:ext cx="4685122" cy="1621411"/>
          </a:xfrm>
          <a:prstGeom prst="rect">
            <a:avLst/>
          </a:prstGeom>
        </p:spPr>
      </p:pic>
      <p:grpSp>
        <p:nvGrpSpPr>
          <p:cNvPr id="12" name="Group 11"/>
          <p:cNvGrpSpPr/>
          <p:nvPr/>
        </p:nvGrpSpPr>
        <p:grpSpPr>
          <a:xfrm>
            <a:off x="894943" y="4865569"/>
            <a:ext cx="7334658" cy="1555423"/>
            <a:chOff x="909485" y="4865569"/>
            <a:chExt cx="7320116" cy="1555423"/>
          </a:xfrm>
        </p:grpSpPr>
        <p:grpSp>
          <p:nvGrpSpPr>
            <p:cNvPr id="10" name="Group 9"/>
            <p:cNvGrpSpPr/>
            <p:nvPr/>
          </p:nvGrpSpPr>
          <p:grpSpPr>
            <a:xfrm>
              <a:off x="909485" y="4865569"/>
              <a:ext cx="2008210" cy="1555423"/>
              <a:chOff x="904672" y="4674672"/>
              <a:chExt cx="2008210" cy="1555423"/>
            </a:xfrm>
          </p:grpSpPr>
          <p:pic>
            <p:nvPicPr>
              <p:cNvPr id="7" name="Picture 6"/>
              <p:cNvPicPr>
                <a:picLocks noChangeAspect="1"/>
              </p:cNvPicPr>
              <p:nvPr/>
            </p:nvPicPr>
            <p:blipFill rotWithShape="1">
              <a:blip r:embed="rId4"/>
              <a:srcRect l="6700" t="66168" r="69888" b="3603"/>
              <a:stretch/>
            </p:blipFill>
            <p:spPr>
              <a:xfrm>
                <a:off x="904672" y="4674672"/>
                <a:ext cx="2008210" cy="1555423"/>
              </a:xfrm>
              <a:prstGeom prst="rect">
                <a:avLst/>
              </a:prstGeom>
            </p:spPr>
          </p:pic>
          <p:pic>
            <p:nvPicPr>
              <p:cNvPr id="8" name="Picture 7"/>
              <p:cNvPicPr>
                <a:picLocks noChangeAspect="1"/>
              </p:cNvPicPr>
              <p:nvPr/>
            </p:nvPicPr>
            <p:blipFill rotWithShape="1">
              <a:blip r:embed="rId4"/>
              <a:srcRect l="30437" t="87969" r="65004" b="8123"/>
              <a:stretch/>
            </p:blipFill>
            <p:spPr>
              <a:xfrm>
                <a:off x="1183063" y="5992379"/>
                <a:ext cx="391213" cy="201031"/>
              </a:xfrm>
              <a:prstGeom prst="rect">
                <a:avLst/>
              </a:prstGeom>
            </p:spPr>
          </p:pic>
        </p:grpSp>
        <p:pic>
          <p:nvPicPr>
            <p:cNvPr id="9" name="Picture 8"/>
            <p:cNvPicPr>
              <a:picLocks noChangeAspect="1"/>
            </p:cNvPicPr>
            <p:nvPr/>
          </p:nvPicPr>
          <p:blipFill rotWithShape="1">
            <a:blip r:embed="rId4"/>
            <a:srcRect l="38901" t="65679" r="37691" b="4275"/>
            <a:stretch/>
          </p:blipFill>
          <p:spPr>
            <a:xfrm>
              <a:off x="3563182" y="4865569"/>
              <a:ext cx="2007910" cy="1545997"/>
            </a:xfrm>
            <a:prstGeom prst="rect">
              <a:avLst/>
            </a:prstGeom>
          </p:spPr>
        </p:pic>
        <p:pic>
          <p:nvPicPr>
            <p:cNvPr id="11" name="Picture 10"/>
            <p:cNvPicPr>
              <a:picLocks noChangeAspect="1"/>
            </p:cNvPicPr>
            <p:nvPr/>
          </p:nvPicPr>
          <p:blipFill rotWithShape="1">
            <a:blip r:embed="rId4"/>
            <a:srcRect l="69452" t="66351" r="7360" b="4519"/>
            <a:stretch/>
          </p:blipFill>
          <p:spPr>
            <a:xfrm>
              <a:off x="6240545" y="4865569"/>
              <a:ext cx="1989056" cy="1498863"/>
            </a:xfrm>
            <a:prstGeom prst="rect">
              <a:avLst/>
            </a:prstGeom>
          </p:spPr>
        </p:pic>
      </p:grpSp>
      <p:pic>
        <p:nvPicPr>
          <p:cNvPr id="13" name="Picture 12"/>
          <p:cNvPicPr>
            <a:picLocks noChangeAspect="1"/>
          </p:cNvPicPr>
          <p:nvPr/>
        </p:nvPicPr>
        <p:blipFill>
          <a:blip r:embed="rId5"/>
          <a:stretch>
            <a:fillRect/>
          </a:stretch>
        </p:blipFill>
        <p:spPr>
          <a:xfrm>
            <a:off x="0" y="-66444"/>
            <a:ext cx="2353260" cy="859611"/>
          </a:xfrm>
          <a:prstGeom prst="rect">
            <a:avLst/>
          </a:prstGeom>
        </p:spPr>
      </p:pic>
    </p:spTree>
    <p:extLst>
      <p:ext uri="{BB962C8B-B14F-4D97-AF65-F5344CB8AC3E}">
        <p14:creationId xmlns:p14="http://schemas.microsoft.com/office/powerpoint/2010/main" val="223273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reeform 2"/>
          <p:cNvSpPr>
            <a:spLocks/>
          </p:cNvSpPr>
          <p:nvPr/>
        </p:nvSpPr>
        <p:spPr bwMode="auto">
          <a:xfrm>
            <a:off x="1533525" y="3727450"/>
            <a:ext cx="1087438" cy="2006600"/>
          </a:xfrm>
          <a:custGeom>
            <a:avLst/>
            <a:gdLst>
              <a:gd name="T0" fmla="*/ 108 w 685"/>
              <a:gd name="T1" fmla="*/ 0 h 1264"/>
              <a:gd name="T2" fmla="*/ 84 w 685"/>
              <a:gd name="T3" fmla="*/ 84 h 1264"/>
              <a:gd name="T4" fmla="*/ 66 w 685"/>
              <a:gd name="T5" fmla="*/ 138 h 1264"/>
              <a:gd name="T6" fmla="*/ 45 w 685"/>
              <a:gd name="T7" fmla="*/ 300 h 1264"/>
              <a:gd name="T8" fmla="*/ 33 w 685"/>
              <a:gd name="T9" fmla="*/ 360 h 1264"/>
              <a:gd name="T10" fmla="*/ 9 w 685"/>
              <a:gd name="T11" fmla="*/ 483 h 1264"/>
              <a:gd name="T12" fmla="*/ 9 w 685"/>
              <a:gd name="T13" fmla="*/ 594 h 1264"/>
              <a:gd name="T14" fmla="*/ 42 w 685"/>
              <a:gd name="T15" fmla="*/ 705 h 1264"/>
              <a:gd name="T16" fmla="*/ 63 w 685"/>
              <a:gd name="T17" fmla="*/ 738 h 1264"/>
              <a:gd name="T18" fmla="*/ 111 w 685"/>
              <a:gd name="T19" fmla="*/ 810 h 1264"/>
              <a:gd name="T20" fmla="*/ 134 w 685"/>
              <a:gd name="T21" fmla="*/ 834 h 1264"/>
              <a:gd name="T22" fmla="*/ 134 w 685"/>
              <a:gd name="T23" fmla="*/ 838 h 1264"/>
              <a:gd name="T24" fmla="*/ 156 w 685"/>
              <a:gd name="T25" fmla="*/ 873 h 1264"/>
              <a:gd name="T26" fmla="*/ 162 w 685"/>
              <a:gd name="T27" fmla="*/ 882 h 1264"/>
              <a:gd name="T28" fmla="*/ 165 w 685"/>
              <a:gd name="T29" fmla="*/ 915 h 1264"/>
              <a:gd name="T30" fmla="*/ 185 w 685"/>
              <a:gd name="T31" fmla="*/ 912 h 1264"/>
              <a:gd name="T32" fmla="*/ 191 w 685"/>
              <a:gd name="T33" fmla="*/ 922 h 1264"/>
              <a:gd name="T34" fmla="*/ 216 w 685"/>
              <a:gd name="T35" fmla="*/ 951 h 1264"/>
              <a:gd name="T36" fmla="*/ 264 w 685"/>
              <a:gd name="T37" fmla="*/ 1032 h 1264"/>
              <a:gd name="T38" fmla="*/ 279 w 685"/>
              <a:gd name="T39" fmla="*/ 1050 h 1264"/>
              <a:gd name="T40" fmla="*/ 294 w 685"/>
              <a:gd name="T41" fmla="*/ 1119 h 1264"/>
              <a:gd name="T42" fmla="*/ 291 w 685"/>
              <a:gd name="T43" fmla="*/ 1209 h 1264"/>
              <a:gd name="T44" fmla="*/ 321 w 685"/>
              <a:gd name="T45" fmla="*/ 1215 h 1264"/>
              <a:gd name="T46" fmla="*/ 378 w 685"/>
              <a:gd name="T47" fmla="*/ 1224 h 1264"/>
              <a:gd name="T48" fmla="*/ 426 w 685"/>
              <a:gd name="T49" fmla="*/ 1236 h 1264"/>
              <a:gd name="T50" fmla="*/ 498 w 685"/>
              <a:gd name="T51" fmla="*/ 1245 h 1264"/>
              <a:gd name="T52" fmla="*/ 567 w 685"/>
              <a:gd name="T53" fmla="*/ 1257 h 1264"/>
              <a:gd name="T54" fmla="*/ 584 w 685"/>
              <a:gd name="T55" fmla="*/ 1234 h 1264"/>
              <a:gd name="T56" fmla="*/ 591 w 685"/>
              <a:gd name="T57" fmla="*/ 1104 h 1264"/>
              <a:gd name="T58" fmla="*/ 609 w 685"/>
              <a:gd name="T59" fmla="*/ 987 h 1264"/>
              <a:gd name="T60" fmla="*/ 609 w 685"/>
              <a:gd name="T61" fmla="*/ 888 h 1264"/>
              <a:gd name="T62" fmla="*/ 618 w 685"/>
              <a:gd name="T63" fmla="*/ 861 h 1264"/>
              <a:gd name="T64" fmla="*/ 621 w 685"/>
              <a:gd name="T65" fmla="*/ 741 h 1264"/>
              <a:gd name="T66" fmla="*/ 639 w 685"/>
              <a:gd name="T67" fmla="*/ 597 h 1264"/>
              <a:gd name="T68" fmla="*/ 651 w 685"/>
              <a:gd name="T69" fmla="*/ 444 h 1264"/>
              <a:gd name="T70" fmla="*/ 656 w 685"/>
              <a:gd name="T71" fmla="*/ 313 h 1264"/>
              <a:gd name="T72" fmla="*/ 666 w 685"/>
              <a:gd name="T73" fmla="*/ 210 h 1264"/>
              <a:gd name="T74" fmla="*/ 684 w 685"/>
              <a:gd name="T75" fmla="*/ 93 h 1264"/>
              <a:gd name="T76" fmla="*/ 681 w 685"/>
              <a:gd name="T77" fmla="*/ 81 h 1264"/>
              <a:gd name="T78" fmla="*/ 657 w 685"/>
              <a:gd name="T79" fmla="*/ 90 h 1264"/>
              <a:gd name="T80" fmla="*/ 600 w 685"/>
              <a:gd name="T81" fmla="*/ 93 h 1264"/>
              <a:gd name="T82" fmla="*/ 489 w 685"/>
              <a:gd name="T83" fmla="*/ 81 h 1264"/>
              <a:gd name="T84" fmla="*/ 396 w 685"/>
              <a:gd name="T85" fmla="*/ 63 h 1264"/>
              <a:gd name="T86" fmla="*/ 309 w 685"/>
              <a:gd name="T87" fmla="*/ 57 h 1264"/>
              <a:gd name="T88" fmla="*/ 168 w 685"/>
              <a:gd name="T89" fmla="*/ 24 h 1264"/>
              <a:gd name="T90" fmla="*/ 132 w 685"/>
              <a:gd name="T91" fmla="*/ 9 h 1264"/>
              <a:gd name="T92" fmla="*/ 114 w 685"/>
              <a:gd name="T93" fmla="*/ 3 h 1264"/>
              <a:gd name="T94" fmla="*/ 96 w 685"/>
              <a:gd name="T95" fmla="*/ 18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5" h="1264">
                <a:moveTo>
                  <a:pt x="108" y="0"/>
                </a:moveTo>
                <a:cubicBezTo>
                  <a:pt x="103" y="29"/>
                  <a:pt x="91" y="56"/>
                  <a:pt x="84" y="84"/>
                </a:cubicBezTo>
                <a:cubicBezTo>
                  <a:pt x="82" y="106"/>
                  <a:pt x="78" y="120"/>
                  <a:pt x="66" y="138"/>
                </a:cubicBezTo>
                <a:cubicBezTo>
                  <a:pt x="64" y="192"/>
                  <a:pt x="62" y="248"/>
                  <a:pt x="45" y="300"/>
                </a:cubicBezTo>
                <a:cubicBezTo>
                  <a:pt x="43" y="321"/>
                  <a:pt x="40" y="340"/>
                  <a:pt x="33" y="360"/>
                </a:cubicBezTo>
                <a:cubicBezTo>
                  <a:pt x="28" y="404"/>
                  <a:pt x="23" y="442"/>
                  <a:pt x="9" y="483"/>
                </a:cubicBezTo>
                <a:cubicBezTo>
                  <a:pt x="4" y="520"/>
                  <a:pt x="0" y="557"/>
                  <a:pt x="9" y="594"/>
                </a:cubicBezTo>
                <a:cubicBezTo>
                  <a:pt x="3" y="624"/>
                  <a:pt x="12" y="685"/>
                  <a:pt x="42" y="705"/>
                </a:cubicBezTo>
                <a:cubicBezTo>
                  <a:pt x="48" y="722"/>
                  <a:pt x="48" y="728"/>
                  <a:pt x="63" y="738"/>
                </a:cubicBezTo>
                <a:cubicBezTo>
                  <a:pt x="78" y="761"/>
                  <a:pt x="81" y="800"/>
                  <a:pt x="111" y="810"/>
                </a:cubicBezTo>
                <a:cubicBezTo>
                  <a:pt x="118" y="821"/>
                  <a:pt x="122" y="830"/>
                  <a:pt x="134" y="834"/>
                </a:cubicBezTo>
                <a:cubicBezTo>
                  <a:pt x="139" y="838"/>
                  <a:pt x="130" y="832"/>
                  <a:pt x="134" y="838"/>
                </a:cubicBezTo>
                <a:cubicBezTo>
                  <a:pt x="138" y="844"/>
                  <a:pt x="151" y="866"/>
                  <a:pt x="156" y="873"/>
                </a:cubicBezTo>
                <a:cubicBezTo>
                  <a:pt x="158" y="876"/>
                  <a:pt x="161" y="878"/>
                  <a:pt x="162" y="882"/>
                </a:cubicBezTo>
                <a:cubicBezTo>
                  <a:pt x="164" y="893"/>
                  <a:pt x="160" y="905"/>
                  <a:pt x="165" y="915"/>
                </a:cubicBezTo>
                <a:cubicBezTo>
                  <a:pt x="168" y="921"/>
                  <a:pt x="181" y="911"/>
                  <a:pt x="185" y="912"/>
                </a:cubicBezTo>
                <a:cubicBezTo>
                  <a:pt x="189" y="913"/>
                  <a:pt x="186" y="916"/>
                  <a:pt x="191" y="922"/>
                </a:cubicBezTo>
                <a:cubicBezTo>
                  <a:pt x="198" y="933"/>
                  <a:pt x="203" y="948"/>
                  <a:pt x="216" y="951"/>
                </a:cubicBezTo>
                <a:cubicBezTo>
                  <a:pt x="226" y="981"/>
                  <a:pt x="237" y="1014"/>
                  <a:pt x="264" y="1032"/>
                </a:cubicBezTo>
                <a:cubicBezTo>
                  <a:pt x="268" y="1038"/>
                  <a:pt x="276" y="1043"/>
                  <a:pt x="279" y="1050"/>
                </a:cubicBezTo>
                <a:cubicBezTo>
                  <a:pt x="288" y="1070"/>
                  <a:pt x="289" y="1097"/>
                  <a:pt x="294" y="1119"/>
                </a:cubicBezTo>
                <a:cubicBezTo>
                  <a:pt x="293" y="1137"/>
                  <a:pt x="284" y="1188"/>
                  <a:pt x="291" y="1209"/>
                </a:cubicBezTo>
                <a:cubicBezTo>
                  <a:pt x="294" y="1219"/>
                  <a:pt x="311" y="1214"/>
                  <a:pt x="321" y="1215"/>
                </a:cubicBezTo>
                <a:cubicBezTo>
                  <a:pt x="339" y="1221"/>
                  <a:pt x="359" y="1221"/>
                  <a:pt x="378" y="1224"/>
                </a:cubicBezTo>
                <a:cubicBezTo>
                  <a:pt x="399" y="1231"/>
                  <a:pt x="398" y="1233"/>
                  <a:pt x="426" y="1236"/>
                </a:cubicBezTo>
                <a:cubicBezTo>
                  <a:pt x="448" y="1243"/>
                  <a:pt x="475" y="1243"/>
                  <a:pt x="498" y="1245"/>
                </a:cubicBezTo>
                <a:cubicBezTo>
                  <a:pt x="530" y="1256"/>
                  <a:pt x="511" y="1254"/>
                  <a:pt x="567" y="1257"/>
                </a:cubicBezTo>
                <a:cubicBezTo>
                  <a:pt x="589" y="1264"/>
                  <a:pt x="594" y="1249"/>
                  <a:pt x="584" y="1234"/>
                </a:cubicBezTo>
                <a:cubicBezTo>
                  <a:pt x="585" y="1200"/>
                  <a:pt x="579" y="1141"/>
                  <a:pt x="591" y="1104"/>
                </a:cubicBezTo>
                <a:cubicBezTo>
                  <a:pt x="595" y="1065"/>
                  <a:pt x="599" y="1025"/>
                  <a:pt x="609" y="987"/>
                </a:cubicBezTo>
                <a:cubicBezTo>
                  <a:pt x="607" y="948"/>
                  <a:pt x="603" y="925"/>
                  <a:pt x="609" y="888"/>
                </a:cubicBezTo>
                <a:cubicBezTo>
                  <a:pt x="610" y="879"/>
                  <a:pt x="618" y="861"/>
                  <a:pt x="618" y="861"/>
                </a:cubicBezTo>
                <a:cubicBezTo>
                  <a:pt x="623" y="812"/>
                  <a:pt x="623" y="804"/>
                  <a:pt x="621" y="741"/>
                </a:cubicBezTo>
                <a:cubicBezTo>
                  <a:pt x="625" y="677"/>
                  <a:pt x="630" y="650"/>
                  <a:pt x="639" y="597"/>
                </a:cubicBezTo>
                <a:cubicBezTo>
                  <a:pt x="641" y="523"/>
                  <a:pt x="633" y="498"/>
                  <a:pt x="651" y="444"/>
                </a:cubicBezTo>
                <a:cubicBezTo>
                  <a:pt x="653" y="397"/>
                  <a:pt x="654" y="352"/>
                  <a:pt x="656" y="313"/>
                </a:cubicBezTo>
                <a:cubicBezTo>
                  <a:pt x="658" y="274"/>
                  <a:pt x="661" y="247"/>
                  <a:pt x="666" y="210"/>
                </a:cubicBezTo>
                <a:cubicBezTo>
                  <a:pt x="668" y="168"/>
                  <a:pt x="677" y="133"/>
                  <a:pt x="684" y="93"/>
                </a:cubicBezTo>
                <a:cubicBezTo>
                  <a:pt x="683" y="89"/>
                  <a:pt x="685" y="83"/>
                  <a:pt x="681" y="81"/>
                </a:cubicBezTo>
                <a:cubicBezTo>
                  <a:pt x="673" y="78"/>
                  <a:pt x="666" y="89"/>
                  <a:pt x="657" y="90"/>
                </a:cubicBezTo>
                <a:cubicBezTo>
                  <a:pt x="638" y="92"/>
                  <a:pt x="619" y="92"/>
                  <a:pt x="600" y="93"/>
                </a:cubicBezTo>
                <a:cubicBezTo>
                  <a:pt x="552" y="81"/>
                  <a:pt x="560" y="84"/>
                  <a:pt x="489" y="81"/>
                </a:cubicBezTo>
                <a:cubicBezTo>
                  <a:pt x="456" y="77"/>
                  <a:pt x="430" y="66"/>
                  <a:pt x="396" y="63"/>
                </a:cubicBezTo>
                <a:cubicBezTo>
                  <a:pt x="360" y="51"/>
                  <a:pt x="407" y="66"/>
                  <a:pt x="309" y="57"/>
                </a:cubicBezTo>
                <a:cubicBezTo>
                  <a:pt x="265" y="53"/>
                  <a:pt x="213" y="29"/>
                  <a:pt x="168" y="24"/>
                </a:cubicBezTo>
                <a:cubicBezTo>
                  <a:pt x="154" y="19"/>
                  <a:pt x="145" y="15"/>
                  <a:pt x="132" y="9"/>
                </a:cubicBezTo>
                <a:cubicBezTo>
                  <a:pt x="126" y="6"/>
                  <a:pt x="114" y="3"/>
                  <a:pt x="114" y="3"/>
                </a:cubicBezTo>
                <a:cubicBezTo>
                  <a:pt x="110" y="15"/>
                  <a:pt x="106" y="13"/>
                  <a:pt x="96" y="18"/>
                </a:cubicBezTo>
              </a:path>
            </a:pathLst>
          </a:custGeom>
          <a:solidFill>
            <a:schemeClr val="accent5"/>
          </a:solidFill>
          <a:ln w="190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35" name="Freeform 3"/>
          <p:cNvSpPr>
            <a:spLocks/>
          </p:cNvSpPr>
          <p:nvPr/>
        </p:nvSpPr>
        <p:spPr bwMode="auto">
          <a:xfrm>
            <a:off x="2451100" y="3789363"/>
            <a:ext cx="982663" cy="1954212"/>
          </a:xfrm>
          <a:custGeom>
            <a:avLst/>
            <a:gdLst>
              <a:gd name="T0" fmla="*/ 97 w 619"/>
              <a:gd name="T1" fmla="*/ 62 h 1231"/>
              <a:gd name="T2" fmla="*/ 82 w 619"/>
              <a:gd name="T3" fmla="*/ 185 h 1231"/>
              <a:gd name="T4" fmla="*/ 61 w 619"/>
              <a:gd name="T5" fmla="*/ 490 h 1231"/>
              <a:gd name="T6" fmla="*/ 49 w 619"/>
              <a:gd name="T7" fmla="*/ 590 h 1231"/>
              <a:gd name="T8" fmla="*/ 46 w 619"/>
              <a:gd name="T9" fmla="*/ 757 h 1231"/>
              <a:gd name="T10" fmla="*/ 34 w 619"/>
              <a:gd name="T11" fmla="*/ 806 h 1231"/>
              <a:gd name="T12" fmla="*/ 25 w 619"/>
              <a:gd name="T13" fmla="*/ 959 h 1231"/>
              <a:gd name="T14" fmla="*/ 10 w 619"/>
              <a:gd name="T15" fmla="*/ 1191 h 1231"/>
              <a:gd name="T16" fmla="*/ 81 w 619"/>
              <a:gd name="T17" fmla="*/ 1218 h 1231"/>
              <a:gd name="T18" fmla="*/ 186 w 619"/>
              <a:gd name="T19" fmla="*/ 1225 h 1231"/>
              <a:gd name="T20" fmla="*/ 241 w 619"/>
              <a:gd name="T21" fmla="*/ 1228 h 1231"/>
              <a:gd name="T22" fmla="*/ 276 w 619"/>
              <a:gd name="T23" fmla="*/ 1225 h 1231"/>
              <a:gd name="T24" fmla="*/ 262 w 619"/>
              <a:gd name="T25" fmla="*/ 1222 h 1231"/>
              <a:gd name="T26" fmla="*/ 310 w 619"/>
              <a:gd name="T27" fmla="*/ 1222 h 1231"/>
              <a:gd name="T28" fmla="*/ 397 w 619"/>
              <a:gd name="T29" fmla="*/ 1225 h 1231"/>
              <a:gd name="T30" fmla="*/ 397 w 619"/>
              <a:gd name="T31" fmla="*/ 1222 h 1231"/>
              <a:gd name="T32" fmla="*/ 426 w 619"/>
              <a:gd name="T33" fmla="*/ 1225 h 1231"/>
              <a:gd name="T34" fmla="*/ 441 w 619"/>
              <a:gd name="T35" fmla="*/ 1227 h 1231"/>
              <a:gd name="T36" fmla="*/ 466 w 619"/>
              <a:gd name="T37" fmla="*/ 1225 h 1231"/>
              <a:gd name="T38" fmla="*/ 478 w 619"/>
              <a:gd name="T39" fmla="*/ 1224 h 1231"/>
              <a:gd name="T40" fmla="*/ 483 w 619"/>
              <a:gd name="T41" fmla="*/ 1224 h 1231"/>
              <a:gd name="T42" fmla="*/ 492 w 619"/>
              <a:gd name="T43" fmla="*/ 1225 h 1231"/>
              <a:gd name="T44" fmla="*/ 504 w 619"/>
              <a:gd name="T45" fmla="*/ 1222 h 1231"/>
              <a:gd name="T46" fmla="*/ 538 w 619"/>
              <a:gd name="T47" fmla="*/ 1228 h 1231"/>
              <a:gd name="T48" fmla="*/ 552 w 619"/>
              <a:gd name="T49" fmla="*/ 1230 h 1231"/>
              <a:gd name="T50" fmla="*/ 568 w 619"/>
              <a:gd name="T51" fmla="*/ 1230 h 1231"/>
              <a:gd name="T52" fmla="*/ 613 w 619"/>
              <a:gd name="T53" fmla="*/ 1230 h 1231"/>
              <a:gd name="T54" fmla="*/ 619 w 619"/>
              <a:gd name="T55" fmla="*/ 1181 h 1231"/>
              <a:gd name="T56" fmla="*/ 613 w 619"/>
              <a:gd name="T57" fmla="*/ 1070 h 1231"/>
              <a:gd name="T58" fmla="*/ 604 w 619"/>
              <a:gd name="T59" fmla="*/ 851 h 1231"/>
              <a:gd name="T60" fmla="*/ 601 w 619"/>
              <a:gd name="T61" fmla="*/ 748 h 1231"/>
              <a:gd name="T62" fmla="*/ 601 w 619"/>
              <a:gd name="T63" fmla="*/ 736 h 1231"/>
              <a:gd name="T64" fmla="*/ 607 w 619"/>
              <a:gd name="T65" fmla="*/ 683 h 1231"/>
              <a:gd name="T66" fmla="*/ 606 w 619"/>
              <a:gd name="T67" fmla="*/ 603 h 1231"/>
              <a:gd name="T68" fmla="*/ 607 w 619"/>
              <a:gd name="T69" fmla="*/ 554 h 1231"/>
              <a:gd name="T70" fmla="*/ 595 w 619"/>
              <a:gd name="T71" fmla="*/ 449 h 1231"/>
              <a:gd name="T72" fmla="*/ 586 w 619"/>
              <a:gd name="T73" fmla="*/ 197 h 1231"/>
              <a:gd name="T74" fmla="*/ 576 w 619"/>
              <a:gd name="T75" fmla="*/ 87 h 1231"/>
              <a:gd name="T76" fmla="*/ 568 w 619"/>
              <a:gd name="T77" fmla="*/ 2 h 1231"/>
              <a:gd name="T78" fmla="*/ 532 w 619"/>
              <a:gd name="T79" fmla="*/ 14 h 1231"/>
              <a:gd name="T80" fmla="*/ 310 w 619"/>
              <a:gd name="T81" fmla="*/ 23 h 1231"/>
              <a:gd name="T82" fmla="*/ 148 w 619"/>
              <a:gd name="T83" fmla="*/ 17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9" h="1231">
                <a:moveTo>
                  <a:pt x="109" y="2"/>
                </a:moveTo>
                <a:cubicBezTo>
                  <a:pt x="107" y="33"/>
                  <a:pt x="108" y="39"/>
                  <a:pt x="97" y="62"/>
                </a:cubicBezTo>
                <a:cubicBezTo>
                  <a:pt x="92" y="95"/>
                  <a:pt x="91" y="96"/>
                  <a:pt x="94" y="137"/>
                </a:cubicBezTo>
                <a:cubicBezTo>
                  <a:pt x="90" y="153"/>
                  <a:pt x="85" y="168"/>
                  <a:pt x="82" y="185"/>
                </a:cubicBezTo>
                <a:cubicBezTo>
                  <a:pt x="78" y="238"/>
                  <a:pt x="85" y="311"/>
                  <a:pt x="70" y="356"/>
                </a:cubicBezTo>
                <a:cubicBezTo>
                  <a:pt x="64" y="414"/>
                  <a:pt x="66" y="400"/>
                  <a:pt x="61" y="490"/>
                </a:cubicBezTo>
                <a:cubicBezTo>
                  <a:pt x="54" y="512"/>
                  <a:pt x="63" y="500"/>
                  <a:pt x="58" y="518"/>
                </a:cubicBezTo>
                <a:cubicBezTo>
                  <a:pt x="51" y="580"/>
                  <a:pt x="56" y="556"/>
                  <a:pt x="49" y="590"/>
                </a:cubicBezTo>
                <a:cubicBezTo>
                  <a:pt x="48" y="619"/>
                  <a:pt x="45" y="666"/>
                  <a:pt x="45" y="693"/>
                </a:cubicBezTo>
                <a:cubicBezTo>
                  <a:pt x="45" y="721"/>
                  <a:pt x="47" y="741"/>
                  <a:pt x="46" y="757"/>
                </a:cubicBezTo>
                <a:cubicBezTo>
                  <a:pt x="45" y="769"/>
                  <a:pt x="44" y="777"/>
                  <a:pt x="40" y="788"/>
                </a:cubicBezTo>
                <a:cubicBezTo>
                  <a:pt x="38" y="794"/>
                  <a:pt x="34" y="806"/>
                  <a:pt x="34" y="806"/>
                </a:cubicBezTo>
                <a:cubicBezTo>
                  <a:pt x="33" y="816"/>
                  <a:pt x="34" y="825"/>
                  <a:pt x="33" y="850"/>
                </a:cubicBezTo>
                <a:cubicBezTo>
                  <a:pt x="32" y="875"/>
                  <a:pt x="28" y="929"/>
                  <a:pt x="25" y="959"/>
                </a:cubicBezTo>
                <a:cubicBezTo>
                  <a:pt x="22" y="983"/>
                  <a:pt x="18" y="1007"/>
                  <a:pt x="13" y="1031"/>
                </a:cubicBezTo>
                <a:cubicBezTo>
                  <a:pt x="12" y="1060"/>
                  <a:pt x="0" y="1162"/>
                  <a:pt x="10" y="1191"/>
                </a:cubicBezTo>
                <a:cubicBezTo>
                  <a:pt x="11" y="1218"/>
                  <a:pt x="3" y="1211"/>
                  <a:pt x="15" y="1215"/>
                </a:cubicBezTo>
                <a:cubicBezTo>
                  <a:pt x="27" y="1219"/>
                  <a:pt x="67" y="1217"/>
                  <a:pt x="81" y="1218"/>
                </a:cubicBezTo>
                <a:cubicBezTo>
                  <a:pt x="95" y="1219"/>
                  <a:pt x="82" y="1220"/>
                  <a:pt x="99" y="1221"/>
                </a:cubicBezTo>
                <a:cubicBezTo>
                  <a:pt x="116" y="1221"/>
                  <a:pt x="167" y="1226"/>
                  <a:pt x="186" y="1225"/>
                </a:cubicBezTo>
                <a:cubicBezTo>
                  <a:pt x="205" y="1225"/>
                  <a:pt x="205" y="1224"/>
                  <a:pt x="214" y="1224"/>
                </a:cubicBezTo>
                <a:cubicBezTo>
                  <a:pt x="223" y="1224"/>
                  <a:pt x="232" y="1228"/>
                  <a:pt x="241" y="1228"/>
                </a:cubicBezTo>
                <a:cubicBezTo>
                  <a:pt x="250" y="1228"/>
                  <a:pt x="262" y="1224"/>
                  <a:pt x="268" y="1224"/>
                </a:cubicBezTo>
                <a:cubicBezTo>
                  <a:pt x="274" y="1224"/>
                  <a:pt x="274" y="1225"/>
                  <a:pt x="276" y="1225"/>
                </a:cubicBezTo>
                <a:cubicBezTo>
                  <a:pt x="279" y="1224"/>
                  <a:pt x="284" y="1223"/>
                  <a:pt x="282" y="1222"/>
                </a:cubicBezTo>
                <a:cubicBezTo>
                  <a:pt x="280" y="1221"/>
                  <a:pt x="260" y="1222"/>
                  <a:pt x="262" y="1222"/>
                </a:cubicBezTo>
                <a:cubicBezTo>
                  <a:pt x="264" y="1222"/>
                  <a:pt x="284" y="1222"/>
                  <a:pt x="292" y="1222"/>
                </a:cubicBezTo>
                <a:cubicBezTo>
                  <a:pt x="300" y="1222"/>
                  <a:pt x="297" y="1222"/>
                  <a:pt x="310" y="1222"/>
                </a:cubicBezTo>
                <a:cubicBezTo>
                  <a:pt x="323" y="1222"/>
                  <a:pt x="356" y="1221"/>
                  <a:pt x="370" y="1221"/>
                </a:cubicBezTo>
                <a:cubicBezTo>
                  <a:pt x="384" y="1221"/>
                  <a:pt x="393" y="1224"/>
                  <a:pt x="397" y="1225"/>
                </a:cubicBezTo>
                <a:cubicBezTo>
                  <a:pt x="401" y="1226"/>
                  <a:pt x="396" y="1225"/>
                  <a:pt x="396" y="1225"/>
                </a:cubicBezTo>
                <a:cubicBezTo>
                  <a:pt x="401" y="1223"/>
                  <a:pt x="395" y="1223"/>
                  <a:pt x="397" y="1222"/>
                </a:cubicBezTo>
                <a:cubicBezTo>
                  <a:pt x="399" y="1221"/>
                  <a:pt x="404" y="1221"/>
                  <a:pt x="409" y="1221"/>
                </a:cubicBezTo>
                <a:cubicBezTo>
                  <a:pt x="414" y="1221"/>
                  <a:pt x="423" y="1224"/>
                  <a:pt x="426" y="1225"/>
                </a:cubicBezTo>
                <a:cubicBezTo>
                  <a:pt x="430" y="1224"/>
                  <a:pt x="428" y="1227"/>
                  <a:pt x="430" y="1225"/>
                </a:cubicBezTo>
                <a:cubicBezTo>
                  <a:pt x="432" y="1225"/>
                  <a:pt x="438" y="1227"/>
                  <a:pt x="441" y="1227"/>
                </a:cubicBezTo>
                <a:cubicBezTo>
                  <a:pt x="444" y="1227"/>
                  <a:pt x="444" y="1224"/>
                  <a:pt x="448" y="1224"/>
                </a:cubicBezTo>
                <a:cubicBezTo>
                  <a:pt x="452" y="1224"/>
                  <a:pt x="462" y="1225"/>
                  <a:pt x="466" y="1225"/>
                </a:cubicBezTo>
                <a:cubicBezTo>
                  <a:pt x="470" y="1225"/>
                  <a:pt x="470" y="1222"/>
                  <a:pt x="472" y="1222"/>
                </a:cubicBezTo>
                <a:cubicBezTo>
                  <a:pt x="474" y="1222"/>
                  <a:pt x="477" y="1224"/>
                  <a:pt x="478" y="1224"/>
                </a:cubicBezTo>
                <a:cubicBezTo>
                  <a:pt x="480" y="1222"/>
                  <a:pt x="476" y="1222"/>
                  <a:pt x="477" y="1222"/>
                </a:cubicBezTo>
                <a:cubicBezTo>
                  <a:pt x="478" y="1222"/>
                  <a:pt x="482" y="1224"/>
                  <a:pt x="483" y="1224"/>
                </a:cubicBezTo>
                <a:cubicBezTo>
                  <a:pt x="484" y="1224"/>
                  <a:pt x="485" y="1222"/>
                  <a:pt x="486" y="1222"/>
                </a:cubicBezTo>
                <a:cubicBezTo>
                  <a:pt x="487" y="1222"/>
                  <a:pt x="490" y="1225"/>
                  <a:pt x="492" y="1225"/>
                </a:cubicBezTo>
                <a:cubicBezTo>
                  <a:pt x="494" y="1225"/>
                  <a:pt x="497" y="1226"/>
                  <a:pt x="499" y="1225"/>
                </a:cubicBezTo>
                <a:cubicBezTo>
                  <a:pt x="501" y="1224"/>
                  <a:pt x="502" y="1222"/>
                  <a:pt x="504" y="1222"/>
                </a:cubicBezTo>
                <a:cubicBezTo>
                  <a:pt x="510" y="1223"/>
                  <a:pt x="508" y="1223"/>
                  <a:pt x="514" y="1224"/>
                </a:cubicBezTo>
                <a:cubicBezTo>
                  <a:pt x="520" y="1225"/>
                  <a:pt x="532" y="1227"/>
                  <a:pt x="538" y="1228"/>
                </a:cubicBezTo>
                <a:cubicBezTo>
                  <a:pt x="544" y="1229"/>
                  <a:pt x="550" y="1230"/>
                  <a:pt x="552" y="1230"/>
                </a:cubicBezTo>
                <a:cubicBezTo>
                  <a:pt x="554" y="1230"/>
                  <a:pt x="551" y="1230"/>
                  <a:pt x="552" y="1230"/>
                </a:cubicBezTo>
                <a:cubicBezTo>
                  <a:pt x="553" y="1230"/>
                  <a:pt x="555" y="1231"/>
                  <a:pt x="558" y="1231"/>
                </a:cubicBezTo>
                <a:cubicBezTo>
                  <a:pt x="561" y="1231"/>
                  <a:pt x="565" y="1230"/>
                  <a:pt x="568" y="1230"/>
                </a:cubicBezTo>
                <a:cubicBezTo>
                  <a:pt x="571" y="1230"/>
                  <a:pt x="572" y="1230"/>
                  <a:pt x="579" y="1230"/>
                </a:cubicBezTo>
                <a:cubicBezTo>
                  <a:pt x="583" y="1230"/>
                  <a:pt x="608" y="1231"/>
                  <a:pt x="613" y="1230"/>
                </a:cubicBezTo>
                <a:cubicBezTo>
                  <a:pt x="618" y="1229"/>
                  <a:pt x="606" y="1229"/>
                  <a:pt x="607" y="1221"/>
                </a:cubicBezTo>
                <a:cubicBezTo>
                  <a:pt x="608" y="1213"/>
                  <a:pt x="618" y="1196"/>
                  <a:pt x="619" y="1181"/>
                </a:cubicBezTo>
                <a:cubicBezTo>
                  <a:pt x="616" y="1164"/>
                  <a:pt x="610" y="1147"/>
                  <a:pt x="616" y="1130"/>
                </a:cubicBezTo>
                <a:cubicBezTo>
                  <a:pt x="615" y="1110"/>
                  <a:pt x="615" y="1090"/>
                  <a:pt x="613" y="1070"/>
                </a:cubicBezTo>
                <a:cubicBezTo>
                  <a:pt x="612" y="1061"/>
                  <a:pt x="604" y="1043"/>
                  <a:pt x="604" y="1043"/>
                </a:cubicBezTo>
                <a:cubicBezTo>
                  <a:pt x="602" y="978"/>
                  <a:pt x="595" y="915"/>
                  <a:pt x="604" y="851"/>
                </a:cubicBezTo>
                <a:cubicBezTo>
                  <a:pt x="600" y="821"/>
                  <a:pt x="607" y="786"/>
                  <a:pt x="600" y="757"/>
                </a:cubicBezTo>
                <a:cubicBezTo>
                  <a:pt x="601" y="741"/>
                  <a:pt x="602" y="750"/>
                  <a:pt x="601" y="748"/>
                </a:cubicBezTo>
                <a:cubicBezTo>
                  <a:pt x="600" y="746"/>
                  <a:pt x="597" y="747"/>
                  <a:pt x="597" y="745"/>
                </a:cubicBezTo>
                <a:cubicBezTo>
                  <a:pt x="597" y="743"/>
                  <a:pt x="600" y="743"/>
                  <a:pt x="601" y="736"/>
                </a:cubicBezTo>
                <a:cubicBezTo>
                  <a:pt x="602" y="729"/>
                  <a:pt x="600" y="710"/>
                  <a:pt x="601" y="701"/>
                </a:cubicBezTo>
                <a:cubicBezTo>
                  <a:pt x="603" y="695"/>
                  <a:pt x="607" y="683"/>
                  <a:pt x="607" y="683"/>
                </a:cubicBezTo>
                <a:cubicBezTo>
                  <a:pt x="605" y="659"/>
                  <a:pt x="607" y="634"/>
                  <a:pt x="601" y="610"/>
                </a:cubicBezTo>
                <a:cubicBezTo>
                  <a:pt x="599" y="597"/>
                  <a:pt x="605" y="607"/>
                  <a:pt x="606" y="603"/>
                </a:cubicBezTo>
                <a:cubicBezTo>
                  <a:pt x="607" y="599"/>
                  <a:pt x="606" y="594"/>
                  <a:pt x="606" y="586"/>
                </a:cubicBezTo>
                <a:cubicBezTo>
                  <a:pt x="608" y="577"/>
                  <a:pt x="607" y="554"/>
                  <a:pt x="607" y="554"/>
                </a:cubicBezTo>
                <a:cubicBezTo>
                  <a:pt x="606" y="528"/>
                  <a:pt x="606" y="502"/>
                  <a:pt x="604" y="476"/>
                </a:cubicBezTo>
                <a:cubicBezTo>
                  <a:pt x="603" y="467"/>
                  <a:pt x="595" y="449"/>
                  <a:pt x="595" y="449"/>
                </a:cubicBezTo>
                <a:cubicBezTo>
                  <a:pt x="603" y="426"/>
                  <a:pt x="592" y="382"/>
                  <a:pt x="586" y="359"/>
                </a:cubicBezTo>
                <a:cubicBezTo>
                  <a:pt x="589" y="280"/>
                  <a:pt x="591" y="280"/>
                  <a:pt x="586" y="197"/>
                </a:cubicBezTo>
                <a:cubicBezTo>
                  <a:pt x="585" y="187"/>
                  <a:pt x="577" y="167"/>
                  <a:pt x="577" y="167"/>
                </a:cubicBezTo>
                <a:cubicBezTo>
                  <a:pt x="578" y="149"/>
                  <a:pt x="602" y="96"/>
                  <a:pt x="576" y="87"/>
                </a:cubicBezTo>
                <a:cubicBezTo>
                  <a:pt x="581" y="69"/>
                  <a:pt x="576" y="47"/>
                  <a:pt x="580" y="29"/>
                </a:cubicBezTo>
                <a:cubicBezTo>
                  <a:pt x="579" y="20"/>
                  <a:pt x="584" y="0"/>
                  <a:pt x="568" y="2"/>
                </a:cubicBezTo>
                <a:cubicBezTo>
                  <a:pt x="568" y="2"/>
                  <a:pt x="546" y="9"/>
                  <a:pt x="541" y="11"/>
                </a:cubicBezTo>
                <a:cubicBezTo>
                  <a:pt x="538" y="12"/>
                  <a:pt x="532" y="14"/>
                  <a:pt x="532" y="14"/>
                </a:cubicBezTo>
                <a:cubicBezTo>
                  <a:pt x="494" y="10"/>
                  <a:pt x="459" y="18"/>
                  <a:pt x="421" y="20"/>
                </a:cubicBezTo>
                <a:cubicBezTo>
                  <a:pt x="374" y="18"/>
                  <a:pt x="351" y="13"/>
                  <a:pt x="310" y="23"/>
                </a:cubicBezTo>
                <a:cubicBezTo>
                  <a:pt x="267" y="21"/>
                  <a:pt x="229" y="16"/>
                  <a:pt x="187" y="20"/>
                </a:cubicBezTo>
                <a:cubicBezTo>
                  <a:pt x="173" y="18"/>
                  <a:pt x="161" y="13"/>
                  <a:pt x="148" y="17"/>
                </a:cubicBezTo>
                <a:cubicBezTo>
                  <a:pt x="141" y="16"/>
                  <a:pt x="109" y="15"/>
                  <a:pt x="109" y="2"/>
                </a:cubicBezTo>
                <a:close/>
              </a:path>
            </a:pathLst>
          </a:custGeom>
          <a:solidFill>
            <a:schemeClr val="accent5">
              <a:lumMod val="60000"/>
              <a:lumOff val="40000"/>
            </a:schemeClr>
          </a:solidFill>
          <a:ln w="190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36" name="Freeform 4"/>
          <p:cNvSpPr>
            <a:spLocks/>
          </p:cNvSpPr>
          <p:nvPr/>
        </p:nvSpPr>
        <p:spPr bwMode="auto">
          <a:xfrm>
            <a:off x="5499100" y="2890838"/>
            <a:ext cx="2709863" cy="3201987"/>
          </a:xfrm>
          <a:custGeom>
            <a:avLst/>
            <a:gdLst>
              <a:gd name="T0" fmla="*/ 268 w 1707"/>
              <a:gd name="T1" fmla="*/ 1348 h 2017"/>
              <a:gd name="T2" fmla="*/ 300 w 1707"/>
              <a:gd name="T3" fmla="*/ 1472 h 2017"/>
              <a:gd name="T4" fmla="*/ 364 w 1707"/>
              <a:gd name="T5" fmla="*/ 1636 h 2017"/>
              <a:gd name="T6" fmla="*/ 412 w 1707"/>
              <a:gd name="T7" fmla="*/ 1732 h 2017"/>
              <a:gd name="T8" fmla="*/ 460 w 1707"/>
              <a:gd name="T9" fmla="*/ 1776 h 2017"/>
              <a:gd name="T10" fmla="*/ 516 w 1707"/>
              <a:gd name="T11" fmla="*/ 1924 h 2017"/>
              <a:gd name="T12" fmla="*/ 536 w 1707"/>
              <a:gd name="T13" fmla="*/ 2004 h 2017"/>
              <a:gd name="T14" fmla="*/ 712 w 1707"/>
              <a:gd name="T15" fmla="*/ 1952 h 2017"/>
              <a:gd name="T16" fmla="*/ 792 w 1707"/>
              <a:gd name="T17" fmla="*/ 1824 h 2017"/>
              <a:gd name="T18" fmla="*/ 1028 w 1707"/>
              <a:gd name="T19" fmla="*/ 1740 h 2017"/>
              <a:gd name="T20" fmla="*/ 1132 w 1707"/>
              <a:gd name="T21" fmla="*/ 1432 h 2017"/>
              <a:gd name="T22" fmla="*/ 1220 w 1707"/>
              <a:gd name="T23" fmla="*/ 1316 h 2017"/>
              <a:gd name="T24" fmla="*/ 1376 w 1707"/>
              <a:gd name="T25" fmla="*/ 1176 h 2017"/>
              <a:gd name="T26" fmla="*/ 1288 w 1707"/>
              <a:gd name="T27" fmla="*/ 1096 h 2017"/>
              <a:gd name="T28" fmla="*/ 1172 w 1707"/>
              <a:gd name="T29" fmla="*/ 1196 h 2017"/>
              <a:gd name="T30" fmla="*/ 1060 w 1707"/>
              <a:gd name="T31" fmla="*/ 1388 h 2017"/>
              <a:gd name="T32" fmla="*/ 1004 w 1707"/>
              <a:gd name="T33" fmla="*/ 1500 h 2017"/>
              <a:gd name="T34" fmla="*/ 876 w 1707"/>
              <a:gd name="T35" fmla="*/ 1704 h 2017"/>
              <a:gd name="T36" fmla="*/ 936 w 1707"/>
              <a:gd name="T37" fmla="*/ 1580 h 2017"/>
              <a:gd name="T38" fmla="*/ 1052 w 1707"/>
              <a:gd name="T39" fmla="*/ 1320 h 2017"/>
              <a:gd name="T40" fmla="*/ 1172 w 1707"/>
              <a:gd name="T41" fmla="*/ 1072 h 2017"/>
              <a:gd name="T42" fmla="*/ 1404 w 1707"/>
              <a:gd name="T43" fmla="*/ 960 h 2017"/>
              <a:gd name="T44" fmla="*/ 1544 w 1707"/>
              <a:gd name="T45" fmla="*/ 880 h 2017"/>
              <a:gd name="T46" fmla="*/ 1612 w 1707"/>
              <a:gd name="T47" fmla="*/ 732 h 2017"/>
              <a:gd name="T48" fmla="*/ 1676 w 1707"/>
              <a:gd name="T49" fmla="*/ 624 h 2017"/>
              <a:gd name="T50" fmla="*/ 1593 w 1707"/>
              <a:gd name="T51" fmla="*/ 666 h 2017"/>
              <a:gd name="T52" fmla="*/ 1506 w 1707"/>
              <a:gd name="T53" fmla="*/ 692 h 2017"/>
              <a:gd name="T54" fmla="*/ 1372 w 1707"/>
              <a:gd name="T55" fmla="*/ 744 h 2017"/>
              <a:gd name="T56" fmla="*/ 1273 w 1707"/>
              <a:gd name="T57" fmla="*/ 749 h 2017"/>
              <a:gd name="T58" fmla="*/ 1120 w 1707"/>
              <a:gd name="T59" fmla="*/ 832 h 2017"/>
              <a:gd name="T60" fmla="*/ 1048 w 1707"/>
              <a:gd name="T61" fmla="*/ 788 h 2017"/>
              <a:gd name="T62" fmla="*/ 1012 w 1707"/>
              <a:gd name="T63" fmla="*/ 740 h 2017"/>
              <a:gd name="T64" fmla="*/ 920 w 1707"/>
              <a:gd name="T65" fmla="*/ 652 h 2017"/>
              <a:gd name="T66" fmla="*/ 1028 w 1707"/>
              <a:gd name="T67" fmla="*/ 524 h 2017"/>
              <a:gd name="T68" fmla="*/ 1092 w 1707"/>
              <a:gd name="T69" fmla="*/ 460 h 2017"/>
              <a:gd name="T70" fmla="*/ 1012 w 1707"/>
              <a:gd name="T71" fmla="*/ 316 h 2017"/>
              <a:gd name="T72" fmla="*/ 968 w 1707"/>
              <a:gd name="T73" fmla="*/ 244 h 2017"/>
              <a:gd name="T74" fmla="*/ 888 w 1707"/>
              <a:gd name="T75" fmla="*/ 184 h 2017"/>
              <a:gd name="T76" fmla="*/ 872 w 1707"/>
              <a:gd name="T77" fmla="*/ 84 h 2017"/>
              <a:gd name="T78" fmla="*/ 796 w 1707"/>
              <a:gd name="T79" fmla="*/ 24 h 2017"/>
              <a:gd name="T80" fmla="*/ 824 w 1707"/>
              <a:gd name="T81" fmla="*/ 200 h 2017"/>
              <a:gd name="T82" fmla="*/ 772 w 1707"/>
              <a:gd name="T83" fmla="*/ 252 h 2017"/>
              <a:gd name="T84" fmla="*/ 704 w 1707"/>
              <a:gd name="T85" fmla="*/ 288 h 2017"/>
              <a:gd name="T86" fmla="*/ 560 w 1707"/>
              <a:gd name="T87" fmla="*/ 212 h 2017"/>
              <a:gd name="T88" fmla="*/ 500 w 1707"/>
              <a:gd name="T89" fmla="*/ 84 h 2017"/>
              <a:gd name="T90" fmla="*/ 364 w 1707"/>
              <a:gd name="T91" fmla="*/ 52 h 2017"/>
              <a:gd name="T92" fmla="*/ 16 w 1707"/>
              <a:gd name="T93" fmla="*/ 52 h 2017"/>
              <a:gd name="T94" fmla="*/ 52 w 1707"/>
              <a:gd name="T95" fmla="*/ 252 h 2017"/>
              <a:gd name="T96" fmla="*/ 72 w 1707"/>
              <a:gd name="T97" fmla="*/ 428 h 2017"/>
              <a:gd name="T98" fmla="*/ 116 w 1707"/>
              <a:gd name="T99" fmla="*/ 472 h 2017"/>
              <a:gd name="T100" fmla="*/ 228 w 1707"/>
              <a:gd name="T101" fmla="*/ 556 h 2017"/>
              <a:gd name="T102" fmla="*/ 200 w 1707"/>
              <a:gd name="T103" fmla="*/ 844 h 2017"/>
              <a:gd name="T104" fmla="*/ 132 w 1707"/>
              <a:gd name="T105" fmla="*/ 936 h 2017"/>
              <a:gd name="T106" fmla="*/ 228 w 1707"/>
              <a:gd name="T107" fmla="*/ 1040 h 2017"/>
              <a:gd name="T108" fmla="*/ 300 w 1707"/>
              <a:gd name="T109" fmla="*/ 1164 h 2017"/>
              <a:gd name="T110" fmla="*/ 295 w 1707"/>
              <a:gd name="T111" fmla="*/ 1212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7" h="2017">
                <a:moveTo>
                  <a:pt x="300" y="1192"/>
                </a:moveTo>
                <a:cubicBezTo>
                  <a:pt x="293" y="1236"/>
                  <a:pt x="284" y="1257"/>
                  <a:pt x="240" y="1268"/>
                </a:cubicBezTo>
                <a:cubicBezTo>
                  <a:pt x="256" y="1292"/>
                  <a:pt x="252" y="1325"/>
                  <a:pt x="268" y="1348"/>
                </a:cubicBezTo>
                <a:cubicBezTo>
                  <a:pt x="278" y="1364"/>
                  <a:pt x="274" y="1355"/>
                  <a:pt x="280" y="1372"/>
                </a:cubicBezTo>
                <a:cubicBezTo>
                  <a:pt x="282" y="1387"/>
                  <a:pt x="283" y="1420"/>
                  <a:pt x="286" y="1437"/>
                </a:cubicBezTo>
                <a:cubicBezTo>
                  <a:pt x="289" y="1454"/>
                  <a:pt x="296" y="1461"/>
                  <a:pt x="300" y="1472"/>
                </a:cubicBezTo>
                <a:cubicBezTo>
                  <a:pt x="306" y="1493"/>
                  <a:pt x="307" y="1487"/>
                  <a:pt x="312" y="1503"/>
                </a:cubicBezTo>
                <a:cubicBezTo>
                  <a:pt x="317" y="1519"/>
                  <a:pt x="323" y="1546"/>
                  <a:pt x="332" y="1568"/>
                </a:cubicBezTo>
                <a:cubicBezTo>
                  <a:pt x="340" y="1592"/>
                  <a:pt x="343" y="1622"/>
                  <a:pt x="364" y="1636"/>
                </a:cubicBezTo>
                <a:cubicBezTo>
                  <a:pt x="370" y="1655"/>
                  <a:pt x="374" y="1668"/>
                  <a:pt x="384" y="1684"/>
                </a:cubicBezTo>
                <a:cubicBezTo>
                  <a:pt x="385" y="1695"/>
                  <a:pt x="383" y="1707"/>
                  <a:pt x="388" y="1716"/>
                </a:cubicBezTo>
                <a:cubicBezTo>
                  <a:pt x="393" y="1724"/>
                  <a:pt x="404" y="1727"/>
                  <a:pt x="412" y="1732"/>
                </a:cubicBezTo>
                <a:cubicBezTo>
                  <a:pt x="416" y="1735"/>
                  <a:pt x="424" y="1740"/>
                  <a:pt x="424" y="1740"/>
                </a:cubicBezTo>
                <a:cubicBezTo>
                  <a:pt x="429" y="1756"/>
                  <a:pt x="438" y="1755"/>
                  <a:pt x="452" y="1764"/>
                </a:cubicBezTo>
                <a:cubicBezTo>
                  <a:pt x="455" y="1768"/>
                  <a:pt x="456" y="1773"/>
                  <a:pt x="460" y="1776"/>
                </a:cubicBezTo>
                <a:cubicBezTo>
                  <a:pt x="463" y="1779"/>
                  <a:pt x="469" y="1777"/>
                  <a:pt x="472" y="1780"/>
                </a:cubicBezTo>
                <a:cubicBezTo>
                  <a:pt x="485" y="1793"/>
                  <a:pt x="496" y="1815"/>
                  <a:pt x="504" y="1832"/>
                </a:cubicBezTo>
                <a:cubicBezTo>
                  <a:pt x="507" y="1862"/>
                  <a:pt x="510" y="1895"/>
                  <a:pt x="516" y="1924"/>
                </a:cubicBezTo>
                <a:cubicBezTo>
                  <a:pt x="516" y="1924"/>
                  <a:pt x="526" y="1954"/>
                  <a:pt x="528" y="1960"/>
                </a:cubicBezTo>
                <a:cubicBezTo>
                  <a:pt x="529" y="1964"/>
                  <a:pt x="532" y="1972"/>
                  <a:pt x="532" y="1972"/>
                </a:cubicBezTo>
                <a:cubicBezTo>
                  <a:pt x="533" y="1983"/>
                  <a:pt x="532" y="1994"/>
                  <a:pt x="536" y="2004"/>
                </a:cubicBezTo>
                <a:cubicBezTo>
                  <a:pt x="542" y="2017"/>
                  <a:pt x="566" y="2003"/>
                  <a:pt x="580" y="2000"/>
                </a:cubicBezTo>
                <a:cubicBezTo>
                  <a:pt x="617" y="1993"/>
                  <a:pt x="652" y="1975"/>
                  <a:pt x="688" y="1968"/>
                </a:cubicBezTo>
                <a:cubicBezTo>
                  <a:pt x="696" y="1963"/>
                  <a:pt x="707" y="1960"/>
                  <a:pt x="712" y="1952"/>
                </a:cubicBezTo>
                <a:cubicBezTo>
                  <a:pt x="721" y="1938"/>
                  <a:pt x="722" y="1930"/>
                  <a:pt x="736" y="1920"/>
                </a:cubicBezTo>
                <a:cubicBezTo>
                  <a:pt x="749" y="1901"/>
                  <a:pt x="759" y="1880"/>
                  <a:pt x="772" y="1860"/>
                </a:cubicBezTo>
                <a:cubicBezTo>
                  <a:pt x="811" y="1801"/>
                  <a:pt x="754" y="1862"/>
                  <a:pt x="792" y="1824"/>
                </a:cubicBezTo>
                <a:cubicBezTo>
                  <a:pt x="812" y="1763"/>
                  <a:pt x="927" y="1776"/>
                  <a:pt x="980" y="1768"/>
                </a:cubicBezTo>
                <a:cubicBezTo>
                  <a:pt x="995" y="1763"/>
                  <a:pt x="1007" y="1761"/>
                  <a:pt x="1020" y="1752"/>
                </a:cubicBezTo>
                <a:cubicBezTo>
                  <a:pt x="1023" y="1748"/>
                  <a:pt x="1024" y="1743"/>
                  <a:pt x="1028" y="1740"/>
                </a:cubicBezTo>
                <a:cubicBezTo>
                  <a:pt x="1031" y="1737"/>
                  <a:pt x="1037" y="1739"/>
                  <a:pt x="1040" y="1736"/>
                </a:cubicBezTo>
                <a:cubicBezTo>
                  <a:pt x="1063" y="1713"/>
                  <a:pt x="1072" y="1679"/>
                  <a:pt x="1080" y="1648"/>
                </a:cubicBezTo>
                <a:cubicBezTo>
                  <a:pt x="1071" y="1585"/>
                  <a:pt x="1051" y="1446"/>
                  <a:pt x="1132" y="1432"/>
                </a:cubicBezTo>
                <a:cubicBezTo>
                  <a:pt x="1143" y="1416"/>
                  <a:pt x="1147" y="1413"/>
                  <a:pt x="1136" y="1396"/>
                </a:cubicBezTo>
                <a:cubicBezTo>
                  <a:pt x="1137" y="1388"/>
                  <a:pt x="1137" y="1380"/>
                  <a:pt x="1140" y="1372"/>
                </a:cubicBezTo>
                <a:cubicBezTo>
                  <a:pt x="1146" y="1355"/>
                  <a:pt x="1200" y="1323"/>
                  <a:pt x="1220" y="1316"/>
                </a:cubicBezTo>
                <a:cubicBezTo>
                  <a:pt x="1237" y="1290"/>
                  <a:pt x="1269" y="1276"/>
                  <a:pt x="1288" y="1252"/>
                </a:cubicBezTo>
                <a:cubicBezTo>
                  <a:pt x="1297" y="1241"/>
                  <a:pt x="1303" y="1224"/>
                  <a:pt x="1316" y="1216"/>
                </a:cubicBezTo>
                <a:cubicBezTo>
                  <a:pt x="1339" y="1201"/>
                  <a:pt x="1358" y="1200"/>
                  <a:pt x="1376" y="1176"/>
                </a:cubicBezTo>
                <a:cubicBezTo>
                  <a:pt x="1375" y="1167"/>
                  <a:pt x="1372" y="1115"/>
                  <a:pt x="1364" y="1108"/>
                </a:cubicBezTo>
                <a:cubicBezTo>
                  <a:pt x="1354" y="1099"/>
                  <a:pt x="1339" y="1099"/>
                  <a:pt x="1328" y="1092"/>
                </a:cubicBezTo>
                <a:cubicBezTo>
                  <a:pt x="1313" y="1097"/>
                  <a:pt x="1303" y="1091"/>
                  <a:pt x="1288" y="1096"/>
                </a:cubicBezTo>
                <a:cubicBezTo>
                  <a:pt x="1273" y="1107"/>
                  <a:pt x="1266" y="1121"/>
                  <a:pt x="1252" y="1132"/>
                </a:cubicBezTo>
                <a:cubicBezTo>
                  <a:pt x="1237" y="1144"/>
                  <a:pt x="1220" y="1153"/>
                  <a:pt x="1204" y="1164"/>
                </a:cubicBezTo>
                <a:cubicBezTo>
                  <a:pt x="1190" y="1173"/>
                  <a:pt x="1186" y="1187"/>
                  <a:pt x="1172" y="1196"/>
                </a:cubicBezTo>
                <a:cubicBezTo>
                  <a:pt x="1159" y="1215"/>
                  <a:pt x="1154" y="1239"/>
                  <a:pt x="1140" y="1256"/>
                </a:cubicBezTo>
                <a:cubicBezTo>
                  <a:pt x="1130" y="1268"/>
                  <a:pt x="1104" y="1284"/>
                  <a:pt x="1104" y="1284"/>
                </a:cubicBezTo>
                <a:cubicBezTo>
                  <a:pt x="1092" y="1320"/>
                  <a:pt x="1087" y="1361"/>
                  <a:pt x="1060" y="1388"/>
                </a:cubicBezTo>
                <a:cubicBezTo>
                  <a:pt x="1054" y="1405"/>
                  <a:pt x="1053" y="1413"/>
                  <a:pt x="1044" y="1428"/>
                </a:cubicBezTo>
                <a:cubicBezTo>
                  <a:pt x="1037" y="1440"/>
                  <a:pt x="1025" y="1450"/>
                  <a:pt x="1020" y="1464"/>
                </a:cubicBezTo>
                <a:cubicBezTo>
                  <a:pt x="1010" y="1493"/>
                  <a:pt x="1017" y="1481"/>
                  <a:pt x="1004" y="1500"/>
                </a:cubicBezTo>
                <a:cubicBezTo>
                  <a:pt x="999" y="1519"/>
                  <a:pt x="998" y="1526"/>
                  <a:pt x="984" y="1540"/>
                </a:cubicBezTo>
                <a:cubicBezTo>
                  <a:pt x="971" y="1579"/>
                  <a:pt x="950" y="1634"/>
                  <a:pt x="908" y="1648"/>
                </a:cubicBezTo>
                <a:cubicBezTo>
                  <a:pt x="892" y="1664"/>
                  <a:pt x="889" y="1684"/>
                  <a:pt x="876" y="1704"/>
                </a:cubicBezTo>
                <a:cubicBezTo>
                  <a:pt x="872" y="1709"/>
                  <a:pt x="891" y="1670"/>
                  <a:pt x="892" y="1668"/>
                </a:cubicBezTo>
                <a:cubicBezTo>
                  <a:pt x="898" y="1644"/>
                  <a:pt x="914" y="1625"/>
                  <a:pt x="928" y="1604"/>
                </a:cubicBezTo>
                <a:cubicBezTo>
                  <a:pt x="933" y="1597"/>
                  <a:pt x="933" y="1588"/>
                  <a:pt x="936" y="1580"/>
                </a:cubicBezTo>
                <a:cubicBezTo>
                  <a:pt x="943" y="1559"/>
                  <a:pt x="966" y="1536"/>
                  <a:pt x="984" y="1524"/>
                </a:cubicBezTo>
                <a:cubicBezTo>
                  <a:pt x="1018" y="1473"/>
                  <a:pt x="1017" y="1413"/>
                  <a:pt x="1036" y="1356"/>
                </a:cubicBezTo>
                <a:cubicBezTo>
                  <a:pt x="1046" y="1326"/>
                  <a:pt x="1037" y="1364"/>
                  <a:pt x="1052" y="1320"/>
                </a:cubicBezTo>
                <a:cubicBezTo>
                  <a:pt x="1059" y="1298"/>
                  <a:pt x="1061" y="1264"/>
                  <a:pt x="1084" y="1256"/>
                </a:cubicBezTo>
                <a:cubicBezTo>
                  <a:pt x="1100" y="1208"/>
                  <a:pt x="1136" y="1169"/>
                  <a:pt x="1152" y="1120"/>
                </a:cubicBezTo>
                <a:cubicBezTo>
                  <a:pt x="1155" y="1112"/>
                  <a:pt x="1168" y="1076"/>
                  <a:pt x="1172" y="1072"/>
                </a:cubicBezTo>
                <a:cubicBezTo>
                  <a:pt x="1180" y="1064"/>
                  <a:pt x="1196" y="1048"/>
                  <a:pt x="1196" y="1048"/>
                </a:cubicBezTo>
                <a:cubicBezTo>
                  <a:pt x="1213" y="996"/>
                  <a:pt x="1277" y="989"/>
                  <a:pt x="1324" y="984"/>
                </a:cubicBezTo>
                <a:cubicBezTo>
                  <a:pt x="1353" y="974"/>
                  <a:pt x="1372" y="964"/>
                  <a:pt x="1404" y="960"/>
                </a:cubicBezTo>
                <a:cubicBezTo>
                  <a:pt x="1421" y="954"/>
                  <a:pt x="1435" y="942"/>
                  <a:pt x="1452" y="936"/>
                </a:cubicBezTo>
                <a:cubicBezTo>
                  <a:pt x="1473" y="929"/>
                  <a:pt x="1493" y="921"/>
                  <a:pt x="1512" y="908"/>
                </a:cubicBezTo>
                <a:cubicBezTo>
                  <a:pt x="1520" y="896"/>
                  <a:pt x="1544" y="880"/>
                  <a:pt x="1544" y="880"/>
                </a:cubicBezTo>
                <a:cubicBezTo>
                  <a:pt x="1558" y="838"/>
                  <a:pt x="1576" y="813"/>
                  <a:pt x="1620" y="804"/>
                </a:cubicBezTo>
                <a:cubicBezTo>
                  <a:pt x="1627" y="783"/>
                  <a:pt x="1627" y="789"/>
                  <a:pt x="1620" y="756"/>
                </a:cubicBezTo>
                <a:cubicBezTo>
                  <a:pt x="1618" y="748"/>
                  <a:pt x="1612" y="732"/>
                  <a:pt x="1612" y="732"/>
                </a:cubicBezTo>
                <a:cubicBezTo>
                  <a:pt x="1618" y="715"/>
                  <a:pt x="1619" y="679"/>
                  <a:pt x="1636" y="668"/>
                </a:cubicBezTo>
                <a:cubicBezTo>
                  <a:pt x="1649" y="660"/>
                  <a:pt x="1673" y="657"/>
                  <a:pt x="1688" y="652"/>
                </a:cubicBezTo>
                <a:cubicBezTo>
                  <a:pt x="1700" y="634"/>
                  <a:pt x="1707" y="616"/>
                  <a:pt x="1676" y="624"/>
                </a:cubicBezTo>
                <a:cubicBezTo>
                  <a:pt x="1671" y="621"/>
                  <a:pt x="1660" y="620"/>
                  <a:pt x="1653" y="621"/>
                </a:cubicBezTo>
                <a:cubicBezTo>
                  <a:pt x="1646" y="622"/>
                  <a:pt x="1646" y="625"/>
                  <a:pt x="1636" y="632"/>
                </a:cubicBezTo>
                <a:cubicBezTo>
                  <a:pt x="1615" y="639"/>
                  <a:pt x="1610" y="655"/>
                  <a:pt x="1593" y="666"/>
                </a:cubicBezTo>
                <a:cubicBezTo>
                  <a:pt x="1584" y="673"/>
                  <a:pt x="1582" y="664"/>
                  <a:pt x="1575" y="666"/>
                </a:cubicBezTo>
                <a:cubicBezTo>
                  <a:pt x="1568" y="668"/>
                  <a:pt x="1560" y="673"/>
                  <a:pt x="1549" y="677"/>
                </a:cubicBezTo>
                <a:cubicBezTo>
                  <a:pt x="1538" y="681"/>
                  <a:pt x="1517" y="689"/>
                  <a:pt x="1506" y="692"/>
                </a:cubicBezTo>
                <a:cubicBezTo>
                  <a:pt x="1495" y="697"/>
                  <a:pt x="1492" y="691"/>
                  <a:pt x="1480" y="696"/>
                </a:cubicBezTo>
                <a:cubicBezTo>
                  <a:pt x="1468" y="701"/>
                  <a:pt x="1450" y="712"/>
                  <a:pt x="1432" y="720"/>
                </a:cubicBezTo>
                <a:cubicBezTo>
                  <a:pt x="1411" y="727"/>
                  <a:pt x="1392" y="737"/>
                  <a:pt x="1372" y="744"/>
                </a:cubicBezTo>
                <a:cubicBezTo>
                  <a:pt x="1365" y="764"/>
                  <a:pt x="1372" y="755"/>
                  <a:pt x="1344" y="764"/>
                </a:cubicBezTo>
                <a:cubicBezTo>
                  <a:pt x="1336" y="767"/>
                  <a:pt x="1320" y="772"/>
                  <a:pt x="1320" y="772"/>
                </a:cubicBezTo>
                <a:cubicBezTo>
                  <a:pt x="1309" y="772"/>
                  <a:pt x="1282" y="750"/>
                  <a:pt x="1273" y="749"/>
                </a:cubicBezTo>
                <a:cubicBezTo>
                  <a:pt x="1264" y="748"/>
                  <a:pt x="1271" y="751"/>
                  <a:pt x="1264" y="768"/>
                </a:cubicBezTo>
                <a:cubicBezTo>
                  <a:pt x="1261" y="798"/>
                  <a:pt x="1265" y="840"/>
                  <a:pt x="1232" y="848"/>
                </a:cubicBezTo>
                <a:cubicBezTo>
                  <a:pt x="1193" y="844"/>
                  <a:pt x="1159" y="835"/>
                  <a:pt x="1120" y="832"/>
                </a:cubicBezTo>
                <a:cubicBezTo>
                  <a:pt x="1116" y="829"/>
                  <a:pt x="1111" y="828"/>
                  <a:pt x="1108" y="824"/>
                </a:cubicBezTo>
                <a:cubicBezTo>
                  <a:pt x="1105" y="821"/>
                  <a:pt x="1107" y="815"/>
                  <a:pt x="1104" y="812"/>
                </a:cubicBezTo>
                <a:cubicBezTo>
                  <a:pt x="1087" y="795"/>
                  <a:pt x="1070" y="792"/>
                  <a:pt x="1048" y="788"/>
                </a:cubicBezTo>
                <a:cubicBezTo>
                  <a:pt x="1045" y="784"/>
                  <a:pt x="1042" y="781"/>
                  <a:pt x="1040" y="776"/>
                </a:cubicBezTo>
                <a:cubicBezTo>
                  <a:pt x="1037" y="768"/>
                  <a:pt x="1040" y="759"/>
                  <a:pt x="1036" y="752"/>
                </a:cubicBezTo>
                <a:cubicBezTo>
                  <a:pt x="1032" y="744"/>
                  <a:pt x="1019" y="745"/>
                  <a:pt x="1012" y="740"/>
                </a:cubicBezTo>
                <a:cubicBezTo>
                  <a:pt x="1000" y="722"/>
                  <a:pt x="985" y="717"/>
                  <a:pt x="967" y="705"/>
                </a:cubicBezTo>
                <a:cubicBezTo>
                  <a:pt x="963" y="692"/>
                  <a:pt x="942" y="672"/>
                  <a:pt x="942" y="672"/>
                </a:cubicBezTo>
                <a:cubicBezTo>
                  <a:pt x="936" y="654"/>
                  <a:pt x="914" y="671"/>
                  <a:pt x="920" y="652"/>
                </a:cubicBezTo>
                <a:cubicBezTo>
                  <a:pt x="925" y="580"/>
                  <a:pt x="909" y="579"/>
                  <a:pt x="968" y="564"/>
                </a:cubicBezTo>
                <a:cubicBezTo>
                  <a:pt x="1004" y="573"/>
                  <a:pt x="1006" y="559"/>
                  <a:pt x="1016" y="528"/>
                </a:cubicBezTo>
                <a:cubicBezTo>
                  <a:pt x="1017" y="524"/>
                  <a:pt x="1024" y="525"/>
                  <a:pt x="1028" y="524"/>
                </a:cubicBezTo>
                <a:cubicBezTo>
                  <a:pt x="1040" y="522"/>
                  <a:pt x="1052" y="521"/>
                  <a:pt x="1064" y="520"/>
                </a:cubicBezTo>
                <a:cubicBezTo>
                  <a:pt x="1081" y="514"/>
                  <a:pt x="1077" y="506"/>
                  <a:pt x="1092" y="496"/>
                </a:cubicBezTo>
                <a:cubicBezTo>
                  <a:pt x="1102" y="467"/>
                  <a:pt x="1105" y="479"/>
                  <a:pt x="1092" y="460"/>
                </a:cubicBezTo>
                <a:cubicBezTo>
                  <a:pt x="1098" y="434"/>
                  <a:pt x="1108" y="411"/>
                  <a:pt x="1076" y="400"/>
                </a:cubicBezTo>
                <a:cubicBezTo>
                  <a:pt x="1070" y="381"/>
                  <a:pt x="1060" y="382"/>
                  <a:pt x="1044" y="392"/>
                </a:cubicBezTo>
                <a:cubicBezTo>
                  <a:pt x="1029" y="370"/>
                  <a:pt x="1020" y="341"/>
                  <a:pt x="1012" y="316"/>
                </a:cubicBezTo>
                <a:cubicBezTo>
                  <a:pt x="1006" y="297"/>
                  <a:pt x="1004" y="275"/>
                  <a:pt x="988" y="264"/>
                </a:cubicBezTo>
                <a:cubicBezTo>
                  <a:pt x="985" y="260"/>
                  <a:pt x="983" y="255"/>
                  <a:pt x="980" y="252"/>
                </a:cubicBezTo>
                <a:cubicBezTo>
                  <a:pt x="977" y="249"/>
                  <a:pt x="971" y="248"/>
                  <a:pt x="968" y="244"/>
                </a:cubicBezTo>
                <a:cubicBezTo>
                  <a:pt x="965" y="241"/>
                  <a:pt x="967" y="235"/>
                  <a:pt x="964" y="232"/>
                </a:cubicBezTo>
                <a:cubicBezTo>
                  <a:pt x="955" y="223"/>
                  <a:pt x="932" y="224"/>
                  <a:pt x="920" y="220"/>
                </a:cubicBezTo>
                <a:cubicBezTo>
                  <a:pt x="908" y="184"/>
                  <a:pt x="913" y="205"/>
                  <a:pt x="888" y="184"/>
                </a:cubicBezTo>
                <a:cubicBezTo>
                  <a:pt x="881" y="177"/>
                  <a:pt x="893" y="179"/>
                  <a:pt x="888" y="173"/>
                </a:cubicBezTo>
                <a:cubicBezTo>
                  <a:pt x="885" y="168"/>
                  <a:pt x="870" y="167"/>
                  <a:pt x="867" y="152"/>
                </a:cubicBezTo>
                <a:cubicBezTo>
                  <a:pt x="871" y="130"/>
                  <a:pt x="868" y="106"/>
                  <a:pt x="872" y="84"/>
                </a:cubicBezTo>
                <a:cubicBezTo>
                  <a:pt x="868" y="61"/>
                  <a:pt x="873" y="28"/>
                  <a:pt x="848" y="20"/>
                </a:cubicBezTo>
                <a:cubicBezTo>
                  <a:pt x="841" y="0"/>
                  <a:pt x="848" y="7"/>
                  <a:pt x="820" y="16"/>
                </a:cubicBezTo>
                <a:cubicBezTo>
                  <a:pt x="812" y="19"/>
                  <a:pt x="796" y="24"/>
                  <a:pt x="796" y="24"/>
                </a:cubicBezTo>
                <a:cubicBezTo>
                  <a:pt x="789" y="44"/>
                  <a:pt x="780" y="84"/>
                  <a:pt x="780" y="84"/>
                </a:cubicBezTo>
                <a:cubicBezTo>
                  <a:pt x="786" y="186"/>
                  <a:pt x="777" y="122"/>
                  <a:pt x="800" y="164"/>
                </a:cubicBezTo>
                <a:cubicBezTo>
                  <a:pt x="800" y="164"/>
                  <a:pt x="820" y="194"/>
                  <a:pt x="824" y="200"/>
                </a:cubicBezTo>
                <a:cubicBezTo>
                  <a:pt x="829" y="207"/>
                  <a:pt x="832" y="224"/>
                  <a:pt x="832" y="224"/>
                </a:cubicBezTo>
                <a:cubicBezTo>
                  <a:pt x="813" y="230"/>
                  <a:pt x="810" y="219"/>
                  <a:pt x="800" y="204"/>
                </a:cubicBezTo>
                <a:cubicBezTo>
                  <a:pt x="791" y="230"/>
                  <a:pt x="787" y="231"/>
                  <a:pt x="772" y="252"/>
                </a:cubicBezTo>
                <a:cubicBezTo>
                  <a:pt x="758" y="271"/>
                  <a:pt x="765" y="292"/>
                  <a:pt x="740" y="300"/>
                </a:cubicBezTo>
                <a:cubicBezTo>
                  <a:pt x="732" y="297"/>
                  <a:pt x="724" y="295"/>
                  <a:pt x="716" y="292"/>
                </a:cubicBezTo>
                <a:cubicBezTo>
                  <a:pt x="712" y="291"/>
                  <a:pt x="704" y="288"/>
                  <a:pt x="704" y="288"/>
                </a:cubicBezTo>
                <a:cubicBezTo>
                  <a:pt x="683" y="256"/>
                  <a:pt x="673" y="269"/>
                  <a:pt x="628" y="272"/>
                </a:cubicBezTo>
                <a:cubicBezTo>
                  <a:pt x="608" y="285"/>
                  <a:pt x="600" y="271"/>
                  <a:pt x="580" y="264"/>
                </a:cubicBezTo>
                <a:cubicBezTo>
                  <a:pt x="576" y="248"/>
                  <a:pt x="574" y="224"/>
                  <a:pt x="560" y="212"/>
                </a:cubicBezTo>
                <a:cubicBezTo>
                  <a:pt x="553" y="206"/>
                  <a:pt x="536" y="196"/>
                  <a:pt x="536" y="196"/>
                </a:cubicBezTo>
                <a:cubicBezTo>
                  <a:pt x="540" y="175"/>
                  <a:pt x="543" y="163"/>
                  <a:pt x="552" y="144"/>
                </a:cubicBezTo>
                <a:cubicBezTo>
                  <a:pt x="538" y="102"/>
                  <a:pt x="547" y="92"/>
                  <a:pt x="500" y="84"/>
                </a:cubicBezTo>
                <a:cubicBezTo>
                  <a:pt x="472" y="66"/>
                  <a:pt x="485" y="65"/>
                  <a:pt x="464" y="72"/>
                </a:cubicBezTo>
                <a:cubicBezTo>
                  <a:pt x="357" y="64"/>
                  <a:pt x="446" y="71"/>
                  <a:pt x="388" y="52"/>
                </a:cubicBezTo>
                <a:cubicBezTo>
                  <a:pt x="382" y="54"/>
                  <a:pt x="370" y="61"/>
                  <a:pt x="364" y="52"/>
                </a:cubicBezTo>
                <a:cubicBezTo>
                  <a:pt x="359" y="45"/>
                  <a:pt x="356" y="28"/>
                  <a:pt x="356" y="28"/>
                </a:cubicBezTo>
                <a:cubicBezTo>
                  <a:pt x="316" y="32"/>
                  <a:pt x="289" y="25"/>
                  <a:pt x="252" y="16"/>
                </a:cubicBezTo>
                <a:cubicBezTo>
                  <a:pt x="170" y="26"/>
                  <a:pt x="102" y="48"/>
                  <a:pt x="16" y="52"/>
                </a:cubicBezTo>
                <a:cubicBezTo>
                  <a:pt x="9" y="63"/>
                  <a:pt x="0" y="88"/>
                  <a:pt x="0" y="88"/>
                </a:cubicBezTo>
                <a:cubicBezTo>
                  <a:pt x="9" y="115"/>
                  <a:pt x="22" y="139"/>
                  <a:pt x="28" y="168"/>
                </a:cubicBezTo>
                <a:cubicBezTo>
                  <a:pt x="25" y="219"/>
                  <a:pt x="4" y="242"/>
                  <a:pt x="52" y="252"/>
                </a:cubicBezTo>
                <a:cubicBezTo>
                  <a:pt x="57" y="268"/>
                  <a:pt x="59" y="284"/>
                  <a:pt x="64" y="300"/>
                </a:cubicBezTo>
                <a:cubicBezTo>
                  <a:pt x="67" y="325"/>
                  <a:pt x="68" y="352"/>
                  <a:pt x="76" y="376"/>
                </a:cubicBezTo>
                <a:cubicBezTo>
                  <a:pt x="75" y="393"/>
                  <a:pt x="77" y="411"/>
                  <a:pt x="72" y="428"/>
                </a:cubicBezTo>
                <a:cubicBezTo>
                  <a:pt x="71" y="432"/>
                  <a:pt x="63" y="429"/>
                  <a:pt x="60" y="432"/>
                </a:cubicBezTo>
                <a:cubicBezTo>
                  <a:pt x="53" y="439"/>
                  <a:pt x="44" y="456"/>
                  <a:pt x="44" y="456"/>
                </a:cubicBezTo>
                <a:cubicBezTo>
                  <a:pt x="56" y="492"/>
                  <a:pt x="40" y="455"/>
                  <a:pt x="116" y="472"/>
                </a:cubicBezTo>
                <a:cubicBezTo>
                  <a:pt x="136" y="476"/>
                  <a:pt x="161" y="509"/>
                  <a:pt x="172" y="524"/>
                </a:cubicBezTo>
                <a:cubicBezTo>
                  <a:pt x="173" y="525"/>
                  <a:pt x="184" y="551"/>
                  <a:pt x="188" y="552"/>
                </a:cubicBezTo>
                <a:cubicBezTo>
                  <a:pt x="201" y="556"/>
                  <a:pt x="215" y="555"/>
                  <a:pt x="228" y="556"/>
                </a:cubicBezTo>
                <a:cubicBezTo>
                  <a:pt x="254" y="573"/>
                  <a:pt x="258" y="604"/>
                  <a:pt x="264" y="632"/>
                </a:cubicBezTo>
                <a:cubicBezTo>
                  <a:pt x="260" y="679"/>
                  <a:pt x="266" y="777"/>
                  <a:pt x="220" y="808"/>
                </a:cubicBezTo>
                <a:cubicBezTo>
                  <a:pt x="213" y="829"/>
                  <a:pt x="218" y="816"/>
                  <a:pt x="200" y="844"/>
                </a:cubicBezTo>
                <a:cubicBezTo>
                  <a:pt x="195" y="852"/>
                  <a:pt x="176" y="860"/>
                  <a:pt x="176" y="860"/>
                </a:cubicBezTo>
                <a:cubicBezTo>
                  <a:pt x="160" y="884"/>
                  <a:pt x="142" y="889"/>
                  <a:pt x="120" y="904"/>
                </a:cubicBezTo>
                <a:cubicBezTo>
                  <a:pt x="115" y="922"/>
                  <a:pt x="113" y="930"/>
                  <a:pt x="132" y="936"/>
                </a:cubicBezTo>
                <a:cubicBezTo>
                  <a:pt x="146" y="957"/>
                  <a:pt x="154" y="975"/>
                  <a:pt x="180" y="984"/>
                </a:cubicBezTo>
                <a:cubicBezTo>
                  <a:pt x="189" y="1010"/>
                  <a:pt x="177" y="984"/>
                  <a:pt x="196" y="1000"/>
                </a:cubicBezTo>
                <a:cubicBezTo>
                  <a:pt x="213" y="1014"/>
                  <a:pt x="204" y="1032"/>
                  <a:pt x="228" y="1040"/>
                </a:cubicBezTo>
                <a:cubicBezTo>
                  <a:pt x="236" y="1063"/>
                  <a:pt x="229" y="1049"/>
                  <a:pt x="256" y="1076"/>
                </a:cubicBezTo>
                <a:cubicBezTo>
                  <a:pt x="269" y="1089"/>
                  <a:pt x="260" y="1085"/>
                  <a:pt x="268" y="1100"/>
                </a:cubicBezTo>
                <a:cubicBezTo>
                  <a:pt x="282" y="1126"/>
                  <a:pt x="293" y="1136"/>
                  <a:pt x="300" y="1164"/>
                </a:cubicBezTo>
                <a:cubicBezTo>
                  <a:pt x="299" y="1176"/>
                  <a:pt x="298" y="1188"/>
                  <a:pt x="296" y="1200"/>
                </a:cubicBezTo>
                <a:cubicBezTo>
                  <a:pt x="295" y="1204"/>
                  <a:pt x="299" y="1215"/>
                  <a:pt x="295" y="1215"/>
                </a:cubicBezTo>
                <a:cubicBezTo>
                  <a:pt x="294" y="1215"/>
                  <a:pt x="296" y="1212"/>
                  <a:pt x="295" y="1212"/>
                </a:cubicBezTo>
                <a:cubicBezTo>
                  <a:pt x="294" y="1212"/>
                  <a:pt x="289" y="1215"/>
                  <a:pt x="288" y="1216"/>
                </a:cubicBezTo>
              </a:path>
            </a:pathLst>
          </a:custGeom>
          <a:solidFill>
            <a:srgbClr val="FFB66D"/>
          </a:solidFill>
          <a:ln w="190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37" name="Freeform 5"/>
          <p:cNvSpPr>
            <a:spLocks/>
          </p:cNvSpPr>
          <p:nvPr/>
        </p:nvSpPr>
        <p:spPr bwMode="auto">
          <a:xfrm>
            <a:off x="0" y="3144838"/>
            <a:ext cx="2011363" cy="2516187"/>
          </a:xfrm>
          <a:custGeom>
            <a:avLst/>
            <a:gdLst>
              <a:gd name="T0" fmla="*/ 34 w 1267"/>
              <a:gd name="T1" fmla="*/ 123 h 1585"/>
              <a:gd name="T2" fmla="*/ 118 w 1267"/>
              <a:gd name="T3" fmla="*/ 195 h 1585"/>
              <a:gd name="T4" fmla="*/ 211 w 1267"/>
              <a:gd name="T5" fmla="*/ 186 h 1585"/>
              <a:gd name="T6" fmla="*/ 280 w 1267"/>
              <a:gd name="T7" fmla="*/ 360 h 1585"/>
              <a:gd name="T8" fmla="*/ 313 w 1267"/>
              <a:gd name="T9" fmla="*/ 534 h 1585"/>
              <a:gd name="T10" fmla="*/ 364 w 1267"/>
              <a:gd name="T11" fmla="*/ 591 h 1585"/>
              <a:gd name="T12" fmla="*/ 379 w 1267"/>
              <a:gd name="T13" fmla="*/ 684 h 1585"/>
              <a:gd name="T14" fmla="*/ 328 w 1267"/>
              <a:gd name="T15" fmla="*/ 756 h 1585"/>
              <a:gd name="T16" fmla="*/ 319 w 1267"/>
              <a:gd name="T17" fmla="*/ 816 h 1585"/>
              <a:gd name="T18" fmla="*/ 268 w 1267"/>
              <a:gd name="T19" fmla="*/ 819 h 1585"/>
              <a:gd name="T20" fmla="*/ 319 w 1267"/>
              <a:gd name="T21" fmla="*/ 870 h 1585"/>
              <a:gd name="T22" fmla="*/ 325 w 1267"/>
              <a:gd name="T23" fmla="*/ 942 h 1585"/>
              <a:gd name="T24" fmla="*/ 343 w 1267"/>
              <a:gd name="T25" fmla="*/ 978 h 1585"/>
              <a:gd name="T26" fmla="*/ 349 w 1267"/>
              <a:gd name="T27" fmla="*/ 1068 h 1585"/>
              <a:gd name="T28" fmla="*/ 397 w 1267"/>
              <a:gd name="T29" fmla="*/ 1065 h 1585"/>
              <a:gd name="T30" fmla="*/ 394 w 1267"/>
              <a:gd name="T31" fmla="*/ 1116 h 1585"/>
              <a:gd name="T32" fmla="*/ 412 w 1267"/>
              <a:gd name="T33" fmla="*/ 1200 h 1585"/>
              <a:gd name="T34" fmla="*/ 391 w 1267"/>
              <a:gd name="T35" fmla="*/ 1233 h 1585"/>
              <a:gd name="T36" fmla="*/ 331 w 1267"/>
              <a:gd name="T37" fmla="*/ 1230 h 1585"/>
              <a:gd name="T38" fmla="*/ 370 w 1267"/>
              <a:gd name="T39" fmla="*/ 1287 h 1585"/>
              <a:gd name="T40" fmla="*/ 409 w 1267"/>
              <a:gd name="T41" fmla="*/ 1392 h 1585"/>
              <a:gd name="T42" fmla="*/ 487 w 1267"/>
              <a:gd name="T43" fmla="*/ 1443 h 1585"/>
              <a:gd name="T44" fmla="*/ 526 w 1267"/>
              <a:gd name="T45" fmla="*/ 1512 h 1585"/>
              <a:gd name="T46" fmla="*/ 586 w 1267"/>
              <a:gd name="T47" fmla="*/ 1518 h 1585"/>
              <a:gd name="T48" fmla="*/ 547 w 1267"/>
              <a:gd name="T49" fmla="*/ 1401 h 1585"/>
              <a:gd name="T50" fmla="*/ 454 w 1267"/>
              <a:gd name="T51" fmla="*/ 1284 h 1585"/>
              <a:gd name="T52" fmla="*/ 430 w 1267"/>
              <a:gd name="T53" fmla="*/ 1251 h 1585"/>
              <a:gd name="T54" fmla="*/ 466 w 1267"/>
              <a:gd name="T55" fmla="*/ 1203 h 1585"/>
              <a:gd name="T56" fmla="*/ 514 w 1267"/>
              <a:gd name="T57" fmla="*/ 1290 h 1585"/>
              <a:gd name="T58" fmla="*/ 604 w 1267"/>
              <a:gd name="T59" fmla="*/ 1380 h 1585"/>
              <a:gd name="T60" fmla="*/ 637 w 1267"/>
              <a:gd name="T61" fmla="*/ 1428 h 1585"/>
              <a:gd name="T62" fmla="*/ 748 w 1267"/>
              <a:gd name="T63" fmla="*/ 1482 h 1585"/>
              <a:gd name="T64" fmla="*/ 1060 w 1267"/>
              <a:gd name="T65" fmla="*/ 1542 h 1585"/>
              <a:gd name="T66" fmla="*/ 1255 w 1267"/>
              <a:gd name="T67" fmla="*/ 1545 h 1585"/>
              <a:gd name="T68" fmla="*/ 1226 w 1267"/>
              <a:gd name="T69" fmla="*/ 1384 h 1585"/>
              <a:gd name="T70" fmla="*/ 1154 w 1267"/>
              <a:gd name="T71" fmla="*/ 1298 h 1585"/>
              <a:gd name="T72" fmla="*/ 1148 w 1267"/>
              <a:gd name="T73" fmla="*/ 1288 h 1585"/>
              <a:gd name="T74" fmla="*/ 1095 w 1267"/>
              <a:gd name="T75" fmla="*/ 1205 h 1585"/>
              <a:gd name="T76" fmla="*/ 1024 w 1267"/>
              <a:gd name="T77" fmla="*/ 1104 h 1585"/>
              <a:gd name="T78" fmla="*/ 985 w 1267"/>
              <a:gd name="T79" fmla="*/ 1032 h 1585"/>
              <a:gd name="T80" fmla="*/ 970 w 1267"/>
              <a:gd name="T81" fmla="*/ 945 h 1585"/>
              <a:gd name="T82" fmla="*/ 997 w 1267"/>
              <a:gd name="T83" fmla="*/ 753 h 1585"/>
              <a:gd name="T84" fmla="*/ 1051 w 1267"/>
              <a:gd name="T85" fmla="*/ 474 h 1585"/>
              <a:gd name="T86" fmla="*/ 1048 w 1267"/>
              <a:gd name="T87" fmla="*/ 363 h 1585"/>
              <a:gd name="T88" fmla="*/ 895 w 1267"/>
              <a:gd name="T89" fmla="*/ 315 h 1585"/>
              <a:gd name="T90" fmla="*/ 748 w 1267"/>
              <a:gd name="T91" fmla="*/ 288 h 1585"/>
              <a:gd name="T92" fmla="*/ 538 w 1267"/>
              <a:gd name="T93" fmla="*/ 225 h 1585"/>
              <a:gd name="T94" fmla="*/ 391 w 1267"/>
              <a:gd name="T95" fmla="*/ 174 h 1585"/>
              <a:gd name="T96" fmla="*/ 223 w 1267"/>
              <a:gd name="T97" fmla="*/ 108 h 1585"/>
              <a:gd name="T98" fmla="*/ 117 w 1267"/>
              <a:gd name="T99" fmla="*/ 56 h 1585"/>
              <a:gd name="T100" fmla="*/ 7 w 1267"/>
              <a:gd name="T101" fmla="*/ 33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67" h="1585">
                <a:moveTo>
                  <a:pt x="10" y="0"/>
                </a:moveTo>
                <a:cubicBezTo>
                  <a:pt x="13" y="71"/>
                  <a:pt x="0" y="59"/>
                  <a:pt x="37" y="84"/>
                </a:cubicBezTo>
                <a:cubicBezTo>
                  <a:pt x="42" y="98"/>
                  <a:pt x="37" y="109"/>
                  <a:pt x="34" y="123"/>
                </a:cubicBezTo>
                <a:cubicBezTo>
                  <a:pt x="43" y="137"/>
                  <a:pt x="42" y="159"/>
                  <a:pt x="52" y="171"/>
                </a:cubicBezTo>
                <a:cubicBezTo>
                  <a:pt x="59" y="180"/>
                  <a:pt x="75" y="180"/>
                  <a:pt x="85" y="183"/>
                </a:cubicBezTo>
                <a:cubicBezTo>
                  <a:pt x="92" y="204"/>
                  <a:pt x="98" y="202"/>
                  <a:pt x="118" y="195"/>
                </a:cubicBezTo>
                <a:cubicBezTo>
                  <a:pt x="124" y="185"/>
                  <a:pt x="129" y="176"/>
                  <a:pt x="133" y="165"/>
                </a:cubicBezTo>
                <a:cubicBezTo>
                  <a:pt x="149" y="168"/>
                  <a:pt x="163" y="172"/>
                  <a:pt x="178" y="177"/>
                </a:cubicBezTo>
                <a:cubicBezTo>
                  <a:pt x="189" y="181"/>
                  <a:pt x="211" y="186"/>
                  <a:pt x="211" y="186"/>
                </a:cubicBezTo>
                <a:cubicBezTo>
                  <a:pt x="218" y="208"/>
                  <a:pt x="231" y="222"/>
                  <a:pt x="244" y="240"/>
                </a:cubicBezTo>
                <a:cubicBezTo>
                  <a:pt x="254" y="254"/>
                  <a:pt x="251" y="266"/>
                  <a:pt x="265" y="276"/>
                </a:cubicBezTo>
                <a:cubicBezTo>
                  <a:pt x="274" y="304"/>
                  <a:pt x="264" y="336"/>
                  <a:pt x="280" y="360"/>
                </a:cubicBezTo>
                <a:cubicBezTo>
                  <a:pt x="284" y="375"/>
                  <a:pt x="288" y="390"/>
                  <a:pt x="292" y="405"/>
                </a:cubicBezTo>
                <a:cubicBezTo>
                  <a:pt x="294" y="414"/>
                  <a:pt x="301" y="432"/>
                  <a:pt x="301" y="432"/>
                </a:cubicBezTo>
                <a:cubicBezTo>
                  <a:pt x="290" y="464"/>
                  <a:pt x="288" y="509"/>
                  <a:pt x="313" y="534"/>
                </a:cubicBezTo>
                <a:cubicBezTo>
                  <a:pt x="319" y="551"/>
                  <a:pt x="337" y="567"/>
                  <a:pt x="355" y="573"/>
                </a:cubicBezTo>
                <a:cubicBezTo>
                  <a:pt x="356" y="576"/>
                  <a:pt x="357" y="579"/>
                  <a:pt x="358" y="582"/>
                </a:cubicBezTo>
                <a:cubicBezTo>
                  <a:pt x="360" y="585"/>
                  <a:pt x="363" y="588"/>
                  <a:pt x="364" y="591"/>
                </a:cubicBezTo>
                <a:cubicBezTo>
                  <a:pt x="367" y="597"/>
                  <a:pt x="370" y="609"/>
                  <a:pt x="370" y="609"/>
                </a:cubicBezTo>
                <a:cubicBezTo>
                  <a:pt x="366" y="663"/>
                  <a:pt x="364" y="642"/>
                  <a:pt x="352" y="678"/>
                </a:cubicBezTo>
                <a:cubicBezTo>
                  <a:pt x="361" y="681"/>
                  <a:pt x="375" y="676"/>
                  <a:pt x="379" y="684"/>
                </a:cubicBezTo>
                <a:cubicBezTo>
                  <a:pt x="383" y="691"/>
                  <a:pt x="379" y="701"/>
                  <a:pt x="376" y="708"/>
                </a:cubicBezTo>
                <a:cubicBezTo>
                  <a:pt x="373" y="715"/>
                  <a:pt x="363" y="717"/>
                  <a:pt x="358" y="723"/>
                </a:cubicBezTo>
                <a:cubicBezTo>
                  <a:pt x="348" y="735"/>
                  <a:pt x="343" y="751"/>
                  <a:pt x="328" y="756"/>
                </a:cubicBezTo>
                <a:cubicBezTo>
                  <a:pt x="321" y="767"/>
                  <a:pt x="314" y="765"/>
                  <a:pt x="310" y="777"/>
                </a:cubicBezTo>
                <a:cubicBezTo>
                  <a:pt x="311" y="784"/>
                  <a:pt x="311" y="791"/>
                  <a:pt x="313" y="798"/>
                </a:cubicBezTo>
                <a:cubicBezTo>
                  <a:pt x="314" y="804"/>
                  <a:pt x="319" y="816"/>
                  <a:pt x="319" y="816"/>
                </a:cubicBezTo>
                <a:cubicBezTo>
                  <a:pt x="315" y="871"/>
                  <a:pt x="320" y="865"/>
                  <a:pt x="292" y="846"/>
                </a:cubicBezTo>
                <a:cubicBezTo>
                  <a:pt x="277" y="851"/>
                  <a:pt x="279" y="842"/>
                  <a:pt x="283" y="831"/>
                </a:cubicBezTo>
                <a:cubicBezTo>
                  <a:pt x="280" y="819"/>
                  <a:pt x="279" y="802"/>
                  <a:pt x="268" y="819"/>
                </a:cubicBezTo>
                <a:cubicBezTo>
                  <a:pt x="269" y="839"/>
                  <a:pt x="263" y="875"/>
                  <a:pt x="283" y="888"/>
                </a:cubicBezTo>
                <a:cubicBezTo>
                  <a:pt x="289" y="886"/>
                  <a:pt x="295" y="884"/>
                  <a:pt x="301" y="882"/>
                </a:cubicBezTo>
                <a:cubicBezTo>
                  <a:pt x="308" y="880"/>
                  <a:pt x="319" y="870"/>
                  <a:pt x="319" y="870"/>
                </a:cubicBezTo>
                <a:cubicBezTo>
                  <a:pt x="335" y="873"/>
                  <a:pt x="350" y="877"/>
                  <a:pt x="367" y="879"/>
                </a:cubicBezTo>
                <a:cubicBezTo>
                  <a:pt x="374" y="900"/>
                  <a:pt x="358" y="927"/>
                  <a:pt x="346" y="945"/>
                </a:cubicBezTo>
                <a:cubicBezTo>
                  <a:pt x="341" y="914"/>
                  <a:pt x="333" y="919"/>
                  <a:pt x="325" y="942"/>
                </a:cubicBezTo>
                <a:cubicBezTo>
                  <a:pt x="329" y="968"/>
                  <a:pt x="333" y="971"/>
                  <a:pt x="307" y="975"/>
                </a:cubicBezTo>
                <a:cubicBezTo>
                  <a:pt x="311" y="991"/>
                  <a:pt x="314" y="993"/>
                  <a:pt x="328" y="984"/>
                </a:cubicBezTo>
                <a:cubicBezTo>
                  <a:pt x="331" y="980"/>
                  <a:pt x="342" y="973"/>
                  <a:pt x="343" y="978"/>
                </a:cubicBezTo>
                <a:cubicBezTo>
                  <a:pt x="345" y="997"/>
                  <a:pt x="344" y="1016"/>
                  <a:pt x="340" y="1035"/>
                </a:cubicBezTo>
                <a:cubicBezTo>
                  <a:pt x="339" y="1042"/>
                  <a:pt x="328" y="1053"/>
                  <a:pt x="328" y="1053"/>
                </a:cubicBezTo>
                <a:cubicBezTo>
                  <a:pt x="331" y="1070"/>
                  <a:pt x="333" y="1073"/>
                  <a:pt x="349" y="1068"/>
                </a:cubicBezTo>
                <a:cubicBezTo>
                  <a:pt x="380" y="1089"/>
                  <a:pt x="356" y="1081"/>
                  <a:pt x="379" y="1065"/>
                </a:cubicBezTo>
                <a:cubicBezTo>
                  <a:pt x="394" y="1075"/>
                  <a:pt x="402" y="1065"/>
                  <a:pt x="385" y="1059"/>
                </a:cubicBezTo>
                <a:cubicBezTo>
                  <a:pt x="406" y="1052"/>
                  <a:pt x="384" y="1056"/>
                  <a:pt x="397" y="1065"/>
                </a:cubicBezTo>
                <a:cubicBezTo>
                  <a:pt x="402" y="1069"/>
                  <a:pt x="415" y="1071"/>
                  <a:pt x="415" y="1071"/>
                </a:cubicBezTo>
                <a:cubicBezTo>
                  <a:pt x="412" y="1080"/>
                  <a:pt x="409" y="1089"/>
                  <a:pt x="406" y="1098"/>
                </a:cubicBezTo>
                <a:cubicBezTo>
                  <a:pt x="404" y="1105"/>
                  <a:pt x="398" y="1110"/>
                  <a:pt x="394" y="1116"/>
                </a:cubicBezTo>
                <a:cubicBezTo>
                  <a:pt x="392" y="1119"/>
                  <a:pt x="388" y="1125"/>
                  <a:pt x="388" y="1125"/>
                </a:cubicBezTo>
                <a:cubicBezTo>
                  <a:pt x="391" y="1143"/>
                  <a:pt x="391" y="1153"/>
                  <a:pt x="385" y="1170"/>
                </a:cubicBezTo>
                <a:cubicBezTo>
                  <a:pt x="389" y="1182"/>
                  <a:pt x="401" y="1193"/>
                  <a:pt x="412" y="1200"/>
                </a:cubicBezTo>
                <a:cubicBezTo>
                  <a:pt x="414" y="1206"/>
                  <a:pt x="416" y="1212"/>
                  <a:pt x="418" y="1218"/>
                </a:cubicBezTo>
                <a:cubicBezTo>
                  <a:pt x="419" y="1221"/>
                  <a:pt x="421" y="1227"/>
                  <a:pt x="421" y="1227"/>
                </a:cubicBezTo>
                <a:cubicBezTo>
                  <a:pt x="415" y="1246"/>
                  <a:pt x="405" y="1242"/>
                  <a:pt x="391" y="1233"/>
                </a:cubicBezTo>
                <a:cubicBezTo>
                  <a:pt x="383" y="1221"/>
                  <a:pt x="378" y="1218"/>
                  <a:pt x="364" y="1215"/>
                </a:cubicBezTo>
                <a:cubicBezTo>
                  <a:pt x="342" y="1193"/>
                  <a:pt x="331" y="1203"/>
                  <a:pt x="307" y="1215"/>
                </a:cubicBezTo>
                <a:cubicBezTo>
                  <a:pt x="311" y="1228"/>
                  <a:pt x="319" y="1226"/>
                  <a:pt x="331" y="1230"/>
                </a:cubicBezTo>
                <a:cubicBezTo>
                  <a:pt x="339" y="1243"/>
                  <a:pt x="334" y="1248"/>
                  <a:pt x="331" y="1263"/>
                </a:cubicBezTo>
                <a:cubicBezTo>
                  <a:pt x="336" y="1281"/>
                  <a:pt x="330" y="1274"/>
                  <a:pt x="352" y="1281"/>
                </a:cubicBezTo>
                <a:cubicBezTo>
                  <a:pt x="358" y="1283"/>
                  <a:pt x="370" y="1287"/>
                  <a:pt x="370" y="1287"/>
                </a:cubicBezTo>
                <a:cubicBezTo>
                  <a:pt x="377" y="1297"/>
                  <a:pt x="376" y="1314"/>
                  <a:pt x="382" y="1323"/>
                </a:cubicBezTo>
                <a:cubicBezTo>
                  <a:pt x="386" y="1329"/>
                  <a:pt x="400" y="1335"/>
                  <a:pt x="400" y="1335"/>
                </a:cubicBezTo>
                <a:cubicBezTo>
                  <a:pt x="406" y="1354"/>
                  <a:pt x="406" y="1371"/>
                  <a:pt x="409" y="1392"/>
                </a:cubicBezTo>
                <a:cubicBezTo>
                  <a:pt x="410" y="1396"/>
                  <a:pt x="408" y="1402"/>
                  <a:pt x="412" y="1404"/>
                </a:cubicBezTo>
                <a:cubicBezTo>
                  <a:pt x="420" y="1408"/>
                  <a:pt x="430" y="1406"/>
                  <a:pt x="439" y="1407"/>
                </a:cubicBezTo>
                <a:cubicBezTo>
                  <a:pt x="448" y="1435"/>
                  <a:pt x="457" y="1439"/>
                  <a:pt x="487" y="1443"/>
                </a:cubicBezTo>
                <a:cubicBezTo>
                  <a:pt x="496" y="1457"/>
                  <a:pt x="494" y="1474"/>
                  <a:pt x="502" y="1488"/>
                </a:cubicBezTo>
                <a:cubicBezTo>
                  <a:pt x="506" y="1495"/>
                  <a:pt x="515" y="1497"/>
                  <a:pt x="520" y="1503"/>
                </a:cubicBezTo>
                <a:cubicBezTo>
                  <a:pt x="522" y="1506"/>
                  <a:pt x="524" y="1509"/>
                  <a:pt x="526" y="1512"/>
                </a:cubicBezTo>
                <a:cubicBezTo>
                  <a:pt x="527" y="1515"/>
                  <a:pt x="527" y="1519"/>
                  <a:pt x="529" y="1521"/>
                </a:cubicBezTo>
                <a:cubicBezTo>
                  <a:pt x="535" y="1528"/>
                  <a:pt x="548" y="1537"/>
                  <a:pt x="556" y="1542"/>
                </a:cubicBezTo>
                <a:cubicBezTo>
                  <a:pt x="578" y="1538"/>
                  <a:pt x="577" y="1537"/>
                  <a:pt x="586" y="1518"/>
                </a:cubicBezTo>
                <a:cubicBezTo>
                  <a:pt x="584" y="1504"/>
                  <a:pt x="581" y="1492"/>
                  <a:pt x="577" y="1479"/>
                </a:cubicBezTo>
                <a:cubicBezTo>
                  <a:pt x="574" y="1457"/>
                  <a:pt x="563" y="1448"/>
                  <a:pt x="553" y="1425"/>
                </a:cubicBezTo>
                <a:cubicBezTo>
                  <a:pt x="551" y="1417"/>
                  <a:pt x="554" y="1406"/>
                  <a:pt x="547" y="1401"/>
                </a:cubicBezTo>
                <a:cubicBezTo>
                  <a:pt x="539" y="1395"/>
                  <a:pt x="520" y="1392"/>
                  <a:pt x="520" y="1392"/>
                </a:cubicBezTo>
                <a:cubicBezTo>
                  <a:pt x="509" y="1375"/>
                  <a:pt x="505" y="1314"/>
                  <a:pt x="487" y="1308"/>
                </a:cubicBezTo>
                <a:cubicBezTo>
                  <a:pt x="473" y="1287"/>
                  <a:pt x="476" y="1290"/>
                  <a:pt x="454" y="1284"/>
                </a:cubicBezTo>
                <a:cubicBezTo>
                  <a:pt x="452" y="1279"/>
                  <a:pt x="450" y="1269"/>
                  <a:pt x="445" y="1266"/>
                </a:cubicBezTo>
                <a:cubicBezTo>
                  <a:pt x="440" y="1263"/>
                  <a:pt x="427" y="1260"/>
                  <a:pt x="427" y="1260"/>
                </a:cubicBezTo>
                <a:cubicBezTo>
                  <a:pt x="428" y="1257"/>
                  <a:pt x="429" y="1254"/>
                  <a:pt x="430" y="1251"/>
                </a:cubicBezTo>
                <a:cubicBezTo>
                  <a:pt x="432" y="1248"/>
                  <a:pt x="435" y="1245"/>
                  <a:pt x="436" y="1242"/>
                </a:cubicBezTo>
                <a:cubicBezTo>
                  <a:pt x="442" y="1227"/>
                  <a:pt x="437" y="1215"/>
                  <a:pt x="454" y="1209"/>
                </a:cubicBezTo>
                <a:cubicBezTo>
                  <a:pt x="455" y="1205"/>
                  <a:pt x="465" y="1199"/>
                  <a:pt x="466" y="1203"/>
                </a:cubicBezTo>
                <a:cubicBezTo>
                  <a:pt x="470" y="1224"/>
                  <a:pt x="468" y="1245"/>
                  <a:pt x="469" y="1266"/>
                </a:cubicBezTo>
                <a:cubicBezTo>
                  <a:pt x="488" y="1260"/>
                  <a:pt x="485" y="1267"/>
                  <a:pt x="496" y="1278"/>
                </a:cubicBezTo>
                <a:cubicBezTo>
                  <a:pt x="501" y="1283"/>
                  <a:pt x="514" y="1290"/>
                  <a:pt x="514" y="1290"/>
                </a:cubicBezTo>
                <a:cubicBezTo>
                  <a:pt x="524" y="1305"/>
                  <a:pt x="544" y="1296"/>
                  <a:pt x="562" y="1299"/>
                </a:cubicBezTo>
                <a:cubicBezTo>
                  <a:pt x="560" y="1312"/>
                  <a:pt x="548" y="1366"/>
                  <a:pt x="571" y="1371"/>
                </a:cubicBezTo>
                <a:cubicBezTo>
                  <a:pt x="582" y="1373"/>
                  <a:pt x="604" y="1380"/>
                  <a:pt x="604" y="1380"/>
                </a:cubicBezTo>
                <a:cubicBezTo>
                  <a:pt x="608" y="1392"/>
                  <a:pt x="605" y="1402"/>
                  <a:pt x="607" y="1416"/>
                </a:cubicBezTo>
                <a:cubicBezTo>
                  <a:pt x="614" y="1414"/>
                  <a:pt x="621" y="1407"/>
                  <a:pt x="628" y="1410"/>
                </a:cubicBezTo>
                <a:cubicBezTo>
                  <a:pt x="637" y="1414"/>
                  <a:pt x="632" y="1423"/>
                  <a:pt x="637" y="1428"/>
                </a:cubicBezTo>
                <a:cubicBezTo>
                  <a:pt x="642" y="1433"/>
                  <a:pt x="649" y="1433"/>
                  <a:pt x="655" y="1437"/>
                </a:cubicBezTo>
                <a:cubicBezTo>
                  <a:pt x="667" y="1472"/>
                  <a:pt x="659" y="1469"/>
                  <a:pt x="703" y="1473"/>
                </a:cubicBezTo>
                <a:cubicBezTo>
                  <a:pt x="730" y="1482"/>
                  <a:pt x="715" y="1478"/>
                  <a:pt x="748" y="1482"/>
                </a:cubicBezTo>
                <a:cubicBezTo>
                  <a:pt x="775" y="1491"/>
                  <a:pt x="796" y="1495"/>
                  <a:pt x="826" y="1497"/>
                </a:cubicBezTo>
                <a:cubicBezTo>
                  <a:pt x="869" y="1506"/>
                  <a:pt x="902" y="1518"/>
                  <a:pt x="946" y="1521"/>
                </a:cubicBezTo>
                <a:cubicBezTo>
                  <a:pt x="976" y="1531"/>
                  <a:pt x="1029" y="1540"/>
                  <a:pt x="1060" y="1542"/>
                </a:cubicBezTo>
                <a:cubicBezTo>
                  <a:pt x="1116" y="1561"/>
                  <a:pt x="1153" y="1567"/>
                  <a:pt x="1216" y="1569"/>
                </a:cubicBezTo>
                <a:cubicBezTo>
                  <a:pt x="1232" y="1580"/>
                  <a:pt x="1234" y="1578"/>
                  <a:pt x="1255" y="1575"/>
                </a:cubicBezTo>
                <a:cubicBezTo>
                  <a:pt x="1263" y="1552"/>
                  <a:pt x="1253" y="1585"/>
                  <a:pt x="1255" y="1545"/>
                </a:cubicBezTo>
                <a:cubicBezTo>
                  <a:pt x="1256" y="1531"/>
                  <a:pt x="1261" y="1503"/>
                  <a:pt x="1261" y="1503"/>
                </a:cubicBezTo>
                <a:cubicBezTo>
                  <a:pt x="1258" y="1474"/>
                  <a:pt x="1267" y="1397"/>
                  <a:pt x="1230" y="1388"/>
                </a:cubicBezTo>
                <a:cubicBezTo>
                  <a:pt x="1223" y="1368"/>
                  <a:pt x="1234" y="1394"/>
                  <a:pt x="1226" y="1384"/>
                </a:cubicBezTo>
                <a:cubicBezTo>
                  <a:pt x="1218" y="1374"/>
                  <a:pt x="1189" y="1341"/>
                  <a:pt x="1180" y="1329"/>
                </a:cubicBezTo>
                <a:cubicBezTo>
                  <a:pt x="1178" y="1324"/>
                  <a:pt x="1176" y="1314"/>
                  <a:pt x="1171" y="1311"/>
                </a:cubicBezTo>
                <a:cubicBezTo>
                  <a:pt x="1166" y="1308"/>
                  <a:pt x="1160" y="1300"/>
                  <a:pt x="1154" y="1298"/>
                </a:cubicBezTo>
                <a:cubicBezTo>
                  <a:pt x="1151" y="1297"/>
                  <a:pt x="1157" y="1298"/>
                  <a:pt x="1157" y="1298"/>
                </a:cubicBezTo>
                <a:cubicBezTo>
                  <a:pt x="1158" y="1296"/>
                  <a:pt x="1155" y="1290"/>
                  <a:pt x="1154" y="1288"/>
                </a:cubicBezTo>
                <a:cubicBezTo>
                  <a:pt x="1153" y="1286"/>
                  <a:pt x="1154" y="1296"/>
                  <a:pt x="1148" y="1288"/>
                </a:cubicBezTo>
                <a:cubicBezTo>
                  <a:pt x="1138" y="1263"/>
                  <a:pt x="1140" y="1255"/>
                  <a:pt x="1117" y="1239"/>
                </a:cubicBezTo>
                <a:cubicBezTo>
                  <a:pt x="1107" y="1225"/>
                  <a:pt x="1112" y="1233"/>
                  <a:pt x="1105" y="1212"/>
                </a:cubicBezTo>
                <a:cubicBezTo>
                  <a:pt x="1102" y="1206"/>
                  <a:pt x="1098" y="1207"/>
                  <a:pt x="1095" y="1205"/>
                </a:cubicBezTo>
                <a:cubicBezTo>
                  <a:pt x="1092" y="1203"/>
                  <a:pt x="1092" y="1202"/>
                  <a:pt x="1087" y="1197"/>
                </a:cubicBezTo>
                <a:cubicBezTo>
                  <a:pt x="1084" y="1188"/>
                  <a:pt x="1066" y="1176"/>
                  <a:pt x="1066" y="1176"/>
                </a:cubicBezTo>
                <a:cubicBezTo>
                  <a:pt x="1051" y="1153"/>
                  <a:pt x="1040" y="1127"/>
                  <a:pt x="1024" y="1104"/>
                </a:cubicBezTo>
                <a:cubicBezTo>
                  <a:pt x="1016" y="1088"/>
                  <a:pt x="1013" y="1086"/>
                  <a:pt x="1010" y="1081"/>
                </a:cubicBezTo>
                <a:cubicBezTo>
                  <a:pt x="1007" y="1076"/>
                  <a:pt x="1008" y="1081"/>
                  <a:pt x="1004" y="1073"/>
                </a:cubicBezTo>
                <a:cubicBezTo>
                  <a:pt x="1001" y="1055"/>
                  <a:pt x="992" y="1047"/>
                  <a:pt x="985" y="1032"/>
                </a:cubicBezTo>
                <a:cubicBezTo>
                  <a:pt x="982" y="1026"/>
                  <a:pt x="979" y="1014"/>
                  <a:pt x="979" y="1014"/>
                </a:cubicBezTo>
                <a:cubicBezTo>
                  <a:pt x="978" y="999"/>
                  <a:pt x="978" y="984"/>
                  <a:pt x="976" y="969"/>
                </a:cubicBezTo>
                <a:cubicBezTo>
                  <a:pt x="975" y="961"/>
                  <a:pt x="970" y="945"/>
                  <a:pt x="970" y="945"/>
                </a:cubicBezTo>
                <a:cubicBezTo>
                  <a:pt x="972" y="908"/>
                  <a:pt x="962" y="855"/>
                  <a:pt x="984" y="821"/>
                </a:cubicBezTo>
                <a:cubicBezTo>
                  <a:pt x="985" y="803"/>
                  <a:pt x="989" y="789"/>
                  <a:pt x="991" y="771"/>
                </a:cubicBezTo>
                <a:cubicBezTo>
                  <a:pt x="992" y="765"/>
                  <a:pt x="997" y="753"/>
                  <a:pt x="997" y="753"/>
                </a:cubicBezTo>
                <a:cubicBezTo>
                  <a:pt x="1001" y="701"/>
                  <a:pt x="1016" y="647"/>
                  <a:pt x="1033" y="597"/>
                </a:cubicBezTo>
                <a:cubicBezTo>
                  <a:pt x="1035" y="568"/>
                  <a:pt x="1035" y="539"/>
                  <a:pt x="1039" y="510"/>
                </a:cubicBezTo>
                <a:cubicBezTo>
                  <a:pt x="1041" y="497"/>
                  <a:pt x="1051" y="474"/>
                  <a:pt x="1051" y="474"/>
                </a:cubicBezTo>
                <a:cubicBezTo>
                  <a:pt x="1053" y="459"/>
                  <a:pt x="1053" y="440"/>
                  <a:pt x="1060" y="426"/>
                </a:cubicBezTo>
                <a:cubicBezTo>
                  <a:pt x="1064" y="417"/>
                  <a:pt x="1072" y="399"/>
                  <a:pt x="1072" y="399"/>
                </a:cubicBezTo>
                <a:cubicBezTo>
                  <a:pt x="1069" y="365"/>
                  <a:pt x="1074" y="370"/>
                  <a:pt x="1048" y="363"/>
                </a:cubicBezTo>
                <a:cubicBezTo>
                  <a:pt x="1042" y="346"/>
                  <a:pt x="1027" y="350"/>
                  <a:pt x="1009" y="348"/>
                </a:cubicBezTo>
                <a:cubicBezTo>
                  <a:pt x="990" y="335"/>
                  <a:pt x="956" y="332"/>
                  <a:pt x="934" y="330"/>
                </a:cubicBezTo>
                <a:cubicBezTo>
                  <a:pt x="910" y="314"/>
                  <a:pt x="923" y="319"/>
                  <a:pt x="895" y="315"/>
                </a:cubicBezTo>
                <a:cubicBezTo>
                  <a:pt x="874" y="308"/>
                  <a:pt x="875" y="306"/>
                  <a:pt x="847" y="303"/>
                </a:cubicBezTo>
                <a:cubicBezTo>
                  <a:pt x="822" y="295"/>
                  <a:pt x="835" y="296"/>
                  <a:pt x="808" y="300"/>
                </a:cubicBezTo>
                <a:cubicBezTo>
                  <a:pt x="787" y="298"/>
                  <a:pt x="769" y="292"/>
                  <a:pt x="748" y="288"/>
                </a:cubicBezTo>
                <a:cubicBezTo>
                  <a:pt x="737" y="281"/>
                  <a:pt x="694" y="270"/>
                  <a:pt x="679" y="267"/>
                </a:cubicBezTo>
                <a:cubicBezTo>
                  <a:pt x="655" y="251"/>
                  <a:pt x="668" y="256"/>
                  <a:pt x="640" y="252"/>
                </a:cubicBezTo>
                <a:cubicBezTo>
                  <a:pt x="614" y="235"/>
                  <a:pt x="569" y="229"/>
                  <a:pt x="538" y="225"/>
                </a:cubicBezTo>
                <a:cubicBezTo>
                  <a:pt x="522" y="214"/>
                  <a:pt x="505" y="215"/>
                  <a:pt x="487" y="210"/>
                </a:cubicBezTo>
                <a:cubicBezTo>
                  <a:pt x="476" y="203"/>
                  <a:pt x="446" y="186"/>
                  <a:pt x="433" y="183"/>
                </a:cubicBezTo>
                <a:cubicBezTo>
                  <a:pt x="420" y="180"/>
                  <a:pt x="403" y="181"/>
                  <a:pt x="391" y="174"/>
                </a:cubicBezTo>
                <a:cubicBezTo>
                  <a:pt x="382" y="169"/>
                  <a:pt x="373" y="162"/>
                  <a:pt x="364" y="156"/>
                </a:cubicBezTo>
                <a:cubicBezTo>
                  <a:pt x="345" y="143"/>
                  <a:pt x="292" y="135"/>
                  <a:pt x="268" y="129"/>
                </a:cubicBezTo>
                <a:cubicBezTo>
                  <a:pt x="248" y="116"/>
                  <a:pt x="245" y="112"/>
                  <a:pt x="223" y="108"/>
                </a:cubicBezTo>
                <a:cubicBezTo>
                  <a:pt x="196" y="90"/>
                  <a:pt x="178" y="76"/>
                  <a:pt x="145" y="72"/>
                </a:cubicBezTo>
                <a:cubicBezTo>
                  <a:pt x="139" y="70"/>
                  <a:pt x="138" y="66"/>
                  <a:pt x="132" y="64"/>
                </a:cubicBezTo>
                <a:cubicBezTo>
                  <a:pt x="129" y="63"/>
                  <a:pt x="117" y="56"/>
                  <a:pt x="117" y="56"/>
                </a:cubicBezTo>
                <a:cubicBezTo>
                  <a:pt x="109" y="44"/>
                  <a:pt x="105" y="51"/>
                  <a:pt x="91" y="48"/>
                </a:cubicBezTo>
                <a:cubicBezTo>
                  <a:pt x="74" y="37"/>
                  <a:pt x="56" y="24"/>
                  <a:pt x="37" y="18"/>
                </a:cubicBezTo>
                <a:cubicBezTo>
                  <a:pt x="26" y="21"/>
                  <a:pt x="7" y="33"/>
                  <a:pt x="7" y="33"/>
                </a:cubicBezTo>
              </a:path>
            </a:pathLst>
          </a:custGeom>
          <a:solidFill>
            <a:schemeClr val="accent4">
              <a:lumMod val="75000"/>
            </a:schemeClr>
          </a:solidFill>
          <a:ln w="190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38" name="Freeform 6"/>
          <p:cNvSpPr>
            <a:spLocks/>
          </p:cNvSpPr>
          <p:nvPr/>
        </p:nvSpPr>
        <p:spPr bwMode="auto">
          <a:xfrm>
            <a:off x="228600" y="4365625"/>
            <a:ext cx="166688" cy="422275"/>
          </a:xfrm>
          <a:custGeom>
            <a:avLst/>
            <a:gdLst>
              <a:gd name="T0" fmla="*/ 0 w 105"/>
              <a:gd name="T1" fmla="*/ 15 h 266"/>
              <a:gd name="T2" fmla="*/ 3 w 105"/>
              <a:gd name="T3" fmla="*/ 90 h 266"/>
              <a:gd name="T4" fmla="*/ 9 w 105"/>
              <a:gd name="T5" fmla="*/ 108 h 266"/>
              <a:gd name="T6" fmla="*/ 15 w 105"/>
              <a:gd name="T7" fmla="*/ 156 h 266"/>
              <a:gd name="T8" fmla="*/ 33 w 105"/>
              <a:gd name="T9" fmla="*/ 168 h 266"/>
              <a:gd name="T10" fmla="*/ 63 w 105"/>
              <a:gd name="T11" fmla="*/ 246 h 266"/>
              <a:gd name="T12" fmla="*/ 84 w 105"/>
              <a:gd name="T13" fmla="*/ 252 h 266"/>
              <a:gd name="T14" fmla="*/ 78 w 105"/>
              <a:gd name="T15" fmla="*/ 159 h 266"/>
              <a:gd name="T16" fmla="*/ 81 w 105"/>
              <a:gd name="T17" fmla="*/ 108 h 266"/>
              <a:gd name="T18" fmla="*/ 75 w 105"/>
              <a:gd name="T19" fmla="*/ 90 h 266"/>
              <a:gd name="T20" fmla="*/ 81 w 105"/>
              <a:gd name="T21" fmla="*/ 69 h 266"/>
              <a:gd name="T22" fmla="*/ 99 w 105"/>
              <a:gd name="T23" fmla="*/ 75 h 266"/>
              <a:gd name="T24" fmla="*/ 72 w 105"/>
              <a:gd name="T25" fmla="*/ 21 h 266"/>
              <a:gd name="T26" fmla="*/ 18 w 105"/>
              <a:gd name="T27" fmla="*/ 9 h 266"/>
              <a:gd name="T28" fmla="*/ 0 w 105"/>
              <a:gd name="T29" fmla="*/ 1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266">
                <a:moveTo>
                  <a:pt x="0" y="15"/>
                </a:moveTo>
                <a:cubicBezTo>
                  <a:pt x="6" y="34"/>
                  <a:pt x="1" y="74"/>
                  <a:pt x="3" y="90"/>
                </a:cubicBezTo>
                <a:cubicBezTo>
                  <a:pt x="4" y="96"/>
                  <a:pt x="9" y="108"/>
                  <a:pt x="9" y="108"/>
                </a:cubicBezTo>
                <a:cubicBezTo>
                  <a:pt x="11" y="124"/>
                  <a:pt x="6" y="143"/>
                  <a:pt x="15" y="156"/>
                </a:cubicBezTo>
                <a:cubicBezTo>
                  <a:pt x="19" y="162"/>
                  <a:pt x="33" y="168"/>
                  <a:pt x="33" y="168"/>
                </a:cubicBezTo>
                <a:cubicBezTo>
                  <a:pt x="38" y="190"/>
                  <a:pt x="44" y="233"/>
                  <a:pt x="63" y="246"/>
                </a:cubicBezTo>
                <a:cubicBezTo>
                  <a:pt x="71" y="258"/>
                  <a:pt x="74" y="266"/>
                  <a:pt x="84" y="252"/>
                </a:cubicBezTo>
                <a:cubicBezTo>
                  <a:pt x="79" y="221"/>
                  <a:pt x="86" y="191"/>
                  <a:pt x="78" y="159"/>
                </a:cubicBezTo>
                <a:cubicBezTo>
                  <a:pt x="85" y="133"/>
                  <a:pt x="87" y="136"/>
                  <a:pt x="81" y="108"/>
                </a:cubicBezTo>
                <a:cubicBezTo>
                  <a:pt x="80" y="102"/>
                  <a:pt x="75" y="90"/>
                  <a:pt x="75" y="90"/>
                </a:cubicBezTo>
                <a:cubicBezTo>
                  <a:pt x="77" y="83"/>
                  <a:pt x="80" y="69"/>
                  <a:pt x="81" y="69"/>
                </a:cubicBezTo>
                <a:cubicBezTo>
                  <a:pt x="87" y="68"/>
                  <a:pt x="99" y="75"/>
                  <a:pt x="99" y="75"/>
                </a:cubicBezTo>
                <a:cubicBezTo>
                  <a:pt x="105" y="51"/>
                  <a:pt x="97" y="26"/>
                  <a:pt x="72" y="21"/>
                </a:cubicBezTo>
                <a:cubicBezTo>
                  <a:pt x="58" y="0"/>
                  <a:pt x="66" y="6"/>
                  <a:pt x="18" y="9"/>
                </a:cubicBezTo>
                <a:cubicBezTo>
                  <a:pt x="15" y="9"/>
                  <a:pt x="0" y="25"/>
                  <a:pt x="0" y="15"/>
                </a:cubicBezTo>
                <a:close/>
              </a:path>
            </a:pathLst>
          </a:custGeom>
          <a:solidFill>
            <a:schemeClr val="accent4">
              <a:lumMod val="75000"/>
            </a:schemeClr>
          </a:solidFill>
          <a:ln w="190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39" name="Freeform 7"/>
          <p:cNvSpPr>
            <a:spLocks/>
          </p:cNvSpPr>
          <p:nvPr/>
        </p:nvSpPr>
        <p:spPr bwMode="auto">
          <a:xfrm>
            <a:off x="3341688" y="3716338"/>
            <a:ext cx="1330325" cy="2044700"/>
          </a:xfrm>
          <a:custGeom>
            <a:avLst/>
            <a:gdLst>
              <a:gd name="T0" fmla="*/ 70 w 838"/>
              <a:gd name="T1" fmla="*/ 67 h 1288"/>
              <a:gd name="T2" fmla="*/ 181 w 838"/>
              <a:gd name="T3" fmla="*/ 37 h 1288"/>
              <a:gd name="T4" fmla="*/ 292 w 838"/>
              <a:gd name="T5" fmla="*/ 22 h 1288"/>
              <a:gd name="T6" fmla="*/ 424 w 838"/>
              <a:gd name="T7" fmla="*/ 10 h 1288"/>
              <a:gd name="T8" fmla="*/ 442 w 838"/>
              <a:gd name="T9" fmla="*/ 106 h 1288"/>
              <a:gd name="T10" fmla="*/ 475 w 838"/>
              <a:gd name="T11" fmla="*/ 139 h 1288"/>
              <a:gd name="T12" fmla="*/ 514 w 838"/>
              <a:gd name="T13" fmla="*/ 130 h 1288"/>
              <a:gd name="T14" fmla="*/ 559 w 838"/>
              <a:gd name="T15" fmla="*/ 145 h 1288"/>
              <a:gd name="T16" fmla="*/ 616 w 838"/>
              <a:gd name="T17" fmla="*/ 235 h 1288"/>
              <a:gd name="T18" fmla="*/ 670 w 838"/>
              <a:gd name="T19" fmla="*/ 289 h 1288"/>
              <a:gd name="T20" fmla="*/ 751 w 838"/>
              <a:gd name="T21" fmla="*/ 259 h 1288"/>
              <a:gd name="T22" fmla="*/ 832 w 838"/>
              <a:gd name="T23" fmla="*/ 307 h 1288"/>
              <a:gd name="T24" fmla="*/ 816 w 838"/>
              <a:gd name="T25" fmla="*/ 376 h 1288"/>
              <a:gd name="T26" fmla="*/ 798 w 838"/>
              <a:gd name="T27" fmla="*/ 411 h 1288"/>
              <a:gd name="T28" fmla="*/ 766 w 838"/>
              <a:gd name="T29" fmla="*/ 454 h 1288"/>
              <a:gd name="T30" fmla="*/ 721 w 838"/>
              <a:gd name="T31" fmla="*/ 517 h 1288"/>
              <a:gd name="T32" fmla="*/ 634 w 838"/>
              <a:gd name="T33" fmla="*/ 640 h 1288"/>
              <a:gd name="T34" fmla="*/ 595 w 838"/>
              <a:gd name="T35" fmla="*/ 727 h 1288"/>
              <a:gd name="T36" fmla="*/ 538 w 838"/>
              <a:gd name="T37" fmla="*/ 793 h 1288"/>
              <a:gd name="T38" fmla="*/ 495 w 838"/>
              <a:gd name="T39" fmla="*/ 831 h 1288"/>
              <a:gd name="T40" fmla="*/ 487 w 838"/>
              <a:gd name="T41" fmla="*/ 874 h 1288"/>
              <a:gd name="T42" fmla="*/ 502 w 838"/>
              <a:gd name="T43" fmla="*/ 1012 h 1288"/>
              <a:gd name="T44" fmla="*/ 511 w 838"/>
              <a:gd name="T45" fmla="*/ 1087 h 1288"/>
              <a:gd name="T46" fmla="*/ 522 w 838"/>
              <a:gd name="T47" fmla="*/ 1136 h 1288"/>
              <a:gd name="T48" fmla="*/ 520 w 838"/>
              <a:gd name="T49" fmla="*/ 1180 h 1288"/>
              <a:gd name="T50" fmla="*/ 505 w 838"/>
              <a:gd name="T51" fmla="*/ 1210 h 1288"/>
              <a:gd name="T52" fmla="*/ 478 w 838"/>
              <a:gd name="T53" fmla="*/ 1234 h 1288"/>
              <a:gd name="T54" fmla="*/ 361 w 838"/>
              <a:gd name="T55" fmla="*/ 1258 h 1288"/>
              <a:gd name="T56" fmla="*/ 172 w 838"/>
              <a:gd name="T57" fmla="*/ 1270 h 1288"/>
              <a:gd name="T58" fmla="*/ 72 w 838"/>
              <a:gd name="T59" fmla="*/ 1273 h 1288"/>
              <a:gd name="T60" fmla="*/ 61 w 838"/>
              <a:gd name="T61" fmla="*/ 1261 h 1288"/>
              <a:gd name="T62" fmla="*/ 58 w 838"/>
              <a:gd name="T63" fmla="*/ 1264 h 1288"/>
              <a:gd name="T64" fmla="*/ 67 w 838"/>
              <a:gd name="T65" fmla="*/ 1264 h 1288"/>
              <a:gd name="T66" fmla="*/ 51 w 838"/>
              <a:gd name="T67" fmla="*/ 1264 h 1288"/>
              <a:gd name="T68" fmla="*/ 52 w 838"/>
              <a:gd name="T69" fmla="*/ 1268 h 1288"/>
              <a:gd name="T70" fmla="*/ 63 w 838"/>
              <a:gd name="T71" fmla="*/ 1268 h 1288"/>
              <a:gd name="T72" fmla="*/ 43 w 838"/>
              <a:gd name="T73" fmla="*/ 1108 h 1288"/>
              <a:gd name="T74" fmla="*/ 42 w 838"/>
              <a:gd name="T75" fmla="*/ 791 h 1288"/>
              <a:gd name="T76" fmla="*/ 38 w 838"/>
              <a:gd name="T77" fmla="*/ 728 h 1288"/>
              <a:gd name="T78" fmla="*/ 39 w 838"/>
              <a:gd name="T79" fmla="*/ 674 h 1288"/>
              <a:gd name="T80" fmla="*/ 36 w 838"/>
              <a:gd name="T81" fmla="*/ 616 h 1288"/>
              <a:gd name="T82" fmla="*/ 32 w 838"/>
              <a:gd name="T83" fmla="*/ 512 h 1288"/>
              <a:gd name="T84" fmla="*/ 22 w 838"/>
              <a:gd name="T85" fmla="*/ 316 h 1288"/>
              <a:gd name="T86" fmla="*/ 13 w 838"/>
              <a:gd name="T87" fmla="*/ 172 h 1288"/>
              <a:gd name="T88" fmla="*/ 10 w 838"/>
              <a:gd name="T89" fmla="*/ 131 h 1288"/>
              <a:gd name="T90" fmla="*/ 3 w 838"/>
              <a:gd name="T91" fmla="*/ 68 h 1288"/>
              <a:gd name="T92" fmla="*/ 1 w 838"/>
              <a:gd name="T93" fmla="*/ 65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8" h="1288">
                <a:moveTo>
                  <a:pt x="1" y="65"/>
                </a:moveTo>
                <a:cubicBezTo>
                  <a:pt x="21" y="60"/>
                  <a:pt x="49" y="69"/>
                  <a:pt x="70" y="67"/>
                </a:cubicBezTo>
                <a:cubicBezTo>
                  <a:pt x="88" y="61"/>
                  <a:pt x="106" y="59"/>
                  <a:pt x="124" y="55"/>
                </a:cubicBezTo>
                <a:cubicBezTo>
                  <a:pt x="143" y="50"/>
                  <a:pt x="162" y="42"/>
                  <a:pt x="181" y="37"/>
                </a:cubicBezTo>
                <a:cubicBezTo>
                  <a:pt x="210" y="40"/>
                  <a:pt x="234" y="40"/>
                  <a:pt x="262" y="31"/>
                </a:cubicBezTo>
                <a:cubicBezTo>
                  <a:pt x="272" y="28"/>
                  <a:pt x="282" y="25"/>
                  <a:pt x="292" y="22"/>
                </a:cubicBezTo>
                <a:cubicBezTo>
                  <a:pt x="295" y="21"/>
                  <a:pt x="301" y="19"/>
                  <a:pt x="301" y="19"/>
                </a:cubicBezTo>
                <a:cubicBezTo>
                  <a:pt x="346" y="22"/>
                  <a:pt x="380" y="13"/>
                  <a:pt x="424" y="10"/>
                </a:cubicBezTo>
                <a:cubicBezTo>
                  <a:pt x="465" y="0"/>
                  <a:pt x="451" y="34"/>
                  <a:pt x="457" y="64"/>
                </a:cubicBezTo>
                <a:cubicBezTo>
                  <a:pt x="451" y="124"/>
                  <a:pt x="454" y="69"/>
                  <a:pt x="442" y="106"/>
                </a:cubicBezTo>
                <a:cubicBezTo>
                  <a:pt x="451" y="112"/>
                  <a:pt x="460" y="115"/>
                  <a:pt x="469" y="121"/>
                </a:cubicBezTo>
                <a:cubicBezTo>
                  <a:pt x="471" y="127"/>
                  <a:pt x="473" y="133"/>
                  <a:pt x="475" y="139"/>
                </a:cubicBezTo>
                <a:cubicBezTo>
                  <a:pt x="477" y="145"/>
                  <a:pt x="493" y="145"/>
                  <a:pt x="493" y="145"/>
                </a:cubicBezTo>
                <a:cubicBezTo>
                  <a:pt x="498" y="130"/>
                  <a:pt x="493" y="137"/>
                  <a:pt x="514" y="130"/>
                </a:cubicBezTo>
                <a:cubicBezTo>
                  <a:pt x="517" y="129"/>
                  <a:pt x="523" y="127"/>
                  <a:pt x="523" y="127"/>
                </a:cubicBezTo>
                <a:cubicBezTo>
                  <a:pt x="535" y="131"/>
                  <a:pt x="548" y="138"/>
                  <a:pt x="559" y="145"/>
                </a:cubicBezTo>
                <a:cubicBezTo>
                  <a:pt x="566" y="166"/>
                  <a:pt x="583" y="193"/>
                  <a:pt x="601" y="205"/>
                </a:cubicBezTo>
                <a:cubicBezTo>
                  <a:pt x="607" y="215"/>
                  <a:pt x="612" y="224"/>
                  <a:pt x="616" y="235"/>
                </a:cubicBezTo>
                <a:cubicBezTo>
                  <a:pt x="618" y="254"/>
                  <a:pt x="617" y="299"/>
                  <a:pt x="640" y="307"/>
                </a:cubicBezTo>
                <a:cubicBezTo>
                  <a:pt x="658" y="303"/>
                  <a:pt x="656" y="298"/>
                  <a:pt x="670" y="289"/>
                </a:cubicBezTo>
                <a:cubicBezTo>
                  <a:pt x="687" y="263"/>
                  <a:pt x="675" y="272"/>
                  <a:pt x="709" y="268"/>
                </a:cubicBezTo>
                <a:cubicBezTo>
                  <a:pt x="734" y="252"/>
                  <a:pt x="720" y="255"/>
                  <a:pt x="751" y="259"/>
                </a:cubicBezTo>
                <a:cubicBezTo>
                  <a:pt x="768" y="265"/>
                  <a:pt x="782" y="274"/>
                  <a:pt x="799" y="280"/>
                </a:cubicBezTo>
                <a:cubicBezTo>
                  <a:pt x="811" y="292"/>
                  <a:pt x="816" y="302"/>
                  <a:pt x="832" y="307"/>
                </a:cubicBezTo>
                <a:cubicBezTo>
                  <a:pt x="837" y="321"/>
                  <a:pt x="838" y="332"/>
                  <a:pt x="823" y="337"/>
                </a:cubicBezTo>
                <a:cubicBezTo>
                  <a:pt x="818" y="351"/>
                  <a:pt x="828" y="368"/>
                  <a:pt x="816" y="376"/>
                </a:cubicBezTo>
                <a:cubicBezTo>
                  <a:pt x="811" y="384"/>
                  <a:pt x="810" y="394"/>
                  <a:pt x="807" y="400"/>
                </a:cubicBezTo>
                <a:cubicBezTo>
                  <a:pt x="804" y="406"/>
                  <a:pt x="802" y="406"/>
                  <a:pt x="798" y="411"/>
                </a:cubicBezTo>
                <a:cubicBezTo>
                  <a:pt x="802" y="423"/>
                  <a:pt x="788" y="416"/>
                  <a:pt x="781" y="427"/>
                </a:cubicBezTo>
                <a:cubicBezTo>
                  <a:pt x="778" y="441"/>
                  <a:pt x="778" y="446"/>
                  <a:pt x="766" y="454"/>
                </a:cubicBezTo>
                <a:cubicBezTo>
                  <a:pt x="751" y="476"/>
                  <a:pt x="758" y="466"/>
                  <a:pt x="745" y="484"/>
                </a:cubicBezTo>
                <a:cubicBezTo>
                  <a:pt x="741" y="497"/>
                  <a:pt x="734" y="513"/>
                  <a:pt x="721" y="517"/>
                </a:cubicBezTo>
                <a:cubicBezTo>
                  <a:pt x="694" y="544"/>
                  <a:pt x="682" y="584"/>
                  <a:pt x="661" y="616"/>
                </a:cubicBezTo>
                <a:cubicBezTo>
                  <a:pt x="655" y="626"/>
                  <a:pt x="642" y="632"/>
                  <a:pt x="634" y="640"/>
                </a:cubicBezTo>
                <a:cubicBezTo>
                  <a:pt x="630" y="652"/>
                  <a:pt x="628" y="671"/>
                  <a:pt x="622" y="682"/>
                </a:cubicBezTo>
                <a:cubicBezTo>
                  <a:pt x="613" y="698"/>
                  <a:pt x="602" y="711"/>
                  <a:pt x="595" y="727"/>
                </a:cubicBezTo>
                <a:cubicBezTo>
                  <a:pt x="585" y="748"/>
                  <a:pt x="591" y="755"/>
                  <a:pt x="568" y="763"/>
                </a:cubicBezTo>
                <a:cubicBezTo>
                  <a:pt x="563" y="777"/>
                  <a:pt x="548" y="783"/>
                  <a:pt x="538" y="793"/>
                </a:cubicBezTo>
                <a:cubicBezTo>
                  <a:pt x="534" y="806"/>
                  <a:pt x="521" y="816"/>
                  <a:pt x="508" y="820"/>
                </a:cubicBezTo>
                <a:cubicBezTo>
                  <a:pt x="502" y="822"/>
                  <a:pt x="495" y="831"/>
                  <a:pt x="495" y="831"/>
                </a:cubicBezTo>
                <a:cubicBezTo>
                  <a:pt x="492" y="833"/>
                  <a:pt x="496" y="828"/>
                  <a:pt x="495" y="835"/>
                </a:cubicBezTo>
                <a:cubicBezTo>
                  <a:pt x="494" y="842"/>
                  <a:pt x="487" y="858"/>
                  <a:pt x="487" y="874"/>
                </a:cubicBezTo>
                <a:cubicBezTo>
                  <a:pt x="486" y="890"/>
                  <a:pt x="489" y="908"/>
                  <a:pt x="492" y="931"/>
                </a:cubicBezTo>
                <a:cubicBezTo>
                  <a:pt x="495" y="954"/>
                  <a:pt x="499" y="991"/>
                  <a:pt x="502" y="1012"/>
                </a:cubicBezTo>
                <a:cubicBezTo>
                  <a:pt x="504" y="1033"/>
                  <a:pt x="510" y="1048"/>
                  <a:pt x="511" y="1060"/>
                </a:cubicBezTo>
                <a:cubicBezTo>
                  <a:pt x="512" y="1072"/>
                  <a:pt x="510" y="1082"/>
                  <a:pt x="511" y="1087"/>
                </a:cubicBezTo>
                <a:cubicBezTo>
                  <a:pt x="511" y="1093"/>
                  <a:pt x="515" y="1079"/>
                  <a:pt x="516" y="1093"/>
                </a:cubicBezTo>
                <a:cubicBezTo>
                  <a:pt x="518" y="1101"/>
                  <a:pt x="520" y="1123"/>
                  <a:pt x="522" y="1136"/>
                </a:cubicBezTo>
                <a:cubicBezTo>
                  <a:pt x="524" y="1149"/>
                  <a:pt x="528" y="1162"/>
                  <a:pt x="528" y="1169"/>
                </a:cubicBezTo>
                <a:cubicBezTo>
                  <a:pt x="529" y="1187"/>
                  <a:pt x="521" y="1176"/>
                  <a:pt x="520" y="1180"/>
                </a:cubicBezTo>
                <a:cubicBezTo>
                  <a:pt x="519" y="1184"/>
                  <a:pt x="528" y="1186"/>
                  <a:pt x="525" y="1191"/>
                </a:cubicBezTo>
                <a:cubicBezTo>
                  <a:pt x="527" y="1197"/>
                  <a:pt x="529" y="1215"/>
                  <a:pt x="505" y="1210"/>
                </a:cubicBezTo>
                <a:cubicBezTo>
                  <a:pt x="526" y="1216"/>
                  <a:pt x="507" y="1226"/>
                  <a:pt x="502" y="1231"/>
                </a:cubicBezTo>
                <a:cubicBezTo>
                  <a:pt x="496" y="1236"/>
                  <a:pt x="486" y="1233"/>
                  <a:pt x="478" y="1234"/>
                </a:cubicBezTo>
                <a:cubicBezTo>
                  <a:pt x="456" y="1238"/>
                  <a:pt x="435" y="1243"/>
                  <a:pt x="412" y="1246"/>
                </a:cubicBezTo>
                <a:cubicBezTo>
                  <a:pt x="395" y="1252"/>
                  <a:pt x="378" y="1254"/>
                  <a:pt x="361" y="1258"/>
                </a:cubicBezTo>
                <a:cubicBezTo>
                  <a:pt x="339" y="1254"/>
                  <a:pt x="322" y="1257"/>
                  <a:pt x="301" y="1264"/>
                </a:cubicBezTo>
                <a:cubicBezTo>
                  <a:pt x="262" y="1257"/>
                  <a:pt x="211" y="1268"/>
                  <a:pt x="172" y="1270"/>
                </a:cubicBezTo>
                <a:cubicBezTo>
                  <a:pt x="145" y="1271"/>
                  <a:pt x="160" y="1268"/>
                  <a:pt x="141" y="1267"/>
                </a:cubicBezTo>
                <a:cubicBezTo>
                  <a:pt x="124" y="1267"/>
                  <a:pt x="85" y="1274"/>
                  <a:pt x="72" y="1273"/>
                </a:cubicBezTo>
                <a:cubicBezTo>
                  <a:pt x="59" y="1272"/>
                  <a:pt x="62" y="1263"/>
                  <a:pt x="60" y="1261"/>
                </a:cubicBezTo>
                <a:cubicBezTo>
                  <a:pt x="58" y="1259"/>
                  <a:pt x="61" y="1261"/>
                  <a:pt x="61" y="1261"/>
                </a:cubicBezTo>
                <a:cubicBezTo>
                  <a:pt x="61" y="1261"/>
                  <a:pt x="58" y="1263"/>
                  <a:pt x="58" y="1263"/>
                </a:cubicBezTo>
                <a:cubicBezTo>
                  <a:pt x="58" y="1263"/>
                  <a:pt x="58" y="1264"/>
                  <a:pt x="58" y="1264"/>
                </a:cubicBezTo>
                <a:cubicBezTo>
                  <a:pt x="58" y="1264"/>
                  <a:pt x="57" y="1265"/>
                  <a:pt x="58" y="1265"/>
                </a:cubicBezTo>
                <a:cubicBezTo>
                  <a:pt x="59" y="1265"/>
                  <a:pt x="67" y="1264"/>
                  <a:pt x="67" y="1264"/>
                </a:cubicBezTo>
                <a:cubicBezTo>
                  <a:pt x="67" y="1264"/>
                  <a:pt x="58" y="1265"/>
                  <a:pt x="55" y="1265"/>
                </a:cubicBezTo>
                <a:cubicBezTo>
                  <a:pt x="52" y="1265"/>
                  <a:pt x="51" y="1264"/>
                  <a:pt x="51" y="1264"/>
                </a:cubicBezTo>
                <a:cubicBezTo>
                  <a:pt x="51" y="1264"/>
                  <a:pt x="55" y="1267"/>
                  <a:pt x="55" y="1268"/>
                </a:cubicBezTo>
                <a:cubicBezTo>
                  <a:pt x="55" y="1269"/>
                  <a:pt x="52" y="1268"/>
                  <a:pt x="52" y="1268"/>
                </a:cubicBezTo>
                <a:cubicBezTo>
                  <a:pt x="52" y="1268"/>
                  <a:pt x="53" y="1265"/>
                  <a:pt x="55" y="1265"/>
                </a:cubicBezTo>
                <a:cubicBezTo>
                  <a:pt x="57" y="1265"/>
                  <a:pt x="63" y="1269"/>
                  <a:pt x="63" y="1268"/>
                </a:cubicBezTo>
                <a:cubicBezTo>
                  <a:pt x="63" y="1267"/>
                  <a:pt x="60" y="1288"/>
                  <a:pt x="57" y="1261"/>
                </a:cubicBezTo>
                <a:cubicBezTo>
                  <a:pt x="55" y="1206"/>
                  <a:pt x="54" y="1162"/>
                  <a:pt x="43" y="1108"/>
                </a:cubicBezTo>
                <a:cubicBezTo>
                  <a:pt x="47" y="1071"/>
                  <a:pt x="41" y="1037"/>
                  <a:pt x="37" y="1000"/>
                </a:cubicBezTo>
                <a:cubicBezTo>
                  <a:pt x="43" y="933"/>
                  <a:pt x="46" y="858"/>
                  <a:pt x="42" y="791"/>
                </a:cubicBezTo>
                <a:cubicBezTo>
                  <a:pt x="45" y="780"/>
                  <a:pt x="36" y="780"/>
                  <a:pt x="40" y="769"/>
                </a:cubicBezTo>
                <a:cubicBezTo>
                  <a:pt x="41" y="757"/>
                  <a:pt x="38" y="741"/>
                  <a:pt x="38" y="728"/>
                </a:cubicBezTo>
                <a:cubicBezTo>
                  <a:pt x="38" y="715"/>
                  <a:pt x="40" y="697"/>
                  <a:pt x="40" y="688"/>
                </a:cubicBezTo>
                <a:cubicBezTo>
                  <a:pt x="39" y="682"/>
                  <a:pt x="39" y="674"/>
                  <a:pt x="39" y="674"/>
                </a:cubicBezTo>
                <a:cubicBezTo>
                  <a:pt x="39" y="670"/>
                  <a:pt x="37" y="672"/>
                  <a:pt x="37" y="662"/>
                </a:cubicBezTo>
                <a:cubicBezTo>
                  <a:pt x="37" y="652"/>
                  <a:pt x="37" y="639"/>
                  <a:pt x="36" y="616"/>
                </a:cubicBezTo>
                <a:cubicBezTo>
                  <a:pt x="35" y="593"/>
                  <a:pt x="31" y="538"/>
                  <a:pt x="30" y="521"/>
                </a:cubicBezTo>
                <a:cubicBezTo>
                  <a:pt x="29" y="504"/>
                  <a:pt x="33" y="526"/>
                  <a:pt x="32" y="512"/>
                </a:cubicBezTo>
                <a:cubicBezTo>
                  <a:pt x="31" y="498"/>
                  <a:pt x="27" y="472"/>
                  <a:pt x="25" y="439"/>
                </a:cubicBezTo>
                <a:cubicBezTo>
                  <a:pt x="22" y="397"/>
                  <a:pt x="25" y="357"/>
                  <a:pt x="22" y="316"/>
                </a:cubicBezTo>
                <a:cubicBezTo>
                  <a:pt x="25" y="285"/>
                  <a:pt x="22" y="259"/>
                  <a:pt x="16" y="229"/>
                </a:cubicBezTo>
                <a:cubicBezTo>
                  <a:pt x="15" y="210"/>
                  <a:pt x="15" y="191"/>
                  <a:pt x="13" y="172"/>
                </a:cubicBezTo>
                <a:cubicBezTo>
                  <a:pt x="12" y="163"/>
                  <a:pt x="9" y="145"/>
                  <a:pt x="9" y="145"/>
                </a:cubicBezTo>
                <a:cubicBezTo>
                  <a:pt x="8" y="139"/>
                  <a:pt x="9" y="142"/>
                  <a:pt x="10" y="131"/>
                </a:cubicBezTo>
                <a:cubicBezTo>
                  <a:pt x="10" y="124"/>
                  <a:pt x="10" y="111"/>
                  <a:pt x="9" y="101"/>
                </a:cubicBezTo>
                <a:cubicBezTo>
                  <a:pt x="8" y="91"/>
                  <a:pt x="3" y="71"/>
                  <a:pt x="3" y="68"/>
                </a:cubicBezTo>
                <a:cubicBezTo>
                  <a:pt x="2" y="65"/>
                  <a:pt x="10" y="87"/>
                  <a:pt x="7" y="85"/>
                </a:cubicBezTo>
                <a:cubicBezTo>
                  <a:pt x="4" y="84"/>
                  <a:pt x="0" y="68"/>
                  <a:pt x="1" y="65"/>
                </a:cubicBezTo>
                <a:close/>
              </a:path>
            </a:pathLst>
          </a:custGeom>
          <a:solidFill>
            <a:srgbClr val="92D050"/>
          </a:solidFill>
          <a:ln w="190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40" name="Freeform 8"/>
          <p:cNvSpPr>
            <a:spLocks/>
          </p:cNvSpPr>
          <p:nvPr/>
        </p:nvSpPr>
        <p:spPr bwMode="auto">
          <a:xfrm>
            <a:off x="4124325" y="4149725"/>
            <a:ext cx="2271713" cy="2414588"/>
          </a:xfrm>
          <a:custGeom>
            <a:avLst/>
            <a:gdLst>
              <a:gd name="T0" fmla="*/ 478 w 1431"/>
              <a:gd name="T1" fmla="*/ 27 h 1521"/>
              <a:gd name="T2" fmla="*/ 673 w 1431"/>
              <a:gd name="T3" fmla="*/ 114 h 1521"/>
              <a:gd name="T4" fmla="*/ 811 w 1431"/>
              <a:gd name="T5" fmla="*/ 111 h 1521"/>
              <a:gd name="T6" fmla="*/ 871 w 1431"/>
              <a:gd name="T7" fmla="*/ 180 h 1521"/>
              <a:gd name="T8" fmla="*/ 922 w 1431"/>
              <a:gd name="T9" fmla="*/ 339 h 1521"/>
              <a:gd name="T10" fmla="*/ 1063 w 1431"/>
              <a:gd name="T11" fmla="*/ 411 h 1521"/>
              <a:gd name="T12" fmla="*/ 1114 w 1431"/>
              <a:gd name="T13" fmla="*/ 465 h 1521"/>
              <a:gd name="T14" fmla="*/ 1159 w 1431"/>
              <a:gd name="T15" fmla="*/ 531 h 1521"/>
              <a:gd name="T16" fmla="*/ 1174 w 1431"/>
              <a:gd name="T17" fmla="*/ 621 h 1521"/>
              <a:gd name="T18" fmla="*/ 1204 w 1431"/>
              <a:gd name="T19" fmla="*/ 696 h 1521"/>
              <a:gd name="T20" fmla="*/ 1294 w 1431"/>
              <a:gd name="T21" fmla="*/ 913 h 1521"/>
              <a:gd name="T22" fmla="*/ 1378 w 1431"/>
              <a:gd name="T23" fmla="*/ 963 h 1521"/>
              <a:gd name="T24" fmla="*/ 1417 w 1431"/>
              <a:gd name="T25" fmla="*/ 1146 h 1521"/>
              <a:gd name="T26" fmla="*/ 1393 w 1431"/>
              <a:gd name="T27" fmla="*/ 1239 h 1521"/>
              <a:gd name="T28" fmla="*/ 1381 w 1431"/>
              <a:gd name="T29" fmla="*/ 1338 h 1521"/>
              <a:gd name="T30" fmla="*/ 1333 w 1431"/>
              <a:gd name="T31" fmla="*/ 1350 h 1521"/>
              <a:gd name="T32" fmla="*/ 1264 w 1431"/>
              <a:gd name="T33" fmla="*/ 1377 h 1521"/>
              <a:gd name="T34" fmla="*/ 1156 w 1431"/>
              <a:gd name="T35" fmla="*/ 1494 h 1521"/>
              <a:gd name="T36" fmla="*/ 1135 w 1431"/>
              <a:gd name="T37" fmla="*/ 1350 h 1521"/>
              <a:gd name="T38" fmla="*/ 1186 w 1431"/>
              <a:gd name="T39" fmla="*/ 1302 h 1521"/>
              <a:gd name="T40" fmla="*/ 1168 w 1431"/>
              <a:gd name="T41" fmla="*/ 1176 h 1521"/>
              <a:gd name="T42" fmla="*/ 1261 w 1431"/>
              <a:gd name="T43" fmla="*/ 1170 h 1521"/>
              <a:gd name="T44" fmla="*/ 1279 w 1431"/>
              <a:gd name="T45" fmla="*/ 1104 h 1521"/>
              <a:gd name="T46" fmla="*/ 1153 w 1431"/>
              <a:gd name="T47" fmla="*/ 1038 h 1521"/>
              <a:gd name="T48" fmla="*/ 1054 w 1431"/>
              <a:gd name="T49" fmla="*/ 1056 h 1521"/>
              <a:gd name="T50" fmla="*/ 988 w 1431"/>
              <a:gd name="T51" fmla="*/ 1083 h 1521"/>
              <a:gd name="T52" fmla="*/ 892 w 1431"/>
              <a:gd name="T53" fmla="*/ 1005 h 1521"/>
              <a:gd name="T54" fmla="*/ 829 w 1431"/>
              <a:gd name="T55" fmla="*/ 921 h 1521"/>
              <a:gd name="T56" fmla="*/ 778 w 1431"/>
              <a:gd name="T57" fmla="*/ 981 h 1521"/>
              <a:gd name="T58" fmla="*/ 730 w 1431"/>
              <a:gd name="T59" fmla="*/ 858 h 1521"/>
              <a:gd name="T60" fmla="*/ 595 w 1431"/>
              <a:gd name="T61" fmla="*/ 864 h 1521"/>
              <a:gd name="T62" fmla="*/ 412 w 1431"/>
              <a:gd name="T63" fmla="*/ 960 h 1521"/>
              <a:gd name="T64" fmla="*/ 352 w 1431"/>
              <a:gd name="T65" fmla="*/ 972 h 1521"/>
              <a:gd name="T66" fmla="*/ 193 w 1431"/>
              <a:gd name="T67" fmla="*/ 945 h 1521"/>
              <a:gd name="T68" fmla="*/ 59 w 1431"/>
              <a:gd name="T69" fmla="*/ 935 h 1521"/>
              <a:gd name="T70" fmla="*/ 35 w 1431"/>
              <a:gd name="T71" fmla="*/ 910 h 1521"/>
              <a:gd name="T72" fmla="*/ 23 w 1431"/>
              <a:gd name="T73" fmla="*/ 796 h 1521"/>
              <a:gd name="T74" fmla="*/ 10 w 1431"/>
              <a:gd name="T75" fmla="*/ 557 h 1521"/>
              <a:gd name="T76" fmla="*/ 67 w 1431"/>
              <a:gd name="T77" fmla="*/ 495 h 1521"/>
              <a:gd name="T78" fmla="*/ 117 w 1431"/>
              <a:gd name="T79" fmla="*/ 431 h 1521"/>
              <a:gd name="T80" fmla="*/ 137 w 1431"/>
              <a:gd name="T81" fmla="*/ 398 h 1521"/>
              <a:gd name="T82" fmla="*/ 207 w 1431"/>
              <a:gd name="T83" fmla="*/ 278 h 1521"/>
              <a:gd name="T84" fmla="*/ 316 w 1431"/>
              <a:gd name="T85" fmla="*/ 129 h 1521"/>
              <a:gd name="T86" fmla="*/ 373 w 1431"/>
              <a:gd name="T87" fmla="*/ 12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31" h="1521">
                <a:moveTo>
                  <a:pt x="385" y="0"/>
                </a:moveTo>
                <a:cubicBezTo>
                  <a:pt x="407" y="7"/>
                  <a:pt x="429" y="11"/>
                  <a:pt x="451" y="18"/>
                </a:cubicBezTo>
                <a:cubicBezTo>
                  <a:pt x="460" y="21"/>
                  <a:pt x="478" y="27"/>
                  <a:pt x="478" y="27"/>
                </a:cubicBezTo>
                <a:cubicBezTo>
                  <a:pt x="507" y="56"/>
                  <a:pt x="544" y="60"/>
                  <a:pt x="583" y="63"/>
                </a:cubicBezTo>
                <a:cubicBezTo>
                  <a:pt x="606" y="71"/>
                  <a:pt x="624" y="86"/>
                  <a:pt x="646" y="93"/>
                </a:cubicBezTo>
                <a:cubicBezTo>
                  <a:pt x="654" y="101"/>
                  <a:pt x="673" y="114"/>
                  <a:pt x="673" y="114"/>
                </a:cubicBezTo>
                <a:cubicBezTo>
                  <a:pt x="679" y="110"/>
                  <a:pt x="684" y="102"/>
                  <a:pt x="691" y="99"/>
                </a:cubicBezTo>
                <a:cubicBezTo>
                  <a:pt x="709" y="92"/>
                  <a:pt x="732" y="93"/>
                  <a:pt x="751" y="87"/>
                </a:cubicBezTo>
                <a:cubicBezTo>
                  <a:pt x="791" y="92"/>
                  <a:pt x="782" y="101"/>
                  <a:pt x="811" y="111"/>
                </a:cubicBezTo>
                <a:cubicBezTo>
                  <a:pt x="834" y="108"/>
                  <a:pt x="842" y="105"/>
                  <a:pt x="865" y="108"/>
                </a:cubicBezTo>
                <a:cubicBezTo>
                  <a:pt x="870" y="116"/>
                  <a:pt x="877" y="135"/>
                  <a:pt x="877" y="135"/>
                </a:cubicBezTo>
                <a:cubicBezTo>
                  <a:pt x="858" y="148"/>
                  <a:pt x="866" y="139"/>
                  <a:pt x="871" y="180"/>
                </a:cubicBezTo>
                <a:cubicBezTo>
                  <a:pt x="873" y="194"/>
                  <a:pt x="880" y="189"/>
                  <a:pt x="886" y="207"/>
                </a:cubicBezTo>
                <a:cubicBezTo>
                  <a:pt x="892" y="224"/>
                  <a:pt x="892" y="241"/>
                  <a:pt x="898" y="258"/>
                </a:cubicBezTo>
                <a:cubicBezTo>
                  <a:pt x="900" y="279"/>
                  <a:pt x="900" y="325"/>
                  <a:pt x="922" y="339"/>
                </a:cubicBezTo>
                <a:cubicBezTo>
                  <a:pt x="938" y="350"/>
                  <a:pt x="959" y="352"/>
                  <a:pt x="976" y="363"/>
                </a:cubicBezTo>
                <a:cubicBezTo>
                  <a:pt x="992" y="387"/>
                  <a:pt x="990" y="383"/>
                  <a:pt x="1021" y="387"/>
                </a:cubicBezTo>
                <a:cubicBezTo>
                  <a:pt x="1033" y="405"/>
                  <a:pt x="1041" y="407"/>
                  <a:pt x="1063" y="411"/>
                </a:cubicBezTo>
                <a:cubicBezTo>
                  <a:pt x="1070" y="418"/>
                  <a:pt x="1078" y="438"/>
                  <a:pt x="1078" y="438"/>
                </a:cubicBezTo>
                <a:cubicBezTo>
                  <a:pt x="1079" y="446"/>
                  <a:pt x="1075" y="457"/>
                  <a:pt x="1081" y="462"/>
                </a:cubicBezTo>
                <a:cubicBezTo>
                  <a:pt x="1090" y="469"/>
                  <a:pt x="1103" y="463"/>
                  <a:pt x="1114" y="465"/>
                </a:cubicBezTo>
                <a:cubicBezTo>
                  <a:pt x="1121" y="466"/>
                  <a:pt x="1128" y="469"/>
                  <a:pt x="1135" y="471"/>
                </a:cubicBezTo>
                <a:cubicBezTo>
                  <a:pt x="1140" y="479"/>
                  <a:pt x="1144" y="504"/>
                  <a:pt x="1148" y="514"/>
                </a:cubicBezTo>
                <a:cubicBezTo>
                  <a:pt x="1152" y="524"/>
                  <a:pt x="1155" y="524"/>
                  <a:pt x="1159" y="531"/>
                </a:cubicBezTo>
                <a:cubicBezTo>
                  <a:pt x="1164" y="539"/>
                  <a:pt x="1171" y="558"/>
                  <a:pt x="1171" y="558"/>
                </a:cubicBezTo>
                <a:cubicBezTo>
                  <a:pt x="1173" y="573"/>
                  <a:pt x="1178" y="607"/>
                  <a:pt x="1178" y="617"/>
                </a:cubicBezTo>
                <a:cubicBezTo>
                  <a:pt x="1178" y="627"/>
                  <a:pt x="1173" y="620"/>
                  <a:pt x="1174" y="621"/>
                </a:cubicBezTo>
                <a:cubicBezTo>
                  <a:pt x="1174" y="632"/>
                  <a:pt x="1182" y="620"/>
                  <a:pt x="1185" y="626"/>
                </a:cubicBezTo>
                <a:cubicBezTo>
                  <a:pt x="1188" y="632"/>
                  <a:pt x="1189" y="645"/>
                  <a:pt x="1192" y="657"/>
                </a:cubicBezTo>
                <a:cubicBezTo>
                  <a:pt x="1196" y="670"/>
                  <a:pt x="1200" y="683"/>
                  <a:pt x="1204" y="696"/>
                </a:cubicBezTo>
                <a:cubicBezTo>
                  <a:pt x="1213" y="725"/>
                  <a:pt x="1244" y="800"/>
                  <a:pt x="1256" y="832"/>
                </a:cubicBezTo>
                <a:cubicBezTo>
                  <a:pt x="1268" y="864"/>
                  <a:pt x="1270" y="878"/>
                  <a:pt x="1276" y="891"/>
                </a:cubicBezTo>
                <a:cubicBezTo>
                  <a:pt x="1277" y="901"/>
                  <a:pt x="1288" y="905"/>
                  <a:pt x="1294" y="913"/>
                </a:cubicBezTo>
                <a:cubicBezTo>
                  <a:pt x="1298" y="919"/>
                  <a:pt x="1293" y="922"/>
                  <a:pt x="1300" y="924"/>
                </a:cubicBezTo>
                <a:cubicBezTo>
                  <a:pt x="1306" y="925"/>
                  <a:pt x="1318" y="930"/>
                  <a:pt x="1318" y="930"/>
                </a:cubicBezTo>
                <a:cubicBezTo>
                  <a:pt x="1331" y="950"/>
                  <a:pt x="1359" y="950"/>
                  <a:pt x="1378" y="963"/>
                </a:cubicBezTo>
                <a:cubicBezTo>
                  <a:pt x="1383" y="971"/>
                  <a:pt x="1390" y="990"/>
                  <a:pt x="1390" y="990"/>
                </a:cubicBezTo>
                <a:cubicBezTo>
                  <a:pt x="1393" y="1014"/>
                  <a:pt x="1396" y="1038"/>
                  <a:pt x="1402" y="1062"/>
                </a:cubicBezTo>
                <a:cubicBezTo>
                  <a:pt x="1404" y="1093"/>
                  <a:pt x="1411" y="1117"/>
                  <a:pt x="1417" y="1146"/>
                </a:cubicBezTo>
                <a:cubicBezTo>
                  <a:pt x="1420" y="1180"/>
                  <a:pt x="1431" y="1195"/>
                  <a:pt x="1399" y="1200"/>
                </a:cubicBezTo>
                <a:cubicBezTo>
                  <a:pt x="1397" y="1203"/>
                  <a:pt x="1386" y="1214"/>
                  <a:pt x="1387" y="1221"/>
                </a:cubicBezTo>
                <a:cubicBezTo>
                  <a:pt x="1388" y="1227"/>
                  <a:pt x="1393" y="1239"/>
                  <a:pt x="1393" y="1239"/>
                </a:cubicBezTo>
                <a:cubicBezTo>
                  <a:pt x="1388" y="1258"/>
                  <a:pt x="1365" y="1258"/>
                  <a:pt x="1348" y="1269"/>
                </a:cubicBezTo>
                <a:cubicBezTo>
                  <a:pt x="1327" y="1300"/>
                  <a:pt x="1349" y="1296"/>
                  <a:pt x="1384" y="1299"/>
                </a:cubicBezTo>
                <a:cubicBezTo>
                  <a:pt x="1383" y="1312"/>
                  <a:pt x="1385" y="1325"/>
                  <a:pt x="1381" y="1338"/>
                </a:cubicBezTo>
                <a:cubicBezTo>
                  <a:pt x="1379" y="1347"/>
                  <a:pt x="1354" y="1335"/>
                  <a:pt x="1354" y="1335"/>
                </a:cubicBezTo>
                <a:cubicBezTo>
                  <a:pt x="1348" y="1336"/>
                  <a:pt x="1341" y="1334"/>
                  <a:pt x="1336" y="1338"/>
                </a:cubicBezTo>
                <a:cubicBezTo>
                  <a:pt x="1333" y="1340"/>
                  <a:pt x="1336" y="1347"/>
                  <a:pt x="1333" y="1350"/>
                </a:cubicBezTo>
                <a:cubicBezTo>
                  <a:pt x="1326" y="1357"/>
                  <a:pt x="1313" y="1356"/>
                  <a:pt x="1303" y="1359"/>
                </a:cubicBezTo>
                <a:cubicBezTo>
                  <a:pt x="1300" y="1360"/>
                  <a:pt x="1286" y="1363"/>
                  <a:pt x="1282" y="1365"/>
                </a:cubicBezTo>
                <a:cubicBezTo>
                  <a:pt x="1276" y="1369"/>
                  <a:pt x="1264" y="1377"/>
                  <a:pt x="1264" y="1377"/>
                </a:cubicBezTo>
                <a:cubicBezTo>
                  <a:pt x="1254" y="1392"/>
                  <a:pt x="1243" y="1409"/>
                  <a:pt x="1228" y="1419"/>
                </a:cubicBezTo>
                <a:cubicBezTo>
                  <a:pt x="1214" y="1440"/>
                  <a:pt x="1201" y="1456"/>
                  <a:pt x="1180" y="1470"/>
                </a:cubicBezTo>
                <a:cubicBezTo>
                  <a:pt x="1170" y="1477"/>
                  <a:pt x="1166" y="1487"/>
                  <a:pt x="1156" y="1494"/>
                </a:cubicBezTo>
                <a:cubicBezTo>
                  <a:pt x="1147" y="1508"/>
                  <a:pt x="1125" y="1511"/>
                  <a:pt x="1111" y="1521"/>
                </a:cubicBezTo>
                <a:cubicBezTo>
                  <a:pt x="1069" y="1510"/>
                  <a:pt x="1109" y="1429"/>
                  <a:pt x="1117" y="1398"/>
                </a:cubicBezTo>
                <a:cubicBezTo>
                  <a:pt x="1119" y="1371"/>
                  <a:pt x="1115" y="1363"/>
                  <a:pt x="1135" y="1350"/>
                </a:cubicBezTo>
                <a:cubicBezTo>
                  <a:pt x="1141" y="1351"/>
                  <a:pt x="1148" y="1349"/>
                  <a:pt x="1153" y="1353"/>
                </a:cubicBezTo>
                <a:cubicBezTo>
                  <a:pt x="1158" y="1357"/>
                  <a:pt x="1159" y="1371"/>
                  <a:pt x="1159" y="1371"/>
                </a:cubicBezTo>
                <a:cubicBezTo>
                  <a:pt x="1175" y="1355"/>
                  <a:pt x="1181" y="1325"/>
                  <a:pt x="1186" y="1302"/>
                </a:cubicBezTo>
                <a:cubicBezTo>
                  <a:pt x="1183" y="1285"/>
                  <a:pt x="1182" y="1273"/>
                  <a:pt x="1168" y="1263"/>
                </a:cubicBezTo>
                <a:cubicBezTo>
                  <a:pt x="1159" y="1249"/>
                  <a:pt x="1166" y="1239"/>
                  <a:pt x="1174" y="1227"/>
                </a:cubicBezTo>
                <a:cubicBezTo>
                  <a:pt x="1169" y="1211"/>
                  <a:pt x="1174" y="1194"/>
                  <a:pt x="1168" y="1176"/>
                </a:cubicBezTo>
                <a:cubicBezTo>
                  <a:pt x="1169" y="1163"/>
                  <a:pt x="1167" y="1150"/>
                  <a:pt x="1171" y="1137"/>
                </a:cubicBezTo>
                <a:cubicBezTo>
                  <a:pt x="1173" y="1128"/>
                  <a:pt x="1189" y="1137"/>
                  <a:pt x="1198" y="1140"/>
                </a:cubicBezTo>
                <a:cubicBezTo>
                  <a:pt x="1221" y="1148"/>
                  <a:pt x="1239" y="1163"/>
                  <a:pt x="1261" y="1170"/>
                </a:cubicBezTo>
                <a:cubicBezTo>
                  <a:pt x="1306" y="1162"/>
                  <a:pt x="1291" y="1164"/>
                  <a:pt x="1300" y="1128"/>
                </a:cubicBezTo>
                <a:cubicBezTo>
                  <a:pt x="1299" y="1123"/>
                  <a:pt x="1300" y="1117"/>
                  <a:pt x="1297" y="1113"/>
                </a:cubicBezTo>
                <a:cubicBezTo>
                  <a:pt x="1294" y="1107"/>
                  <a:pt x="1284" y="1107"/>
                  <a:pt x="1279" y="1104"/>
                </a:cubicBezTo>
                <a:cubicBezTo>
                  <a:pt x="1261" y="1095"/>
                  <a:pt x="1242" y="1088"/>
                  <a:pt x="1225" y="1077"/>
                </a:cubicBezTo>
                <a:cubicBezTo>
                  <a:pt x="1200" y="1040"/>
                  <a:pt x="1230" y="1049"/>
                  <a:pt x="1171" y="1044"/>
                </a:cubicBezTo>
                <a:cubicBezTo>
                  <a:pt x="1165" y="1042"/>
                  <a:pt x="1159" y="1040"/>
                  <a:pt x="1153" y="1038"/>
                </a:cubicBezTo>
                <a:cubicBezTo>
                  <a:pt x="1150" y="1037"/>
                  <a:pt x="1144" y="1035"/>
                  <a:pt x="1144" y="1035"/>
                </a:cubicBezTo>
                <a:cubicBezTo>
                  <a:pt x="1131" y="1039"/>
                  <a:pt x="1121" y="1049"/>
                  <a:pt x="1108" y="1053"/>
                </a:cubicBezTo>
                <a:cubicBezTo>
                  <a:pt x="1090" y="1049"/>
                  <a:pt x="1072" y="1051"/>
                  <a:pt x="1054" y="1056"/>
                </a:cubicBezTo>
                <a:cubicBezTo>
                  <a:pt x="1048" y="1058"/>
                  <a:pt x="1036" y="1062"/>
                  <a:pt x="1036" y="1062"/>
                </a:cubicBezTo>
                <a:cubicBezTo>
                  <a:pt x="1005" y="1041"/>
                  <a:pt x="1018" y="1069"/>
                  <a:pt x="1006" y="1077"/>
                </a:cubicBezTo>
                <a:cubicBezTo>
                  <a:pt x="1001" y="1081"/>
                  <a:pt x="988" y="1083"/>
                  <a:pt x="988" y="1083"/>
                </a:cubicBezTo>
                <a:cubicBezTo>
                  <a:pt x="952" y="1076"/>
                  <a:pt x="990" y="1061"/>
                  <a:pt x="958" y="1053"/>
                </a:cubicBezTo>
                <a:cubicBezTo>
                  <a:pt x="944" y="1043"/>
                  <a:pt x="927" y="1041"/>
                  <a:pt x="913" y="1032"/>
                </a:cubicBezTo>
                <a:cubicBezTo>
                  <a:pt x="907" y="1020"/>
                  <a:pt x="899" y="1016"/>
                  <a:pt x="892" y="1005"/>
                </a:cubicBezTo>
                <a:cubicBezTo>
                  <a:pt x="891" y="1001"/>
                  <a:pt x="886" y="973"/>
                  <a:pt x="883" y="972"/>
                </a:cubicBezTo>
                <a:cubicBezTo>
                  <a:pt x="862" y="965"/>
                  <a:pt x="870" y="970"/>
                  <a:pt x="856" y="960"/>
                </a:cubicBezTo>
                <a:cubicBezTo>
                  <a:pt x="848" y="936"/>
                  <a:pt x="858" y="926"/>
                  <a:pt x="829" y="921"/>
                </a:cubicBezTo>
                <a:cubicBezTo>
                  <a:pt x="825" y="963"/>
                  <a:pt x="830" y="949"/>
                  <a:pt x="802" y="966"/>
                </a:cubicBezTo>
                <a:cubicBezTo>
                  <a:pt x="800" y="969"/>
                  <a:pt x="799" y="973"/>
                  <a:pt x="796" y="975"/>
                </a:cubicBezTo>
                <a:cubicBezTo>
                  <a:pt x="791" y="978"/>
                  <a:pt x="778" y="981"/>
                  <a:pt x="778" y="981"/>
                </a:cubicBezTo>
                <a:cubicBezTo>
                  <a:pt x="775" y="965"/>
                  <a:pt x="771" y="959"/>
                  <a:pt x="766" y="945"/>
                </a:cubicBezTo>
                <a:cubicBezTo>
                  <a:pt x="769" y="925"/>
                  <a:pt x="778" y="905"/>
                  <a:pt x="754" y="897"/>
                </a:cubicBezTo>
                <a:cubicBezTo>
                  <a:pt x="750" y="881"/>
                  <a:pt x="742" y="870"/>
                  <a:pt x="730" y="858"/>
                </a:cubicBezTo>
                <a:cubicBezTo>
                  <a:pt x="697" y="860"/>
                  <a:pt x="681" y="863"/>
                  <a:pt x="652" y="867"/>
                </a:cubicBezTo>
                <a:cubicBezTo>
                  <a:pt x="646" y="901"/>
                  <a:pt x="641" y="880"/>
                  <a:pt x="619" y="873"/>
                </a:cubicBezTo>
                <a:cubicBezTo>
                  <a:pt x="611" y="862"/>
                  <a:pt x="608" y="860"/>
                  <a:pt x="595" y="864"/>
                </a:cubicBezTo>
                <a:cubicBezTo>
                  <a:pt x="582" y="890"/>
                  <a:pt x="574" y="886"/>
                  <a:pt x="553" y="900"/>
                </a:cubicBezTo>
                <a:cubicBezTo>
                  <a:pt x="535" y="936"/>
                  <a:pt x="509" y="974"/>
                  <a:pt x="469" y="987"/>
                </a:cubicBezTo>
                <a:cubicBezTo>
                  <a:pt x="448" y="980"/>
                  <a:pt x="434" y="966"/>
                  <a:pt x="412" y="960"/>
                </a:cubicBezTo>
                <a:cubicBezTo>
                  <a:pt x="400" y="963"/>
                  <a:pt x="392" y="965"/>
                  <a:pt x="382" y="972"/>
                </a:cubicBezTo>
                <a:cubicBezTo>
                  <a:pt x="376" y="971"/>
                  <a:pt x="370" y="969"/>
                  <a:pt x="364" y="969"/>
                </a:cubicBezTo>
                <a:cubicBezTo>
                  <a:pt x="360" y="969"/>
                  <a:pt x="356" y="972"/>
                  <a:pt x="352" y="972"/>
                </a:cubicBezTo>
                <a:cubicBezTo>
                  <a:pt x="331" y="971"/>
                  <a:pt x="289" y="966"/>
                  <a:pt x="289" y="966"/>
                </a:cubicBezTo>
                <a:cubicBezTo>
                  <a:pt x="278" y="949"/>
                  <a:pt x="272" y="951"/>
                  <a:pt x="250" y="948"/>
                </a:cubicBezTo>
                <a:cubicBezTo>
                  <a:pt x="230" y="941"/>
                  <a:pt x="213" y="942"/>
                  <a:pt x="193" y="945"/>
                </a:cubicBezTo>
                <a:cubicBezTo>
                  <a:pt x="159" y="941"/>
                  <a:pt x="174" y="947"/>
                  <a:pt x="148" y="930"/>
                </a:cubicBezTo>
                <a:cubicBezTo>
                  <a:pt x="131" y="919"/>
                  <a:pt x="108" y="925"/>
                  <a:pt x="88" y="924"/>
                </a:cubicBezTo>
                <a:cubicBezTo>
                  <a:pt x="80" y="922"/>
                  <a:pt x="65" y="941"/>
                  <a:pt x="59" y="935"/>
                </a:cubicBezTo>
                <a:cubicBezTo>
                  <a:pt x="54" y="933"/>
                  <a:pt x="39" y="934"/>
                  <a:pt x="38" y="929"/>
                </a:cubicBezTo>
                <a:cubicBezTo>
                  <a:pt x="34" y="925"/>
                  <a:pt x="36" y="914"/>
                  <a:pt x="36" y="911"/>
                </a:cubicBezTo>
                <a:cubicBezTo>
                  <a:pt x="33" y="908"/>
                  <a:pt x="35" y="914"/>
                  <a:pt x="35" y="910"/>
                </a:cubicBezTo>
                <a:cubicBezTo>
                  <a:pt x="35" y="906"/>
                  <a:pt x="34" y="898"/>
                  <a:pt x="33" y="884"/>
                </a:cubicBezTo>
                <a:cubicBezTo>
                  <a:pt x="40" y="863"/>
                  <a:pt x="22" y="848"/>
                  <a:pt x="27" y="826"/>
                </a:cubicBezTo>
                <a:cubicBezTo>
                  <a:pt x="29" y="811"/>
                  <a:pt x="26" y="816"/>
                  <a:pt x="23" y="796"/>
                </a:cubicBezTo>
                <a:cubicBezTo>
                  <a:pt x="20" y="776"/>
                  <a:pt x="13" y="738"/>
                  <a:pt x="9" y="706"/>
                </a:cubicBezTo>
                <a:cubicBezTo>
                  <a:pt x="8" y="674"/>
                  <a:pt x="0" y="627"/>
                  <a:pt x="0" y="602"/>
                </a:cubicBezTo>
                <a:cubicBezTo>
                  <a:pt x="0" y="577"/>
                  <a:pt x="5" y="572"/>
                  <a:pt x="10" y="557"/>
                </a:cubicBezTo>
                <a:cubicBezTo>
                  <a:pt x="11" y="542"/>
                  <a:pt x="27" y="525"/>
                  <a:pt x="31" y="510"/>
                </a:cubicBezTo>
                <a:cubicBezTo>
                  <a:pt x="32" y="507"/>
                  <a:pt x="37" y="508"/>
                  <a:pt x="40" y="507"/>
                </a:cubicBezTo>
                <a:cubicBezTo>
                  <a:pt x="69" y="493"/>
                  <a:pt x="21" y="510"/>
                  <a:pt x="67" y="495"/>
                </a:cubicBezTo>
                <a:cubicBezTo>
                  <a:pt x="70" y="494"/>
                  <a:pt x="76" y="492"/>
                  <a:pt x="76" y="492"/>
                </a:cubicBezTo>
                <a:cubicBezTo>
                  <a:pt x="83" y="471"/>
                  <a:pt x="89" y="453"/>
                  <a:pt x="111" y="446"/>
                </a:cubicBezTo>
                <a:cubicBezTo>
                  <a:pt x="115" y="440"/>
                  <a:pt x="113" y="437"/>
                  <a:pt x="117" y="431"/>
                </a:cubicBezTo>
                <a:cubicBezTo>
                  <a:pt x="119" y="428"/>
                  <a:pt x="125" y="418"/>
                  <a:pt x="125" y="418"/>
                </a:cubicBezTo>
                <a:cubicBezTo>
                  <a:pt x="128" y="416"/>
                  <a:pt x="126" y="421"/>
                  <a:pt x="128" y="418"/>
                </a:cubicBezTo>
                <a:cubicBezTo>
                  <a:pt x="130" y="415"/>
                  <a:pt x="135" y="404"/>
                  <a:pt x="137" y="398"/>
                </a:cubicBezTo>
                <a:cubicBezTo>
                  <a:pt x="140" y="391"/>
                  <a:pt x="139" y="384"/>
                  <a:pt x="140" y="379"/>
                </a:cubicBezTo>
                <a:cubicBezTo>
                  <a:pt x="141" y="374"/>
                  <a:pt x="135" y="387"/>
                  <a:pt x="146" y="370"/>
                </a:cubicBezTo>
                <a:cubicBezTo>
                  <a:pt x="154" y="317"/>
                  <a:pt x="163" y="307"/>
                  <a:pt x="207" y="278"/>
                </a:cubicBezTo>
                <a:cubicBezTo>
                  <a:pt x="221" y="257"/>
                  <a:pt x="228" y="231"/>
                  <a:pt x="250" y="216"/>
                </a:cubicBezTo>
                <a:cubicBezTo>
                  <a:pt x="257" y="206"/>
                  <a:pt x="264" y="199"/>
                  <a:pt x="274" y="192"/>
                </a:cubicBezTo>
                <a:cubicBezTo>
                  <a:pt x="282" y="167"/>
                  <a:pt x="301" y="151"/>
                  <a:pt x="316" y="129"/>
                </a:cubicBezTo>
                <a:cubicBezTo>
                  <a:pt x="327" y="113"/>
                  <a:pt x="323" y="91"/>
                  <a:pt x="334" y="75"/>
                </a:cubicBezTo>
                <a:cubicBezTo>
                  <a:pt x="339" y="56"/>
                  <a:pt x="344" y="41"/>
                  <a:pt x="361" y="30"/>
                </a:cubicBezTo>
                <a:cubicBezTo>
                  <a:pt x="365" y="24"/>
                  <a:pt x="369" y="18"/>
                  <a:pt x="373" y="12"/>
                </a:cubicBezTo>
                <a:cubicBezTo>
                  <a:pt x="377" y="6"/>
                  <a:pt x="388" y="9"/>
                  <a:pt x="391" y="3"/>
                </a:cubicBezTo>
                <a:cubicBezTo>
                  <a:pt x="392" y="1"/>
                  <a:pt x="387" y="1"/>
                  <a:pt x="385" y="0"/>
                </a:cubicBezTo>
                <a:close/>
              </a:path>
            </a:pathLst>
          </a:custGeom>
          <a:solidFill>
            <a:srgbClr val="FFC000"/>
          </a:solidFill>
          <a:ln w="190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41" name="Freeform 9"/>
          <p:cNvSpPr>
            <a:spLocks/>
          </p:cNvSpPr>
          <p:nvPr/>
        </p:nvSpPr>
        <p:spPr bwMode="auto">
          <a:xfrm>
            <a:off x="7772400" y="4818063"/>
            <a:ext cx="312738" cy="123825"/>
          </a:xfrm>
          <a:custGeom>
            <a:avLst/>
            <a:gdLst>
              <a:gd name="T0" fmla="*/ 25 w 197"/>
              <a:gd name="T1" fmla="*/ 36 h 78"/>
              <a:gd name="T2" fmla="*/ 43 w 197"/>
              <a:gd name="T3" fmla="*/ 64 h 78"/>
              <a:gd name="T4" fmla="*/ 123 w 197"/>
              <a:gd name="T5" fmla="*/ 78 h 78"/>
              <a:gd name="T6" fmla="*/ 157 w 197"/>
              <a:gd name="T7" fmla="*/ 68 h 78"/>
              <a:gd name="T8" fmla="*/ 173 w 197"/>
              <a:gd name="T9" fmla="*/ 56 h 78"/>
              <a:gd name="T10" fmla="*/ 187 w 197"/>
              <a:gd name="T11" fmla="*/ 42 h 78"/>
              <a:gd name="T12" fmla="*/ 185 w 197"/>
              <a:gd name="T13" fmla="*/ 24 h 78"/>
              <a:gd name="T14" fmla="*/ 169 w 197"/>
              <a:gd name="T15" fmla="*/ 4 h 78"/>
              <a:gd name="T16" fmla="*/ 157 w 197"/>
              <a:gd name="T17" fmla="*/ 0 h 78"/>
              <a:gd name="T18" fmla="*/ 147 w 197"/>
              <a:gd name="T19" fmla="*/ 16 h 78"/>
              <a:gd name="T20" fmla="*/ 135 w 197"/>
              <a:gd name="T21" fmla="*/ 20 h 78"/>
              <a:gd name="T22" fmla="*/ 117 w 197"/>
              <a:gd name="T23" fmla="*/ 30 h 78"/>
              <a:gd name="T24" fmla="*/ 101 w 197"/>
              <a:gd name="T25" fmla="*/ 42 h 78"/>
              <a:gd name="T26" fmla="*/ 83 w 197"/>
              <a:gd name="T27" fmla="*/ 36 h 78"/>
              <a:gd name="T28" fmla="*/ 77 w 197"/>
              <a:gd name="T29" fmla="*/ 34 h 78"/>
              <a:gd name="T30" fmla="*/ 49 w 197"/>
              <a:gd name="T31" fmla="*/ 34 h 78"/>
              <a:gd name="T32" fmla="*/ 37 w 197"/>
              <a:gd name="T33" fmla="*/ 30 h 78"/>
              <a:gd name="T34" fmla="*/ 17 w 197"/>
              <a:gd name="T35" fmla="*/ 38 h 78"/>
              <a:gd name="T36" fmla="*/ 25 w 197"/>
              <a:gd name="T37"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78">
                <a:moveTo>
                  <a:pt x="25" y="36"/>
                </a:moveTo>
                <a:cubicBezTo>
                  <a:pt x="0" y="44"/>
                  <a:pt x="35" y="59"/>
                  <a:pt x="43" y="64"/>
                </a:cubicBezTo>
                <a:cubicBezTo>
                  <a:pt x="58" y="74"/>
                  <a:pt x="108" y="77"/>
                  <a:pt x="123" y="78"/>
                </a:cubicBezTo>
                <a:cubicBezTo>
                  <a:pt x="136" y="74"/>
                  <a:pt x="142" y="70"/>
                  <a:pt x="157" y="68"/>
                </a:cubicBezTo>
                <a:cubicBezTo>
                  <a:pt x="162" y="61"/>
                  <a:pt x="165" y="59"/>
                  <a:pt x="173" y="56"/>
                </a:cubicBezTo>
                <a:cubicBezTo>
                  <a:pt x="176" y="47"/>
                  <a:pt x="177" y="44"/>
                  <a:pt x="187" y="42"/>
                </a:cubicBezTo>
                <a:cubicBezTo>
                  <a:pt x="197" y="36"/>
                  <a:pt x="194" y="30"/>
                  <a:pt x="185" y="24"/>
                </a:cubicBezTo>
                <a:cubicBezTo>
                  <a:pt x="181" y="13"/>
                  <a:pt x="183" y="9"/>
                  <a:pt x="169" y="4"/>
                </a:cubicBezTo>
                <a:cubicBezTo>
                  <a:pt x="165" y="3"/>
                  <a:pt x="157" y="0"/>
                  <a:pt x="157" y="0"/>
                </a:cubicBezTo>
                <a:cubicBezTo>
                  <a:pt x="147" y="6"/>
                  <a:pt x="152" y="2"/>
                  <a:pt x="147" y="16"/>
                </a:cubicBezTo>
                <a:cubicBezTo>
                  <a:pt x="146" y="20"/>
                  <a:pt x="139" y="19"/>
                  <a:pt x="135" y="20"/>
                </a:cubicBezTo>
                <a:cubicBezTo>
                  <a:pt x="130" y="22"/>
                  <a:pt x="122" y="27"/>
                  <a:pt x="117" y="30"/>
                </a:cubicBezTo>
                <a:cubicBezTo>
                  <a:pt x="112" y="37"/>
                  <a:pt x="109" y="39"/>
                  <a:pt x="101" y="42"/>
                </a:cubicBezTo>
                <a:cubicBezTo>
                  <a:pt x="95" y="40"/>
                  <a:pt x="89" y="38"/>
                  <a:pt x="83" y="36"/>
                </a:cubicBezTo>
                <a:cubicBezTo>
                  <a:pt x="81" y="35"/>
                  <a:pt x="77" y="34"/>
                  <a:pt x="77" y="34"/>
                </a:cubicBezTo>
                <a:cubicBezTo>
                  <a:pt x="59" y="36"/>
                  <a:pt x="62" y="38"/>
                  <a:pt x="49" y="34"/>
                </a:cubicBezTo>
                <a:cubicBezTo>
                  <a:pt x="45" y="33"/>
                  <a:pt x="37" y="30"/>
                  <a:pt x="37" y="30"/>
                </a:cubicBezTo>
                <a:cubicBezTo>
                  <a:pt x="29" y="32"/>
                  <a:pt x="24" y="33"/>
                  <a:pt x="17" y="38"/>
                </a:cubicBezTo>
                <a:cubicBezTo>
                  <a:pt x="20" y="50"/>
                  <a:pt x="18" y="48"/>
                  <a:pt x="25" y="36"/>
                </a:cubicBezTo>
                <a:close/>
              </a:path>
            </a:pathLst>
          </a:custGeom>
          <a:solidFill>
            <a:srgbClr val="FF0000"/>
          </a:solidFill>
          <a:ln w="190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42" name="Freeform 10"/>
          <p:cNvSpPr>
            <a:spLocks/>
          </p:cNvSpPr>
          <p:nvPr/>
        </p:nvSpPr>
        <p:spPr bwMode="auto">
          <a:xfrm>
            <a:off x="7315200" y="4754563"/>
            <a:ext cx="725488" cy="619125"/>
          </a:xfrm>
          <a:custGeom>
            <a:avLst/>
            <a:gdLst>
              <a:gd name="T0" fmla="*/ 243 w 457"/>
              <a:gd name="T1" fmla="*/ 0 h 390"/>
              <a:gd name="T2" fmla="*/ 251 w 457"/>
              <a:gd name="T3" fmla="*/ 38 h 390"/>
              <a:gd name="T4" fmla="*/ 267 w 457"/>
              <a:gd name="T5" fmla="*/ 76 h 390"/>
              <a:gd name="T6" fmla="*/ 273 w 457"/>
              <a:gd name="T7" fmla="*/ 96 h 390"/>
              <a:gd name="T8" fmla="*/ 305 w 457"/>
              <a:gd name="T9" fmla="*/ 132 h 390"/>
              <a:gd name="T10" fmla="*/ 363 w 457"/>
              <a:gd name="T11" fmla="*/ 148 h 390"/>
              <a:gd name="T12" fmla="*/ 407 w 457"/>
              <a:gd name="T13" fmla="*/ 160 h 390"/>
              <a:gd name="T14" fmla="*/ 437 w 457"/>
              <a:gd name="T15" fmla="*/ 172 h 390"/>
              <a:gd name="T16" fmla="*/ 453 w 457"/>
              <a:gd name="T17" fmla="*/ 176 h 390"/>
              <a:gd name="T18" fmla="*/ 447 w 457"/>
              <a:gd name="T19" fmla="*/ 198 h 390"/>
              <a:gd name="T20" fmla="*/ 433 w 457"/>
              <a:gd name="T21" fmla="*/ 222 h 390"/>
              <a:gd name="T22" fmla="*/ 415 w 457"/>
              <a:gd name="T23" fmla="*/ 244 h 390"/>
              <a:gd name="T24" fmla="*/ 401 w 457"/>
              <a:gd name="T25" fmla="*/ 268 h 390"/>
              <a:gd name="T26" fmla="*/ 389 w 457"/>
              <a:gd name="T27" fmla="*/ 276 h 390"/>
              <a:gd name="T28" fmla="*/ 375 w 457"/>
              <a:gd name="T29" fmla="*/ 262 h 390"/>
              <a:gd name="T30" fmla="*/ 363 w 457"/>
              <a:gd name="T31" fmla="*/ 254 h 390"/>
              <a:gd name="T32" fmla="*/ 341 w 457"/>
              <a:gd name="T33" fmla="*/ 266 h 390"/>
              <a:gd name="T34" fmla="*/ 337 w 457"/>
              <a:gd name="T35" fmla="*/ 292 h 390"/>
              <a:gd name="T36" fmla="*/ 323 w 457"/>
              <a:gd name="T37" fmla="*/ 310 h 390"/>
              <a:gd name="T38" fmla="*/ 307 w 457"/>
              <a:gd name="T39" fmla="*/ 338 h 390"/>
              <a:gd name="T40" fmla="*/ 293 w 457"/>
              <a:gd name="T41" fmla="*/ 316 h 390"/>
              <a:gd name="T42" fmla="*/ 285 w 457"/>
              <a:gd name="T43" fmla="*/ 336 h 390"/>
              <a:gd name="T44" fmla="*/ 273 w 457"/>
              <a:gd name="T45" fmla="*/ 360 h 390"/>
              <a:gd name="T46" fmla="*/ 239 w 457"/>
              <a:gd name="T47" fmla="*/ 384 h 390"/>
              <a:gd name="T48" fmla="*/ 219 w 457"/>
              <a:gd name="T49" fmla="*/ 390 h 390"/>
              <a:gd name="T50" fmla="*/ 197 w 457"/>
              <a:gd name="T51" fmla="*/ 384 h 390"/>
              <a:gd name="T52" fmla="*/ 187 w 457"/>
              <a:gd name="T53" fmla="*/ 372 h 390"/>
              <a:gd name="T54" fmla="*/ 151 w 457"/>
              <a:gd name="T55" fmla="*/ 364 h 390"/>
              <a:gd name="T56" fmla="*/ 129 w 457"/>
              <a:gd name="T57" fmla="*/ 338 h 390"/>
              <a:gd name="T58" fmla="*/ 107 w 457"/>
              <a:gd name="T59" fmla="*/ 306 h 390"/>
              <a:gd name="T60" fmla="*/ 85 w 457"/>
              <a:gd name="T61" fmla="*/ 248 h 390"/>
              <a:gd name="T62" fmla="*/ 69 w 457"/>
              <a:gd name="T63" fmla="*/ 232 h 390"/>
              <a:gd name="T64" fmla="*/ 57 w 457"/>
              <a:gd name="T65" fmla="*/ 228 h 390"/>
              <a:gd name="T66" fmla="*/ 27 w 457"/>
              <a:gd name="T67" fmla="*/ 226 h 390"/>
              <a:gd name="T68" fmla="*/ 11 w 457"/>
              <a:gd name="T69" fmla="*/ 224 h 390"/>
              <a:gd name="T70" fmla="*/ 7 w 457"/>
              <a:gd name="T71" fmla="*/ 210 h 390"/>
              <a:gd name="T72" fmla="*/ 1 w 457"/>
              <a:gd name="T73" fmla="*/ 192 h 390"/>
              <a:gd name="T74" fmla="*/ 3 w 457"/>
              <a:gd name="T75" fmla="*/ 174 h 390"/>
              <a:gd name="T76" fmla="*/ 39 w 457"/>
              <a:gd name="T77" fmla="*/ 158 h 390"/>
              <a:gd name="T78" fmla="*/ 85 w 457"/>
              <a:gd name="T79" fmla="*/ 122 h 390"/>
              <a:gd name="T80" fmla="*/ 103 w 457"/>
              <a:gd name="T81" fmla="*/ 112 h 390"/>
              <a:gd name="T82" fmla="*/ 123 w 457"/>
              <a:gd name="T83" fmla="*/ 96 h 390"/>
              <a:gd name="T84" fmla="*/ 149 w 457"/>
              <a:gd name="T85" fmla="*/ 64 h 390"/>
              <a:gd name="T86" fmla="*/ 167 w 457"/>
              <a:gd name="T87" fmla="*/ 52 h 390"/>
              <a:gd name="T88" fmla="*/ 213 w 457"/>
              <a:gd name="T89" fmla="*/ 24 h 390"/>
              <a:gd name="T90" fmla="*/ 235 w 457"/>
              <a:gd name="T91" fmla="*/ 4 h 390"/>
              <a:gd name="T92" fmla="*/ 243 w 457"/>
              <a:gd name="T93"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7" h="390">
                <a:moveTo>
                  <a:pt x="243" y="0"/>
                </a:moveTo>
                <a:cubicBezTo>
                  <a:pt x="236" y="17"/>
                  <a:pt x="230" y="31"/>
                  <a:pt x="251" y="38"/>
                </a:cubicBezTo>
                <a:cubicBezTo>
                  <a:pt x="254" y="52"/>
                  <a:pt x="263" y="62"/>
                  <a:pt x="267" y="76"/>
                </a:cubicBezTo>
                <a:cubicBezTo>
                  <a:pt x="269" y="83"/>
                  <a:pt x="273" y="96"/>
                  <a:pt x="273" y="96"/>
                </a:cubicBezTo>
                <a:cubicBezTo>
                  <a:pt x="276" y="125"/>
                  <a:pt x="274" y="129"/>
                  <a:pt x="305" y="132"/>
                </a:cubicBezTo>
                <a:cubicBezTo>
                  <a:pt x="334" y="142"/>
                  <a:pt x="327" y="145"/>
                  <a:pt x="363" y="148"/>
                </a:cubicBezTo>
                <a:cubicBezTo>
                  <a:pt x="380" y="154"/>
                  <a:pt x="388" y="158"/>
                  <a:pt x="407" y="160"/>
                </a:cubicBezTo>
                <a:cubicBezTo>
                  <a:pt x="418" y="164"/>
                  <a:pt x="426" y="168"/>
                  <a:pt x="437" y="172"/>
                </a:cubicBezTo>
                <a:cubicBezTo>
                  <a:pt x="442" y="174"/>
                  <a:pt x="453" y="176"/>
                  <a:pt x="453" y="176"/>
                </a:cubicBezTo>
                <a:cubicBezTo>
                  <a:pt x="455" y="187"/>
                  <a:pt x="457" y="192"/>
                  <a:pt x="447" y="198"/>
                </a:cubicBezTo>
                <a:cubicBezTo>
                  <a:pt x="441" y="207"/>
                  <a:pt x="440" y="215"/>
                  <a:pt x="433" y="222"/>
                </a:cubicBezTo>
                <a:cubicBezTo>
                  <a:pt x="430" y="231"/>
                  <a:pt x="423" y="239"/>
                  <a:pt x="415" y="244"/>
                </a:cubicBezTo>
                <a:cubicBezTo>
                  <a:pt x="413" y="247"/>
                  <a:pt x="405" y="265"/>
                  <a:pt x="401" y="268"/>
                </a:cubicBezTo>
                <a:cubicBezTo>
                  <a:pt x="397" y="271"/>
                  <a:pt x="389" y="276"/>
                  <a:pt x="389" y="276"/>
                </a:cubicBezTo>
                <a:cubicBezTo>
                  <a:pt x="375" y="273"/>
                  <a:pt x="380" y="277"/>
                  <a:pt x="375" y="262"/>
                </a:cubicBezTo>
                <a:cubicBezTo>
                  <a:pt x="373" y="257"/>
                  <a:pt x="363" y="254"/>
                  <a:pt x="363" y="254"/>
                </a:cubicBezTo>
                <a:cubicBezTo>
                  <a:pt x="354" y="260"/>
                  <a:pt x="347" y="257"/>
                  <a:pt x="341" y="266"/>
                </a:cubicBezTo>
                <a:cubicBezTo>
                  <a:pt x="339" y="275"/>
                  <a:pt x="341" y="284"/>
                  <a:pt x="337" y="292"/>
                </a:cubicBezTo>
                <a:cubicBezTo>
                  <a:pt x="334" y="299"/>
                  <a:pt x="323" y="310"/>
                  <a:pt x="323" y="310"/>
                </a:cubicBezTo>
                <a:cubicBezTo>
                  <a:pt x="319" y="321"/>
                  <a:pt x="319" y="334"/>
                  <a:pt x="307" y="338"/>
                </a:cubicBezTo>
                <a:cubicBezTo>
                  <a:pt x="301" y="329"/>
                  <a:pt x="302" y="322"/>
                  <a:pt x="293" y="316"/>
                </a:cubicBezTo>
                <a:cubicBezTo>
                  <a:pt x="283" y="323"/>
                  <a:pt x="283" y="324"/>
                  <a:pt x="285" y="336"/>
                </a:cubicBezTo>
                <a:cubicBezTo>
                  <a:pt x="282" y="345"/>
                  <a:pt x="278" y="352"/>
                  <a:pt x="273" y="360"/>
                </a:cubicBezTo>
                <a:cubicBezTo>
                  <a:pt x="269" y="384"/>
                  <a:pt x="266" y="382"/>
                  <a:pt x="239" y="384"/>
                </a:cubicBezTo>
                <a:cubicBezTo>
                  <a:pt x="224" y="389"/>
                  <a:pt x="231" y="387"/>
                  <a:pt x="219" y="390"/>
                </a:cubicBezTo>
                <a:cubicBezTo>
                  <a:pt x="212" y="388"/>
                  <a:pt x="197" y="384"/>
                  <a:pt x="197" y="384"/>
                </a:cubicBezTo>
                <a:cubicBezTo>
                  <a:pt x="193" y="380"/>
                  <a:pt x="192" y="374"/>
                  <a:pt x="187" y="372"/>
                </a:cubicBezTo>
                <a:cubicBezTo>
                  <a:pt x="178" y="367"/>
                  <a:pt x="161" y="367"/>
                  <a:pt x="151" y="364"/>
                </a:cubicBezTo>
                <a:cubicBezTo>
                  <a:pt x="143" y="356"/>
                  <a:pt x="137" y="341"/>
                  <a:pt x="129" y="338"/>
                </a:cubicBezTo>
                <a:cubicBezTo>
                  <a:pt x="119" y="328"/>
                  <a:pt x="116" y="315"/>
                  <a:pt x="107" y="306"/>
                </a:cubicBezTo>
                <a:cubicBezTo>
                  <a:pt x="103" y="293"/>
                  <a:pt x="97" y="252"/>
                  <a:pt x="85" y="248"/>
                </a:cubicBezTo>
                <a:cubicBezTo>
                  <a:pt x="81" y="244"/>
                  <a:pt x="73" y="235"/>
                  <a:pt x="69" y="232"/>
                </a:cubicBezTo>
                <a:cubicBezTo>
                  <a:pt x="65" y="230"/>
                  <a:pt x="57" y="228"/>
                  <a:pt x="57" y="228"/>
                </a:cubicBezTo>
                <a:cubicBezTo>
                  <a:pt x="44" y="215"/>
                  <a:pt x="42" y="221"/>
                  <a:pt x="27" y="226"/>
                </a:cubicBezTo>
                <a:cubicBezTo>
                  <a:pt x="22" y="225"/>
                  <a:pt x="16" y="226"/>
                  <a:pt x="11" y="224"/>
                </a:cubicBezTo>
                <a:cubicBezTo>
                  <a:pt x="7" y="222"/>
                  <a:pt x="8" y="215"/>
                  <a:pt x="7" y="210"/>
                </a:cubicBezTo>
                <a:cubicBezTo>
                  <a:pt x="5" y="204"/>
                  <a:pt x="1" y="192"/>
                  <a:pt x="1" y="192"/>
                </a:cubicBezTo>
                <a:cubicBezTo>
                  <a:pt x="2" y="186"/>
                  <a:pt x="0" y="179"/>
                  <a:pt x="3" y="174"/>
                </a:cubicBezTo>
                <a:cubicBezTo>
                  <a:pt x="4" y="172"/>
                  <a:pt x="34" y="161"/>
                  <a:pt x="39" y="158"/>
                </a:cubicBezTo>
                <a:cubicBezTo>
                  <a:pt x="46" y="137"/>
                  <a:pt x="65" y="129"/>
                  <a:pt x="85" y="122"/>
                </a:cubicBezTo>
                <a:cubicBezTo>
                  <a:pt x="92" y="120"/>
                  <a:pt x="103" y="112"/>
                  <a:pt x="103" y="112"/>
                </a:cubicBezTo>
                <a:cubicBezTo>
                  <a:pt x="108" y="97"/>
                  <a:pt x="107" y="99"/>
                  <a:pt x="123" y="96"/>
                </a:cubicBezTo>
                <a:cubicBezTo>
                  <a:pt x="138" y="81"/>
                  <a:pt x="129" y="77"/>
                  <a:pt x="149" y="64"/>
                </a:cubicBezTo>
                <a:cubicBezTo>
                  <a:pt x="155" y="60"/>
                  <a:pt x="167" y="52"/>
                  <a:pt x="167" y="52"/>
                </a:cubicBezTo>
                <a:cubicBezTo>
                  <a:pt x="177" y="37"/>
                  <a:pt x="198" y="34"/>
                  <a:pt x="213" y="24"/>
                </a:cubicBezTo>
                <a:cubicBezTo>
                  <a:pt x="216" y="12"/>
                  <a:pt x="224" y="6"/>
                  <a:pt x="235" y="4"/>
                </a:cubicBezTo>
                <a:cubicBezTo>
                  <a:pt x="247" y="6"/>
                  <a:pt x="246" y="9"/>
                  <a:pt x="243" y="0"/>
                </a:cubicBezTo>
                <a:close/>
              </a:path>
            </a:pathLst>
          </a:custGeom>
          <a:solidFill>
            <a:srgbClr val="FF8989"/>
          </a:solidFill>
          <a:ln w="190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43" name="Freeform 11"/>
          <p:cNvSpPr>
            <a:spLocks/>
          </p:cNvSpPr>
          <p:nvPr/>
        </p:nvSpPr>
        <p:spPr bwMode="auto">
          <a:xfrm>
            <a:off x="7702550" y="4691063"/>
            <a:ext cx="603250" cy="898525"/>
          </a:xfrm>
          <a:custGeom>
            <a:avLst/>
            <a:gdLst>
              <a:gd name="T0" fmla="*/ 152 w 380"/>
              <a:gd name="T1" fmla="*/ 218 h 566"/>
              <a:gd name="T2" fmla="*/ 214 w 380"/>
              <a:gd name="T3" fmla="*/ 210 h 566"/>
              <a:gd name="T4" fmla="*/ 240 w 380"/>
              <a:gd name="T5" fmla="*/ 178 h 566"/>
              <a:gd name="T6" fmla="*/ 254 w 380"/>
              <a:gd name="T7" fmla="*/ 164 h 566"/>
              <a:gd name="T8" fmla="*/ 272 w 380"/>
              <a:gd name="T9" fmla="*/ 168 h 566"/>
              <a:gd name="T10" fmla="*/ 258 w 380"/>
              <a:gd name="T11" fmla="*/ 156 h 566"/>
              <a:gd name="T12" fmla="*/ 274 w 380"/>
              <a:gd name="T13" fmla="*/ 62 h 566"/>
              <a:gd name="T14" fmla="*/ 260 w 380"/>
              <a:gd name="T15" fmla="*/ 48 h 566"/>
              <a:gd name="T16" fmla="*/ 266 w 380"/>
              <a:gd name="T17" fmla="*/ 30 h 566"/>
              <a:gd name="T18" fmla="*/ 284 w 380"/>
              <a:gd name="T19" fmla="*/ 0 h 566"/>
              <a:gd name="T20" fmla="*/ 310 w 380"/>
              <a:gd name="T21" fmla="*/ 12 h 566"/>
              <a:gd name="T22" fmla="*/ 312 w 380"/>
              <a:gd name="T23" fmla="*/ 46 h 566"/>
              <a:gd name="T24" fmla="*/ 314 w 380"/>
              <a:gd name="T25" fmla="*/ 72 h 566"/>
              <a:gd name="T26" fmla="*/ 318 w 380"/>
              <a:gd name="T27" fmla="*/ 84 h 566"/>
              <a:gd name="T28" fmla="*/ 336 w 380"/>
              <a:gd name="T29" fmla="*/ 82 h 566"/>
              <a:gd name="T30" fmla="*/ 348 w 380"/>
              <a:gd name="T31" fmla="*/ 78 h 566"/>
              <a:gd name="T32" fmla="*/ 360 w 380"/>
              <a:gd name="T33" fmla="*/ 52 h 566"/>
              <a:gd name="T34" fmla="*/ 380 w 380"/>
              <a:gd name="T35" fmla="*/ 86 h 566"/>
              <a:gd name="T36" fmla="*/ 366 w 380"/>
              <a:gd name="T37" fmla="*/ 102 h 566"/>
              <a:gd name="T38" fmla="*/ 360 w 380"/>
              <a:gd name="T39" fmla="*/ 168 h 566"/>
              <a:gd name="T40" fmla="*/ 328 w 380"/>
              <a:gd name="T41" fmla="*/ 168 h 566"/>
              <a:gd name="T42" fmla="*/ 316 w 380"/>
              <a:gd name="T43" fmla="*/ 172 h 566"/>
              <a:gd name="T44" fmla="*/ 298 w 380"/>
              <a:gd name="T45" fmla="*/ 184 h 566"/>
              <a:gd name="T46" fmla="*/ 268 w 380"/>
              <a:gd name="T47" fmla="*/ 172 h 566"/>
              <a:gd name="T48" fmla="*/ 294 w 380"/>
              <a:gd name="T49" fmla="*/ 172 h 566"/>
              <a:gd name="T50" fmla="*/ 310 w 380"/>
              <a:gd name="T51" fmla="*/ 192 h 566"/>
              <a:gd name="T52" fmla="*/ 300 w 380"/>
              <a:gd name="T53" fmla="*/ 234 h 566"/>
              <a:gd name="T54" fmla="*/ 258 w 380"/>
              <a:gd name="T55" fmla="*/ 290 h 566"/>
              <a:gd name="T56" fmla="*/ 230 w 380"/>
              <a:gd name="T57" fmla="*/ 324 h 566"/>
              <a:gd name="T58" fmla="*/ 196 w 380"/>
              <a:gd name="T59" fmla="*/ 350 h 566"/>
              <a:gd name="T60" fmla="*/ 160 w 380"/>
              <a:gd name="T61" fmla="*/ 398 h 566"/>
              <a:gd name="T62" fmla="*/ 170 w 380"/>
              <a:gd name="T63" fmla="*/ 460 h 566"/>
              <a:gd name="T64" fmla="*/ 148 w 380"/>
              <a:gd name="T65" fmla="*/ 502 h 566"/>
              <a:gd name="T66" fmla="*/ 140 w 380"/>
              <a:gd name="T67" fmla="*/ 534 h 566"/>
              <a:gd name="T68" fmla="*/ 130 w 380"/>
              <a:gd name="T69" fmla="*/ 566 h 566"/>
              <a:gd name="T70" fmla="*/ 66 w 380"/>
              <a:gd name="T71" fmla="*/ 550 h 566"/>
              <a:gd name="T72" fmla="*/ 50 w 380"/>
              <a:gd name="T73" fmla="*/ 560 h 566"/>
              <a:gd name="T74" fmla="*/ 30 w 380"/>
              <a:gd name="T75" fmla="*/ 532 h 566"/>
              <a:gd name="T76" fmla="*/ 16 w 380"/>
              <a:gd name="T77" fmla="*/ 512 h 566"/>
              <a:gd name="T78" fmla="*/ 12 w 380"/>
              <a:gd name="T79" fmla="*/ 488 h 566"/>
              <a:gd name="T80" fmla="*/ 4 w 380"/>
              <a:gd name="T81" fmla="*/ 462 h 566"/>
              <a:gd name="T82" fmla="*/ 14 w 380"/>
              <a:gd name="T83" fmla="*/ 420 h 566"/>
              <a:gd name="T84" fmla="*/ 24 w 380"/>
              <a:gd name="T85" fmla="*/ 388 h 566"/>
              <a:gd name="T86" fmla="*/ 78 w 380"/>
              <a:gd name="T87" fmla="*/ 322 h 566"/>
              <a:gd name="T88" fmla="*/ 90 w 380"/>
              <a:gd name="T89" fmla="*/ 306 h 566"/>
              <a:gd name="T90" fmla="*/ 104 w 380"/>
              <a:gd name="T91" fmla="*/ 290 h 566"/>
              <a:gd name="T92" fmla="*/ 130 w 380"/>
              <a:gd name="T93" fmla="*/ 256 h 566"/>
              <a:gd name="T94" fmla="*/ 144 w 380"/>
              <a:gd name="T95" fmla="*/ 232 h 566"/>
              <a:gd name="T96" fmla="*/ 152 w 380"/>
              <a:gd name="T97" fmla="*/ 21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0" h="566">
                <a:moveTo>
                  <a:pt x="152" y="218"/>
                </a:moveTo>
                <a:cubicBezTo>
                  <a:pt x="175" y="215"/>
                  <a:pt x="191" y="212"/>
                  <a:pt x="214" y="210"/>
                </a:cubicBezTo>
                <a:cubicBezTo>
                  <a:pt x="228" y="205"/>
                  <a:pt x="227" y="186"/>
                  <a:pt x="240" y="178"/>
                </a:cubicBezTo>
                <a:cubicBezTo>
                  <a:pt x="243" y="170"/>
                  <a:pt x="246" y="167"/>
                  <a:pt x="254" y="164"/>
                </a:cubicBezTo>
                <a:cubicBezTo>
                  <a:pt x="261" y="169"/>
                  <a:pt x="264" y="171"/>
                  <a:pt x="272" y="168"/>
                </a:cubicBezTo>
                <a:cubicBezTo>
                  <a:pt x="264" y="165"/>
                  <a:pt x="261" y="164"/>
                  <a:pt x="258" y="156"/>
                </a:cubicBezTo>
                <a:cubicBezTo>
                  <a:pt x="261" y="125"/>
                  <a:pt x="241" y="78"/>
                  <a:pt x="274" y="62"/>
                </a:cubicBezTo>
                <a:cubicBezTo>
                  <a:pt x="265" y="56"/>
                  <a:pt x="263" y="59"/>
                  <a:pt x="260" y="48"/>
                </a:cubicBezTo>
                <a:cubicBezTo>
                  <a:pt x="269" y="34"/>
                  <a:pt x="270" y="41"/>
                  <a:pt x="266" y="30"/>
                </a:cubicBezTo>
                <a:cubicBezTo>
                  <a:pt x="268" y="12"/>
                  <a:pt x="266" y="5"/>
                  <a:pt x="284" y="0"/>
                </a:cubicBezTo>
                <a:cubicBezTo>
                  <a:pt x="304" y="3"/>
                  <a:pt x="297" y="3"/>
                  <a:pt x="310" y="12"/>
                </a:cubicBezTo>
                <a:cubicBezTo>
                  <a:pt x="314" y="24"/>
                  <a:pt x="314" y="33"/>
                  <a:pt x="312" y="46"/>
                </a:cubicBezTo>
                <a:cubicBezTo>
                  <a:pt x="313" y="55"/>
                  <a:pt x="313" y="63"/>
                  <a:pt x="314" y="72"/>
                </a:cubicBezTo>
                <a:cubicBezTo>
                  <a:pt x="315" y="76"/>
                  <a:pt x="318" y="84"/>
                  <a:pt x="318" y="84"/>
                </a:cubicBezTo>
                <a:cubicBezTo>
                  <a:pt x="324" y="83"/>
                  <a:pt x="330" y="83"/>
                  <a:pt x="336" y="82"/>
                </a:cubicBezTo>
                <a:cubicBezTo>
                  <a:pt x="340" y="81"/>
                  <a:pt x="348" y="78"/>
                  <a:pt x="348" y="78"/>
                </a:cubicBezTo>
                <a:cubicBezTo>
                  <a:pt x="354" y="70"/>
                  <a:pt x="354" y="60"/>
                  <a:pt x="360" y="52"/>
                </a:cubicBezTo>
                <a:cubicBezTo>
                  <a:pt x="374" y="55"/>
                  <a:pt x="377" y="73"/>
                  <a:pt x="380" y="86"/>
                </a:cubicBezTo>
                <a:cubicBezTo>
                  <a:pt x="377" y="98"/>
                  <a:pt x="372" y="92"/>
                  <a:pt x="366" y="102"/>
                </a:cubicBezTo>
                <a:cubicBezTo>
                  <a:pt x="369" y="127"/>
                  <a:pt x="368" y="144"/>
                  <a:pt x="360" y="168"/>
                </a:cubicBezTo>
                <a:cubicBezTo>
                  <a:pt x="347" y="164"/>
                  <a:pt x="351" y="164"/>
                  <a:pt x="328" y="168"/>
                </a:cubicBezTo>
                <a:cubicBezTo>
                  <a:pt x="324" y="169"/>
                  <a:pt x="316" y="172"/>
                  <a:pt x="316" y="172"/>
                </a:cubicBezTo>
                <a:cubicBezTo>
                  <a:pt x="310" y="178"/>
                  <a:pt x="306" y="181"/>
                  <a:pt x="298" y="184"/>
                </a:cubicBezTo>
                <a:cubicBezTo>
                  <a:pt x="287" y="180"/>
                  <a:pt x="279" y="176"/>
                  <a:pt x="268" y="172"/>
                </a:cubicBezTo>
                <a:cubicBezTo>
                  <a:pt x="252" y="167"/>
                  <a:pt x="260" y="170"/>
                  <a:pt x="294" y="172"/>
                </a:cubicBezTo>
                <a:cubicBezTo>
                  <a:pt x="304" y="175"/>
                  <a:pt x="304" y="184"/>
                  <a:pt x="310" y="192"/>
                </a:cubicBezTo>
                <a:cubicBezTo>
                  <a:pt x="309" y="208"/>
                  <a:pt x="309" y="221"/>
                  <a:pt x="300" y="234"/>
                </a:cubicBezTo>
                <a:cubicBezTo>
                  <a:pt x="297" y="246"/>
                  <a:pt x="268" y="284"/>
                  <a:pt x="258" y="290"/>
                </a:cubicBezTo>
                <a:cubicBezTo>
                  <a:pt x="250" y="302"/>
                  <a:pt x="244" y="319"/>
                  <a:pt x="230" y="324"/>
                </a:cubicBezTo>
                <a:cubicBezTo>
                  <a:pt x="224" y="343"/>
                  <a:pt x="215" y="347"/>
                  <a:pt x="196" y="350"/>
                </a:cubicBezTo>
                <a:cubicBezTo>
                  <a:pt x="183" y="359"/>
                  <a:pt x="165" y="382"/>
                  <a:pt x="160" y="398"/>
                </a:cubicBezTo>
                <a:cubicBezTo>
                  <a:pt x="171" y="426"/>
                  <a:pt x="168" y="410"/>
                  <a:pt x="170" y="460"/>
                </a:cubicBezTo>
                <a:cubicBezTo>
                  <a:pt x="168" y="503"/>
                  <a:pt x="176" y="493"/>
                  <a:pt x="148" y="502"/>
                </a:cubicBezTo>
                <a:cubicBezTo>
                  <a:pt x="142" y="515"/>
                  <a:pt x="144" y="519"/>
                  <a:pt x="140" y="534"/>
                </a:cubicBezTo>
                <a:cubicBezTo>
                  <a:pt x="137" y="545"/>
                  <a:pt x="132" y="554"/>
                  <a:pt x="130" y="566"/>
                </a:cubicBezTo>
                <a:cubicBezTo>
                  <a:pt x="56" y="562"/>
                  <a:pt x="105" y="563"/>
                  <a:pt x="66" y="550"/>
                </a:cubicBezTo>
                <a:cubicBezTo>
                  <a:pt x="63" y="560"/>
                  <a:pt x="61" y="563"/>
                  <a:pt x="50" y="560"/>
                </a:cubicBezTo>
                <a:cubicBezTo>
                  <a:pt x="47" y="536"/>
                  <a:pt x="46" y="543"/>
                  <a:pt x="30" y="532"/>
                </a:cubicBezTo>
                <a:cubicBezTo>
                  <a:pt x="24" y="523"/>
                  <a:pt x="26" y="515"/>
                  <a:pt x="16" y="512"/>
                </a:cubicBezTo>
                <a:cubicBezTo>
                  <a:pt x="11" y="504"/>
                  <a:pt x="9" y="497"/>
                  <a:pt x="12" y="488"/>
                </a:cubicBezTo>
                <a:cubicBezTo>
                  <a:pt x="9" y="479"/>
                  <a:pt x="6" y="471"/>
                  <a:pt x="4" y="462"/>
                </a:cubicBezTo>
                <a:cubicBezTo>
                  <a:pt x="5" y="444"/>
                  <a:pt x="0" y="430"/>
                  <a:pt x="14" y="420"/>
                </a:cubicBezTo>
                <a:cubicBezTo>
                  <a:pt x="11" y="408"/>
                  <a:pt x="13" y="395"/>
                  <a:pt x="24" y="388"/>
                </a:cubicBezTo>
                <a:cubicBezTo>
                  <a:pt x="38" y="366"/>
                  <a:pt x="51" y="331"/>
                  <a:pt x="78" y="322"/>
                </a:cubicBezTo>
                <a:cubicBezTo>
                  <a:pt x="81" y="314"/>
                  <a:pt x="83" y="311"/>
                  <a:pt x="90" y="306"/>
                </a:cubicBezTo>
                <a:cubicBezTo>
                  <a:pt x="99" y="292"/>
                  <a:pt x="94" y="297"/>
                  <a:pt x="104" y="290"/>
                </a:cubicBezTo>
                <a:cubicBezTo>
                  <a:pt x="113" y="277"/>
                  <a:pt x="117" y="265"/>
                  <a:pt x="130" y="256"/>
                </a:cubicBezTo>
                <a:cubicBezTo>
                  <a:pt x="136" y="247"/>
                  <a:pt x="139" y="240"/>
                  <a:pt x="144" y="232"/>
                </a:cubicBezTo>
                <a:cubicBezTo>
                  <a:pt x="147" y="227"/>
                  <a:pt x="152" y="218"/>
                  <a:pt x="152" y="218"/>
                </a:cubicBezTo>
                <a:close/>
              </a:path>
            </a:pathLst>
          </a:custGeom>
          <a:solidFill>
            <a:srgbClr val="FF0066"/>
          </a:solidFill>
          <a:ln w="190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44" name="Freeform 12"/>
          <p:cNvSpPr>
            <a:spLocks/>
          </p:cNvSpPr>
          <p:nvPr/>
        </p:nvSpPr>
        <p:spPr bwMode="auto">
          <a:xfrm>
            <a:off x="8229600" y="3681413"/>
            <a:ext cx="881063" cy="827087"/>
          </a:xfrm>
          <a:custGeom>
            <a:avLst/>
            <a:gdLst>
              <a:gd name="T0" fmla="*/ 45 w 555"/>
              <a:gd name="T1" fmla="*/ 26 h 521"/>
              <a:gd name="T2" fmla="*/ 47 w 555"/>
              <a:gd name="T3" fmla="*/ 70 h 521"/>
              <a:gd name="T4" fmla="*/ 57 w 555"/>
              <a:gd name="T5" fmla="*/ 184 h 521"/>
              <a:gd name="T6" fmla="*/ 43 w 555"/>
              <a:gd name="T7" fmla="*/ 214 h 521"/>
              <a:gd name="T8" fmla="*/ 55 w 555"/>
              <a:gd name="T9" fmla="*/ 304 h 521"/>
              <a:gd name="T10" fmla="*/ 63 w 555"/>
              <a:gd name="T11" fmla="*/ 342 h 521"/>
              <a:gd name="T12" fmla="*/ 13 w 555"/>
              <a:gd name="T13" fmla="*/ 386 h 521"/>
              <a:gd name="T14" fmla="*/ 49 w 555"/>
              <a:gd name="T15" fmla="*/ 446 h 521"/>
              <a:gd name="T16" fmla="*/ 99 w 555"/>
              <a:gd name="T17" fmla="*/ 516 h 521"/>
              <a:gd name="T18" fmla="*/ 167 w 555"/>
              <a:gd name="T19" fmla="*/ 466 h 521"/>
              <a:gd name="T20" fmla="*/ 215 w 555"/>
              <a:gd name="T21" fmla="*/ 420 h 521"/>
              <a:gd name="T22" fmla="*/ 267 w 555"/>
              <a:gd name="T23" fmla="*/ 404 h 521"/>
              <a:gd name="T24" fmla="*/ 293 w 555"/>
              <a:gd name="T25" fmla="*/ 380 h 521"/>
              <a:gd name="T26" fmla="*/ 347 w 555"/>
              <a:gd name="T27" fmla="*/ 392 h 521"/>
              <a:gd name="T28" fmla="*/ 371 w 555"/>
              <a:gd name="T29" fmla="*/ 450 h 521"/>
              <a:gd name="T30" fmla="*/ 395 w 555"/>
              <a:gd name="T31" fmla="*/ 438 h 521"/>
              <a:gd name="T32" fmla="*/ 389 w 555"/>
              <a:gd name="T33" fmla="*/ 376 h 521"/>
              <a:gd name="T34" fmla="*/ 411 w 555"/>
              <a:gd name="T35" fmla="*/ 332 h 521"/>
              <a:gd name="T36" fmla="*/ 421 w 555"/>
              <a:gd name="T37" fmla="*/ 398 h 521"/>
              <a:gd name="T38" fmla="*/ 455 w 555"/>
              <a:gd name="T39" fmla="*/ 418 h 521"/>
              <a:gd name="T40" fmla="*/ 497 w 555"/>
              <a:gd name="T41" fmla="*/ 404 h 521"/>
              <a:gd name="T42" fmla="*/ 531 w 555"/>
              <a:gd name="T43" fmla="*/ 406 h 521"/>
              <a:gd name="T44" fmla="*/ 551 w 555"/>
              <a:gd name="T45" fmla="*/ 362 h 521"/>
              <a:gd name="T46" fmla="*/ 525 w 555"/>
              <a:gd name="T47" fmla="*/ 304 h 521"/>
              <a:gd name="T48" fmla="*/ 493 w 555"/>
              <a:gd name="T49" fmla="*/ 278 h 521"/>
              <a:gd name="T50" fmla="*/ 471 w 555"/>
              <a:gd name="T51" fmla="*/ 262 h 521"/>
              <a:gd name="T52" fmla="*/ 441 w 555"/>
              <a:gd name="T53" fmla="*/ 264 h 521"/>
              <a:gd name="T54" fmla="*/ 415 w 555"/>
              <a:gd name="T55" fmla="*/ 260 h 521"/>
              <a:gd name="T56" fmla="*/ 387 w 555"/>
              <a:gd name="T57" fmla="*/ 222 h 521"/>
              <a:gd name="T58" fmla="*/ 357 w 555"/>
              <a:gd name="T59" fmla="*/ 210 h 521"/>
              <a:gd name="T60" fmla="*/ 359 w 555"/>
              <a:gd name="T61" fmla="*/ 142 h 521"/>
              <a:gd name="T62" fmla="*/ 267 w 555"/>
              <a:gd name="T63" fmla="*/ 162 h 521"/>
              <a:gd name="T64" fmla="*/ 241 w 555"/>
              <a:gd name="T65" fmla="*/ 184 h 521"/>
              <a:gd name="T66" fmla="*/ 209 w 555"/>
              <a:gd name="T67" fmla="*/ 198 h 521"/>
              <a:gd name="T68" fmla="*/ 147 w 555"/>
              <a:gd name="T69" fmla="*/ 178 h 521"/>
              <a:gd name="T70" fmla="*/ 115 w 555"/>
              <a:gd name="T71" fmla="*/ 156 h 521"/>
              <a:gd name="T72" fmla="*/ 127 w 555"/>
              <a:gd name="T73" fmla="*/ 46 h 521"/>
              <a:gd name="T74" fmla="*/ 63 w 555"/>
              <a:gd name="T75"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 h="521">
                <a:moveTo>
                  <a:pt x="63" y="0"/>
                </a:moveTo>
                <a:cubicBezTo>
                  <a:pt x="53" y="7"/>
                  <a:pt x="49" y="14"/>
                  <a:pt x="45" y="26"/>
                </a:cubicBezTo>
                <a:cubicBezTo>
                  <a:pt x="54" y="40"/>
                  <a:pt x="49" y="35"/>
                  <a:pt x="59" y="42"/>
                </a:cubicBezTo>
                <a:cubicBezTo>
                  <a:pt x="57" y="60"/>
                  <a:pt x="57" y="58"/>
                  <a:pt x="47" y="70"/>
                </a:cubicBezTo>
                <a:cubicBezTo>
                  <a:pt x="44" y="74"/>
                  <a:pt x="39" y="82"/>
                  <a:pt x="39" y="82"/>
                </a:cubicBezTo>
                <a:cubicBezTo>
                  <a:pt x="24" y="143"/>
                  <a:pt x="26" y="153"/>
                  <a:pt x="57" y="184"/>
                </a:cubicBezTo>
                <a:cubicBezTo>
                  <a:pt x="61" y="195"/>
                  <a:pt x="60" y="188"/>
                  <a:pt x="51" y="202"/>
                </a:cubicBezTo>
                <a:cubicBezTo>
                  <a:pt x="48" y="206"/>
                  <a:pt x="43" y="214"/>
                  <a:pt x="43" y="214"/>
                </a:cubicBezTo>
                <a:cubicBezTo>
                  <a:pt x="41" y="238"/>
                  <a:pt x="38" y="279"/>
                  <a:pt x="43" y="300"/>
                </a:cubicBezTo>
                <a:cubicBezTo>
                  <a:pt x="44" y="304"/>
                  <a:pt x="55" y="304"/>
                  <a:pt x="55" y="304"/>
                </a:cubicBezTo>
                <a:cubicBezTo>
                  <a:pt x="60" y="319"/>
                  <a:pt x="58" y="323"/>
                  <a:pt x="75" y="326"/>
                </a:cubicBezTo>
                <a:cubicBezTo>
                  <a:pt x="72" y="334"/>
                  <a:pt x="70" y="337"/>
                  <a:pt x="63" y="342"/>
                </a:cubicBezTo>
                <a:cubicBezTo>
                  <a:pt x="57" y="354"/>
                  <a:pt x="47" y="385"/>
                  <a:pt x="37" y="392"/>
                </a:cubicBezTo>
                <a:cubicBezTo>
                  <a:pt x="29" y="391"/>
                  <a:pt x="13" y="386"/>
                  <a:pt x="13" y="386"/>
                </a:cubicBezTo>
                <a:cubicBezTo>
                  <a:pt x="0" y="406"/>
                  <a:pt x="10" y="419"/>
                  <a:pt x="31" y="422"/>
                </a:cubicBezTo>
                <a:cubicBezTo>
                  <a:pt x="46" y="427"/>
                  <a:pt x="45" y="431"/>
                  <a:pt x="49" y="446"/>
                </a:cubicBezTo>
                <a:cubicBezTo>
                  <a:pt x="51" y="471"/>
                  <a:pt x="47" y="506"/>
                  <a:pt x="75" y="514"/>
                </a:cubicBezTo>
                <a:cubicBezTo>
                  <a:pt x="84" y="520"/>
                  <a:pt x="83" y="521"/>
                  <a:pt x="99" y="516"/>
                </a:cubicBezTo>
                <a:cubicBezTo>
                  <a:pt x="104" y="514"/>
                  <a:pt x="111" y="508"/>
                  <a:pt x="111" y="508"/>
                </a:cubicBezTo>
                <a:cubicBezTo>
                  <a:pt x="128" y="482"/>
                  <a:pt x="135" y="469"/>
                  <a:pt x="167" y="466"/>
                </a:cubicBezTo>
                <a:cubicBezTo>
                  <a:pt x="178" y="462"/>
                  <a:pt x="189" y="460"/>
                  <a:pt x="199" y="454"/>
                </a:cubicBezTo>
                <a:cubicBezTo>
                  <a:pt x="202" y="445"/>
                  <a:pt x="207" y="425"/>
                  <a:pt x="215" y="420"/>
                </a:cubicBezTo>
                <a:cubicBezTo>
                  <a:pt x="224" y="415"/>
                  <a:pt x="237" y="415"/>
                  <a:pt x="247" y="412"/>
                </a:cubicBezTo>
                <a:cubicBezTo>
                  <a:pt x="265" y="408"/>
                  <a:pt x="253" y="410"/>
                  <a:pt x="267" y="404"/>
                </a:cubicBezTo>
                <a:cubicBezTo>
                  <a:pt x="271" y="402"/>
                  <a:pt x="279" y="400"/>
                  <a:pt x="279" y="400"/>
                </a:cubicBezTo>
                <a:cubicBezTo>
                  <a:pt x="285" y="391"/>
                  <a:pt x="283" y="383"/>
                  <a:pt x="293" y="380"/>
                </a:cubicBezTo>
                <a:cubicBezTo>
                  <a:pt x="308" y="387"/>
                  <a:pt x="303" y="402"/>
                  <a:pt x="315" y="410"/>
                </a:cubicBezTo>
                <a:cubicBezTo>
                  <a:pt x="340" y="408"/>
                  <a:pt x="336" y="408"/>
                  <a:pt x="347" y="392"/>
                </a:cubicBezTo>
                <a:cubicBezTo>
                  <a:pt x="365" y="398"/>
                  <a:pt x="348" y="427"/>
                  <a:pt x="341" y="438"/>
                </a:cubicBezTo>
                <a:cubicBezTo>
                  <a:pt x="346" y="456"/>
                  <a:pt x="351" y="452"/>
                  <a:pt x="371" y="450"/>
                </a:cubicBezTo>
                <a:cubicBezTo>
                  <a:pt x="375" y="449"/>
                  <a:pt x="379" y="447"/>
                  <a:pt x="383" y="446"/>
                </a:cubicBezTo>
                <a:cubicBezTo>
                  <a:pt x="388" y="444"/>
                  <a:pt x="395" y="438"/>
                  <a:pt x="395" y="438"/>
                </a:cubicBezTo>
                <a:cubicBezTo>
                  <a:pt x="398" y="424"/>
                  <a:pt x="403" y="410"/>
                  <a:pt x="405" y="396"/>
                </a:cubicBezTo>
                <a:cubicBezTo>
                  <a:pt x="403" y="383"/>
                  <a:pt x="402" y="379"/>
                  <a:pt x="389" y="376"/>
                </a:cubicBezTo>
                <a:cubicBezTo>
                  <a:pt x="394" y="362"/>
                  <a:pt x="401" y="353"/>
                  <a:pt x="415" y="348"/>
                </a:cubicBezTo>
                <a:cubicBezTo>
                  <a:pt x="420" y="340"/>
                  <a:pt x="421" y="335"/>
                  <a:pt x="411" y="332"/>
                </a:cubicBezTo>
                <a:cubicBezTo>
                  <a:pt x="416" y="324"/>
                  <a:pt x="418" y="323"/>
                  <a:pt x="427" y="326"/>
                </a:cubicBezTo>
                <a:cubicBezTo>
                  <a:pt x="433" y="349"/>
                  <a:pt x="425" y="375"/>
                  <a:pt x="421" y="398"/>
                </a:cubicBezTo>
                <a:cubicBezTo>
                  <a:pt x="429" y="404"/>
                  <a:pt x="434" y="410"/>
                  <a:pt x="443" y="414"/>
                </a:cubicBezTo>
                <a:cubicBezTo>
                  <a:pt x="447" y="416"/>
                  <a:pt x="455" y="418"/>
                  <a:pt x="455" y="418"/>
                </a:cubicBezTo>
                <a:cubicBezTo>
                  <a:pt x="478" y="415"/>
                  <a:pt x="474" y="417"/>
                  <a:pt x="477" y="396"/>
                </a:cubicBezTo>
                <a:cubicBezTo>
                  <a:pt x="485" y="398"/>
                  <a:pt x="490" y="401"/>
                  <a:pt x="497" y="404"/>
                </a:cubicBezTo>
                <a:cubicBezTo>
                  <a:pt x="501" y="406"/>
                  <a:pt x="509" y="408"/>
                  <a:pt x="509" y="408"/>
                </a:cubicBezTo>
                <a:cubicBezTo>
                  <a:pt x="516" y="407"/>
                  <a:pt x="524" y="408"/>
                  <a:pt x="531" y="406"/>
                </a:cubicBezTo>
                <a:cubicBezTo>
                  <a:pt x="544" y="402"/>
                  <a:pt x="529" y="378"/>
                  <a:pt x="535" y="366"/>
                </a:cubicBezTo>
                <a:cubicBezTo>
                  <a:pt x="537" y="361"/>
                  <a:pt x="546" y="363"/>
                  <a:pt x="551" y="362"/>
                </a:cubicBezTo>
                <a:cubicBezTo>
                  <a:pt x="555" y="349"/>
                  <a:pt x="551" y="344"/>
                  <a:pt x="539" y="340"/>
                </a:cubicBezTo>
                <a:cubicBezTo>
                  <a:pt x="518" y="319"/>
                  <a:pt x="543" y="351"/>
                  <a:pt x="525" y="304"/>
                </a:cubicBezTo>
                <a:cubicBezTo>
                  <a:pt x="523" y="300"/>
                  <a:pt x="513" y="296"/>
                  <a:pt x="513" y="296"/>
                </a:cubicBezTo>
                <a:cubicBezTo>
                  <a:pt x="506" y="285"/>
                  <a:pt x="505" y="282"/>
                  <a:pt x="493" y="278"/>
                </a:cubicBezTo>
                <a:cubicBezTo>
                  <a:pt x="492" y="280"/>
                  <a:pt x="491" y="282"/>
                  <a:pt x="489" y="284"/>
                </a:cubicBezTo>
                <a:cubicBezTo>
                  <a:pt x="477" y="294"/>
                  <a:pt x="474" y="267"/>
                  <a:pt x="471" y="262"/>
                </a:cubicBezTo>
                <a:cubicBezTo>
                  <a:pt x="466" y="254"/>
                  <a:pt x="469" y="257"/>
                  <a:pt x="461" y="252"/>
                </a:cubicBezTo>
                <a:cubicBezTo>
                  <a:pt x="450" y="255"/>
                  <a:pt x="448" y="255"/>
                  <a:pt x="441" y="264"/>
                </a:cubicBezTo>
                <a:cubicBezTo>
                  <a:pt x="438" y="275"/>
                  <a:pt x="437" y="282"/>
                  <a:pt x="425" y="286"/>
                </a:cubicBezTo>
                <a:cubicBezTo>
                  <a:pt x="415" y="280"/>
                  <a:pt x="418" y="270"/>
                  <a:pt x="415" y="260"/>
                </a:cubicBezTo>
                <a:cubicBezTo>
                  <a:pt x="425" y="245"/>
                  <a:pt x="434" y="213"/>
                  <a:pt x="413" y="206"/>
                </a:cubicBezTo>
                <a:cubicBezTo>
                  <a:pt x="392" y="209"/>
                  <a:pt x="400" y="218"/>
                  <a:pt x="387" y="222"/>
                </a:cubicBezTo>
                <a:cubicBezTo>
                  <a:pt x="384" y="221"/>
                  <a:pt x="373" y="220"/>
                  <a:pt x="369" y="218"/>
                </a:cubicBezTo>
                <a:cubicBezTo>
                  <a:pt x="365" y="216"/>
                  <a:pt x="357" y="210"/>
                  <a:pt x="357" y="210"/>
                </a:cubicBezTo>
                <a:cubicBezTo>
                  <a:pt x="353" y="199"/>
                  <a:pt x="345" y="179"/>
                  <a:pt x="361" y="174"/>
                </a:cubicBezTo>
                <a:cubicBezTo>
                  <a:pt x="369" y="163"/>
                  <a:pt x="369" y="152"/>
                  <a:pt x="359" y="142"/>
                </a:cubicBezTo>
                <a:cubicBezTo>
                  <a:pt x="341" y="146"/>
                  <a:pt x="334" y="147"/>
                  <a:pt x="311" y="148"/>
                </a:cubicBezTo>
                <a:cubicBezTo>
                  <a:pt x="295" y="153"/>
                  <a:pt x="279" y="150"/>
                  <a:pt x="267" y="162"/>
                </a:cubicBezTo>
                <a:cubicBezTo>
                  <a:pt x="264" y="171"/>
                  <a:pt x="263" y="176"/>
                  <a:pt x="253" y="180"/>
                </a:cubicBezTo>
                <a:cubicBezTo>
                  <a:pt x="249" y="182"/>
                  <a:pt x="241" y="184"/>
                  <a:pt x="241" y="184"/>
                </a:cubicBezTo>
                <a:cubicBezTo>
                  <a:pt x="238" y="193"/>
                  <a:pt x="239" y="203"/>
                  <a:pt x="229" y="206"/>
                </a:cubicBezTo>
                <a:cubicBezTo>
                  <a:pt x="221" y="204"/>
                  <a:pt x="216" y="200"/>
                  <a:pt x="209" y="198"/>
                </a:cubicBezTo>
                <a:cubicBezTo>
                  <a:pt x="196" y="199"/>
                  <a:pt x="178" y="205"/>
                  <a:pt x="169" y="192"/>
                </a:cubicBezTo>
                <a:cubicBezTo>
                  <a:pt x="166" y="177"/>
                  <a:pt x="162" y="180"/>
                  <a:pt x="147" y="178"/>
                </a:cubicBezTo>
                <a:cubicBezTo>
                  <a:pt x="132" y="181"/>
                  <a:pt x="128" y="194"/>
                  <a:pt x="111" y="200"/>
                </a:cubicBezTo>
                <a:cubicBezTo>
                  <a:pt x="83" y="194"/>
                  <a:pt x="103" y="168"/>
                  <a:pt x="115" y="156"/>
                </a:cubicBezTo>
                <a:cubicBezTo>
                  <a:pt x="119" y="141"/>
                  <a:pt x="120" y="125"/>
                  <a:pt x="125" y="110"/>
                </a:cubicBezTo>
                <a:cubicBezTo>
                  <a:pt x="120" y="89"/>
                  <a:pt x="123" y="67"/>
                  <a:pt x="127" y="46"/>
                </a:cubicBezTo>
                <a:cubicBezTo>
                  <a:pt x="122" y="16"/>
                  <a:pt x="122" y="17"/>
                  <a:pt x="99" y="2"/>
                </a:cubicBezTo>
                <a:cubicBezTo>
                  <a:pt x="79" y="5"/>
                  <a:pt x="91" y="5"/>
                  <a:pt x="63" y="0"/>
                </a:cubicBezTo>
                <a:close/>
              </a:path>
            </a:pathLst>
          </a:custGeom>
          <a:solidFill>
            <a:srgbClr val="FFBDBD"/>
          </a:solidFill>
          <a:ln w="190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45" name="Freeform 13"/>
          <p:cNvSpPr>
            <a:spLocks/>
          </p:cNvSpPr>
          <p:nvPr/>
        </p:nvSpPr>
        <p:spPr bwMode="auto">
          <a:xfrm>
            <a:off x="6858000" y="2924175"/>
            <a:ext cx="1444625" cy="1298575"/>
          </a:xfrm>
          <a:custGeom>
            <a:avLst/>
            <a:gdLst>
              <a:gd name="T0" fmla="*/ 80 w 910"/>
              <a:gd name="T1" fmla="*/ 62 h 818"/>
              <a:gd name="T2" fmla="*/ 130 w 910"/>
              <a:gd name="T3" fmla="*/ 112 h 818"/>
              <a:gd name="T4" fmla="*/ 188 w 910"/>
              <a:gd name="T5" fmla="*/ 138 h 818"/>
              <a:gd name="T6" fmla="*/ 242 w 910"/>
              <a:gd name="T7" fmla="*/ 154 h 818"/>
              <a:gd name="T8" fmla="*/ 250 w 910"/>
              <a:gd name="T9" fmla="*/ 176 h 818"/>
              <a:gd name="T10" fmla="*/ 326 w 910"/>
              <a:gd name="T11" fmla="*/ 200 h 818"/>
              <a:gd name="T12" fmla="*/ 302 w 910"/>
              <a:gd name="T13" fmla="*/ 266 h 818"/>
              <a:gd name="T14" fmla="*/ 412 w 910"/>
              <a:gd name="T15" fmla="*/ 292 h 818"/>
              <a:gd name="T16" fmla="*/ 438 w 910"/>
              <a:gd name="T17" fmla="*/ 338 h 818"/>
              <a:gd name="T18" fmla="*/ 498 w 910"/>
              <a:gd name="T19" fmla="*/ 304 h 818"/>
              <a:gd name="T20" fmla="*/ 562 w 910"/>
              <a:gd name="T21" fmla="*/ 324 h 818"/>
              <a:gd name="T22" fmla="*/ 596 w 910"/>
              <a:gd name="T23" fmla="*/ 284 h 818"/>
              <a:gd name="T24" fmla="*/ 668 w 910"/>
              <a:gd name="T25" fmla="*/ 336 h 818"/>
              <a:gd name="T26" fmla="*/ 710 w 910"/>
              <a:gd name="T27" fmla="*/ 364 h 818"/>
              <a:gd name="T28" fmla="*/ 722 w 910"/>
              <a:gd name="T29" fmla="*/ 360 h 818"/>
              <a:gd name="T30" fmla="*/ 750 w 910"/>
              <a:gd name="T31" fmla="*/ 362 h 818"/>
              <a:gd name="T32" fmla="*/ 766 w 910"/>
              <a:gd name="T33" fmla="*/ 352 h 818"/>
              <a:gd name="T34" fmla="*/ 818 w 910"/>
              <a:gd name="T35" fmla="*/ 354 h 818"/>
              <a:gd name="T36" fmla="*/ 836 w 910"/>
              <a:gd name="T37" fmla="*/ 428 h 818"/>
              <a:gd name="T38" fmla="*/ 892 w 910"/>
              <a:gd name="T39" fmla="*/ 470 h 818"/>
              <a:gd name="T40" fmla="*/ 908 w 910"/>
              <a:gd name="T41" fmla="*/ 486 h 818"/>
              <a:gd name="T42" fmla="*/ 884 w 910"/>
              <a:gd name="T43" fmla="*/ 522 h 818"/>
              <a:gd name="T44" fmla="*/ 860 w 910"/>
              <a:gd name="T45" fmla="*/ 560 h 818"/>
              <a:gd name="T46" fmla="*/ 834 w 910"/>
              <a:gd name="T47" fmla="*/ 590 h 818"/>
              <a:gd name="T48" fmla="*/ 830 w 910"/>
              <a:gd name="T49" fmla="*/ 586 h 818"/>
              <a:gd name="T50" fmla="*/ 766 w 910"/>
              <a:gd name="T51" fmla="*/ 608 h 818"/>
              <a:gd name="T52" fmla="*/ 656 w 910"/>
              <a:gd name="T53" fmla="*/ 664 h 818"/>
              <a:gd name="T54" fmla="*/ 642 w 910"/>
              <a:gd name="T55" fmla="*/ 674 h 818"/>
              <a:gd name="T56" fmla="*/ 606 w 910"/>
              <a:gd name="T57" fmla="*/ 680 h 818"/>
              <a:gd name="T58" fmla="*/ 570 w 910"/>
              <a:gd name="T59" fmla="*/ 696 h 818"/>
              <a:gd name="T60" fmla="*/ 506 w 910"/>
              <a:gd name="T61" fmla="*/ 730 h 818"/>
              <a:gd name="T62" fmla="*/ 438 w 910"/>
              <a:gd name="T63" fmla="*/ 736 h 818"/>
              <a:gd name="T64" fmla="*/ 400 w 910"/>
              <a:gd name="T65" fmla="*/ 740 h 818"/>
              <a:gd name="T66" fmla="*/ 388 w 910"/>
              <a:gd name="T67" fmla="*/ 818 h 818"/>
              <a:gd name="T68" fmla="*/ 296 w 910"/>
              <a:gd name="T69" fmla="*/ 806 h 818"/>
              <a:gd name="T70" fmla="*/ 244 w 910"/>
              <a:gd name="T71" fmla="*/ 780 h 818"/>
              <a:gd name="T72" fmla="*/ 182 w 910"/>
              <a:gd name="T73" fmla="*/ 760 h 818"/>
              <a:gd name="T74" fmla="*/ 140 w 910"/>
              <a:gd name="T75" fmla="*/ 696 h 818"/>
              <a:gd name="T76" fmla="*/ 94 w 910"/>
              <a:gd name="T77" fmla="*/ 656 h 818"/>
              <a:gd name="T78" fmla="*/ 70 w 910"/>
              <a:gd name="T79" fmla="*/ 628 h 818"/>
              <a:gd name="T80" fmla="*/ 56 w 910"/>
              <a:gd name="T81" fmla="*/ 582 h 818"/>
              <a:gd name="T82" fmla="*/ 134 w 910"/>
              <a:gd name="T83" fmla="*/ 540 h 818"/>
              <a:gd name="T84" fmla="*/ 154 w 910"/>
              <a:gd name="T85" fmla="*/ 508 h 818"/>
              <a:gd name="T86" fmla="*/ 212 w 910"/>
              <a:gd name="T87" fmla="*/ 496 h 818"/>
              <a:gd name="T88" fmla="*/ 238 w 910"/>
              <a:gd name="T89" fmla="*/ 466 h 818"/>
              <a:gd name="T90" fmla="*/ 240 w 910"/>
              <a:gd name="T91" fmla="*/ 424 h 818"/>
              <a:gd name="T92" fmla="*/ 186 w 910"/>
              <a:gd name="T93" fmla="*/ 364 h 818"/>
              <a:gd name="T94" fmla="*/ 154 w 910"/>
              <a:gd name="T95" fmla="*/ 294 h 818"/>
              <a:gd name="T96" fmla="*/ 128 w 910"/>
              <a:gd name="T97" fmla="*/ 234 h 818"/>
              <a:gd name="T98" fmla="*/ 116 w 910"/>
              <a:gd name="T99" fmla="*/ 208 h 818"/>
              <a:gd name="T100" fmla="*/ 80 w 910"/>
              <a:gd name="T101" fmla="*/ 200 h 818"/>
              <a:gd name="T102" fmla="*/ 42 w 910"/>
              <a:gd name="T103" fmla="*/ 160 h 818"/>
              <a:gd name="T104" fmla="*/ 6 w 910"/>
              <a:gd name="T105" fmla="*/ 124 h 818"/>
              <a:gd name="T106" fmla="*/ 10 w 910"/>
              <a:gd name="T107" fmla="*/ 94 h 818"/>
              <a:gd name="T108" fmla="*/ 10 w 910"/>
              <a:gd name="T109" fmla="*/ 20 h 818"/>
              <a:gd name="T110" fmla="*/ 30 w 910"/>
              <a:gd name="T111" fmla="*/ 0 h 818"/>
              <a:gd name="T112" fmla="*/ 68 w 910"/>
              <a:gd name="T113" fmla="*/ 38 h 818"/>
              <a:gd name="T114" fmla="*/ 112 w 910"/>
              <a:gd name="T115" fmla="*/ 64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0" h="818">
                <a:moveTo>
                  <a:pt x="62" y="28"/>
                </a:moveTo>
                <a:cubicBezTo>
                  <a:pt x="77" y="38"/>
                  <a:pt x="67" y="53"/>
                  <a:pt x="80" y="62"/>
                </a:cubicBezTo>
                <a:cubicBezTo>
                  <a:pt x="91" y="61"/>
                  <a:pt x="113" y="54"/>
                  <a:pt x="118" y="68"/>
                </a:cubicBezTo>
                <a:cubicBezTo>
                  <a:pt x="119" y="86"/>
                  <a:pt x="112" y="106"/>
                  <a:pt x="130" y="112"/>
                </a:cubicBezTo>
                <a:cubicBezTo>
                  <a:pt x="153" y="106"/>
                  <a:pt x="141" y="108"/>
                  <a:pt x="168" y="110"/>
                </a:cubicBezTo>
                <a:cubicBezTo>
                  <a:pt x="176" y="118"/>
                  <a:pt x="179" y="135"/>
                  <a:pt x="188" y="138"/>
                </a:cubicBezTo>
                <a:cubicBezTo>
                  <a:pt x="202" y="136"/>
                  <a:pt x="214" y="133"/>
                  <a:pt x="228" y="136"/>
                </a:cubicBezTo>
                <a:cubicBezTo>
                  <a:pt x="234" y="142"/>
                  <a:pt x="236" y="148"/>
                  <a:pt x="242" y="154"/>
                </a:cubicBezTo>
                <a:cubicBezTo>
                  <a:pt x="243" y="161"/>
                  <a:pt x="242" y="168"/>
                  <a:pt x="244" y="174"/>
                </a:cubicBezTo>
                <a:cubicBezTo>
                  <a:pt x="245" y="176"/>
                  <a:pt x="248" y="175"/>
                  <a:pt x="250" y="176"/>
                </a:cubicBezTo>
                <a:cubicBezTo>
                  <a:pt x="278" y="192"/>
                  <a:pt x="268" y="192"/>
                  <a:pt x="306" y="194"/>
                </a:cubicBezTo>
                <a:cubicBezTo>
                  <a:pt x="313" y="196"/>
                  <a:pt x="326" y="200"/>
                  <a:pt x="326" y="200"/>
                </a:cubicBezTo>
                <a:cubicBezTo>
                  <a:pt x="337" y="216"/>
                  <a:pt x="335" y="237"/>
                  <a:pt x="314" y="244"/>
                </a:cubicBezTo>
                <a:cubicBezTo>
                  <a:pt x="307" y="251"/>
                  <a:pt x="307" y="258"/>
                  <a:pt x="302" y="266"/>
                </a:cubicBezTo>
                <a:cubicBezTo>
                  <a:pt x="306" y="279"/>
                  <a:pt x="318" y="278"/>
                  <a:pt x="330" y="280"/>
                </a:cubicBezTo>
                <a:cubicBezTo>
                  <a:pt x="356" y="289"/>
                  <a:pt x="385" y="285"/>
                  <a:pt x="412" y="292"/>
                </a:cubicBezTo>
                <a:cubicBezTo>
                  <a:pt x="419" y="297"/>
                  <a:pt x="419" y="301"/>
                  <a:pt x="424" y="308"/>
                </a:cubicBezTo>
                <a:cubicBezTo>
                  <a:pt x="427" y="320"/>
                  <a:pt x="428" y="331"/>
                  <a:pt x="438" y="338"/>
                </a:cubicBezTo>
                <a:cubicBezTo>
                  <a:pt x="448" y="323"/>
                  <a:pt x="460" y="325"/>
                  <a:pt x="478" y="324"/>
                </a:cubicBezTo>
                <a:cubicBezTo>
                  <a:pt x="484" y="315"/>
                  <a:pt x="487" y="308"/>
                  <a:pt x="498" y="304"/>
                </a:cubicBezTo>
                <a:cubicBezTo>
                  <a:pt x="516" y="305"/>
                  <a:pt x="528" y="308"/>
                  <a:pt x="544" y="312"/>
                </a:cubicBezTo>
                <a:cubicBezTo>
                  <a:pt x="551" y="316"/>
                  <a:pt x="554" y="321"/>
                  <a:pt x="562" y="324"/>
                </a:cubicBezTo>
                <a:cubicBezTo>
                  <a:pt x="584" y="321"/>
                  <a:pt x="576" y="318"/>
                  <a:pt x="584" y="302"/>
                </a:cubicBezTo>
                <a:cubicBezTo>
                  <a:pt x="587" y="296"/>
                  <a:pt x="596" y="284"/>
                  <a:pt x="596" y="284"/>
                </a:cubicBezTo>
                <a:cubicBezTo>
                  <a:pt x="612" y="286"/>
                  <a:pt x="648" y="295"/>
                  <a:pt x="662" y="304"/>
                </a:cubicBezTo>
                <a:cubicBezTo>
                  <a:pt x="665" y="317"/>
                  <a:pt x="660" y="325"/>
                  <a:pt x="668" y="336"/>
                </a:cubicBezTo>
                <a:cubicBezTo>
                  <a:pt x="665" y="349"/>
                  <a:pt x="662" y="352"/>
                  <a:pt x="672" y="362"/>
                </a:cubicBezTo>
                <a:cubicBezTo>
                  <a:pt x="685" y="360"/>
                  <a:pt x="697" y="361"/>
                  <a:pt x="710" y="364"/>
                </a:cubicBezTo>
                <a:cubicBezTo>
                  <a:pt x="715" y="372"/>
                  <a:pt x="714" y="377"/>
                  <a:pt x="722" y="382"/>
                </a:cubicBezTo>
                <a:cubicBezTo>
                  <a:pt x="727" y="372"/>
                  <a:pt x="725" y="370"/>
                  <a:pt x="722" y="360"/>
                </a:cubicBezTo>
                <a:cubicBezTo>
                  <a:pt x="726" y="354"/>
                  <a:pt x="730" y="350"/>
                  <a:pt x="738" y="354"/>
                </a:cubicBezTo>
                <a:cubicBezTo>
                  <a:pt x="742" y="356"/>
                  <a:pt x="750" y="362"/>
                  <a:pt x="750" y="362"/>
                </a:cubicBezTo>
                <a:cubicBezTo>
                  <a:pt x="754" y="361"/>
                  <a:pt x="760" y="362"/>
                  <a:pt x="762" y="358"/>
                </a:cubicBezTo>
                <a:cubicBezTo>
                  <a:pt x="763" y="356"/>
                  <a:pt x="764" y="353"/>
                  <a:pt x="766" y="352"/>
                </a:cubicBezTo>
                <a:cubicBezTo>
                  <a:pt x="770" y="350"/>
                  <a:pt x="778" y="348"/>
                  <a:pt x="778" y="348"/>
                </a:cubicBezTo>
                <a:cubicBezTo>
                  <a:pt x="791" y="350"/>
                  <a:pt x="805" y="351"/>
                  <a:pt x="818" y="354"/>
                </a:cubicBezTo>
                <a:cubicBezTo>
                  <a:pt x="822" y="366"/>
                  <a:pt x="821" y="380"/>
                  <a:pt x="828" y="390"/>
                </a:cubicBezTo>
                <a:cubicBezTo>
                  <a:pt x="829" y="395"/>
                  <a:pt x="832" y="427"/>
                  <a:pt x="836" y="428"/>
                </a:cubicBezTo>
                <a:cubicBezTo>
                  <a:pt x="840" y="429"/>
                  <a:pt x="848" y="432"/>
                  <a:pt x="848" y="432"/>
                </a:cubicBezTo>
                <a:cubicBezTo>
                  <a:pt x="855" y="460"/>
                  <a:pt x="864" y="467"/>
                  <a:pt x="892" y="470"/>
                </a:cubicBezTo>
                <a:cubicBezTo>
                  <a:pt x="901" y="473"/>
                  <a:pt x="907" y="471"/>
                  <a:pt x="910" y="480"/>
                </a:cubicBezTo>
                <a:cubicBezTo>
                  <a:pt x="909" y="482"/>
                  <a:pt x="909" y="484"/>
                  <a:pt x="908" y="486"/>
                </a:cubicBezTo>
                <a:cubicBezTo>
                  <a:pt x="906" y="488"/>
                  <a:pt x="903" y="488"/>
                  <a:pt x="902" y="490"/>
                </a:cubicBezTo>
                <a:cubicBezTo>
                  <a:pt x="895" y="501"/>
                  <a:pt x="897" y="518"/>
                  <a:pt x="884" y="522"/>
                </a:cubicBezTo>
                <a:cubicBezTo>
                  <a:pt x="879" y="538"/>
                  <a:pt x="887" y="519"/>
                  <a:pt x="876" y="530"/>
                </a:cubicBezTo>
                <a:cubicBezTo>
                  <a:pt x="869" y="537"/>
                  <a:pt x="863" y="551"/>
                  <a:pt x="860" y="560"/>
                </a:cubicBezTo>
                <a:cubicBezTo>
                  <a:pt x="864" y="573"/>
                  <a:pt x="861" y="603"/>
                  <a:pt x="850" y="610"/>
                </a:cubicBezTo>
                <a:cubicBezTo>
                  <a:pt x="841" y="604"/>
                  <a:pt x="843" y="596"/>
                  <a:pt x="834" y="590"/>
                </a:cubicBezTo>
                <a:cubicBezTo>
                  <a:pt x="833" y="586"/>
                  <a:pt x="835" y="581"/>
                  <a:pt x="832" y="578"/>
                </a:cubicBezTo>
                <a:cubicBezTo>
                  <a:pt x="830" y="576"/>
                  <a:pt x="832" y="584"/>
                  <a:pt x="830" y="586"/>
                </a:cubicBezTo>
                <a:cubicBezTo>
                  <a:pt x="828" y="589"/>
                  <a:pt x="815" y="595"/>
                  <a:pt x="812" y="596"/>
                </a:cubicBezTo>
                <a:cubicBezTo>
                  <a:pt x="798" y="600"/>
                  <a:pt x="780" y="606"/>
                  <a:pt x="766" y="608"/>
                </a:cubicBezTo>
                <a:cubicBezTo>
                  <a:pt x="759" y="642"/>
                  <a:pt x="709" y="643"/>
                  <a:pt x="684" y="656"/>
                </a:cubicBezTo>
                <a:cubicBezTo>
                  <a:pt x="676" y="660"/>
                  <a:pt x="665" y="661"/>
                  <a:pt x="656" y="664"/>
                </a:cubicBezTo>
                <a:cubicBezTo>
                  <a:pt x="652" y="665"/>
                  <a:pt x="644" y="668"/>
                  <a:pt x="644" y="668"/>
                </a:cubicBezTo>
                <a:cubicBezTo>
                  <a:pt x="643" y="670"/>
                  <a:pt x="644" y="673"/>
                  <a:pt x="642" y="674"/>
                </a:cubicBezTo>
                <a:cubicBezTo>
                  <a:pt x="639" y="675"/>
                  <a:pt x="637" y="672"/>
                  <a:pt x="634" y="672"/>
                </a:cubicBezTo>
                <a:cubicBezTo>
                  <a:pt x="625" y="673"/>
                  <a:pt x="616" y="679"/>
                  <a:pt x="606" y="680"/>
                </a:cubicBezTo>
                <a:cubicBezTo>
                  <a:pt x="604" y="681"/>
                  <a:pt x="582" y="692"/>
                  <a:pt x="582" y="692"/>
                </a:cubicBezTo>
                <a:cubicBezTo>
                  <a:pt x="578" y="693"/>
                  <a:pt x="570" y="696"/>
                  <a:pt x="570" y="696"/>
                </a:cubicBezTo>
                <a:cubicBezTo>
                  <a:pt x="559" y="707"/>
                  <a:pt x="543" y="711"/>
                  <a:pt x="528" y="716"/>
                </a:cubicBezTo>
                <a:cubicBezTo>
                  <a:pt x="520" y="719"/>
                  <a:pt x="514" y="727"/>
                  <a:pt x="506" y="730"/>
                </a:cubicBezTo>
                <a:cubicBezTo>
                  <a:pt x="497" y="733"/>
                  <a:pt x="478" y="738"/>
                  <a:pt x="478" y="738"/>
                </a:cubicBezTo>
                <a:cubicBezTo>
                  <a:pt x="465" y="746"/>
                  <a:pt x="451" y="740"/>
                  <a:pt x="438" y="736"/>
                </a:cubicBezTo>
                <a:cubicBezTo>
                  <a:pt x="434" y="735"/>
                  <a:pt x="426" y="732"/>
                  <a:pt x="426" y="732"/>
                </a:cubicBezTo>
                <a:cubicBezTo>
                  <a:pt x="420" y="715"/>
                  <a:pt x="406" y="731"/>
                  <a:pt x="400" y="740"/>
                </a:cubicBezTo>
                <a:cubicBezTo>
                  <a:pt x="404" y="761"/>
                  <a:pt x="407" y="790"/>
                  <a:pt x="400" y="810"/>
                </a:cubicBezTo>
                <a:cubicBezTo>
                  <a:pt x="398" y="815"/>
                  <a:pt x="388" y="818"/>
                  <a:pt x="388" y="818"/>
                </a:cubicBezTo>
                <a:cubicBezTo>
                  <a:pt x="364" y="815"/>
                  <a:pt x="353" y="813"/>
                  <a:pt x="326" y="812"/>
                </a:cubicBezTo>
                <a:cubicBezTo>
                  <a:pt x="316" y="810"/>
                  <a:pt x="306" y="808"/>
                  <a:pt x="296" y="806"/>
                </a:cubicBezTo>
                <a:cubicBezTo>
                  <a:pt x="283" y="809"/>
                  <a:pt x="270" y="810"/>
                  <a:pt x="258" y="802"/>
                </a:cubicBezTo>
                <a:cubicBezTo>
                  <a:pt x="254" y="791"/>
                  <a:pt x="253" y="786"/>
                  <a:pt x="244" y="780"/>
                </a:cubicBezTo>
                <a:cubicBezTo>
                  <a:pt x="239" y="773"/>
                  <a:pt x="236" y="771"/>
                  <a:pt x="228" y="768"/>
                </a:cubicBezTo>
                <a:cubicBezTo>
                  <a:pt x="210" y="772"/>
                  <a:pt x="199" y="764"/>
                  <a:pt x="182" y="760"/>
                </a:cubicBezTo>
                <a:cubicBezTo>
                  <a:pt x="177" y="744"/>
                  <a:pt x="169" y="717"/>
                  <a:pt x="158" y="704"/>
                </a:cubicBezTo>
                <a:cubicBezTo>
                  <a:pt x="155" y="700"/>
                  <a:pt x="144" y="697"/>
                  <a:pt x="140" y="696"/>
                </a:cubicBezTo>
                <a:cubicBezTo>
                  <a:pt x="126" y="691"/>
                  <a:pt x="116" y="679"/>
                  <a:pt x="102" y="674"/>
                </a:cubicBezTo>
                <a:cubicBezTo>
                  <a:pt x="98" y="669"/>
                  <a:pt x="99" y="660"/>
                  <a:pt x="94" y="656"/>
                </a:cubicBezTo>
                <a:cubicBezTo>
                  <a:pt x="81" y="647"/>
                  <a:pt x="65" y="647"/>
                  <a:pt x="52" y="638"/>
                </a:cubicBezTo>
                <a:cubicBezTo>
                  <a:pt x="66" y="629"/>
                  <a:pt x="59" y="632"/>
                  <a:pt x="70" y="628"/>
                </a:cubicBezTo>
                <a:cubicBezTo>
                  <a:pt x="81" y="612"/>
                  <a:pt x="70" y="604"/>
                  <a:pt x="60" y="594"/>
                </a:cubicBezTo>
                <a:cubicBezTo>
                  <a:pt x="59" y="590"/>
                  <a:pt x="52" y="584"/>
                  <a:pt x="56" y="582"/>
                </a:cubicBezTo>
                <a:cubicBezTo>
                  <a:pt x="60" y="579"/>
                  <a:pt x="68" y="574"/>
                  <a:pt x="68" y="574"/>
                </a:cubicBezTo>
                <a:cubicBezTo>
                  <a:pt x="73" y="533"/>
                  <a:pt x="93" y="542"/>
                  <a:pt x="134" y="540"/>
                </a:cubicBezTo>
                <a:cubicBezTo>
                  <a:pt x="139" y="539"/>
                  <a:pt x="144" y="541"/>
                  <a:pt x="148" y="538"/>
                </a:cubicBezTo>
                <a:cubicBezTo>
                  <a:pt x="154" y="534"/>
                  <a:pt x="149" y="515"/>
                  <a:pt x="154" y="508"/>
                </a:cubicBezTo>
                <a:cubicBezTo>
                  <a:pt x="160" y="499"/>
                  <a:pt x="168" y="493"/>
                  <a:pt x="178" y="490"/>
                </a:cubicBezTo>
                <a:cubicBezTo>
                  <a:pt x="196" y="493"/>
                  <a:pt x="192" y="499"/>
                  <a:pt x="212" y="496"/>
                </a:cubicBezTo>
                <a:cubicBezTo>
                  <a:pt x="235" y="488"/>
                  <a:pt x="219" y="477"/>
                  <a:pt x="232" y="466"/>
                </a:cubicBezTo>
                <a:cubicBezTo>
                  <a:pt x="246" y="455"/>
                  <a:pt x="221" y="472"/>
                  <a:pt x="238" y="466"/>
                </a:cubicBezTo>
                <a:cubicBezTo>
                  <a:pt x="247" y="452"/>
                  <a:pt x="244" y="459"/>
                  <a:pt x="248" y="448"/>
                </a:cubicBezTo>
                <a:cubicBezTo>
                  <a:pt x="246" y="438"/>
                  <a:pt x="246" y="432"/>
                  <a:pt x="240" y="424"/>
                </a:cubicBezTo>
                <a:cubicBezTo>
                  <a:pt x="235" y="403"/>
                  <a:pt x="236" y="370"/>
                  <a:pt x="212" y="362"/>
                </a:cubicBezTo>
                <a:cubicBezTo>
                  <a:pt x="201" y="364"/>
                  <a:pt x="196" y="367"/>
                  <a:pt x="186" y="364"/>
                </a:cubicBezTo>
                <a:cubicBezTo>
                  <a:pt x="178" y="352"/>
                  <a:pt x="176" y="332"/>
                  <a:pt x="164" y="324"/>
                </a:cubicBezTo>
                <a:cubicBezTo>
                  <a:pt x="161" y="314"/>
                  <a:pt x="157" y="304"/>
                  <a:pt x="154" y="294"/>
                </a:cubicBezTo>
                <a:cubicBezTo>
                  <a:pt x="153" y="290"/>
                  <a:pt x="150" y="282"/>
                  <a:pt x="150" y="282"/>
                </a:cubicBezTo>
                <a:cubicBezTo>
                  <a:pt x="147" y="262"/>
                  <a:pt x="151" y="238"/>
                  <a:pt x="128" y="234"/>
                </a:cubicBezTo>
                <a:cubicBezTo>
                  <a:pt x="125" y="225"/>
                  <a:pt x="126" y="219"/>
                  <a:pt x="118" y="214"/>
                </a:cubicBezTo>
                <a:cubicBezTo>
                  <a:pt x="117" y="212"/>
                  <a:pt x="118" y="209"/>
                  <a:pt x="116" y="208"/>
                </a:cubicBezTo>
                <a:cubicBezTo>
                  <a:pt x="113" y="206"/>
                  <a:pt x="104" y="204"/>
                  <a:pt x="104" y="204"/>
                </a:cubicBezTo>
                <a:cubicBezTo>
                  <a:pt x="89" y="206"/>
                  <a:pt x="92" y="205"/>
                  <a:pt x="80" y="200"/>
                </a:cubicBezTo>
                <a:cubicBezTo>
                  <a:pt x="74" y="197"/>
                  <a:pt x="62" y="194"/>
                  <a:pt x="62" y="194"/>
                </a:cubicBezTo>
                <a:cubicBezTo>
                  <a:pt x="53" y="185"/>
                  <a:pt x="51" y="169"/>
                  <a:pt x="42" y="160"/>
                </a:cubicBezTo>
                <a:cubicBezTo>
                  <a:pt x="39" y="157"/>
                  <a:pt x="30" y="152"/>
                  <a:pt x="30" y="152"/>
                </a:cubicBezTo>
                <a:cubicBezTo>
                  <a:pt x="22" y="140"/>
                  <a:pt x="18" y="132"/>
                  <a:pt x="6" y="124"/>
                </a:cubicBezTo>
                <a:cubicBezTo>
                  <a:pt x="0" y="114"/>
                  <a:pt x="1" y="120"/>
                  <a:pt x="6" y="106"/>
                </a:cubicBezTo>
                <a:cubicBezTo>
                  <a:pt x="7" y="102"/>
                  <a:pt x="10" y="94"/>
                  <a:pt x="10" y="94"/>
                </a:cubicBezTo>
                <a:cubicBezTo>
                  <a:pt x="12" y="78"/>
                  <a:pt x="14" y="77"/>
                  <a:pt x="18" y="64"/>
                </a:cubicBezTo>
                <a:cubicBezTo>
                  <a:pt x="19" y="53"/>
                  <a:pt x="25" y="25"/>
                  <a:pt x="10" y="20"/>
                </a:cubicBezTo>
                <a:cubicBezTo>
                  <a:pt x="12" y="12"/>
                  <a:pt x="10" y="8"/>
                  <a:pt x="18" y="4"/>
                </a:cubicBezTo>
                <a:cubicBezTo>
                  <a:pt x="22" y="2"/>
                  <a:pt x="30" y="0"/>
                  <a:pt x="30" y="0"/>
                </a:cubicBezTo>
                <a:cubicBezTo>
                  <a:pt x="36" y="8"/>
                  <a:pt x="39" y="16"/>
                  <a:pt x="44" y="24"/>
                </a:cubicBezTo>
                <a:cubicBezTo>
                  <a:pt x="48" y="38"/>
                  <a:pt x="57" y="31"/>
                  <a:pt x="68" y="38"/>
                </a:cubicBezTo>
                <a:cubicBezTo>
                  <a:pt x="72" y="49"/>
                  <a:pt x="71" y="57"/>
                  <a:pt x="84" y="60"/>
                </a:cubicBezTo>
                <a:cubicBezTo>
                  <a:pt x="93" y="62"/>
                  <a:pt x="112" y="64"/>
                  <a:pt x="112" y="64"/>
                </a:cubicBezTo>
              </a:path>
            </a:pathLst>
          </a:custGeom>
          <a:solidFill>
            <a:srgbClr val="FFBDBD"/>
          </a:solidFill>
          <a:ln w="190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46" name="Freeform 14"/>
          <p:cNvSpPr>
            <a:spLocks/>
          </p:cNvSpPr>
          <p:nvPr/>
        </p:nvSpPr>
        <p:spPr bwMode="auto">
          <a:xfrm>
            <a:off x="8763000" y="4184650"/>
            <a:ext cx="60325" cy="36513"/>
          </a:xfrm>
          <a:custGeom>
            <a:avLst/>
            <a:gdLst>
              <a:gd name="T0" fmla="*/ 5 w 38"/>
              <a:gd name="T1" fmla="*/ 0 h 23"/>
              <a:gd name="T2" fmla="*/ 26 w 38"/>
              <a:gd name="T3" fmla="*/ 9 h 23"/>
              <a:gd name="T4" fmla="*/ 38 w 38"/>
              <a:gd name="T5" fmla="*/ 19 h 23"/>
              <a:gd name="T6" fmla="*/ 18 w 38"/>
              <a:gd name="T7" fmla="*/ 15 h 23"/>
              <a:gd name="T8" fmla="*/ 2 w 38"/>
              <a:gd name="T9" fmla="*/ 10 h 23"/>
              <a:gd name="T10" fmla="*/ 5 w 38"/>
              <a:gd name="T11" fmla="*/ 0 h 23"/>
            </a:gdLst>
            <a:ahLst/>
            <a:cxnLst>
              <a:cxn ang="0">
                <a:pos x="T0" y="T1"/>
              </a:cxn>
              <a:cxn ang="0">
                <a:pos x="T2" y="T3"/>
              </a:cxn>
              <a:cxn ang="0">
                <a:pos x="T4" y="T5"/>
              </a:cxn>
              <a:cxn ang="0">
                <a:pos x="T6" y="T7"/>
              </a:cxn>
              <a:cxn ang="0">
                <a:pos x="T8" y="T9"/>
              </a:cxn>
              <a:cxn ang="0">
                <a:pos x="T10" y="T11"/>
              </a:cxn>
            </a:cxnLst>
            <a:rect l="0" t="0" r="r" b="b"/>
            <a:pathLst>
              <a:path w="38" h="23">
                <a:moveTo>
                  <a:pt x="5" y="0"/>
                </a:moveTo>
                <a:cubicBezTo>
                  <a:pt x="10" y="7"/>
                  <a:pt x="17" y="7"/>
                  <a:pt x="26" y="9"/>
                </a:cubicBezTo>
                <a:cubicBezTo>
                  <a:pt x="32" y="12"/>
                  <a:pt x="35" y="13"/>
                  <a:pt x="38" y="19"/>
                </a:cubicBezTo>
                <a:cubicBezTo>
                  <a:pt x="31" y="23"/>
                  <a:pt x="27" y="16"/>
                  <a:pt x="18" y="15"/>
                </a:cubicBezTo>
                <a:cubicBezTo>
                  <a:pt x="13" y="12"/>
                  <a:pt x="7" y="13"/>
                  <a:pt x="2" y="10"/>
                </a:cubicBezTo>
                <a:cubicBezTo>
                  <a:pt x="0" y="5"/>
                  <a:pt x="0" y="3"/>
                  <a:pt x="5" y="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47" name="Text Box 15"/>
          <p:cNvSpPr txBox="1">
            <a:spLocks noChangeArrowheads="1"/>
          </p:cNvSpPr>
          <p:nvPr/>
        </p:nvSpPr>
        <p:spPr bwMode="auto">
          <a:xfrm>
            <a:off x="3426385" y="4319780"/>
            <a:ext cx="920445"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fr-CA" sz="1300" b="1" dirty="0">
                <a:latin typeface="Century" panose="02040604050505020304" pitchFamily="18" charset="0"/>
                <a:cs typeface="Arial" charset="0"/>
              </a:rPr>
              <a:t>Manitoba</a:t>
            </a:r>
            <a:endParaRPr lang="en-US" sz="1300" b="1" dirty="0">
              <a:latin typeface="Century" panose="02040604050505020304" pitchFamily="18" charset="0"/>
              <a:cs typeface="Arial" charset="0"/>
            </a:endParaRPr>
          </a:p>
        </p:txBody>
      </p:sp>
      <p:sp>
        <p:nvSpPr>
          <p:cNvPr id="248848" name="Text Box 16"/>
          <p:cNvSpPr txBox="1">
            <a:spLocks noChangeArrowheads="1"/>
          </p:cNvSpPr>
          <p:nvPr/>
        </p:nvSpPr>
        <p:spPr bwMode="auto">
          <a:xfrm>
            <a:off x="4703521" y="4876839"/>
            <a:ext cx="785793"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fr-CA" sz="1300" b="1" dirty="0">
                <a:latin typeface="Century" panose="02040604050505020304" pitchFamily="18" charset="0"/>
                <a:cs typeface="Arial" charset="0"/>
              </a:rPr>
              <a:t>Ontario</a:t>
            </a:r>
            <a:endParaRPr lang="en-US" sz="1300" b="1" dirty="0">
              <a:latin typeface="Century" panose="02040604050505020304" pitchFamily="18" charset="0"/>
              <a:cs typeface="Arial" charset="0"/>
            </a:endParaRPr>
          </a:p>
        </p:txBody>
      </p:sp>
      <p:sp>
        <p:nvSpPr>
          <p:cNvPr id="248849" name="Line 17"/>
          <p:cNvSpPr>
            <a:spLocks noChangeShapeType="1"/>
          </p:cNvSpPr>
          <p:nvPr/>
        </p:nvSpPr>
        <p:spPr bwMode="auto">
          <a:xfrm>
            <a:off x="8001000" y="5157788"/>
            <a:ext cx="892175" cy="1746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50" name="Line 18"/>
          <p:cNvSpPr>
            <a:spLocks noChangeShapeType="1"/>
          </p:cNvSpPr>
          <p:nvPr/>
        </p:nvSpPr>
        <p:spPr bwMode="auto">
          <a:xfrm>
            <a:off x="7885113" y="4652963"/>
            <a:ext cx="503237"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51" name="Text Box 19"/>
          <p:cNvSpPr txBox="1">
            <a:spLocks noChangeArrowheads="1"/>
          </p:cNvSpPr>
          <p:nvPr/>
        </p:nvSpPr>
        <p:spPr bwMode="auto">
          <a:xfrm>
            <a:off x="2516369" y="4932802"/>
            <a:ext cx="1322387" cy="290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fr-CA" sz="1300" b="1" dirty="0">
                <a:latin typeface="Century" panose="02040604050505020304" pitchFamily="18" charset="0"/>
                <a:cs typeface="Arial" charset="0"/>
              </a:rPr>
              <a:t>Saskatchewan</a:t>
            </a:r>
            <a:endParaRPr lang="en-US" sz="1300" b="1" dirty="0">
              <a:latin typeface="Century" panose="02040604050505020304" pitchFamily="18" charset="0"/>
              <a:cs typeface="Arial" charset="0"/>
            </a:endParaRPr>
          </a:p>
        </p:txBody>
      </p:sp>
      <p:sp>
        <p:nvSpPr>
          <p:cNvPr id="248852" name="Line 20"/>
          <p:cNvSpPr>
            <a:spLocks noChangeShapeType="1"/>
          </p:cNvSpPr>
          <p:nvPr/>
        </p:nvSpPr>
        <p:spPr bwMode="auto">
          <a:xfrm>
            <a:off x="8893175" y="5157788"/>
            <a:ext cx="0" cy="1150937"/>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53" name="Line 21"/>
          <p:cNvSpPr>
            <a:spLocks noChangeShapeType="1"/>
          </p:cNvSpPr>
          <p:nvPr/>
        </p:nvSpPr>
        <p:spPr bwMode="auto">
          <a:xfrm>
            <a:off x="7620000" y="5187950"/>
            <a:ext cx="0" cy="762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54" name="Text Box 22"/>
          <p:cNvSpPr txBox="1">
            <a:spLocks noChangeArrowheads="1"/>
          </p:cNvSpPr>
          <p:nvPr/>
        </p:nvSpPr>
        <p:spPr bwMode="auto">
          <a:xfrm>
            <a:off x="8388350" y="4535488"/>
            <a:ext cx="504825" cy="292388"/>
          </a:xfrm>
          <a:prstGeom prst="rect">
            <a:avLst/>
          </a:prstGeom>
          <a:solidFill>
            <a:schemeClr val="bg1"/>
          </a:solid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1" hangingPunct="1">
              <a:defRPr/>
            </a:pPr>
            <a:r>
              <a:rPr lang="fr-CA" sz="1300" b="1" dirty="0">
                <a:latin typeface="Century" panose="02040604050505020304" pitchFamily="18" charset="0"/>
                <a:cs typeface="Arial" charset="0"/>
              </a:rPr>
              <a:t>PEI</a:t>
            </a:r>
            <a:endParaRPr lang="en-US" sz="1300" b="1" dirty="0">
              <a:latin typeface="Century" panose="02040604050505020304" pitchFamily="18" charset="0"/>
              <a:cs typeface="Arial" charset="0"/>
            </a:endParaRPr>
          </a:p>
        </p:txBody>
      </p:sp>
      <p:sp>
        <p:nvSpPr>
          <p:cNvPr id="248855" name="Text Box 23"/>
          <p:cNvSpPr txBox="1">
            <a:spLocks noChangeArrowheads="1"/>
          </p:cNvSpPr>
          <p:nvPr/>
        </p:nvSpPr>
        <p:spPr bwMode="auto">
          <a:xfrm>
            <a:off x="6659563" y="5932488"/>
            <a:ext cx="1412566" cy="292388"/>
          </a:xfrm>
          <a:prstGeom prst="rect">
            <a:avLst/>
          </a:prstGeom>
          <a:solidFill>
            <a:schemeClr val="bg1"/>
          </a:solid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fr-CA" sz="1300" b="1" dirty="0">
                <a:latin typeface="Century" panose="02040604050505020304" pitchFamily="18" charset="0"/>
                <a:cs typeface="Arial" charset="0"/>
              </a:rPr>
              <a:t>New Brunswick</a:t>
            </a:r>
            <a:endParaRPr lang="en-US" sz="1300" b="1" dirty="0">
              <a:latin typeface="Century" panose="02040604050505020304" pitchFamily="18" charset="0"/>
              <a:cs typeface="Arial" charset="0"/>
            </a:endParaRPr>
          </a:p>
        </p:txBody>
      </p:sp>
      <p:sp>
        <p:nvSpPr>
          <p:cNvPr id="248856" name="Text Box 24"/>
          <p:cNvSpPr txBox="1">
            <a:spLocks noChangeArrowheads="1"/>
          </p:cNvSpPr>
          <p:nvPr/>
        </p:nvSpPr>
        <p:spPr bwMode="auto">
          <a:xfrm>
            <a:off x="7989347" y="6306994"/>
            <a:ext cx="1107996" cy="292388"/>
          </a:xfrm>
          <a:prstGeom prst="rect">
            <a:avLst/>
          </a:prstGeom>
          <a:solidFill>
            <a:schemeClr val="bg1"/>
          </a:solid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fr-CA" sz="1300" b="1" dirty="0">
                <a:latin typeface="Century" panose="02040604050505020304" pitchFamily="18" charset="0"/>
                <a:cs typeface="Arial" charset="0"/>
              </a:rPr>
              <a:t>Nova </a:t>
            </a:r>
            <a:r>
              <a:rPr lang="fr-CA" sz="1300" b="1" dirty="0" err="1">
                <a:latin typeface="Century" panose="02040604050505020304" pitchFamily="18" charset="0"/>
                <a:cs typeface="Arial" charset="0"/>
              </a:rPr>
              <a:t>Scotia</a:t>
            </a:r>
            <a:endParaRPr lang="en-US" sz="1300" b="1" dirty="0">
              <a:latin typeface="Century" panose="02040604050505020304" pitchFamily="18" charset="0"/>
              <a:cs typeface="Arial" charset="0"/>
            </a:endParaRPr>
          </a:p>
        </p:txBody>
      </p:sp>
      <p:sp>
        <p:nvSpPr>
          <p:cNvPr id="248857" name="Text Box 25"/>
          <p:cNvSpPr txBox="1">
            <a:spLocks noChangeArrowheads="1"/>
          </p:cNvSpPr>
          <p:nvPr/>
        </p:nvSpPr>
        <p:spPr bwMode="auto">
          <a:xfrm>
            <a:off x="311054" y="3971388"/>
            <a:ext cx="1377950"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fr-CA" sz="1300" b="1" dirty="0">
                <a:solidFill>
                  <a:schemeClr val="bg1"/>
                </a:solidFill>
                <a:latin typeface="Century" panose="02040604050505020304" pitchFamily="18" charset="0"/>
                <a:cs typeface="Arial" charset="0"/>
              </a:rPr>
              <a:t>British Columbia</a:t>
            </a:r>
            <a:endParaRPr lang="en-US" sz="1300" b="1" dirty="0">
              <a:solidFill>
                <a:schemeClr val="bg1"/>
              </a:solidFill>
              <a:latin typeface="Century" panose="02040604050505020304" pitchFamily="18" charset="0"/>
              <a:cs typeface="Arial" charset="0"/>
            </a:endParaRPr>
          </a:p>
        </p:txBody>
      </p:sp>
      <p:sp>
        <p:nvSpPr>
          <p:cNvPr id="248858" name="Text Box 26"/>
          <p:cNvSpPr txBox="1">
            <a:spLocks noChangeArrowheads="1"/>
          </p:cNvSpPr>
          <p:nvPr/>
        </p:nvSpPr>
        <p:spPr bwMode="auto">
          <a:xfrm>
            <a:off x="6142399" y="4056712"/>
            <a:ext cx="750526"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fr-CA" sz="1300" b="1" dirty="0" err="1">
                <a:latin typeface="Century" panose="02040604050505020304" pitchFamily="18" charset="0"/>
                <a:cs typeface="Arial" charset="0"/>
              </a:rPr>
              <a:t>Quebec</a:t>
            </a:r>
            <a:endParaRPr lang="en-US" sz="1300" b="1" dirty="0">
              <a:latin typeface="Century" panose="02040604050505020304" pitchFamily="18" charset="0"/>
              <a:cs typeface="Arial" charset="0"/>
            </a:endParaRPr>
          </a:p>
        </p:txBody>
      </p:sp>
      <p:sp>
        <p:nvSpPr>
          <p:cNvPr id="248859" name="Text Box 27"/>
          <p:cNvSpPr txBox="1">
            <a:spLocks noChangeArrowheads="1"/>
          </p:cNvSpPr>
          <p:nvPr/>
        </p:nvSpPr>
        <p:spPr bwMode="auto">
          <a:xfrm>
            <a:off x="6881018" y="3433337"/>
            <a:ext cx="1782763"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fr-CA" sz="1300" b="1" dirty="0">
                <a:latin typeface="Century" panose="02040604050505020304" pitchFamily="18" charset="0"/>
                <a:cs typeface="Arial" charset="0"/>
              </a:rPr>
              <a:t>Newfoundland &amp; Labrador</a:t>
            </a:r>
            <a:endParaRPr lang="en-US" sz="1300" b="1" dirty="0">
              <a:latin typeface="Century" panose="02040604050505020304" pitchFamily="18" charset="0"/>
              <a:cs typeface="Arial" charset="0"/>
            </a:endParaRPr>
          </a:p>
        </p:txBody>
      </p:sp>
      <p:sp>
        <p:nvSpPr>
          <p:cNvPr id="248860" name="Freeform 28"/>
          <p:cNvSpPr>
            <a:spLocks/>
          </p:cNvSpPr>
          <p:nvPr/>
        </p:nvSpPr>
        <p:spPr bwMode="auto">
          <a:xfrm>
            <a:off x="7635875" y="4378325"/>
            <a:ext cx="365125" cy="130175"/>
          </a:xfrm>
          <a:custGeom>
            <a:avLst/>
            <a:gdLst>
              <a:gd name="T0" fmla="*/ 8 w 230"/>
              <a:gd name="T1" fmla="*/ 37 h 82"/>
              <a:gd name="T2" fmla="*/ 84 w 230"/>
              <a:gd name="T3" fmla="*/ 9 h 82"/>
              <a:gd name="T4" fmla="*/ 168 w 230"/>
              <a:gd name="T5" fmla="*/ 1 h 82"/>
              <a:gd name="T6" fmla="*/ 224 w 230"/>
              <a:gd name="T7" fmla="*/ 5 h 82"/>
              <a:gd name="T8" fmla="*/ 224 w 230"/>
              <a:gd name="T9" fmla="*/ 49 h 82"/>
              <a:gd name="T10" fmla="*/ 164 w 230"/>
              <a:gd name="T11" fmla="*/ 69 h 82"/>
              <a:gd name="T12" fmla="*/ 96 w 230"/>
              <a:gd name="T13" fmla="*/ 61 h 82"/>
              <a:gd name="T14" fmla="*/ 0 w 230"/>
              <a:gd name="T15" fmla="*/ 45 h 82"/>
              <a:gd name="T16" fmla="*/ 36 w 230"/>
              <a:gd name="T17" fmla="*/ 21 h 82"/>
              <a:gd name="T18" fmla="*/ 80 w 230"/>
              <a:gd name="T19"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82">
                <a:moveTo>
                  <a:pt x="8" y="37"/>
                </a:moveTo>
                <a:cubicBezTo>
                  <a:pt x="34" y="28"/>
                  <a:pt x="61" y="24"/>
                  <a:pt x="84" y="9"/>
                </a:cubicBezTo>
                <a:cubicBezTo>
                  <a:pt x="111" y="18"/>
                  <a:pt x="141" y="8"/>
                  <a:pt x="168" y="1"/>
                </a:cubicBezTo>
                <a:cubicBezTo>
                  <a:pt x="187" y="2"/>
                  <a:pt x="206" y="0"/>
                  <a:pt x="224" y="5"/>
                </a:cubicBezTo>
                <a:cubicBezTo>
                  <a:pt x="229" y="6"/>
                  <a:pt x="230" y="38"/>
                  <a:pt x="224" y="49"/>
                </a:cubicBezTo>
                <a:cubicBezTo>
                  <a:pt x="212" y="69"/>
                  <a:pt x="182" y="67"/>
                  <a:pt x="164" y="69"/>
                </a:cubicBezTo>
                <a:cubicBezTo>
                  <a:pt x="130" y="60"/>
                  <a:pt x="141" y="56"/>
                  <a:pt x="96" y="61"/>
                </a:cubicBezTo>
                <a:cubicBezTo>
                  <a:pt x="63" y="72"/>
                  <a:pt x="12" y="82"/>
                  <a:pt x="0" y="45"/>
                </a:cubicBezTo>
                <a:cubicBezTo>
                  <a:pt x="15" y="35"/>
                  <a:pt x="26" y="36"/>
                  <a:pt x="36" y="21"/>
                </a:cubicBezTo>
                <a:cubicBezTo>
                  <a:pt x="56" y="25"/>
                  <a:pt x="61" y="21"/>
                  <a:pt x="80" y="21"/>
                </a:cubicBezTo>
              </a:path>
            </a:pathLst>
          </a:custGeom>
          <a:solidFill>
            <a:srgbClr val="FFB66D"/>
          </a:solidFill>
          <a:ln w="190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61" name="Text Box 29"/>
          <p:cNvSpPr txBox="1">
            <a:spLocks noChangeArrowheads="1"/>
          </p:cNvSpPr>
          <p:nvPr/>
        </p:nvSpPr>
        <p:spPr bwMode="auto">
          <a:xfrm>
            <a:off x="1646854" y="4266739"/>
            <a:ext cx="766557"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fr-CA" sz="1300" b="1" dirty="0">
                <a:solidFill>
                  <a:schemeClr val="bg1"/>
                </a:solidFill>
                <a:latin typeface="Century" panose="02040604050505020304" pitchFamily="18" charset="0"/>
                <a:cs typeface="Arial" charset="0"/>
              </a:rPr>
              <a:t>Alberta</a:t>
            </a:r>
            <a:endParaRPr lang="en-US" sz="1300" b="1" dirty="0">
              <a:solidFill>
                <a:schemeClr val="bg1"/>
              </a:solidFill>
              <a:latin typeface="Century" panose="02040604050505020304" pitchFamily="18" charset="0"/>
              <a:cs typeface="Arial" charset="0"/>
            </a:endParaRPr>
          </a:p>
        </p:txBody>
      </p:sp>
      <p:sp>
        <p:nvSpPr>
          <p:cNvPr id="248862" name="Line 30"/>
          <p:cNvSpPr>
            <a:spLocks noChangeShapeType="1"/>
          </p:cNvSpPr>
          <p:nvPr/>
        </p:nvSpPr>
        <p:spPr bwMode="auto">
          <a:xfrm>
            <a:off x="7885113" y="4652963"/>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63" name="Freeform 31"/>
          <p:cNvSpPr>
            <a:spLocks/>
          </p:cNvSpPr>
          <p:nvPr/>
        </p:nvSpPr>
        <p:spPr bwMode="auto">
          <a:xfrm>
            <a:off x="19050" y="1662113"/>
            <a:ext cx="1473200" cy="2006600"/>
          </a:xfrm>
          <a:custGeom>
            <a:avLst/>
            <a:gdLst>
              <a:gd name="T0" fmla="*/ 51 w 928"/>
              <a:gd name="T1" fmla="*/ 855 h 1264"/>
              <a:gd name="T2" fmla="*/ 74 w 928"/>
              <a:gd name="T3" fmla="*/ 819 h 1264"/>
              <a:gd name="T4" fmla="*/ 183 w 928"/>
              <a:gd name="T5" fmla="*/ 690 h 1264"/>
              <a:gd name="T6" fmla="*/ 227 w 928"/>
              <a:gd name="T7" fmla="*/ 635 h 1264"/>
              <a:gd name="T8" fmla="*/ 264 w 928"/>
              <a:gd name="T9" fmla="*/ 590 h 1264"/>
              <a:gd name="T10" fmla="*/ 297 w 928"/>
              <a:gd name="T11" fmla="*/ 542 h 1264"/>
              <a:gd name="T12" fmla="*/ 311 w 928"/>
              <a:gd name="T13" fmla="*/ 525 h 1264"/>
              <a:gd name="T14" fmla="*/ 323 w 928"/>
              <a:gd name="T15" fmla="*/ 513 h 1264"/>
              <a:gd name="T16" fmla="*/ 357 w 928"/>
              <a:gd name="T17" fmla="*/ 465 h 1264"/>
              <a:gd name="T18" fmla="*/ 515 w 928"/>
              <a:gd name="T19" fmla="*/ 270 h 1264"/>
              <a:gd name="T20" fmla="*/ 516 w 928"/>
              <a:gd name="T21" fmla="*/ 263 h 1264"/>
              <a:gd name="T22" fmla="*/ 557 w 928"/>
              <a:gd name="T23" fmla="*/ 216 h 1264"/>
              <a:gd name="T24" fmla="*/ 578 w 928"/>
              <a:gd name="T25" fmla="*/ 186 h 1264"/>
              <a:gd name="T26" fmla="*/ 599 w 928"/>
              <a:gd name="T27" fmla="*/ 162 h 1264"/>
              <a:gd name="T28" fmla="*/ 716 w 928"/>
              <a:gd name="T29" fmla="*/ 6 h 1264"/>
              <a:gd name="T30" fmla="*/ 777 w 928"/>
              <a:gd name="T31" fmla="*/ 7 h 1264"/>
              <a:gd name="T32" fmla="*/ 864 w 928"/>
              <a:gd name="T33" fmla="*/ 30 h 1264"/>
              <a:gd name="T34" fmla="*/ 873 w 928"/>
              <a:gd name="T35" fmla="*/ 78 h 1264"/>
              <a:gd name="T36" fmla="*/ 885 w 928"/>
              <a:gd name="T37" fmla="*/ 114 h 1264"/>
              <a:gd name="T38" fmla="*/ 892 w 928"/>
              <a:gd name="T39" fmla="*/ 151 h 1264"/>
              <a:gd name="T40" fmla="*/ 915 w 928"/>
              <a:gd name="T41" fmla="*/ 537 h 1264"/>
              <a:gd name="T42" fmla="*/ 903 w 928"/>
              <a:gd name="T43" fmla="*/ 726 h 1264"/>
              <a:gd name="T44" fmla="*/ 904 w 928"/>
              <a:gd name="T45" fmla="*/ 842 h 1264"/>
              <a:gd name="T46" fmla="*/ 914 w 928"/>
              <a:gd name="T47" fmla="*/ 1085 h 1264"/>
              <a:gd name="T48" fmla="*/ 921 w 928"/>
              <a:gd name="T49" fmla="*/ 1205 h 1264"/>
              <a:gd name="T50" fmla="*/ 858 w 928"/>
              <a:gd name="T51" fmla="*/ 1245 h 1264"/>
              <a:gd name="T52" fmla="*/ 659 w 928"/>
              <a:gd name="T53" fmla="*/ 1197 h 1264"/>
              <a:gd name="T54" fmla="*/ 633 w 928"/>
              <a:gd name="T55" fmla="*/ 1187 h 1264"/>
              <a:gd name="T56" fmla="*/ 584 w 928"/>
              <a:gd name="T57" fmla="*/ 1169 h 1264"/>
              <a:gd name="T58" fmla="*/ 584 w 928"/>
              <a:gd name="T59" fmla="*/ 1170 h 1264"/>
              <a:gd name="T60" fmla="*/ 465 w 928"/>
              <a:gd name="T61" fmla="*/ 1136 h 1264"/>
              <a:gd name="T62" fmla="*/ 385 w 928"/>
              <a:gd name="T63" fmla="*/ 1113 h 1264"/>
              <a:gd name="T64" fmla="*/ 326 w 928"/>
              <a:gd name="T65" fmla="*/ 1080 h 1264"/>
              <a:gd name="T66" fmla="*/ 294 w 928"/>
              <a:gd name="T67" fmla="*/ 1070 h 1264"/>
              <a:gd name="T68" fmla="*/ 189 w 928"/>
              <a:gd name="T69" fmla="*/ 1028 h 1264"/>
              <a:gd name="T70" fmla="*/ 173 w 928"/>
              <a:gd name="T71" fmla="*/ 1017 h 1264"/>
              <a:gd name="T72" fmla="*/ 96 w 928"/>
              <a:gd name="T73" fmla="*/ 984 h 1264"/>
              <a:gd name="T74" fmla="*/ 77 w 928"/>
              <a:gd name="T75" fmla="*/ 974 h 1264"/>
              <a:gd name="T76" fmla="*/ 48 w 928"/>
              <a:gd name="T77" fmla="*/ 963 h 1264"/>
              <a:gd name="T78" fmla="*/ 0 w 928"/>
              <a:gd name="T79" fmla="*/ 939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8" h="1264">
                <a:moveTo>
                  <a:pt x="0" y="939"/>
                </a:moveTo>
                <a:cubicBezTo>
                  <a:pt x="19" y="911"/>
                  <a:pt x="22" y="876"/>
                  <a:pt x="51" y="855"/>
                </a:cubicBezTo>
                <a:cubicBezTo>
                  <a:pt x="60" y="836"/>
                  <a:pt x="62" y="837"/>
                  <a:pt x="66" y="831"/>
                </a:cubicBezTo>
                <a:cubicBezTo>
                  <a:pt x="70" y="825"/>
                  <a:pt x="63" y="833"/>
                  <a:pt x="74" y="819"/>
                </a:cubicBezTo>
                <a:cubicBezTo>
                  <a:pt x="102" y="798"/>
                  <a:pt x="109" y="770"/>
                  <a:pt x="132" y="744"/>
                </a:cubicBezTo>
                <a:cubicBezTo>
                  <a:pt x="148" y="726"/>
                  <a:pt x="166" y="707"/>
                  <a:pt x="183" y="690"/>
                </a:cubicBezTo>
                <a:cubicBezTo>
                  <a:pt x="196" y="674"/>
                  <a:pt x="206" y="657"/>
                  <a:pt x="213" y="648"/>
                </a:cubicBezTo>
                <a:cubicBezTo>
                  <a:pt x="220" y="639"/>
                  <a:pt x="223" y="640"/>
                  <a:pt x="227" y="635"/>
                </a:cubicBezTo>
                <a:cubicBezTo>
                  <a:pt x="238" y="624"/>
                  <a:pt x="231" y="627"/>
                  <a:pt x="237" y="620"/>
                </a:cubicBezTo>
                <a:cubicBezTo>
                  <a:pt x="243" y="613"/>
                  <a:pt x="256" y="600"/>
                  <a:pt x="264" y="590"/>
                </a:cubicBezTo>
                <a:cubicBezTo>
                  <a:pt x="272" y="580"/>
                  <a:pt x="280" y="566"/>
                  <a:pt x="285" y="558"/>
                </a:cubicBezTo>
                <a:cubicBezTo>
                  <a:pt x="290" y="550"/>
                  <a:pt x="294" y="546"/>
                  <a:pt x="297" y="542"/>
                </a:cubicBezTo>
                <a:cubicBezTo>
                  <a:pt x="302" y="539"/>
                  <a:pt x="301" y="535"/>
                  <a:pt x="305" y="533"/>
                </a:cubicBezTo>
                <a:cubicBezTo>
                  <a:pt x="307" y="530"/>
                  <a:pt x="309" y="527"/>
                  <a:pt x="311" y="525"/>
                </a:cubicBezTo>
                <a:cubicBezTo>
                  <a:pt x="315" y="523"/>
                  <a:pt x="313" y="520"/>
                  <a:pt x="315" y="518"/>
                </a:cubicBezTo>
                <a:cubicBezTo>
                  <a:pt x="317" y="516"/>
                  <a:pt x="318" y="519"/>
                  <a:pt x="323" y="513"/>
                </a:cubicBezTo>
                <a:cubicBezTo>
                  <a:pt x="329" y="507"/>
                  <a:pt x="337" y="491"/>
                  <a:pt x="345" y="482"/>
                </a:cubicBezTo>
                <a:cubicBezTo>
                  <a:pt x="351" y="474"/>
                  <a:pt x="354" y="469"/>
                  <a:pt x="357" y="465"/>
                </a:cubicBezTo>
                <a:cubicBezTo>
                  <a:pt x="360" y="461"/>
                  <a:pt x="340" y="488"/>
                  <a:pt x="366" y="456"/>
                </a:cubicBezTo>
                <a:cubicBezTo>
                  <a:pt x="406" y="401"/>
                  <a:pt x="468" y="315"/>
                  <a:pt x="515" y="270"/>
                </a:cubicBezTo>
                <a:cubicBezTo>
                  <a:pt x="541" y="238"/>
                  <a:pt x="519" y="262"/>
                  <a:pt x="519" y="261"/>
                </a:cubicBezTo>
                <a:cubicBezTo>
                  <a:pt x="519" y="260"/>
                  <a:pt x="515" y="264"/>
                  <a:pt x="516" y="263"/>
                </a:cubicBezTo>
                <a:cubicBezTo>
                  <a:pt x="517" y="262"/>
                  <a:pt x="517" y="262"/>
                  <a:pt x="524" y="254"/>
                </a:cubicBezTo>
                <a:cubicBezTo>
                  <a:pt x="531" y="246"/>
                  <a:pt x="550" y="224"/>
                  <a:pt x="557" y="216"/>
                </a:cubicBezTo>
                <a:cubicBezTo>
                  <a:pt x="564" y="208"/>
                  <a:pt x="563" y="208"/>
                  <a:pt x="566" y="203"/>
                </a:cubicBezTo>
                <a:cubicBezTo>
                  <a:pt x="578" y="190"/>
                  <a:pt x="571" y="192"/>
                  <a:pt x="578" y="186"/>
                </a:cubicBezTo>
                <a:cubicBezTo>
                  <a:pt x="581" y="181"/>
                  <a:pt x="584" y="178"/>
                  <a:pt x="587" y="174"/>
                </a:cubicBezTo>
                <a:cubicBezTo>
                  <a:pt x="590" y="170"/>
                  <a:pt x="582" y="185"/>
                  <a:pt x="599" y="162"/>
                </a:cubicBezTo>
                <a:cubicBezTo>
                  <a:pt x="624" y="122"/>
                  <a:pt x="656" y="71"/>
                  <a:pt x="692" y="38"/>
                </a:cubicBezTo>
                <a:cubicBezTo>
                  <a:pt x="711" y="13"/>
                  <a:pt x="708" y="12"/>
                  <a:pt x="716" y="6"/>
                </a:cubicBezTo>
                <a:cubicBezTo>
                  <a:pt x="724" y="0"/>
                  <a:pt x="733" y="1"/>
                  <a:pt x="743" y="1"/>
                </a:cubicBezTo>
                <a:cubicBezTo>
                  <a:pt x="754" y="3"/>
                  <a:pt x="766" y="3"/>
                  <a:pt x="777" y="7"/>
                </a:cubicBezTo>
                <a:cubicBezTo>
                  <a:pt x="784" y="9"/>
                  <a:pt x="787" y="17"/>
                  <a:pt x="794" y="19"/>
                </a:cubicBezTo>
                <a:cubicBezTo>
                  <a:pt x="816" y="27"/>
                  <a:pt x="841" y="27"/>
                  <a:pt x="864" y="30"/>
                </a:cubicBezTo>
                <a:cubicBezTo>
                  <a:pt x="875" y="38"/>
                  <a:pt x="872" y="61"/>
                  <a:pt x="873" y="69"/>
                </a:cubicBezTo>
                <a:cubicBezTo>
                  <a:pt x="874" y="77"/>
                  <a:pt x="872" y="74"/>
                  <a:pt x="873" y="78"/>
                </a:cubicBezTo>
                <a:cubicBezTo>
                  <a:pt x="903" y="116"/>
                  <a:pt x="832" y="62"/>
                  <a:pt x="882" y="93"/>
                </a:cubicBezTo>
                <a:cubicBezTo>
                  <a:pt x="888" y="98"/>
                  <a:pt x="881" y="110"/>
                  <a:pt x="885" y="114"/>
                </a:cubicBezTo>
                <a:cubicBezTo>
                  <a:pt x="887" y="120"/>
                  <a:pt x="893" y="123"/>
                  <a:pt x="894" y="129"/>
                </a:cubicBezTo>
                <a:cubicBezTo>
                  <a:pt x="890" y="140"/>
                  <a:pt x="892" y="151"/>
                  <a:pt x="892" y="151"/>
                </a:cubicBezTo>
                <a:cubicBezTo>
                  <a:pt x="896" y="226"/>
                  <a:pt x="896" y="309"/>
                  <a:pt x="921" y="381"/>
                </a:cubicBezTo>
                <a:cubicBezTo>
                  <a:pt x="919" y="433"/>
                  <a:pt x="920" y="485"/>
                  <a:pt x="915" y="537"/>
                </a:cubicBezTo>
                <a:cubicBezTo>
                  <a:pt x="912" y="565"/>
                  <a:pt x="892" y="618"/>
                  <a:pt x="892" y="618"/>
                </a:cubicBezTo>
                <a:cubicBezTo>
                  <a:pt x="894" y="646"/>
                  <a:pt x="867" y="713"/>
                  <a:pt x="903" y="726"/>
                </a:cubicBezTo>
                <a:cubicBezTo>
                  <a:pt x="907" y="747"/>
                  <a:pt x="903" y="725"/>
                  <a:pt x="903" y="744"/>
                </a:cubicBezTo>
                <a:cubicBezTo>
                  <a:pt x="903" y="763"/>
                  <a:pt x="904" y="823"/>
                  <a:pt x="904" y="842"/>
                </a:cubicBezTo>
                <a:cubicBezTo>
                  <a:pt x="911" y="862"/>
                  <a:pt x="916" y="860"/>
                  <a:pt x="904" y="860"/>
                </a:cubicBezTo>
                <a:cubicBezTo>
                  <a:pt x="905" y="900"/>
                  <a:pt x="914" y="1045"/>
                  <a:pt x="914" y="1085"/>
                </a:cubicBezTo>
                <a:cubicBezTo>
                  <a:pt x="914" y="1125"/>
                  <a:pt x="903" y="1081"/>
                  <a:pt x="904" y="1101"/>
                </a:cubicBezTo>
                <a:cubicBezTo>
                  <a:pt x="908" y="1144"/>
                  <a:pt x="911" y="1167"/>
                  <a:pt x="921" y="1205"/>
                </a:cubicBezTo>
                <a:cubicBezTo>
                  <a:pt x="919" y="1228"/>
                  <a:pt x="928" y="1239"/>
                  <a:pt x="918" y="1260"/>
                </a:cubicBezTo>
                <a:cubicBezTo>
                  <a:pt x="916" y="1264"/>
                  <a:pt x="862" y="1246"/>
                  <a:pt x="858" y="1245"/>
                </a:cubicBezTo>
                <a:cubicBezTo>
                  <a:pt x="828" y="1240"/>
                  <a:pt x="797" y="1242"/>
                  <a:pt x="766" y="1240"/>
                </a:cubicBezTo>
                <a:cubicBezTo>
                  <a:pt x="733" y="1231"/>
                  <a:pt x="678" y="1206"/>
                  <a:pt x="659" y="1197"/>
                </a:cubicBezTo>
                <a:cubicBezTo>
                  <a:pt x="639" y="1189"/>
                  <a:pt x="652" y="1193"/>
                  <a:pt x="648" y="1191"/>
                </a:cubicBezTo>
                <a:cubicBezTo>
                  <a:pt x="644" y="1189"/>
                  <a:pt x="641" y="1190"/>
                  <a:pt x="633" y="1187"/>
                </a:cubicBezTo>
                <a:cubicBezTo>
                  <a:pt x="625" y="1184"/>
                  <a:pt x="607" y="1174"/>
                  <a:pt x="599" y="1171"/>
                </a:cubicBezTo>
                <a:cubicBezTo>
                  <a:pt x="591" y="1167"/>
                  <a:pt x="585" y="1169"/>
                  <a:pt x="584" y="1169"/>
                </a:cubicBezTo>
                <a:cubicBezTo>
                  <a:pt x="583" y="1169"/>
                  <a:pt x="591" y="1169"/>
                  <a:pt x="591" y="1169"/>
                </a:cubicBezTo>
                <a:cubicBezTo>
                  <a:pt x="591" y="1169"/>
                  <a:pt x="600" y="1173"/>
                  <a:pt x="584" y="1170"/>
                </a:cubicBezTo>
                <a:cubicBezTo>
                  <a:pt x="568" y="1167"/>
                  <a:pt x="515" y="1159"/>
                  <a:pt x="495" y="1153"/>
                </a:cubicBezTo>
                <a:cubicBezTo>
                  <a:pt x="481" y="1150"/>
                  <a:pt x="479" y="1138"/>
                  <a:pt x="465" y="1136"/>
                </a:cubicBezTo>
                <a:cubicBezTo>
                  <a:pt x="454" y="1134"/>
                  <a:pt x="437" y="1127"/>
                  <a:pt x="426" y="1125"/>
                </a:cubicBezTo>
                <a:cubicBezTo>
                  <a:pt x="412" y="1120"/>
                  <a:pt x="398" y="1119"/>
                  <a:pt x="385" y="1113"/>
                </a:cubicBezTo>
                <a:cubicBezTo>
                  <a:pt x="361" y="1102"/>
                  <a:pt x="369" y="1104"/>
                  <a:pt x="347" y="1089"/>
                </a:cubicBezTo>
                <a:cubicBezTo>
                  <a:pt x="337" y="1082"/>
                  <a:pt x="331" y="1083"/>
                  <a:pt x="326" y="1080"/>
                </a:cubicBezTo>
                <a:cubicBezTo>
                  <a:pt x="321" y="1079"/>
                  <a:pt x="320" y="1082"/>
                  <a:pt x="315" y="1080"/>
                </a:cubicBezTo>
                <a:cubicBezTo>
                  <a:pt x="310" y="1078"/>
                  <a:pt x="305" y="1074"/>
                  <a:pt x="294" y="1070"/>
                </a:cubicBezTo>
                <a:cubicBezTo>
                  <a:pt x="283" y="1066"/>
                  <a:pt x="265" y="1062"/>
                  <a:pt x="247" y="1055"/>
                </a:cubicBezTo>
                <a:cubicBezTo>
                  <a:pt x="226" y="1047"/>
                  <a:pt x="200" y="1035"/>
                  <a:pt x="189" y="1028"/>
                </a:cubicBezTo>
                <a:cubicBezTo>
                  <a:pt x="178" y="1021"/>
                  <a:pt x="181" y="1017"/>
                  <a:pt x="178" y="1015"/>
                </a:cubicBezTo>
                <a:cubicBezTo>
                  <a:pt x="175" y="1012"/>
                  <a:pt x="176" y="1018"/>
                  <a:pt x="173" y="1017"/>
                </a:cubicBezTo>
                <a:cubicBezTo>
                  <a:pt x="170" y="1016"/>
                  <a:pt x="174" y="1016"/>
                  <a:pt x="161" y="1011"/>
                </a:cubicBezTo>
                <a:cubicBezTo>
                  <a:pt x="148" y="1006"/>
                  <a:pt x="108" y="989"/>
                  <a:pt x="96" y="984"/>
                </a:cubicBezTo>
                <a:cubicBezTo>
                  <a:pt x="81" y="977"/>
                  <a:pt x="91" y="981"/>
                  <a:pt x="86" y="978"/>
                </a:cubicBezTo>
                <a:cubicBezTo>
                  <a:pt x="83" y="976"/>
                  <a:pt x="80" y="976"/>
                  <a:pt x="77" y="974"/>
                </a:cubicBezTo>
                <a:cubicBezTo>
                  <a:pt x="74" y="972"/>
                  <a:pt x="71" y="968"/>
                  <a:pt x="66" y="966"/>
                </a:cubicBezTo>
                <a:cubicBezTo>
                  <a:pt x="58" y="965"/>
                  <a:pt x="56" y="965"/>
                  <a:pt x="48" y="963"/>
                </a:cubicBezTo>
                <a:cubicBezTo>
                  <a:pt x="39" y="959"/>
                  <a:pt x="17" y="954"/>
                  <a:pt x="9" y="950"/>
                </a:cubicBezTo>
                <a:cubicBezTo>
                  <a:pt x="1" y="946"/>
                  <a:pt x="2" y="941"/>
                  <a:pt x="0" y="939"/>
                </a:cubicBezTo>
                <a:close/>
              </a:path>
            </a:pathLst>
          </a:custGeom>
          <a:solidFill>
            <a:schemeClr val="bg2">
              <a:lumMod val="75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64" name="Freeform 32"/>
          <p:cNvSpPr>
            <a:spLocks/>
          </p:cNvSpPr>
          <p:nvPr/>
        </p:nvSpPr>
        <p:spPr bwMode="auto">
          <a:xfrm>
            <a:off x="1341438" y="1682391"/>
            <a:ext cx="2033587" cy="2208212"/>
          </a:xfrm>
          <a:custGeom>
            <a:avLst/>
            <a:gdLst>
              <a:gd name="T0" fmla="*/ 1261 w 1281"/>
              <a:gd name="T1" fmla="*/ 1236 h 1391"/>
              <a:gd name="T2" fmla="*/ 1236 w 1281"/>
              <a:gd name="T3" fmla="*/ 1032 h 1391"/>
              <a:gd name="T4" fmla="*/ 1233 w 1281"/>
              <a:gd name="T5" fmla="*/ 879 h 1391"/>
              <a:gd name="T6" fmla="*/ 1216 w 1281"/>
              <a:gd name="T7" fmla="*/ 800 h 1391"/>
              <a:gd name="T8" fmla="*/ 1207 w 1281"/>
              <a:gd name="T9" fmla="*/ 746 h 1391"/>
              <a:gd name="T10" fmla="*/ 1111 w 1281"/>
              <a:gd name="T11" fmla="*/ 723 h 1391"/>
              <a:gd name="T12" fmla="*/ 1063 w 1281"/>
              <a:gd name="T13" fmla="*/ 725 h 1391"/>
              <a:gd name="T14" fmla="*/ 1024 w 1281"/>
              <a:gd name="T15" fmla="*/ 725 h 1391"/>
              <a:gd name="T16" fmla="*/ 996 w 1281"/>
              <a:gd name="T17" fmla="*/ 723 h 1391"/>
              <a:gd name="T18" fmla="*/ 946 w 1281"/>
              <a:gd name="T19" fmla="*/ 728 h 1391"/>
              <a:gd name="T20" fmla="*/ 892 w 1281"/>
              <a:gd name="T21" fmla="*/ 680 h 1391"/>
              <a:gd name="T22" fmla="*/ 861 w 1281"/>
              <a:gd name="T23" fmla="*/ 630 h 1391"/>
              <a:gd name="T24" fmla="*/ 784 w 1281"/>
              <a:gd name="T25" fmla="*/ 575 h 1391"/>
              <a:gd name="T26" fmla="*/ 765 w 1281"/>
              <a:gd name="T27" fmla="*/ 566 h 1391"/>
              <a:gd name="T28" fmla="*/ 684 w 1281"/>
              <a:gd name="T29" fmla="*/ 537 h 1391"/>
              <a:gd name="T30" fmla="*/ 672 w 1281"/>
              <a:gd name="T31" fmla="*/ 527 h 1391"/>
              <a:gd name="T32" fmla="*/ 646 w 1281"/>
              <a:gd name="T33" fmla="*/ 486 h 1391"/>
              <a:gd name="T34" fmla="*/ 618 w 1281"/>
              <a:gd name="T35" fmla="*/ 446 h 1391"/>
              <a:gd name="T36" fmla="*/ 553 w 1281"/>
              <a:gd name="T37" fmla="*/ 377 h 1391"/>
              <a:gd name="T38" fmla="*/ 508 w 1281"/>
              <a:gd name="T39" fmla="*/ 293 h 1391"/>
              <a:gd name="T40" fmla="*/ 469 w 1281"/>
              <a:gd name="T41" fmla="*/ 116 h 1391"/>
              <a:gd name="T42" fmla="*/ 379 w 1281"/>
              <a:gd name="T43" fmla="*/ 44 h 1391"/>
              <a:gd name="T44" fmla="*/ 277 w 1281"/>
              <a:gd name="T45" fmla="*/ 8 h 1391"/>
              <a:gd name="T46" fmla="*/ 232 w 1281"/>
              <a:gd name="T47" fmla="*/ 38 h 1391"/>
              <a:gd name="T48" fmla="*/ 145 w 1281"/>
              <a:gd name="T49" fmla="*/ 35 h 1391"/>
              <a:gd name="T50" fmla="*/ 70 w 1281"/>
              <a:gd name="T51" fmla="*/ 35 h 1391"/>
              <a:gd name="T52" fmla="*/ 49 w 1281"/>
              <a:gd name="T53" fmla="*/ 17 h 1391"/>
              <a:gd name="T54" fmla="*/ 22 w 1281"/>
              <a:gd name="T55" fmla="*/ 59 h 1391"/>
              <a:gd name="T56" fmla="*/ 64 w 1281"/>
              <a:gd name="T57" fmla="*/ 305 h 1391"/>
              <a:gd name="T58" fmla="*/ 73 w 1281"/>
              <a:gd name="T59" fmla="*/ 332 h 1391"/>
              <a:gd name="T60" fmla="*/ 58 w 1281"/>
              <a:gd name="T61" fmla="*/ 569 h 1391"/>
              <a:gd name="T62" fmla="*/ 61 w 1281"/>
              <a:gd name="T63" fmla="*/ 716 h 1391"/>
              <a:gd name="T64" fmla="*/ 70 w 1281"/>
              <a:gd name="T65" fmla="*/ 899 h 1391"/>
              <a:gd name="T66" fmla="*/ 67 w 1281"/>
              <a:gd name="T67" fmla="*/ 1088 h 1391"/>
              <a:gd name="T68" fmla="*/ 79 w 1281"/>
              <a:gd name="T69" fmla="*/ 1151 h 1391"/>
              <a:gd name="T70" fmla="*/ 211 w 1281"/>
              <a:gd name="T71" fmla="*/ 1263 h 1391"/>
              <a:gd name="T72" fmla="*/ 301 w 1281"/>
              <a:gd name="T73" fmla="*/ 1304 h 1391"/>
              <a:gd name="T74" fmla="*/ 454 w 1281"/>
              <a:gd name="T75" fmla="*/ 1334 h 1391"/>
              <a:gd name="T76" fmla="*/ 712 w 1281"/>
              <a:gd name="T77" fmla="*/ 1365 h 1391"/>
              <a:gd name="T78" fmla="*/ 781 w 1281"/>
              <a:gd name="T79" fmla="*/ 1368 h 1391"/>
              <a:gd name="T80" fmla="*/ 801 w 1281"/>
              <a:gd name="T81" fmla="*/ 1356 h 1391"/>
              <a:gd name="T82" fmla="*/ 904 w 1281"/>
              <a:gd name="T83" fmla="*/ 1352 h 1391"/>
              <a:gd name="T84" fmla="*/ 1174 w 1281"/>
              <a:gd name="T85" fmla="*/ 134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1" h="1391">
                <a:moveTo>
                  <a:pt x="1267" y="1325"/>
                </a:moveTo>
                <a:cubicBezTo>
                  <a:pt x="1264" y="1295"/>
                  <a:pt x="1267" y="1265"/>
                  <a:pt x="1261" y="1236"/>
                </a:cubicBezTo>
                <a:cubicBezTo>
                  <a:pt x="1267" y="1206"/>
                  <a:pt x="1257" y="1144"/>
                  <a:pt x="1240" y="1118"/>
                </a:cubicBezTo>
                <a:cubicBezTo>
                  <a:pt x="1237" y="1056"/>
                  <a:pt x="1254" y="1067"/>
                  <a:pt x="1236" y="1032"/>
                </a:cubicBezTo>
                <a:cubicBezTo>
                  <a:pt x="1233" y="1014"/>
                  <a:pt x="1236" y="1035"/>
                  <a:pt x="1236" y="1010"/>
                </a:cubicBezTo>
                <a:cubicBezTo>
                  <a:pt x="1236" y="985"/>
                  <a:pt x="1235" y="908"/>
                  <a:pt x="1233" y="879"/>
                </a:cubicBezTo>
                <a:cubicBezTo>
                  <a:pt x="1232" y="845"/>
                  <a:pt x="1230" y="847"/>
                  <a:pt x="1227" y="834"/>
                </a:cubicBezTo>
                <a:cubicBezTo>
                  <a:pt x="1224" y="821"/>
                  <a:pt x="1219" y="809"/>
                  <a:pt x="1216" y="800"/>
                </a:cubicBezTo>
                <a:cubicBezTo>
                  <a:pt x="1215" y="794"/>
                  <a:pt x="1210" y="782"/>
                  <a:pt x="1210" y="782"/>
                </a:cubicBezTo>
                <a:cubicBezTo>
                  <a:pt x="1209" y="770"/>
                  <a:pt x="1216" y="755"/>
                  <a:pt x="1207" y="746"/>
                </a:cubicBezTo>
                <a:cubicBezTo>
                  <a:pt x="1198" y="737"/>
                  <a:pt x="1183" y="745"/>
                  <a:pt x="1171" y="743"/>
                </a:cubicBezTo>
                <a:cubicBezTo>
                  <a:pt x="1155" y="740"/>
                  <a:pt x="1126" y="727"/>
                  <a:pt x="1111" y="723"/>
                </a:cubicBezTo>
                <a:cubicBezTo>
                  <a:pt x="1096" y="719"/>
                  <a:pt x="1091" y="722"/>
                  <a:pt x="1083" y="722"/>
                </a:cubicBezTo>
                <a:cubicBezTo>
                  <a:pt x="1077" y="720"/>
                  <a:pt x="1069" y="727"/>
                  <a:pt x="1063" y="725"/>
                </a:cubicBezTo>
                <a:cubicBezTo>
                  <a:pt x="1060" y="724"/>
                  <a:pt x="1054" y="722"/>
                  <a:pt x="1054" y="722"/>
                </a:cubicBezTo>
                <a:cubicBezTo>
                  <a:pt x="1044" y="723"/>
                  <a:pt x="1034" y="723"/>
                  <a:pt x="1024" y="725"/>
                </a:cubicBezTo>
                <a:cubicBezTo>
                  <a:pt x="1018" y="726"/>
                  <a:pt x="1005" y="723"/>
                  <a:pt x="1005" y="723"/>
                </a:cubicBezTo>
                <a:cubicBezTo>
                  <a:pt x="1000" y="724"/>
                  <a:pt x="1003" y="723"/>
                  <a:pt x="996" y="723"/>
                </a:cubicBezTo>
                <a:cubicBezTo>
                  <a:pt x="989" y="723"/>
                  <a:pt x="969" y="721"/>
                  <a:pt x="961" y="722"/>
                </a:cubicBezTo>
                <a:cubicBezTo>
                  <a:pt x="953" y="723"/>
                  <a:pt x="952" y="729"/>
                  <a:pt x="946" y="728"/>
                </a:cubicBezTo>
                <a:cubicBezTo>
                  <a:pt x="937" y="727"/>
                  <a:pt x="925" y="714"/>
                  <a:pt x="925" y="714"/>
                </a:cubicBezTo>
                <a:cubicBezTo>
                  <a:pt x="919" y="705"/>
                  <a:pt x="901" y="686"/>
                  <a:pt x="892" y="680"/>
                </a:cubicBezTo>
                <a:cubicBezTo>
                  <a:pt x="882" y="665"/>
                  <a:pt x="888" y="655"/>
                  <a:pt x="874" y="644"/>
                </a:cubicBezTo>
                <a:cubicBezTo>
                  <a:pt x="867" y="635"/>
                  <a:pt x="870" y="638"/>
                  <a:pt x="861" y="630"/>
                </a:cubicBezTo>
                <a:cubicBezTo>
                  <a:pt x="852" y="622"/>
                  <a:pt x="832" y="605"/>
                  <a:pt x="819" y="596"/>
                </a:cubicBezTo>
                <a:cubicBezTo>
                  <a:pt x="811" y="590"/>
                  <a:pt x="792" y="580"/>
                  <a:pt x="784" y="575"/>
                </a:cubicBezTo>
                <a:cubicBezTo>
                  <a:pt x="778" y="570"/>
                  <a:pt x="779" y="567"/>
                  <a:pt x="775" y="566"/>
                </a:cubicBezTo>
                <a:cubicBezTo>
                  <a:pt x="772" y="565"/>
                  <a:pt x="779" y="568"/>
                  <a:pt x="765" y="566"/>
                </a:cubicBezTo>
                <a:cubicBezTo>
                  <a:pt x="751" y="545"/>
                  <a:pt x="714" y="555"/>
                  <a:pt x="691" y="554"/>
                </a:cubicBezTo>
                <a:cubicBezTo>
                  <a:pt x="676" y="549"/>
                  <a:pt x="688" y="540"/>
                  <a:pt x="684" y="537"/>
                </a:cubicBezTo>
                <a:cubicBezTo>
                  <a:pt x="680" y="533"/>
                  <a:pt x="671" y="529"/>
                  <a:pt x="669" y="527"/>
                </a:cubicBezTo>
                <a:cubicBezTo>
                  <a:pt x="667" y="524"/>
                  <a:pt x="675" y="530"/>
                  <a:pt x="672" y="527"/>
                </a:cubicBezTo>
                <a:cubicBezTo>
                  <a:pt x="669" y="524"/>
                  <a:pt x="659" y="515"/>
                  <a:pt x="657" y="512"/>
                </a:cubicBezTo>
                <a:cubicBezTo>
                  <a:pt x="653" y="507"/>
                  <a:pt x="651" y="494"/>
                  <a:pt x="646" y="486"/>
                </a:cubicBezTo>
                <a:cubicBezTo>
                  <a:pt x="641" y="478"/>
                  <a:pt x="633" y="469"/>
                  <a:pt x="628" y="462"/>
                </a:cubicBezTo>
                <a:cubicBezTo>
                  <a:pt x="624" y="456"/>
                  <a:pt x="622" y="453"/>
                  <a:pt x="618" y="446"/>
                </a:cubicBezTo>
                <a:cubicBezTo>
                  <a:pt x="608" y="427"/>
                  <a:pt x="588" y="424"/>
                  <a:pt x="574" y="407"/>
                </a:cubicBezTo>
                <a:cubicBezTo>
                  <a:pt x="565" y="396"/>
                  <a:pt x="565" y="385"/>
                  <a:pt x="553" y="377"/>
                </a:cubicBezTo>
                <a:cubicBezTo>
                  <a:pt x="546" y="363"/>
                  <a:pt x="540" y="348"/>
                  <a:pt x="532" y="335"/>
                </a:cubicBezTo>
                <a:cubicBezTo>
                  <a:pt x="527" y="315"/>
                  <a:pt x="518" y="310"/>
                  <a:pt x="508" y="293"/>
                </a:cubicBezTo>
                <a:cubicBezTo>
                  <a:pt x="489" y="260"/>
                  <a:pt x="493" y="218"/>
                  <a:pt x="472" y="186"/>
                </a:cubicBezTo>
                <a:cubicBezTo>
                  <a:pt x="468" y="160"/>
                  <a:pt x="462" y="142"/>
                  <a:pt x="469" y="116"/>
                </a:cubicBezTo>
                <a:cubicBezTo>
                  <a:pt x="473" y="72"/>
                  <a:pt x="496" y="65"/>
                  <a:pt x="445" y="65"/>
                </a:cubicBezTo>
                <a:cubicBezTo>
                  <a:pt x="423" y="43"/>
                  <a:pt x="412" y="47"/>
                  <a:pt x="379" y="44"/>
                </a:cubicBezTo>
                <a:cubicBezTo>
                  <a:pt x="353" y="35"/>
                  <a:pt x="356" y="67"/>
                  <a:pt x="334" y="74"/>
                </a:cubicBezTo>
                <a:cubicBezTo>
                  <a:pt x="309" y="58"/>
                  <a:pt x="303" y="25"/>
                  <a:pt x="277" y="8"/>
                </a:cubicBezTo>
                <a:cubicBezTo>
                  <a:pt x="270" y="10"/>
                  <a:pt x="261" y="8"/>
                  <a:pt x="256" y="14"/>
                </a:cubicBezTo>
                <a:cubicBezTo>
                  <a:pt x="242" y="31"/>
                  <a:pt x="266" y="30"/>
                  <a:pt x="232" y="38"/>
                </a:cubicBezTo>
                <a:cubicBezTo>
                  <a:pt x="214" y="35"/>
                  <a:pt x="195" y="32"/>
                  <a:pt x="178" y="26"/>
                </a:cubicBezTo>
                <a:cubicBezTo>
                  <a:pt x="164" y="5"/>
                  <a:pt x="157" y="27"/>
                  <a:pt x="145" y="35"/>
                </a:cubicBezTo>
                <a:cubicBezTo>
                  <a:pt x="129" y="32"/>
                  <a:pt x="116" y="29"/>
                  <a:pt x="103" y="20"/>
                </a:cubicBezTo>
                <a:cubicBezTo>
                  <a:pt x="89" y="0"/>
                  <a:pt x="85" y="30"/>
                  <a:pt x="70" y="35"/>
                </a:cubicBezTo>
                <a:cubicBezTo>
                  <a:pt x="66" y="32"/>
                  <a:pt x="62" y="29"/>
                  <a:pt x="58" y="26"/>
                </a:cubicBezTo>
                <a:cubicBezTo>
                  <a:pt x="55" y="23"/>
                  <a:pt x="52" y="20"/>
                  <a:pt x="49" y="17"/>
                </a:cubicBezTo>
                <a:cubicBezTo>
                  <a:pt x="43" y="13"/>
                  <a:pt x="31" y="5"/>
                  <a:pt x="31" y="5"/>
                </a:cubicBezTo>
                <a:cubicBezTo>
                  <a:pt x="29" y="26"/>
                  <a:pt x="28" y="40"/>
                  <a:pt x="22" y="59"/>
                </a:cubicBezTo>
                <a:cubicBezTo>
                  <a:pt x="36" y="73"/>
                  <a:pt x="33" y="90"/>
                  <a:pt x="49" y="101"/>
                </a:cubicBezTo>
                <a:cubicBezTo>
                  <a:pt x="55" y="303"/>
                  <a:pt x="0" y="262"/>
                  <a:pt x="64" y="305"/>
                </a:cubicBezTo>
                <a:cubicBezTo>
                  <a:pt x="66" y="311"/>
                  <a:pt x="68" y="317"/>
                  <a:pt x="70" y="323"/>
                </a:cubicBezTo>
                <a:cubicBezTo>
                  <a:pt x="71" y="326"/>
                  <a:pt x="73" y="332"/>
                  <a:pt x="73" y="332"/>
                </a:cubicBezTo>
                <a:cubicBezTo>
                  <a:pt x="80" y="419"/>
                  <a:pt x="83" y="398"/>
                  <a:pt x="76" y="536"/>
                </a:cubicBezTo>
                <a:cubicBezTo>
                  <a:pt x="75" y="551"/>
                  <a:pt x="69" y="561"/>
                  <a:pt x="58" y="569"/>
                </a:cubicBezTo>
                <a:cubicBezTo>
                  <a:pt x="56" y="598"/>
                  <a:pt x="58" y="618"/>
                  <a:pt x="43" y="641"/>
                </a:cubicBezTo>
                <a:cubicBezTo>
                  <a:pt x="44" y="656"/>
                  <a:pt x="44" y="710"/>
                  <a:pt x="61" y="716"/>
                </a:cubicBezTo>
                <a:cubicBezTo>
                  <a:pt x="61" y="725"/>
                  <a:pt x="78" y="823"/>
                  <a:pt x="58" y="854"/>
                </a:cubicBezTo>
                <a:cubicBezTo>
                  <a:pt x="69" y="871"/>
                  <a:pt x="64" y="877"/>
                  <a:pt x="70" y="899"/>
                </a:cubicBezTo>
                <a:cubicBezTo>
                  <a:pt x="72" y="909"/>
                  <a:pt x="82" y="926"/>
                  <a:pt x="82" y="926"/>
                </a:cubicBezTo>
                <a:cubicBezTo>
                  <a:pt x="79" y="1064"/>
                  <a:pt x="89" y="1021"/>
                  <a:pt x="67" y="1088"/>
                </a:cubicBezTo>
                <a:cubicBezTo>
                  <a:pt x="71" y="1101"/>
                  <a:pt x="73" y="1108"/>
                  <a:pt x="70" y="1121"/>
                </a:cubicBezTo>
                <a:cubicBezTo>
                  <a:pt x="73" y="1131"/>
                  <a:pt x="76" y="1141"/>
                  <a:pt x="79" y="1151"/>
                </a:cubicBezTo>
                <a:cubicBezTo>
                  <a:pt x="83" y="1277"/>
                  <a:pt x="58" y="1233"/>
                  <a:pt x="154" y="1247"/>
                </a:cubicBezTo>
                <a:cubicBezTo>
                  <a:pt x="179" y="1255"/>
                  <a:pt x="180" y="1260"/>
                  <a:pt x="211" y="1263"/>
                </a:cubicBezTo>
                <a:cubicBezTo>
                  <a:pt x="219" y="1288"/>
                  <a:pt x="225" y="1280"/>
                  <a:pt x="250" y="1286"/>
                </a:cubicBezTo>
                <a:cubicBezTo>
                  <a:pt x="273" y="1302"/>
                  <a:pt x="264" y="1301"/>
                  <a:pt x="301" y="1304"/>
                </a:cubicBezTo>
                <a:cubicBezTo>
                  <a:pt x="335" y="1315"/>
                  <a:pt x="360" y="1323"/>
                  <a:pt x="397" y="1325"/>
                </a:cubicBezTo>
                <a:cubicBezTo>
                  <a:pt x="417" y="1338"/>
                  <a:pt x="426" y="1332"/>
                  <a:pt x="454" y="1334"/>
                </a:cubicBezTo>
                <a:cubicBezTo>
                  <a:pt x="486" y="1345"/>
                  <a:pt x="546" y="1350"/>
                  <a:pt x="582" y="1352"/>
                </a:cubicBezTo>
                <a:cubicBezTo>
                  <a:pt x="621" y="1391"/>
                  <a:pt x="629" y="1363"/>
                  <a:pt x="712" y="1365"/>
                </a:cubicBezTo>
                <a:cubicBezTo>
                  <a:pt x="736" y="1367"/>
                  <a:pt x="718" y="1371"/>
                  <a:pt x="729" y="1371"/>
                </a:cubicBezTo>
                <a:cubicBezTo>
                  <a:pt x="740" y="1371"/>
                  <a:pt x="771" y="1370"/>
                  <a:pt x="781" y="1368"/>
                </a:cubicBezTo>
                <a:cubicBezTo>
                  <a:pt x="791" y="1366"/>
                  <a:pt x="787" y="1363"/>
                  <a:pt x="790" y="1361"/>
                </a:cubicBezTo>
                <a:cubicBezTo>
                  <a:pt x="793" y="1361"/>
                  <a:pt x="799" y="1358"/>
                  <a:pt x="801" y="1356"/>
                </a:cubicBezTo>
                <a:cubicBezTo>
                  <a:pt x="806" y="1351"/>
                  <a:pt x="813" y="1358"/>
                  <a:pt x="820" y="1356"/>
                </a:cubicBezTo>
                <a:cubicBezTo>
                  <a:pt x="849" y="1362"/>
                  <a:pt x="875" y="1345"/>
                  <a:pt x="904" y="1352"/>
                </a:cubicBezTo>
                <a:cubicBezTo>
                  <a:pt x="991" y="1351"/>
                  <a:pt x="1087" y="1385"/>
                  <a:pt x="1165" y="1346"/>
                </a:cubicBezTo>
                <a:cubicBezTo>
                  <a:pt x="1168" y="1344"/>
                  <a:pt x="1171" y="1341"/>
                  <a:pt x="1174" y="1340"/>
                </a:cubicBezTo>
                <a:cubicBezTo>
                  <a:pt x="1204" y="1327"/>
                  <a:pt x="1281" y="1367"/>
                  <a:pt x="1267" y="1325"/>
                </a:cubicBezTo>
                <a:close/>
              </a:path>
            </a:pathLst>
          </a:custGeom>
          <a:solidFill>
            <a:schemeClr val="accent6">
              <a:lumMod val="40000"/>
              <a:lumOff val="60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65" name="Freeform 33"/>
          <p:cNvSpPr>
            <a:spLocks/>
          </p:cNvSpPr>
          <p:nvPr/>
        </p:nvSpPr>
        <p:spPr bwMode="auto">
          <a:xfrm>
            <a:off x="2071688" y="1084067"/>
            <a:ext cx="2994025" cy="2768600"/>
          </a:xfrm>
          <a:custGeom>
            <a:avLst/>
            <a:gdLst>
              <a:gd name="T0" fmla="*/ 187 w 1886"/>
              <a:gd name="T1" fmla="*/ 524 h 1744"/>
              <a:gd name="T2" fmla="*/ 359 w 1886"/>
              <a:gd name="T3" fmla="*/ 632 h 1744"/>
              <a:gd name="T4" fmla="*/ 327 w 1886"/>
              <a:gd name="T5" fmla="*/ 488 h 1744"/>
              <a:gd name="T6" fmla="*/ 495 w 1886"/>
              <a:gd name="T7" fmla="*/ 496 h 1744"/>
              <a:gd name="T8" fmla="*/ 523 w 1886"/>
              <a:gd name="T9" fmla="*/ 412 h 1744"/>
              <a:gd name="T10" fmla="*/ 383 w 1886"/>
              <a:gd name="T11" fmla="*/ 280 h 1744"/>
              <a:gd name="T12" fmla="*/ 567 w 1886"/>
              <a:gd name="T13" fmla="*/ 44 h 1744"/>
              <a:gd name="T14" fmla="*/ 699 w 1886"/>
              <a:gd name="T15" fmla="*/ 96 h 1744"/>
              <a:gd name="T16" fmla="*/ 763 w 1886"/>
              <a:gd name="T17" fmla="*/ 252 h 1744"/>
              <a:gd name="T18" fmla="*/ 859 w 1886"/>
              <a:gd name="T19" fmla="*/ 276 h 1744"/>
              <a:gd name="T20" fmla="*/ 959 w 1886"/>
              <a:gd name="T21" fmla="*/ 596 h 1744"/>
              <a:gd name="T22" fmla="*/ 943 w 1886"/>
              <a:gd name="T23" fmla="*/ 664 h 1744"/>
              <a:gd name="T24" fmla="*/ 867 w 1886"/>
              <a:gd name="T25" fmla="*/ 704 h 1744"/>
              <a:gd name="T26" fmla="*/ 331 w 1886"/>
              <a:gd name="T27" fmla="*/ 676 h 1744"/>
              <a:gd name="T28" fmla="*/ 623 w 1886"/>
              <a:gd name="T29" fmla="*/ 888 h 1744"/>
              <a:gd name="T30" fmla="*/ 667 w 1886"/>
              <a:gd name="T31" fmla="*/ 996 h 1744"/>
              <a:gd name="T32" fmla="*/ 807 w 1886"/>
              <a:gd name="T33" fmla="*/ 812 h 1744"/>
              <a:gd name="T34" fmla="*/ 1027 w 1886"/>
              <a:gd name="T35" fmla="*/ 828 h 1744"/>
              <a:gd name="T36" fmla="*/ 1163 w 1886"/>
              <a:gd name="T37" fmla="*/ 760 h 1744"/>
              <a:gd name="T38" fmla="*/ 1215 w 1886"/>
              <a:gd name="T39" fmla="*/ 636 h 1744"/>
              <a:gd name="T40" fmla="*/ 1195 w 1886"/>
              <a:gd name="T41" fmla="*/ 316 h 1744"/>
              <a:gd name="T42" fmla="*/ 1267 w 1886"/>
              <a:gd name="T43" fmla="*/ 0 h 1744"/>
              <a:gd name="T44" fmla="*/ 1419 w 1886"/>
              <a:gd name="T45" fmla="*/ 44 h 1744"/>
              <a:gd name="T46" fmla="*/ 1283 w 1886"/>
              <a:gd name="T47" fmla="*/ 240 h 1744"/>
              <a:gd name="T48" fmla="*/ 1303 w 1886"/>
              <a:gd name="T49" fmla="*/ 448 h 1744"/>
              <a:gd name="T50" fmla="*/ 1423 w 1886"/>
              <a:gd name="T51" fmla="*/ 764 h 1744"/>
              <a:gd name="T52" fmla="*/ 1495 w 1886"/>
              <a:gd name="T53" fmla="*/ 876 h 1744"/>
              <a:gd name="T54" fmla="*/ 1599 w 1886"/>
              <a:gd name="T55" fmla="*/ 704 h 1744"/>
              <a:gd name="T56" fmla="*/ 1651 w 1886"/>
              <a:gd name="T57" fmla="*/ 596 h 1744"/>
              <a:gd name="T58" fmla="*/ 1763 w 1886"/>
              <a:gd name="T59" fmla="*/ 536 h 1744"/>
              <a:gd name="T60" fmla="*/ 1779 w 1886"/>
              <a:gd name="T61" fmla="*/ 728 h 1744"/>
              <a:gd name="T62" fmla="*/ 1795 w 1886"/>
              <a:gd name="T63" fmla="*/ 944 h 1744"/>
              <a:gd name="T64" fmla="*/ 1759 w 1886"/>
              <a:gd name="T65" fmla="*/ 1052 h 1744"/>
              <a:gd name="T66" fmla="*/ 1875 w 1886"/>
              <a:gd name="T67" fmla="*/ 1112 h 1744"/>
              <a:gd name="T68" fmla="*/ 1691 w 1886"/>
              <a:gd name="T69" fmla="*/ 1232 h 1744"/>
              <a:gd name="T70" fmla="*/ 1599 w 1886"/>
              <a:gd name="T71" fmla="*/ 1172 h 1744"/>
              <a:gd name="T72" fmla="*/ 1491 w 1886"/>
              <a:gd name="T73" fmla="*/ 1060 h 1744"/>
              <a:gd name="T74" fmla="*/ 1207 w 1886"/>
              <a:gd name="T75" fmla="*/ 1036 h 1744"/>
              <a:gd name="T76" fmla="*/ 1347 w 1886"/>
              <a:gd name="T77" fmla="*/ 1152 h 1744"/>
              <a:gd name="T78" fmla="*/ 1327 w 1886"/>
              <a:gd name="T79" fmla="*/ 1360 h 1744"/>
              <a:gd name="T80" fmla="*/ 1130 w 1886"/>
              <a:gd name="T81" fmla="*/ 1676 h 1744"/>
              <a:gd name="T82" fmla="*/ 1023 w 1886"/>
              <a:gd name="T83" fmla="*/ 1704 h 1744"/>
              <a:gd name="T84" fmla="*/ 795 w 1886"/>
              <a:gd name="T85" fmla="*/ 1684 h 1744"/>
              <a:gd name="T86" fmla="*/ 751 w 1886"/>
              <a:gd name="T87" fmla="*/ 1184 h 1744"/>
              <a:gd name="T88" fmla="*/ 524 w 1886"/>
              <a:gd name="T89" fmla="*/ 1115 h 1744"/>
              <a:gd name="T90" fmla="*/ 395 w 1886"/>
              <a:gd name="T91" fmla="*/ 1028 h 1744"/>
              <a:gd name="T92" fmla="*/ 263 w 1886"/>
              <a:gd name="T93" fmla="*/ 950 h 1744"/>
              <a:gd name="T94" fmla="*/ 195 w 1886"/>
              <a:gd name="T95" fmla="*/ 916 h 1744"/>
              <a:gd name="T96" fmla="*/ 18 w 1886"/>
              <a:gd name="T97" fmla="*/ 616 h 1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86" h="1744">
                <a:moveTo>
                  <a:pt x="19" y="464"/>
                </a:moveTo>
                <a:cubicBezTo>
                  <a:pt x="30" y="460"/>
                  <a:pt x="93" y="472"/>
                  <a:pt x="95" y="472"/>
                </a:cubicBezTo>
                <a:cubicBezTo>
                  <a:pt x="116" y="479"/>
                  <a:pt x="136" y="487"/>
                  <a:pt x="155" y="500"/>
                </a:cubicBezTo>
                <a:cubicBezTo>
                  <a:pt x="164" y="514"/>
                  <a:pt x="171" y="519"/>
                  <a:pt x="187" y="524"/>
                </a:cubicBezTo>
                <a:cubicBezTo>
                  <a:pt x="207" y="544"/>
                  <a:pt x="228" y="549"/>
                  <a:pt x="251" y="564"/>
                </a:cubicBezTo>
                <a:cubicBezTo>
                  <a:pt x="263" y="599"/>
                  <a:pt x="298" y="606"/>
                  <a:pt x="331" y="612"/>
                </a:cubicBezTo>
                <a:cubicBezTo>
                  <a:pt x="332" y="616"/>
                  <a:pt x="332" y="622"/>
                  <a:pt x="335" y="624"/>
                </a:cubicBezTo>
                <a:cubicBezTo>
                  <a:pt x="342" y="629"/>
                  <a:pt x="359" y="632"/>
                  <a:pt x="359" y="632"/>
                </a:cubicBezTo>
                <a:cubicBezTo>
                  <a:pt x="390" y="623"/>
                  <a:pt x="395" y="619"/>
                  <a:pt x="403" y="588"/>
                </a:cubicBezTo>
                <a:cubicBezTo>
                  <a:pt x="399" y="563"/>
                  <a:pt x="397" y="556"/>
                  <a:pt x="379" y="540"/>
                </a:cubicBezTo>
                <a:cubicBezTo>
                  <a:pt x="372" y="534"/>
                  <a:pt x="355" y="524"/>
                  <a:pt x="355" y="524"/>
                </a:cubicBezTo>
                <a:cubicBezTo>
                  <a:pt x="336" y="495"/>
                  <a:pt x="346" y="507"/>
                  <a:pt x="327" y="488"/>
                </a:cubicBezTo>
                <a:cubicBezTo>
                  <a:pt x="316" y="456"/>
                  <a:pt x="320" y="436"/>
                  <a:pt x="355" y="424"/>
                </a:cubicBezTo>
                <a:cubicBezTo>
                  <a:pt x="381" y="433"/>
                  <a:pt x="395" y="444"/>
                  <a:pt x="423" y="448"/>
                </a:cubicBezTo>
                <a:cubicBezTo>
                  <a:pt x="434" y="455"/>
                  <a:pt x="459" y="464"/>
                  <a:pt x="459" y="464"/>
                </a:cubicBezTo>
                <a:cubicBezTo>
                  <a:pt x="471" y="476"/>
                  <a:pt x="483" y="484"/>
                  <a:pt x="495" y="496"/>
                </a:cubicBezTo>
                <a:cubicBezTo>
                  <a:pt x="518" y="492"/>
                  <a:pt x="520" y="497"/>
                  <a:pt x="531" y="476"/>
                </a:cubicBezTo>
                <a:cubicBezTo>
                  <a:pt x="535" y="468"/>
                  <a:pt x="539" y="452"/>
                  <a:pt x="539" y="452"/>
                </a:cubicBezTo>
                <a:cubicBezTo>
                  <a:pt x="538" y="440"/>
                  <a:pt x="539" y="427"/>
                  <a:pt x="535" y="416"/>
                </a:cubicBezTo>
                <a:cubicBezTo>
                  <a:pt x="533" y="412"/>
                  <a:pt x="526" y="415"/>
                  <a:pt x="523" y="412"/>
                </a:cubicBezTo>
                <a:cubicBezTo>
                  <a:pt x="514" y="405"/>
                  <a:pt x="513" y="390"/>
                  <a:pt x="503" y="384"/>
                </a:cubicBezTo>
                <a:cubicBezTo>
                  <a:pt x="483" y="371"/>
                  <a:pt x="449" y="371"/>
                  <a:pt x="427" y="368"/>
                </a:cubicBezTo>
                <a:cubicBezTo>
                  <a:pt x="398" y="339"/>
                  <a:pt x="346" y="333"/>
                  <a:pt x="307" y="328"/>
                </a:cubicBezTo>
                <a:cubicBezTo>
                  <a:pt x="320" y="290"/>
                  <a:pt x="344" y="292"/>
                  <a:pt x="383" y="280"/>
                </a:cubicBezTo>
                <a:cubicBezTo>
                  <a:pt x="399" y="269"/>
                  <a:pt x="399" y="259"/>
                  <a:pt x="407" y="240"/>
                </a:cubicBezTo>
                <a:cubicBezTo>
                  <a:pt x="413" y="206"/>
                  <a:pt x="431" y="184"/>
                  <a:pt x="451" y="156"/>
                </a:cubicBezTo>
                <a:cubicBezTo>
                  <a:pt x="483" y="111"/>
                  <a:pt x="496" y="88"/>
                  <a:pt x="543" y="60"/>
                </a:cubicBezTo>
                <a:cubicBezTo>
                  <a:pt x="580" y="38"/>
                  <a:pt x="533" y="55"/>
                  <a:pt x="567" y="44"/>
                </a:cubicBezTo>
                <a:cubicBezTo>
                  <a:pt x="608" y="49"/>
                  <a:pt x="626" y="67"/>
                  <a:pt x="667" y="72"/>
                </a:cubicBezTo>
                <a:cubicBezTo>
                  <a:pt x="663" y="98"/>
                  <a:pt x="656" y="100"/>
                  <a:pt x="643" y="120"/>
                </a:cubicBezTo>
                <a:cubicBezTo>
                  <a:pt x="646" y="133"/>
                  <a:pt x="646" y="154"/>
                  <a:pt x="671" y="132"/>
                </a:cubicBezTo>
                <a:cubicBezTo>
                  <a:pt x="691" y="114"/>
                  <a:pt x="654" y="107"/>
                  <a:pt x="699" y="96"/>
                </a:cubicBezTo>
                <a:cubicBezTo>
                  <a:pt x="718" y="109"/>
                  <a:pt x="738" y="109"/>
                  <a:pt x="759" y="116"/>
                </a:cubicBezTo>
                <a:cubicBezTo>
                  <a:pt x="758" y="135"/>
                  <a:pt x="758" y="153"/>
                  <a:pt x="755" y="172"/>
                </a:cubicBezTo>
                <a:cubicBezTo>
                  <a:pt x="753" y="185"/>
                  <a:pt x="743" y="208"/>
                  <a:pt x="743" y="208"/>
                </a:cubicBezTo>
                <a:cubicBezTo>
                  <a:pt x="739" y="240"/>
                  <a:pt x="726" y="259"/>
                  <a:pt x="763" y="252"/>
                </a:cubicBezTo>
                <a:cubicBezTo>
                  <a:pt x="773" y="223"/>
                  <a:pt x="781" y="188"/>
                  <a:pt x="795" y="160"/>
                </a:cubicBezTo>
                <a:cubicBezTo>
                  <a:pt x="801" y="147"/>
                  <a:pt x="811" y="136"/>
                  <a:pt x="819" y="124"/>
                </a:cubicBezTo>
                <a:cubicBezTo>
                  <a:pt x="824" y="117"/>
                  <a:pt x="843" y="116"/>
                  <a:pt x="843" y="116"/>
                </a:cubicBezTo>
                <a:cubicBezTo>
                  <a:pt x="860" y="168"/>
                  <a:pt x="842" y="224"/>
                  <a:pt x="859" y="276"/>
                </a:cubicBezTo>
                <a:cubicBezTo>
                  <a:pt x="866" y="326"/>
                  <a:pt x="871" y="380"/>
                  <a:pt x="887" y="428"/>
                </a:cubicBezTo>
                <a:cubicBezTo>
                  <a:pt x="898" y="460"/>
                  <a:pt x="912" y="490"/>
                  <a:pt x="919" y="524"/>
                </a:cubicBezTo>
                <a:cubicBezTo>
                  <a:pt x="920" y="539"/>
                  <a:pt x="919" y="554"/>
                  <a:pt x="923" y="568"/>
                </a:cubicBezTo>
                <a:cubicBezTo>
                  <a:pt x="927" y="583"/>
                  <a:pt x="959" y="596"/>
                  <a:pt x="959" y="596"/>
                </a:cubicBezTo>
                <a:cubicBezTo>
                  <a:pt x="976" y="590"/>
                  <a:pt x="985" y="590"/>
                  <a:pt x="991" y="608"/>
                </a:cubicBezTo>
                <a:cubicBezTo>
                  <a:pt x="987" y="634"/>
                  <a:pt x="988" y="678"/>
                  <a:pt x="967" y="692"/>
                </a:cubicBezTo>
                <a:cubicBezTo>
                  <a:pt x="962" y="691"/>
                  <a:pt x="955" y="692"/>
                  <a:pt x="951" y="688"/>
                </a:cubicBezTo>
                <a:cubicBezTo>
                  <a:pt x="946" y="682"/>
                  <a:pt x="948" y="671"/>
                  <a:pt x="943" y="664"/>
                </a:cubicBezTo>
                <a:cubicBezTo>
                  <a:pt x="932" y="647"/>
                  <a:pt x="938" y="655"/>
                  <a:pt x="923" y="640"/>
                </a:cubicBezTo>
                <a:cubicBezTo>
                  <a:pt x="907" y="645"/>
                  <a:pt x="900" y="652"/>
                  <a:pt x="895" y="668"/>
                </a:cubicBezTo>
                <a:cubicBezTo>
                  <a:pt x="894" y="677"/>
                  <a:pt x="897" y="689"/>
                  <a:pt x="891" y="696"/>
                </a:cubicBezTo>
                <a:cubicBezTo>
                  <a:pt x="886" y="703"/>
                  <a:pt x="875" y="701"/>
                  <a:pt x="867" y="704"/>
                </a:cubicBezTo>
                <a:cubicBezTo>
                  <a:pt x="863" y="705"/>
                  <a:pt x="855" y="708"/>
                  <a:pt x="855" y="708"/>
                </a:cubicBezTo>
                <a:cubicBezTo>
                  <a:pt x="787" y="662"/>
                  <a:pt x="841" y="692"/>
                  <a:pt x="671" y="688"/>
                </a:cubicBezTo>
                <a:cubicBezTo>
                  <a:pt x="627" y="685"/>
                  <a:pt x="589" y="678"/>
                  <a:pt x="547" y="664"/>
                </a:cubicBezTo>
                <a:cubicBezTo>
                  <a:pt x="475" y="671"/>
                  <a:pt x="402" y="664"/>
                  <a:pt x="331" y="676"/>
                </a:cubicBezTo>
                <a:cubicBezTo>
                  <a:pt x="290" y="703"/>
                  <a:pt x="326" y="760"/>
                  <a:pt x="363" y="772"/>
                </a:cubicBezTo>
                <a:cubicBezTo>
                  <a:pt x="413" y="765"/>
                  <a:pt x="410" y="764"/>
                  <a:pt x="475" y="768"/>
                </a:cubicBezTo>
                <a:cubicBezTo>
                  <a:pt x="506" y="789"/>
                  <a:pt x="543" y="787"/>
                  <a:pt x="575" y="808"/>
                </a:cubicBezTo>
                <a:cubicBezTo>
                  <a:pt x="584" y="834"/>
                  <a:pt x="596" y="879"/>
                  <a:pt x="623" y="888"/>
                </a:cubicBezTo>
                <a:cubicBezTo>
                  <a:pt x="627" y="885"/>
                  <a:pt x="630" y="879"/>
                  <a:pt x="635" y="880"/>
                </a:cubicBezTo>
                <a:cubicBezTo>
                  <a:pt x="639" y="881"/>
                  <a:pt x="638" y="888"/>
                  <a:pt x="639" y="892"/>
                </a:cubicBezTo>
                <a:cubicBezTo>
                  <a:pt x="644" y="929"/>
                  <a:pt x="640" y="930"/>
                  <a:pt x="647" y="960"/>
                </a:cubicBezTo>
                <a:cubicBezTo>
                  <a:pt x="650" y="973"/>
                  <a:pt x="667" y="996"/>
                  <a:pt x="667" y="996"/>
                </a:cubicBezTo>
                <a:cubicBezTo>
                  <a:pt x="701" y="989"/>
                  <a:pt x="691" y="978"/>
                  <a:pt x="699" y="948"/>
                </a:cubicBezTo>
                <a:cubicBezTo>
                  <a:pt x="699" y="945"/>
                  <a:pt x="692" y="833"/>
                  <a:pt x="703" y="828"/>
                </a:cubicBezTo>
                <a:cubicBezTo>
                  <a:pt x="713" y="824"/>
                  <a:pt x="724" y="825"/>
                  <a:pt x="735" y="824"/>
                </a:cubicBezTo>
                <a:cubicBezTo>
                  <a:pt x="760" y="816"/>
                  <a:pt x="779" y="815"/>
                  <a:pt x="807" y="812"/>
                </a:cubicBezTo>
                <a:cubicBezTo>
                  <a:pt x="824" y="787"/>
                  <a:pt x="854" y="800"/>
                  <a:pt x="879" y="808"/>
                </a:cubicBezTo>
                <a:cubicBezTo>
                  <a:pt x="887" y="810"/>
                  <a:pt x="903" y="816"/>
                  <a:pt x="903" y="816"/>
                </a:cubicBezTo>
                <a:cubicBezTo>
                  <a:pt x="923" y="811"/>
                  <a:pt x="939" y="813"/>
                  <a:pt x="959" y="820"/>
                </a:cubicBezTo>
                <a:cubicBezTo>
                  <a:pt x="990" y="814"/>
                  <a:pt x="999" y="810"/>
                  <a:pt x="1027" y="828"/>
                </a:cubicBezTo>
                <a:cubicBezTo>
                  <a:pt x="1039" y="846"/>
                  <a:pt x="1043" y="864"/>
                  <a:pt x="1059" y="880"/>
                </a:cubicBezTo>
                <a:cubicBezTo>
                  <a:pt x="1068" y="906"/>
                  <a:pt x="1075" y="919"/>
                  <a:pt x="1103" y="928"/>
                </a:cubicBezTo>
                <a:cubicBezTo>
                  <a:pt x="1117" y="887"/>
                  <a:pt x="1099" y="835"/>
                  <a:pt x="1119" y="796"/>
                </a:cubicBezTo>
                <a:cubicBezTo>
                  <a:pt x="1127" y="780"/>
                  <a:pt x="1150" y="773"/>
                  <a:pt x="1163" y="760"/>
                </a:cubicBezTo>
                <a:cubicBezTo>
                  <a:pt x="1169" y="743"/>
                  <a:pt x="1164" y="718"/>
                  <a:pt x="1175" y="704"/>
                </a:cubicBezTo>
                <a:cubicBezTo>
                  <a:pt x="1182" y="696"/>
                  <a:pt x="1192" y="691"/>
                  <a:pt x="1199" y="684"/>
                </a:cubicBezTo>
                <a:cubicBezTo>
                  <a:pt x="1203" y="672"/>
                  <a:pt x="1207" y="660"/>
                  <a:pt x="1211" y="648"/>
                </a:cubicBezTo>
                <a:cubicBezTo>
                  <a:pt x="1212" y="644"/>
                  <a:pt x="1215" y="636"/>
                  <a:pt x="1215" y="636"/>
                </a:cubicBezTo>
                <a:cubicBezTo>
                  <a:pt x="1212" y="600"/>
                  <a:pt x="1215" y="572"/>
                  <a:pt x="1179" y="560"/>
                </a:cubicBezTo>
                <a:cubicBezTo>
                  <a:pt x="1183" y="530"/>
                  <a:pt x="1187" y="494"/>
                  <a:pt x="1159" y="476"/>
                </a:cubicBezTo>
                <a:cubicBezTo>
                  <a:pt x="1163" y="447"/>
                  <a:pt x="1160" y="409"/>
                  <a:pt x="1143" y="384"/>
                </a:cubicBezTo>
                <a:cubicBezTo>
                  <a:pt x="1151" y="361"/>
                  <a:pt x="1181" y="338"/>
                  <a:pt x="1195" y="316"/>
                </a:cubicBezTo>
                <a:cubicBezTo>
                  <a:pt x="1188" y="295"/>
                  <a:pt x="1176" y="281"/>
                  <a:pt x="1171" y="260"/>
                </a:cubicBezTo>
                <a:cubicBezTo>
                  <a:pt x="1172" y="245"/>
                  <a:pt x="1173" y="231"/>
                  <a:pt x="1175" y="216"/>
                </a:cubicBezTo>
                <a:cubicBezTo>
                  <a:pt x="1177" y="205"/>
                  <a:pt x="1183" y="184"/>
                  <a:pt x="1183" y="184"/>
                </a:cubicBezTo>
                <a:cubicBezTo>
                  <a:pt x="1186" y="78"/>
                  <a:pt x="1158" y="12"/>
                  <a:pt x="1267" y="0"/>
                </a:cubicBezTo>
                <a:cubicBezTo>
                  <a:pt x="1294" y="9"/>
                  <a:pt x="1279" y="29"/>
                  <a:pt x="1287" y="56"/>
                </a:cubicBezTo>
                <a:cubicBezTo>
                  <a:pt x="1291" y="70"/>
                  <a:pt x="1315" y="77"/>
                  <a:pt x="1327" y="80"/>
                </a:cubicBezTo>
                <a:cubicBezTo>
                  <a:pt x="1342" y="79"/>
                  <a:pt x="1357" y="79"/>
                  <a:pt x="1371" y="76"/>
                </a:cubicBezTo>
                <a:cubicBezTo>
                  <a:pt x="1388" y="72"/>
                  <a:pt x="1401" y="50"/>
                  <a:pt x="1419" y="44"/>
                </a:cubicBezTo>
                <a:cubicBezTo>
                  <a:pt x="1461" y="54"/>
                  <a:pt x="1442" y="110"/>
                  <a:pt x="1415" y="128"/>
                </a:cubicBezTo>
                <a:cubicBezTo>
                  <a:pt x="1395" y="158"/>
                  <a:pt x="1371" y="190"/>
                  <a:pt x="1343" y="212"/>
                </a:cubicBezTo>
                <a:cubicBezTo>
                  <a:pt x="1335" y="218"/>
                  <a:pt x="1327" y="223"/>
                  <a:pt x="1319" y="228"/>
                </a:cubicBezTo>
                <a:cubicBezTo>
                  <a:pt x="1308" y="235"/>
                  <a:pt x="1283" y="240"/>
                  <a:pt x="1283" y="240"/>
                </a:cubicBezTo>
                <a:cubicBezTo>
                  <a:pt x="1266" y="266"/>
                  <a:pt x="1287" y="240"/>
                  <a:pt x="1259" y="256"/>
                </a:cubicBezTo>
                <a:cubicBezTo>
                  <a:pt x="1250" y="261"/>
                  <a:pt x="1244" y="270"/>
                  <a:pt x="1235" y="276"/>
                </a:cubicBezTo>
                <a:cubicBezTo>
                  <a:pt x="1202" y="325"/>
                  <a:pt x="1250" y="361"/>
                  <a:pt x="1279" y="396"/>
                </a:cubicBezTo>
                <a:cubicBezTo>
                  <a:pt x="1285" y="414"/>
                  <a:pt x="1297" y="429"/>
                  <a:pt x="1303" y="448"/>
                </a:cubicBezTo>
                <a:cubicBezTo>
                  <a:pt x="1306" y="498"/>
                  <a:pt x="1296" y="518"/>
                  <a:pt x="1319" y="552"/>
                </a:cubicBezTo>
                <a:cubicBezTo>
                  <a:pt x="1324" y="571"/>
                  <a:pt x="1319" y="589"/>
                  <a:pt x="1339" y="596"/>
                </a:cubicBezTo>
                <a:cubicBezTo>
                  <a:pt x="1345" y="613"/>
                  <a:pt x="1371" y="664"/>
                  <a:pt x="1383" y="676"/>
                </a:cubicBezTo>
                <a:cubicBezTo>
                  <a:pt x="1396" y="706"/>
                  <a:pt x="1412" y="734"/>
                  <a:pt x="1423" y="764"/>
                </a:cubicBezTo>
                <a:cubicBezTo>
                  <a:pt x="1431" y="785"/>
                  <a:pt x="1431" y="817"/>
                  <a:pt x="1443" y="836"/>
                </a:cubicBezTo>
                <a:cubicBezTo>
                  <a:pt x="1449" y="845"/>
                  <a:pt x="1460" y="849"/>
                  <a:pt x="1467" y="856"/>
                </a:cubicBezTo>
                <a:cubicBezTo>
                  <a:pt x="1468" y="860"/>
                  <a:pt x="1468" y="866"/>
                  <a:pt x="1471" y="868"/>
                </a:cubicBezTo>
                <a:cubicBezTo>
                  <a:pt x="1478" y="873"/>
                  <a:pt x="1495" y="876"/>
                  <a:pt x="1495" y="876"/>
                </a:cubicBezTo>
                <a:cubicBezTo>
                  <a:pt x="1506" y="860"/>
                  <a:pt x="1513" y="861"/>
                  <a:pt x="1531" y="856"/>
                </a:cubicBezTo>
                <a:cubicBezTo>
                  <a:pt x="1539" y="826"/>
                  <a:pt x="1518" y="783"/>
                  <a:pt x="1535" y="756"/>
                </a:cubicBezTo>
                <a:cubicBezTo>
                  <a:pt x="1542" y="745"/>
                  <a:pt x="1571" y="744"/>
                  <a:pt x="1571" y="744"/>
                </a:cubicBezTo>
                <a:cubicBezTo>
                  <a:pt x="1576" y="728"/>
                  <a:pt x="1589" y="718"/>
                  <a:pt x="1599" y="704"/>
                </a:cubicBezTo>
                <a:cubicBezTo>
                  <a:pt x="1605" y="686"/>
                  <a:pt x="1593" y="685"/>
                  <a:pt x="1587" y="668"/>
                </a:cubicBezTo>
                <a:cubicBezTo>
                  <a:pt x="1611" y="660"/>
                  <a:pt x="1596" y="637"/>
                  <a:pt x="1615" y="620"/>
                </a:cubicBezTo>
                <a:cubicBezTo>
                  <a:pt x="1622" y="614"/>
                  <a:pt x="1631" y="609"/>
                  <a:pt x="1639" y="604"/>
                </a:cubicBezTo>
                <a:cubicBezTo>
                  <a:pt x="1643" y="601"/>
                  <a:pt x="1651" y="596"/>
                  <a:pt x="1651" y="596"/>
                </a:cubicBezTo>
                <a:cubicBezTo>
                  <a:pt x="1666" y="542"/>
                  <a:pt x="1658" y="550"/>
                  <a:pt x="1707" y="544"/>
                </a:cubicBezTo>
                <a:cubicBezTo>
                  <a:pt x="1712" y="535"/>
                  <a:pt x="1713" y="522"/>
                  <a:pt x="1727" y="524"/>
                </a:cubicBezTo>
                <a:cubicBezTo>
                  <a:pt x="1735" y="525"/>
                  <a:pt x="1743" y="529"/>
                  <a:pt x="1751" y="532"/>
                </a:cubicBezTo>
                <a:cubicBezTo>
                  <a:pt x="1755" y="533"/>
                  <a:pt x="1763" y="536"/>
                  <a:pt x="1763" y="536"/>
                </a:cubicBezTo>
                <a:cubicBezTo>
                  <a:pt x="1764" y="573"/>
                  <a:pt x="1755" y="613"/>
                  <a:pt x="1767" y="648"/>
                </a:cubicBezTo>
                <a:cubicBezTo>
                  <a:pt x="1771" y="659"/>
                  <a:pt x="1792" y="647"/>
                  <a:pt x="1803" y="652"/>
                </a:cubicBezTo>
                <a:cubicBezTo>
                  <a:pt x="1806" y="653"/>
                  <a:pt x="1778" y="690"/>
                  <a:pt x="1775" y="700"/>
                </a:cubicBezTo>
                <a:cubicBezTo>
                  <a:pt x="1776" y="709"/>
                  <a:pt x="1775" y="719"/>
                  <a:pt x="1779" y="728"/>
                </a:cubicBezTo>
                <a:cubicBezTo>
                  <a:pt x="1784" y="740"/>
                  <a:pt x="1815" y="744"/>
                  <a:pt x="1815" y="744"/>
                </a:cubicBezTo>
                <a:cubicBezTo>
                  <a:pt x="1824" y="771"/>
                  <a:pt x="1784" y="789"/>
                  <a:pt x="1775" y="816"/>
                </a:cubicBezTo>
                <a:cubicBezTo>
                  <a:pt x="1779" y="851"/>
                  <a:pt x="1789" y="870"/>
                  <a:pt x="1799" y="900"/>
                </a:cubicBezTo>
                <a:cubicBezTo>
                  <a:pt x="1798" y="915"/>
                  <a:pt x="1799" y="930"/>
                  <a:pt x="1795" y="944"/>
                </a:cubicBezTo>
                <a:cubicBezTo>
                  <a:pt x="1790" y="959"/>
                  <a:pt x="1773" y="971"/>
                  <a:pt x="1767" y="988"/>
                </a:cubicBezTo>
                <a:cubicBezTo>
                  <a:pt x="1770" y="992"/>
                  <a:pt x="1771" y="997"/>
                  <a:pt x="1775" y="1000"/>
                </a:cubicBezTo>
                <a:cubicBezTo>
                  <a:pt x="1778" y="1003"/>
                  <a:pt x="1785" y="1000"/>
                  <a:pt x="1787" y="1004"/>
                </a:cubicBezTo>
                <a:cubicBezTo>
                  <a:pt x="1788" y="1007"/>
                  <a:pt x="1762" y="1042"/>
                  <a:pt x="1759" y="1052"/>
                </a:cubicBezTo>
                <a:cubicBezTo>
                  <a:pt x="1777" y="1063"/>
                  <a:pt x="1787" y="1067"/>
                  <a:pt x="1807" y="1072"/>
                </a:cubicBezTo>
                <a:cubicBezTo>
                  <a:pt x="1815" y="1077"/>
                  <a:pt x="1823" y="1083"/>
                  <a:pt x="1831" y="1088"/>
                </a:cubicBezTo>
                <a:cubicBezTo>
                  <a:pt x="1835" y="1091"/>
                  <a:pt x="1843" y="1096"/>
                  <a:pt x="1843" y="1096"/>
                </a:cubicBezTo>
                <a:cubicBezTo>
                  <a:pt x="1855" y="1121"/>
                  <a:pt x="1853" y="1105"/>
                  <a:pt x="1875" y="1112"/>
                </a:cubicBezTo>
                <a:cubicBezTo>
                  <a:pt x="1879" y="1147"/>
                  <a:pt x="1886" y="1178"/>
                  <a:pt x="1851" y="1196"/>
                </a:cubicBezTo>
                <a:cubicBezTo>
                  <a:pt x="1807" y="1192"/>
                  <a:pt x="1794" y="1185"/>
                  <a:pt x="1767" y="1152"/>
                </a:cubicBezTo>
                <a:cubicBezTo>
                  <a:pt x="1758" y="1141"/>
                  <a:pt x="1735" y="1124"/>
                  <a:pt x="1735" y="1124"/>
                </a:cubicBezTo>
                <a:cubicBezTo>
                  <a:pt x="1680" y="1138"/>
                  <a:pt x="1738" y="1216"/>
                  <a:pt x="1691" y="1232"/>
                </a:cubicBezTo>
                <a:cubicBezTo>
                  <a:pt x="1686" y="1224"/>
                  <a:pt x="1680" y="1216"/>
                  <a:pt x="1675" y="1208"/>
                </a:cubicBezTo>
                <a:cubicBezTo>
                  <a:pt x="1672" y="1204"/>
                  <a:pt x="1667" y="1196"/>
                  <a:pt x="1667" y="1196"/>
                </a:cubicBezTo>
                <a:cubicBezTo>
                  <a:pt x="1650" y="1207"/>
                  <a:pt x="1654" y="1220"/>
                  <a:pt x="1635" y="1208"/>
                </a:cubicBezTo>
                <a:cubicBezTo>
                  <a:pt x="1628" y="1188"/>
                  <a:pt x="1619" y="1179"/>
                  <a:pt x="1599" y="1172"/>
                </a:cubicBezTo>
                <a:cubicBezTo>
                  <a:pt x="1566" y="1189"/>
                  <a:pt x="1566" y="1177"/>
                  <a:pt x="1559" y="1148"/>
                </a:cubicBezTo>
                <a:cubicBezTo>
                  <a:pt x="1551" y="1151"/>
                  <a:pt x="1543" y="1153"/>
                  <a:pt x="1535" y="1156"/>
                </a:cubicBezTo>
                <a:cubicBezTo>
                  <a:pt x="1527" y="1159"/>
                  <a:pt x="1527" y="1132"/>
                  <a:pt x="1527" y="1132"/>
                </a:cubicBezTo>
                <a:cubicBezTo>
                  <a:pt x="1522" y="1081"/>
                  <a:pt x="1522" y="1091"/>
                  <a:pt x="1491" y="1060"/>
                </a:cubicBezTo>
                <a:cubicBezTo>
                  <a:pt x="1489" y="1048"/>
                  <a:pt x="1486" y="1006"/>
                  <a:pt x="1479" y="996"/>
                </a:cubicBezTo>
                <a:cubicBezTo>
                  <a:pt x="1474" y="989"/>
                  <a:pt x="1439" y="966"/>
                  <a:pt x="1431" y="960"/>
                </a:cubicBezTo>
                <a:cubicBezTo>
                  <a:pt x="1401" y="970"/>
                  <a:pt x="1415" y="964"/>
                  <a:pt x="1391" y="976"/>
                </a:cubicBezTo>
                <a:cubicBezTo>
                  <a:pt x="1347" y="1042"/>
                  <a:pt x="1285" y="1033"/>
                  <a:pt x="1207" y="1036"/>
                </a:cubicBezTo>
                <a:cubicBezTo>
                  <a:pt x="1216" y="1072"/>
                  <a:pt x="1249" y="1050"/>
                  <a:pt x="1279" y="1060"/>
                </a:cubicBezTo>
                <a:cubicBezTo>
                  <a:pt x="1286" y="1080"/>
                  <a:pt x="1299" y="1095"/>
                  <a:pt x="1319" y="1100"/>
                </a:cubicBezTo>
                <a:cubicBezTo>
                  <a:pt x="1328" y="1128"/>
                  <a:pt x="1319" y="1121"/>
                  <a:pt x="1339" y="1128"/>
                </a:cubicBezTo>
                <a:cubicBezTo>
                  <a:pt x="1342" y="1136"/>
                  <a:pt x="1342" y="1145"/>
                  <a:pt x="1347" y="1152"/>
                </a:cubicBezTo>
                <a:cubicBezTo>
                  <a:pt x="1350" y="1156"/>
                  <a:pt x="1353" y="1160"/>
                  <a:pt x="1355" y="1164"/>
                </a:cubicBezTo>
                <a:cubicBezTo>
                  <a:pt x="1365" y="1187"/>
                  <a:pt x="1360" y="1195"/>
                  <a:pt x="1379" y="1208"/>
                </a:cubicBezTo>
                <a:cubicBezTo>
                  <a:pt x="1413" y="1259"/>
                  <a:pt x="1403" y="1288"/>
                  <a:pt x="1359" y="1332"/>
                </a:cubicBezTo>
                <a:cubicBezTo>
                  <a:pt x="1327" y="1364"/>
                  <a:pt x="1360" y="1352"/>
                  <a:pt x="1327" y="1360"/>
                </a:cubicBezTo>
                <a:cubicBezTo>
                  <a:pt x="1311" y="1376"/>
                  <a:pt x="1301" y="1397"/>
                  <a:pt x="1287" y="1416"/>
                </a:cubicBezTo>
                <a:cubicBezTo>
                  <a:pt x="1273" y="1458"/>
                  <a:pt x="1260" y="1496"/>
                  <a:pt x="1251" y="1540"/>
                </a:cubicBezTo>
                <a:cubicBezTo>
                  <a:pt x="1250" y="1580"/>
                  <a:pt x="1275" y="1631"/>
                  <a:pt x="1247" y="1660"/>
                </a:cubicBezTo>
                <a:cubicBezTo>
                  <a:pt x="1227" y="1682"/>
                  <a:pt x="1151" y="1674"/>
                  <a:pt x="1130" y="1676"/>
                </a:cubicBezTo>
                <a:cubicBezTo>
                  <a:pt x="1109" y="1679"/>
                  <a:pt x="1122" y="1678"/>
                  <a:pt x="1119" y="1679"/>
                </a:cubicBezTo>
                <a:cubicBezTo>
                  <a:pt x="1113" y="1680"/>
                  <a:pt x="1116" y="1682"/>
                  <a:pt x="1111" y="1684"/>
                </a:cubicBezTo>
                <a:cubicBezTo>
                  <a:pt x="1098" y="1688"/>
                  <a:pt x="1084" y="1687"/>
                  <a:pt x="1071" y="1688"/>
                </a:cubicBezTo>
                <a:cubicBezTo>
                  <a:pt x="1055" y="1693"/>
                  <a:pt x="1039" y="1699"/>
                  <a:pt x="1023" y="1704"/>
                </a:cubicBezTo>
                <a:cubicBezTo>
                  <a:pt x="1000" y="1712"/>
                  <a:pt x="951" y="1712"/>
                  <a:pt x="951" y="1712"/>
                </a:cubicBezTo>
                <a:cubicBezTo>
                  <a:pt x="913" y="1725"/>
                  <a:pt x="892" y="1719"/>
                  <a:pt x="855" y="1744"/>
                </a:cubicBezTo>
                <a:cubicBezTo>
                  <a:pt x="832" y="1740"/>
                  <a:pt x="823" y="1742"/>
                  <a:pt x="811" y="1724"/>
                </a:cubicBezTo>
                <a:cubicBezTo>
                  <a:pt x="807" y="1709"/>
                  <a:pt x="800" y="1699"/>
                  <a:pt x="795" y="1684"/>
                </a:cubicBezTo>
                <a:cubicBezTo>
                  <a:pt x="799" y="1637"/>
                  <a:pt x="806" y="1569"/>
                  <a:pt x="779" y="1528"/>
                </a:cubicBezTo>
                <a:cubicBezTo>
                  <a:pt x="776" y="1450"/>
                  <a:pt x="770" y="1378"/>
                  <a:pt x="767" y="1300"/>
                </a:cubicBezTo>
                <a:cubicBezTo>
                  <a:pt x="766" y="1273"/>
                  <a:pt x="766" y="1247"/>
                  <a:pt x="763" y="1220"/>
                </a:cubicBezTo>
                <a:cubicBezTo>
                  <a:pt x="762" y="1207"/>
                  <a:pt x="751" y="1184"/>
                  <a:pt x="751" y="1184"/>
                </a:cubicBezTo>
                <a:cubicBezTo>
                  <a:pt x="744" y="1135"/>
                  <a:pt x="730" y="1140"/>
                  <a:pt x="683" y="1135"/>
                </a:cubicBezTo>
                <a:cubicBezTo>
                  <a:pt x="656" y="1108"/>
                  <a:pt x="666" y="1120"/>
                  <a:pt x="643" y="1112"/>
                </a:cubicBezTo>
                <a:cubicBezTo>
                  <a:pt x="629" y="1108"/>
                  <a:pt x="629" y="1113"/>
                  <a:pt x="600" y="1114"/>
                </a:cubicBezTo>
                <a:cubicBezTo>
                  <a:pt x="580" y="1114"/>
                  <a:pt x="545" y="1115"/>
                  <a:pt x="524" y="1115"/>
                </a:cubicBezTo>
                <a:cubicBezTo>
                  <a:pt x="503" y="1115"/>
                  <a:pt x="484" y="1118"/>
                  <a:pt x="471" y="1116"/>
                </a:cubicBezTo>
                <a:cubicBezTo>
                  <a:pt x="463" y="1111"/>
                  <a:pt x="455" y="1105"/>
                  <a:pt x="447" y="1100"/>
                </a:cubicBezTo>
                <a:cubicBezTo>
                  <a:pt x="443" y="1097"/>
                  <a:pt x="435" y="1092"/>
                  <a:pt x="435" y="1092"/>
                </a:cubicBezTo>
                <a:cubicBezTo>
                  <a:pt x="427" y="1069"/>
                  <a:pt x="419" y="1036"/>
                  <a:pt x="395" y="1028"/>
                </a:cubicBezTo>
                <a:cubicBezTo>
                  <a:pt x="379" y="1004"/>
                  <a:pt x="358" y="996"/>
                  <a:pt x="335" y="980"/>
                </a:cubicBezTo>
                <a:cubicBezTo>
                  <a:pt x="328" y="976"/>
                  <a:pt x="320" y="962"/>
                  <a:pt x="311" y="960"/>
                </a:cubicBezTo>
                <a:cubicBezTo>
                  <a:pt x="304" y="956"/>
                  <a:pt x="305" y="955"/>
                  <a:pt x="297" y="953"/>
                </a:cubicBezTo>
                <a:cubicBezTo>
                  <a:pt x="289" y="951"/>
                  <a:pt x="271" y="951"/>
                  <a:pt x="263" y="950"/>
                </a:cubicBezTo>
                <a:cubicBezTo>
                  <a:pt x="259" y="947"/>
                  <a:pt x="256" y="949"/>
                  <a:pt x="251" y="948"/>
                </a:cubicBezTo>
                <a:cubicBezTo>
                  <a:pt x="242" y="945"/>
                  <a:pt x="231" y="948"/>
                  <a:pt x="223" y="944"/>
                </a:cubicBezTo>
                <a:cubicBezTo>
                  <a:pt x="219" y="942"/>
                  <a:pt x="221" y="936"/>
                  <a:pt x="219" y="932"/>
                </a:cubicBezTo>
                <a:cubicBezTo>
                  <a:pt x="210" y="919"/>
                  <a:pt x="208" y="920"/>
                  <a:pt x="195" y="916"/>
                </a:cubicBezTo>
                <a:cubicBezTo>
                  <a:pt x="184" y="884"/>
                  <a:pt x="168" y="851"/>
                  <a:pt x="139" y="832"/>
                </a:cubicBezTo>
                <a:cubicBezTo>
                  <a:pt x="125" y="808"/>
                  <a:pt x="108" y="809"/>
                  <a:pt x="96" y="787"/>
                </a:cubicBezTo>
                <a:cubicBezTo>
                  <a:pt x="82" y="766"/>
                  <a:pt x="67" y="732"/>
                  <a:pt x="54" y="703"/>
                </a:cubicBezTo>
                <a:cubicBezTo>
                  <a:pt x="39" y="681"/>
                  <a:pt x="20" y="643"/>
                  <a:pt x="18" y="616"/>
                </a:cubicBezTo>
                <a:cubicBezTo>
                  <a:pt x="11" y="588"/>
                  <a:pt x="0" y="558"/>
                  <a:pt x="0" y="533"/>
                </a:cubicBezTo>
                <a:cubicBezTo>
                  <a:pt x="0" y="508"/>
                  <a:pt x="15" y="478"/>
                  <a:pt x="19" y="464"/>
                </a:cubicBezTo>
                <a:close/>
              </a:path>
            </a:pathLst>
          </a:custGeom>
          <a:solidFill>
            <a:schemeClr val="accent3">
              <a:lumMod val="40000"/>
              <a:lumOff val="60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48866" name="Freeform 34"/>
          <p:cNvSpPr>
            <a:spLocks/>
          </p:cNvSpPr>
          <p:nvPr/>
        </p:nvSpPr>
        <p:spPr bwMode="auto">
          <a:xfrm>
            <a:off x="4735513" y="3060700"/>
            <a:ext cx="296862" cy="180975"/>
          </a:xfrm>
          <a:custGeom>
            <a:avLst/>
            <a:gdLst>
              <a:gd name="T0" fmla="*/ 173 w 187"/>
              <a:gd name="T1" fmla="*/ 0 h 114"/>
              <a:gd name="T2" fmla="*/ 125 w 187"/>
              <a:gd name="T3" fmla="*/ 4 h 114"/>
              <a:gd name="T4" fmla="*/ 93 w 187"/>
              <a:gd name="T5" fmla="*/ 32 h 114"/>
              <a:gd name="T6" fmla="*/ 41 w 187"/>
              <a:gd name="T7" fmla="*/ 52 h 114"/>
              <a:gd name="T8" fmla="*/ 85 w 187"/>
              <a:gd name="T9" fmla="*/ 96 h 114"/>
              <a:gd name="T10" fmla="*/ 165 w 187"/>
              <a:gd name="T11" fmla="*/ 76 h 114"/>
              <a:gd name="T12" fmla="*/ 185 w 187"/>
              <a:gd name="T13" fmla="*/ 16 h 114"/>
              <a:gd name="T14" fmla="*/ 173 w 187"/>
              <a:gd name="T15" fmla="*/ 0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14">
                <a:moveTo>
                  <a:pt x="173" y="0"/>
                </a:moveTo>
                <a:cubicBezTo>
                  <a:pt x="157" y="1"/>
                  <a:pt x="141" y="1"/>
                  <a:pt x="125" y="4"/>
                </a:cubicBezTo>
                <a:cubicBezTo>
                  <a:pt x="110" y="7"/>
                  <a:pt x="107" y="26"/>
                  <a:pt x="93" y="32"/>
                </a:cubicBezTo>
                <a:cubicBezTo>
                  <a:pt x="10" y="67"/>
                  <a:pt x="88" y="29"/>
                  <a:pt x="41" y="52"/>
                </a:cubicBezTo>
                <a:cubicBezTo>
                  <a:pt x="0" y="114"/>
                  <a:pt x="47" y="99"/>
                  <a:pt x="85" y="96"/>
                </a:cubicBezTo>
                <a:cubicBezTo>
                  <a:pt x="118" y="85"/>
                  <a:pt x="125" y="80"/>
                  <a:pt x="165" y="76"/>
                </a:cubicBezTo>
                <a:cubicBezTo>
                  <a:pt x="172" y="56"/>
                  <a:pt x="178" y="36"/>
                  <a:pt x="185" y="16"/>
                </a:cubicBezTo>
                <a:cubicBezTo>
                  <a:pt x="187" y="10"/>
                  <a:pt x="177" y="5"/>
                  <a:pt x="173" y="0"/>
                </a:cubicBezTo>
                <a:close/>
              </a:path>
            </a:pathLst>
          </a:custGeom>
          <a:solidFill>
            <a:schemeClr val="accent3">
              <a:lumMod val="40000"/>
              <a:lumOff val="60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67" name="Freeform 35"/>
          <p:cNvSpPr>
            <a:spLocks/>
          </p:cNvSpPr>
          <p:nvPr/>
        </p:nvSpPr>
        <p:spPr bwMode="auto">
          <a:xfrm>
            <a:off x="5211763" y="3130550"/>
            <a:ext cx="107950" cy="119063"/>
          </a:xfrm>
          <a:custGeom>
            <a:avLst/>
            <a:gdLst>
              <a:gd name="T0" fmla="*/ 49 w 68"/>
              <a:gd name="T1" fmla="*/ 0 h 75"/>
              <a:gd name="T2" fmla="*/ 33 w 68"/>
              <a:gd name="T3" fmla="*/ 8 h 75"/>
              <a:gd name="T4" fmla="*/ 17 w 68"/>
              <a:gd name="T5" fmla="*/ 32 h 75"/>
              <a:gd name="T6" fmla="*/ 37 w 68"/>
              <a:gd name="T7" fmla="*/ 68 h 75"/>
              <a:gd name="T8" fmla="*/ 65 w 68"/>
              <a:gd name="T9" fmla="*/ 32 h 75"/>
              <a:gd name="T10" fmla="*/ 49 w 68"/>
              <a:gd name="T11" fmla="*/ 0 h 75"/>
            </a:gdLst>
            <a:ahLst/>
            <a:cxnLst>
              <a:cxn ang="0">
                <a:pos x="T0" y="T1"/>
              </a:cxn>
              <a:cxn ang="0">
                <a:pos x="T2" y="T3"/>
              </a:cxn>
              <a:cxn ang="0">
                <a:pos x="T4" y="T5"/>
              </a:cxn>
              <a:cxn ang="0">
                <a:pos x="T6" y="T7"/>
              </a:cxn>
              <a:cxn ang="0">
                <a:pos x="T8" y="T9"/>
              </a:cxn>
              <a:cxn ang="0">
                <a:pos x="T10" y="T11"/>
              </a:cxn>
            </a:cxnLst>
            <a:rect l="0" t="0" r="r" b="b"/>
            <a:pathLst>
              <a:path w="68" h="75">
                <a:moveTo>
                  <a:pt x="49" y="0"/>
                </a:moveTo>
                <a:cubicBezTo>
                  <a:pt x="44" y="3"/>
                  <a:pt x="37" y="4"/>
                  <a:pt x="33" y="8"/>
                </a:cubicBezTo>
                <a:cubicBezTo>
                  <a:pt x="26" y="15"/>
                  <a:pt x="17" y="32"/>
                  <a:pt x="17" y="32"/>
                </a:cubicBezTo>
                <a:cubicBezTo>
                  <a:pt x="10" y="60"/>
                  <a:pt x="0" y="75"/>
                  <a:pt x="37" y="68"/>
                </a:cubicBezTo>
                <a:cubicBezTo>
                  <a:pt x="47" y="54"/>
                  <a:pt x="60" y="48"/>
                  <a:pt x="65" y="32"/>
                </a:cubicBezTo>
                <a:cubicBezTo>
                  <a:pt x="60" y="3"/>
                  <a:pt x="68" y="12"/>
                  <a:pt x="49" y="0"/>
                </a:cubicBezTo>
                <a:close/>
              </a:path>
            </a:pathLst>
          </a:custGeom>
          <a:solidFill>
            <a:schemeClr val="accent3">
              <a:lumMod val="40000"/>
              <a:lumOff val="60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68" name="Freeform 36"/>
          <p:cNvSpPr>
            <a:spLocks/>
          </p:cNvSpPr>
          <p:nvPr/>
        </p:nvSpPr>
        <p:spPr bwMode="auto">
          <a:xfrm>
            <a:off x="5365750" y="2820988"/>
            <a:ext cx="101600" cy="79375"/>
          </a:xfrm>
          <a:custGeom>
            <a:avLst/>
            <a:gdLst>
              <a:gd name="T0" fmla="*/ 44 w 64"/>
              <a:gd name="T1" fmla="*/ 15 h 50"/>
              <a:gd name="T2" fmla="*/ 0 w 64"/>
              <a:gd name="T3" fmla="*/ 35 h 50"/>
              <a:gd name="T4" fmla="*/ 64 w 64"/>
              <a:gd name="T5" fmla="*/ 23 h 50"/>
              <a:gd name="T6" fmla="*/ 48 w 64"/>
              <a:gd name="T7" fmla="*/ 3 h 50"/>
              <a:gd name="T8" fmla="*/ 44 w 64"/>
              <a:gd name="T9" fmla="*/ 15 h 50"/>
            </a:gdLst>
            <a:ahLst/>
            <a:cxnLst>
              <a:cxn ang="0">
                <a:pos x="T0" y="T1"/>
              </a:cxn>
              <a:cxn ang="0">
                <a:pos x="T2" y="T3"/>
              </a:cxn>
              <a:cxn ang="0">
                <a:pos x="T4" y="T5"/>
              </a:cxn>
              <a:cxn ang="0">
                <a:pos x="T6" y="T7"/>
              </a:cxn>
              <a:cxn ang="0">
                <a:pos x="T8" y="T9"/>
              </a:cxn>
            </a:cxnLst>
            <a:rect l="0" t="0" r="r" b="b"/>
            <a:pathLst>
              <a:path w="64" h="50">
                <a:moveTo>
                  <a:pt x="44" y="15"/>
                </a:moveTo>
                <a:cubicBezTo>
                  <a:pt x="22" y="18"/>
                  <a:pt x="7" y="14"/>
                  <a:pt x="0" y="35"/>
                </a:cubicBezTo>
                <a:cubicBezTo>
                  <a:pt x="22" y="38"/>
                  <a:pt x="55" y="50"/>
                  <a:pt x="64" y="23"/>
                </a:cubicBezTo>
                <a:cubicBezTo>
                  <a:pt x="62" y="18"/>
                  <a:pt x="59" y="0"/>
                  <a:pt x="48" y="3"/>
                </a:cubicBezTo>
                <a:cubicBezTo>
                  <a:pt x="44" y="4"/>
                  <a:pt x="44" y="15"/>
                  <a:pt x="44" y="15"/>
                </a:cubicBezTo>
                <a:close/>
              </a:path>
            </a:pathLst>
          </a:custGeom>
          <a:solidFill>
            <a:schemeClr val="accent3">
              <a:lumMod val="40000"/>
              <a:lumOff val="60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69" name="Freeform 37"/>
          <p:cNvSpPr>
            <a:spLocks/>
          </p:cNvSpPr>
          <p:nvPr/>
        </p:nvSpPr>
        <p:spPr bwMode="auto">
          <a:xfrm>
            <a:off x="5480050" y="2749550"/>
            <a:ext cx="142875" cy="69850"/>
          </a:xfrm>
          <a:custGeom>
            <a:avLst/>
            <a:gdLst>
              <a:gd name="T0" fmla="*/ 68 w 90"/>
              <a:gd name="T1" fmla="*/ 16 h 44"/>
              <a:gd name="T2" fmla="*/ 8 w 90"/>
              <a:gd name="T3" fmla="*/ 8 h 44"/>
              <a:gd name="T4" fmla="*/ 28 w 90"/>
              <a:gd name="T5" fmla="*/ 28 h 44"/>
              <a:gd name="T6" fmla="*/ 52 w 90"/>
              <a:gd name="T7" fmla="*/ 44 h 44"/>
              <a:gd name="T8" fmla="*/ 68 w 90"/>
              <a:gd name="T9" fmla="*/ 16 h 44"/>
            </a:gdLst>
            <a:ahLst/>
            <a:cxnLst>
              <a:cxn ang="0">
                <a:pos x="T0" y="T1"/>
              </a:cxn>
              <a:cxn ang="0">
                <a:pos x="T2" y="T3"/>
              </a:cxn>
              <a:cxn ang="0">
                <a:pos x="T4" y="T5"/>
              </a:cxn>
              <a:cxn ang="0">
                <a:pos x="T6" y="T7"/>
              </a:cxn>
              <a:cxn ang="0">
                <a:pos x="T8" y="T9"/>
              </a:cxn>
            </a:cxnLst>
            <a:rect l="0" t="0" r="r" b="b"/>
            <a:pathLst>
              <a:path w="90" h="44">
                <a:moveTo>
                  <a:pt x="68" y="16"/>
                </a:moveTo>
                <a:cubicBezTo>
                  <a:pt x="44" y="0"/>
                  <a:pt x="40" y="4"/>
                  <a:pt x="8" y="8"/>
                </a:cubicBezTo>
                <a:cubicBezTo>
                  <a:pt x="1" y="28"/>
                  <a:pt x="0" y="19"/>
                  <a:pt x="28" y="28"/>
                </a:cubicBezTo>
                <a:cubicBezTo>
                  <a:pt x="37" y="31"/>
                  <a:pt x="52" y="44"/>
                  <a:pt x="52" y="44"/>
                </a:cubicBezTo>
                <a:cubicBezTo>
                  <a:pt x="81" y="40"/>
                  <a:pt x="90" y="38"/>
                  <a:pt x="68" y="16"/>
                </a:cubicBezTo>
                <a:close/>
              </a:path>
            </a:pathLst>
          </a:custGeom>
          <a:solidFill>
            <a:schemeClr val="accent3">
              <a:lumMod val="40000"/>
              <a:lumOff val="60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71" name="Freeform 39"/>
          <p:cNvSpPr>
            <a:spLocks/>
          </p:cNvSpPr>
          <p:nvPr/>
        </p:nvSpPr>
        <p:spPr bwMode="auto">
          <a:xfrm>
            <a:off x="5199063" y="-12700"/>
            <a:ext cx="2820987" cy="1885950"/>
          </a:xfrm>
          <a:custGeom>
            <a:avLst/>
            <a:gdLst>
              <a:gd name="T0" fmla="*/ 1777 w 1777"/>
              <a:gd name="T1" fmla="*/ 1188 h 1188"/>
              <a:gd name="T2" fmla="*/ 1749 w 1777"/>
              <a:gd name="T3" fmla="*/ 1152 h 1188"/>
              <a:gd name="T4" fmla="*/ 1681 w 1777"/>
              <a:gd name="T5" fmla="*/ 1140 h 1188"/>
              <a:gd name="T6" fmla="*/ 1649 w 1777"/>
              <a:gd name="T7" fmla="*/ 1096 h 1188"/>
              <a:gd name="T8" fmla="*/ 1601 w 1777"/>
              <a:gd name="T9" fmla="*/ 1040 h 1188"/>
              <a:gd name="T10" fmla="*/ 1589 w 1777"/>
              <a:gd name="T11" fmla="*/ 996 h 1188"/>
              <a:gd name="T12" fmla="*/ 1545 w 1777"/>
              <a:gd name="T13" fmla="*/ 940 h 1188"/>
              <a:gd name="T14" fmla="*/ 1513 w 1777"/>
              <a:gd name="T15" fmla="*/ 884 h 1188"/>
              <a:gd name="T16" fmla="*/ 1453 w 1777"/>
              <a:gd name="T17" fmla="*/ 900 h 1188"/>
              <a:gd name="T18" fmla="*/ 1413 w 1777"/>
              <a:gd name="T19" fmla="*/ 896 h 1188"/>
              <a:gd name="T20" fmla="*/ 1389 w 1777"/>
              <a:gd name="T21" fmla="*/ 848 h 1188"/>
              <a:gd name="T22" fmla="*/ 1349 w 1777"/>
              <a:gd name="T23" fmla="*/ 808 h 1188"/>
              <a:gd name="T24" fmla="*/ 1317 w 1777"/>
              <a:gd name="T25" fmla="*/ 780 h 1188"/>
              <a:gd name="T26" fmla="*/ 1293 w 1777"/>
              <a:gd name="T27" fmla="*/ 772 h 1188"/>
              <a:gd name="T28" fmla="*/ 1249 w 1777"/>
              <a:gd name="T29" fmla="*/ 792 h 1188"/>
              <a:gd name="T30" fmla="*/ 1253 w 1777"/>
              <a:gd name="T31" fmla="*/ 748 h 1188"/>
              <a:gd name="T32" fmla="*/ 1265 w 1777"/>
              <a:gd name="T33" fmla="*/ 704 h 1188"/>
              <a:gd name="T34" fmla="*/ 1229 w 1777"/>
              <a:gd name="T35" fmla="*/ 656 h 1188"/>
              <a:gd name="T36" fmla="*/ 1177 w 1777"/>
              <a:gd name="T37" fmla="*/ 676 h 1188"/>
              <a:gd name="T38" fmla="*/ 1141 w 1777"/>
              <a:gd name="T39" fmla="*/ 688 h 1188"/>
              <a:gd name="T40" fmla="*/ 1089 w 1777"/>
              <a:gd name="T41" fmla="*/ 644 h 1188"/>
              <a:gd name="T42" fmla="*/ 1065 w 1777"/>
              <a:gd name="T43" fmla="*/ 600 h 1188"/>
              <a:gd name="T44" fmla="*/ 1033 w 1777"/>
              <a:gd name="T45" fmla="*/ 536 h 1188"/>
              <a:gd name="T46" fmla="*/ 969 w 1777"/>
              <a:gd name="T47" fmla="*/ 552 h 1188"/>
              <a:gd name="T48" fmla="*/ 909 w 1777"/>
              <a:gd name="T49" fmla="*/ 524 h 1188"/>
              <a:gd name="T50" fmla="*/ 841 w 1777"/>
              <a:gd name="T51" fmla="*/ 500 h 1188"/>
              <a:gd name="T52" fmla="*/ 829 w 1777"/>
              <a:gd name="T53" fmla="*/ 504 h 1188"/>
              <a:gd name="T54" fmla="*/ 813 w 1777"/>
              <a:gd name="T55" fmla="*/ 512 h 1188"/>
              <a:gd name="T56" fmla="*/ 669 w 1777"/>
              <a:gd name="T57" fmla="*/ 464 h 1188"/>
              <a:gd name="T58" fmla="*/ 637 w 1777"/>
              <a:gd name="T59" fmla="*/ 392 h 1188"/>
              <a:gd name="T60" fmla="*/ 633 w 1777"/>
              <a:gd name="T61" fmla="*/ 376 h 1188"/>
              <a:gd name="T62" fmla="*/ 613 w 1777"/>
              <a:gd name="T63" fmla="*/ 368 h 1188"/>
              <a:gd name="T64" fmla="*/ 545 w 1777"/>
              <a:gd name="T65" fmla="*/ 388 h 1188"/>
              <a:gd name="T66" fmla="*/ 473 w 1777"/>
              <a:gd name="T67" fmla="*/ 296 h 1188"/>
              <a:gd name="T68" fmla="*/ 441 w 1777"/>
              <a:gd name="T69" fmla="*/ 224 h 1188"/>
              <a:gd name="T70" fmla="*/ 401 w 1777"/>
              <a:gd name="T71" fmla="*/ 216 h 1188"/>
              <a:gd name="T72" fmla="*/ 293 w 1777"/>
              <a:gd name="T73" fmla="*/ 224 h 1188"/>
              <a:gd name="T74" fmla="*/ 249 w 1777"/>
              <a:gd name="T75" fmla="*/ 180 h 1188"/>
              <a:gd name="T76" fmla="*/ 169 w 1777"/>
              <a:gd name="T77" fmla="*/ 100 h 1188"/>
              <a:gd name="T78" fmla="*/ 53 w 1777"/>
              <a:gd name="T79" fmla="*/ 48 h 1188"/>
              <a:gd name="T80" fmla="*/ 9 w 1777"/>
              <a:gd name="T81" fmla="*/ 16 h 1188"/>
              <a:gd name="T82" fmla="*/ 1 w 1777"/>
              <a:gd name="T83" fmla="*/ 0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7" h="1188">
                <a:moveTo>
                  <a:pt x="1777" y="1188"/>
                </a:moveTo>
                <a:cubicBezTo>
                  <a:pt x="1767" y="1178"/>
                  <a:pt x="1762" y="1158"/>
                  <a:pt x="1749" y="1152"/>
                </a:cubicBezTo>
                <a:cubicBezTo>
                  <a:pt x="1733" y="1144"/>
                  <a:pt x="1696" y="1142"/>
                  <a:pt x="1681" y="1140"/>
                </a:cubicBezTo>
                <a:cubicBezTo>
                  <a:pt x="1677" y="1122"/>
                  <a:pt x="1667" y="1102"/>
                  <a:pt x="1649" y="1096"/>
                </a:cubicBezTo>
                <a:cubicBezTo>
                  <a:pt x="1632" y="1070"/>
                  <a:pt x="1638" y="1052"/>
                  <a:pt x="1601" y="1040"/>
                </a:cubicBezTo>
                <a:cubicBezTo>
                  <a:pt x="1578" y="1005"/>
                  <a:pt x="1615" y="1064"/>
                  <a:pt x="1589" y="996"/>
                </a:cubicBezTo>
                <a:cubicBezTo>
                  <a:pt x="1578" y="965"/>
                  <a:pt x="1564" y="959"/>
                  <a:pt x="1545" y="940"/>
                </a:cubicBezTo>
                <a:cubicBezTo>
                  <a:pt x="1528" y="923"/>
                  <a:pt x="1529" y="900"/>
                  <a:pt x="1513" y="884"/>
                </a:cubicBezTo>
                <a:cubicBezTo>
                  <a:pt x="1485" y="887"/>
                  <a:pt x="1474" y="886"/>
                  <a:pt x="1453" y="900"/>
                </a:cubicBezTo>
                <a:cubicBezTo>
                  <a:pt x="1440" y="899"/>
                  <a:pt x="1426" y="900"/>
                  <a:pt x="1413" y="896"/>
                </a:cubicBezTo>
                <a:cubicBezTo>
                  <a:pt x="1402" y="892"/>
                  <a:pt x="1397" y="860"/>
                  <a:pt x="1389" y="848"/>
                </a:cubicBezTo>
                <a:cubicBezTo>
                  <a:pt x="1398" y="820"/>
                  <a:pt x="1368" y="821"/>
                  <a:pt x="1349" y="808"/>
                </a:cubicBezTo>
                <a:cubicBezTo>
                  <a:pt x="1340" y="794"/>
                  <a:pt x="1337" y="787"/>
                  <a:pt x="1317" y="780"/>
                </a:cubicBezTo>
                <a:cubicBezTo>
                  <a:pt x="1309" y="777"/>
                  <a:pt x="1293" y="772"/>
                  <a:pt x="1293" y="772"/>
                </a:cubicBezTo>
                <a:cubicBezTo>
                  <a:pt x="1278" y="778"/>
                  <a:pt x="1265" y="787"/>
                  <a:pt x="1249" y="792"/>
                </a:cubicBezTo>
                <a:cubicBezTo>
                  <a:pt x="1225" y="784"/>
                  <a:pt x="1231" y="755"/>
                  <a:pt x="1253" y="748"/>
                </a:cubicBezTo>
                <a:cubicBezTo>
                  <a:pt x="1258" y="734"/>
                  <a:pt x="1265" y="704"/>
                  <a:pt x="1265" y="704"/>
                </a:cubicBezTo>
                <a:cubicBezTo>
                  <a:pt x="1257" y="674"/>
                  <a:pt x="1260" y="664"/>
                  <a:pt x="1229" y="656"/>
                </a:cubicBezTo>
                <a:cubicBezTo>
                  <a:pt x="1191" y="661"/>
                  <a:pt x="1209" y="655"/>
                  <a:pt x="1177" y="676"/>
                </a:cubicBezTo>
                <a:cubicBezTo>
                  <a:pt x="1166" y="683"/>
                  <a:pt x="1141" y="688"/>
                  <a:pt x="1141" y="688"/>
                </a:cubicBezTo>
                <a:cubicBezTo>
                  <a:pt x="1115" y="678"/>
                  <a:pt x="1108" y="663"/>
                  <a:pt x="1089" y="644"/>
                </a:cubicBezTo>
                <a:cubicBezTo>
                  <a:pt x="1083" y="625"/>
                  <a:pt x="1086" y="607"/>
                  <a:pt x="1065" y="600"/>
                </a:cubicBezTo>
                <a:cubicBezTo>
                  <a:pt x="1061" y="575"/>
                  <a:pt x="1060" y="545"/>
                  <a:pt x="1033" y="536"/>
                </a:cubicBezTo>
                <a:cubicBezTo>
                  <a:pt x="997" y="543"/>
                  <a:pt x="1005" y="567"/>
                  <a:pt x="969" y="552"/>
                </a:cubicBezTo>
                <a:cubicBezTo>
                  <a:pt x="955" y="524"/>
                  <a:pt x="942" y="532"/>
                  <a:pt x="909" y="524"/>
                </a:cubicBezTo>
                <a:cubicBezTo>
                  <a:pt x="884" y="518"/>
                  <a:pt x="866" y="504"/>
                  <a:pt x="841" y="500"/>
                </a:cubicBezTo>
                <a:cubicBezTo>
                  <a:pt x="833" y="477"/>
                  <a:pt x="841" y="492"/>
                  <a:pt x="829" y="504"/>
                </a:cubicBezTo>
                <a:cubicBezTo>
                  <a:pt x="825" y="508"/>
                  <a:pt x="818" y="509"/>
                  <a:pt x="813" y="512"/>
                </a:cubicBezTo>
                <a:cubicBezTo>
                  <a:pt x="761" y="506"/>
                  <a:pt x="719" y="478"/>
                  <a:pt x="669" y="464"/>
                </a:cubicBezTo>
                <a:cubicBezTo>
                  <a:pt x="657" y="440"/>
                  <a:pt x="646" y="417"/>
                  <a:pt x="637" y="392"/>
                </a:cubicBezTo>
                <a:cubicBezTo>
                  <a:pt x="635" y="387"/>
                  <a:pt x="637" y="380"/>
                  <a:pt x="633" y="376"/>
                </a:cubicBezTo>
                <a:cubicBezTo>
                  <a:pt x="628" y="371"/>
                  <a:pt x="620" y="371"/>
                  <a:pt x="613" y="368"/>
                </a:cubicBezTo>
                <a:cubicBezTo>
                  <a:pt x="581" y="372"/>
                  <a:pt x="572" y="379"/>
                  <a:pt x="545" y="388"/>
                </a:cubicBezTo>
                <a:cubicBezTo>
                  <a:pt x="537" y="329"/>
                  <a:pt x="531" y="334"/>
                  <a:pt x="473" y="296"/>
                </a:cubicBezTo>
                <a:cubicBezTo>
                  <a:pt x="469" y="285"/>
                  <a:pt x="445" y="227"/>
                  <a:pt x="441" y="224"/>
                </a:cubicBezTo>
                <a:cubicBezTo>
                  <a:pt x="430" y="216"/>
                  <a:pt x="414" y="218"/>
                  <a:pt x="401" y="216"/>
                </a:cubicBezTo>
                <a:cubicBezTo>
                  <a:pt x="361" y="236"/>
                  <a:pt x="348" y="227"/>
                  <a:pt x="293" y="224"/>
                </a:cubicBezTo>
                <a:cubicBezTo>
                  <a:pt x="272" y="213"/>
                  <a:pt x="260" y="201"/>
                  <a:pt x="249" y="180"/>
                </a:cubicBezTo>
                <a:cubicBezTo>
                  <a:pt x="243" y="101"/>
                  <a:pt x="250" y="115"/>
                  <a:pt x="169" y="100"/>
                </a:cubicBezTo>
                <a:cubicBezTo>
                  <a:pt x="137" y="68"/>
                  <a:pt x="95" y="59"/>
                  <a:pt x="53" y="48"/>
                </a:cubicBezTo>
                <a:cubicBezTo>
                  <a:pt x="36" y="37"/>
                  <a:pt x="30" y="23"/>
                  <a:pt x="9" y="16"/>
                </a:cubicBezTo>
                <a:cubicBezTo>
                  <a:pt x="0" y="3"/>
                  <a:pt x="1" y="9"/>
                  <a:pt x="1" y="0"/>
                </a:cubicBezTo>
              </a:path>
            </a:pathLst>
          </a:custGeom>
          <a:noFill/>
          <a:ln w="9525" cap="rnd">
            <a:solidFill>
              <a:schemeClr val="tx1"/>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8873" name="Text Box 41"/>
          <p:cNvSpPr txBox="1">
            <a:spLocks noChangeArrowheads="1"/>
          </p:cNvSpPr>
          <p:nvPr/>
        </p:nvSpPr>
        <p:spPr bwMode="auto">
          <a:xfrm>
            <a:off x="4443413" y="3269400"/>
            <a:ext cx="1135247"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fr-CA" sz="1300" b="1" dirty="0">
                <a:latin typeface="Century" panose="02040604050505020304" pitchFamily="18" charset="0"/>
                <a:cs typeface="Arial" charset="0"/>
              </a:rPr>
              <a:t>Hudson </a:t>
            </a:r>
            <a:r>
              <a:rPr lang="fr-CA" sz="1300" b="1" dirty="0" err="1">
                <a:latin typeface="Century" panose="02040604050505020304" pitchFamily="18" charset="0"/>
                <a:cs typeface="Arial" charset="0"/>
              </a:rPr>
              <a:t>Bay</a:t>
            </a:r>
            <a:endParaRPr lang="en-US" sz="1300" b="1" dirty="0">
              <a:latin typeface="Century" panose="02040604050505020304" pitchFamily="18" charset="0"/>
              <a:cs typeface="Arial" charset="0"/>
            </a:endParaRPr>
          </a:p>
        </p:txBody>
      </p:sp>
      <p:sp>
        <p:nvSpPr>
          <p:cNvPr id="248874" name="Text Box 42"/>
          <p:cNvSpPr txBox="1">
            <a:spLocks noChangeArrowheads="1"/>
          </p:cNvSpPr>
          <p:nvPr/>
        </p:nvSpPr>
        <p:spPr bwMode="auto">
          <a:xfrm>
            <a:off x="1442598" y="3079535"/>
            <a:ext cx="1910203"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fr-CA" sz="1300" b="1" dirty="0">
                <a:latin typeface="Century" panose="02040604050505020304" pitchFamily="18" charset="0"/>
                <a:cs typeface="Arial" charset="0"/>
              </a:rPr>
              <a:t>Northwest </a:t>
            </a:r>
            <a:r>
              <a:rPr lang="fr-CA" sz="1300" b="1" dirty="0" err="1">
                <a:latin typeface="Century" panose="02040604050505020304" pitchFamily="18" charset="0"/>
                <a:cs typeface="Arial" charset="0"/>
              </a:rPr>
              <a:t>Territories</a:t>
            </a:r>
            <a:endParaRPr lang="en-US" sz="1300" b="1" dirty="0">
              <a:latin typeface="Century" panose="02040604050505020304" pitchFamily="18" charset="0"/>
              <a:cs typeface="Arial" charset="0"/>
            </a:endParaRPr>
          </a:p>
        </p:txBody>
      </p:sp>
      <p:sp>
        <p:nvSpPr>
          <p:cNvPr id="248875" name="Text Box 43"/>
          <p:cNvSpPr txBox="1">
            <a:spLocks noChangeArrowheads="1"/>
          </p:cNvSpPr>
          <p:nvPr/>
        </p:nvSpPr>
        <p:spPr bwMode="auto">
          <a:xfrm>
            <a:off x="596362" y="2537660"/>
            <a:ext cx="674287"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fr-CA" sz="1300" b="1" dirty="0">
                <a:latin typeface="Century" panose="02040604050505020304" pitchFamily="18" charset="0"/>
                <a:cs typeface="Arial" charset="0"/>
              </a:rPr>
              <a:t>Yukon</a:t>
            </a:r>
            <a:endParaRPr lang="en-US" sz="1300" b="1" dirty="0">
              <a:latin typeface="Century" panose="02040604050505020304" pitchFamily="18" charset="0"/>
              <a:cs typeface="Arial" charset="0"/>
            </a:endParaRPr>
          </a:p>
        </p:txBody>
      </p:sp>
      <p:sp>
        <p:nvSpPr>
          <p:cNvPr id="248876" name="Text Box 44"/>
          <p:cNvSpPr txBox="1">
            <a:spLocks noChangeArrowheads="1"/>
          </p:cNvSpPr>
          <p:nvPr/>
        </p:nvSpPr>
        <p:spPr bwMode="auto">
          <a:xfrm>
            <a:off x="3265403" y="2913063"/>
            <a:ext cx="877163"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fr-CA" sz="1300" b="1" dirty="0">
                <a:latin typeface="Century" panose="02040604050505020304" pitchFamily="18" charset="0"/>
                <a:cs typeface="Arial" charset="0"/>
              </a:rPr>
              <a:t>Nunavut</a:t>
            </a:r>
            <a:endParaRPr lang="en-US" sz="1300" b="1" dirty="0">
              <a:latin typeface="Century" panose="02040604050505020304" pitchFamily="18" charset="0"/>
              <a:cs typeface="Arial" charset="0"/>
            </a:endParaRPr>
          </a:p>
        </p:txBody>
      </p:sp>
      <p:sp>
        <p:nvSpPr>
          <p:cNvPr id="248877" name="Text Box 45"/>
          <p:cNvSpPr txBox="1">
            <a:spLocks noChangeArrowheads="1"/>
          </p:cNvSpPr>
          <p:nvPr/>
        </p:nvSpPr>
        <p:spPr bwMode="auto">
          <a:xfrm>
            <a:off x="3553987" y="134938"/>
            <a:ext cx="2024914" cy="584775"/>
          </a:xfrm>
          <a:prstGeom prst="rect">
            <a:avLst/>
          </a:prstGeom>
          <a:noFill/>
          <a:ln w="50800">
            <a:solidFill>
              <a:schemeClr val="tx1"/>
            </a:solidFill>
            <a:miter lim="800000"/>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1" hangingPunct="1">
              <a:spcBef>
                <a:spcPct val="50000"/>
              </a:spcBef>
              <a:defRPr/>
            </a:pPr>
            <a:r>
              <a:rPr lang="en-US" sz="3200" b="1" dirty="0">
                <a:latin typeface="Century" panose="02040604050505020304" pitchFamily="18" charset="0"/>
                <a:cs typeface="Arial" charset="0"/>
              </a:rPr>
              <a:t>CANADA</a:t>
            </a:r>
          </a:p>
        </p:txBody>
      </p:sp>
      <p:pic>
        <p:nvPicPr>
          <p:cNvPr id="2" name="Picture 1"/>
          <p:cNvPicPr>
            <a:picLocks noChangeAspect="1"/>
          </p:cNvPicPr>
          <p:nvPr/>
        </p:nvPicPr>
        <p:blipFill>
          <a:blip r:embed="rId3"/>
          <a:stretch>
            <a:fillRect/>
          </a:stretch>
        </p:blipFill>
        <p:spPr>
          <a:xfrm>
            <a:off x="-38890" y="-58152"/>
            <a:ext cx="2353260" cy="859611"/>
          </a:xfrm>
          <a:prstGeom prst="rect">
            <a:avLst/>
          </a:prstGeom>
        </p:spPr>
      </p:pic>
    </p:spTree>
    <p:extLst>
      <p:ext uri="{BB962C8B-B14F-4D97-AF65-F5344CB8AC3E}">
        <p14:creationId xmlns:p14="http://schemas.microsoft.com/office/powerpoint/2010/main" val="969193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4884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48838"/>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248862"/>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248863"/>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nodeType="afterEffect">
                                  <p:stCondLst>
                                    <p:cond delay="0"/>
                                  </p:stCondLst>
                                  <p:childTnLst>
                                    <p:set>
                                      <p:cBhvr>
                                        <p:cTn id="18" dur="1" fill="hold">
                                          <p:stCondLst>
                                            <p:cond delay="0"/>
                                          </p:stCondLst>
                                        </p:cTn>
                                        <p:tgtEl>
                                          <p:spTgt spid="248864"/>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248835"/>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nodeType="afterEffect">
                                  <p:stCondLst>
                                    <p:cond delay="0"/>
                                  </p:stCondLst>
                                  <p:childTnLst>
                                    <p:set>
                                      <p:cBhvr>
                                        <p:cTn id="24" dur="1" fill="hold">
                                          <p:stCondLst>
                                            <p:cond delay="0"/>
                                          </p:stCondLst>
                                        </p:cTn>
                                        <p:tgtEl>
                                          <p:spTgt spid="248839"/>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nodeType="afterEffect">
                                  <p:stCondLst>
                                    <p:cond delay="0"/>
                                  </p:stCondLst>
                                  <p:childTnLst>
                                    <p:set>
                                      <p:cBhvr>
                                        <p:cTn id="27" dur="1" fill="hold">
                                          <p:stCondLst>
                                            <p:cond delay="0"/>
                                          </p:stCondLst>
                                        </p:cTn>
                                        <p:tgtEl>
                                          <p:spTgt spid="248837"/>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248834"/>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248848"/>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nodeType="afterEffect">
                                  <p:stCondLst>
                                    <p:cond delay="0"/>
                                  </p:stCondLst>
                                  <p:childTnLst>
                                    <p:set>
                                      <p:cBhvr>
                                        <p:cTn id="36" dur="1" fill="hold">
                                          <p:stCondLst>
                                            <p:cond delay="0"/>
                                          </p:stCondLst>
                                        </p:cTn>
                                        <p:tgtEl>
                                          <p:spTgt spid="248846"/>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248847"/>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nodeType="afterEffect">
                                  <p:stCondLst>
                                    <p:cond delay="0"/>
                                  </p:stCondLst>
                                  <p:childTnLst>
                                    <p:set>
                                      <p:cBhvr>
                                        <p:cTn id="42" dur="1" fill="hold">
                                          <p:stCondLst>
                                            <p:cond delay="0"/>
                                          </p:stCondLst>
                                        </p:cTn>
                                        <p:tgtEl>
                                          <p:spTgt spid="248849"/>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nodeType="afterEffect">
                                  <p:stCondLst>
                                    <p:cond delay="0"/>
                                  </p:stCondLst>
                                  <p:childTnLst>
                                    <p:set>
                                      <p:cBhvr>
                                        <p:cTn id="45" dur="1" fill="hold">
                                          <p:stCondLst>
                                            <p:cond delay="0"/>
                                          </p:stCondLst>
                                        </p:cTn>
                                        <p:tgtEl>
                                          <p:spTgt spid="248841"/>
                                        </p:tgtEl>
                                        <p:attrNameLst>
                                          <p:attrName>style.visibility</p:attrName>
                                        </p:attrNameLst>
                                      </p:cBhvr>
                                      <p:to>
                                        <p:strVal val="visible"/>
                                      </p:to>
                                    </p:set>
                                  </p:childTnLst>
                                </p:cTn>
                              </p:par>
                            </p:childTnLst>
                          </p:cTn>
                        </p:par>
                        <p:par>
                          <p:cTn id="46" fill="hold" nodeType="afterGroup">
                            <p:stCondLst>
                              <p:cond delay="0"/>
                            </p:stCondLst>
                            <p:childTnLst>
                              <p:par>
                                <p:cTn id="47" presetID="1" presetClass="entr" presetSubtype="0" fill="hold" nodeType="afterEffect">
                                  <p:stCondLst>
                                    <p:cond delay="0"/>
                                  </p:stCondLst>
                                  <p:childTnLst>
                                    <p:set>
                                      <p:cBhvr>
                                        <p:cTn id="48" dur="1" fill="hold">
                                          <p:stCondLst>
                                            <p:cond delay="0"/>
                                          </p:stCondLst>
                                        </p:cTn>
                                        <p:tgtEl>
                                          <p:spTgt spid="248842"/>
                                        </p:tgtEl>
                                        <p:attrNameLst>
                                          <p:attrName>style.visibility</p:attrName>
                                        </p:attrNameLst>
                                      </p:cBhvr>
                                      <p:to>
                                        <p:strVal val="visible"/>
                                      </p:to>
                                    </p:set>
                                  </p:childTnLst>
                                </p:cTn>
                              </p:par>
                            </p:childTnLst>
                          </p:cTn>
                        </p:par>
                        <p:par>
                          <p:cTn id="49" fill="hold" nodeType="afterGroup">
                            <p:stCondLst>
                              <p:cond delay="0"/>
                            </p:stCondLst>
                            <p:childTnLst>
                              <p:par>
                                <p:cTn id="50" presetID="1" presetClass="entr" presetSubtype="0" fill="hold" nodeType="afterEffect">
                                  <p:stCondLst>
                                    <p:cond delay="0"/>
                                  </p:stCondLst>
                                  <p:childTnLst>
                                    <p:set>
                                      <p:cBhvr>
                                        <p:cTn id="51" dur="1" fill="hold">
                                          <p:stCondLst>
                                            <p:cond delay="0"/>
                                          </p:stCondLst>
                                        </p:cTn>
                                        <p:tgtEl>
                                          <p:spTgt spid="248843"/>
                                        </p:tgtEl>
                                        <p:attrNameLst>
                                          <p:attrName>style.visibility</p:attrName>
                                        </p:attrNameLst>
                                      </p:cBhvr>
                                      <p:to>
                                        <p:strVal val="visible"/>
                                      </p:to>
                                    </p:set>
                                  </p:childTnLst>
                                </p:cTn>
                              </p:par>
                            </p:childTnLst>
                          </p:cTn>
                        </p:par>
                        <p:par>
                          <p:cTn id="52" fill="hold" nodeType="afterGroup">
                            <p:stCondLst>
                              <p:cond delay="0"/>
                            </p:stCondLst>
                            <p:childTnLst>
                              <p:par>
                                <p:cTn id="53" presetID="1" presetClass="entr" presetSubtype="0" fill="hold" nodeType="afterEffect">
                                  <p:stCondLst>
                                    <p:cond delay="0"/>
                                  </p:stCondLst>
                                  <p:childTnLst>
                                    <p:set>
                                      <p:cBhvr>
                                        <p:cTn id="54" dur="1" fill="hold">
                                          <p:stCondLst>
                                            <p:cond delay="0"/>
                                          </p:stCondLst>
                                        </p:cTn>
                                        <p:tgtEl>
                                          <p:spTgt spid="248844"/>
                                        </p:tgtEl>
                                        <p:attrNameLst>
                                          <p:attrName>style.visibility</p:attrName>
                                        </p:attrNameLst>
                                      </p:cBhvr>
                                      <p:to>
                                        <p:strVal val="visible"/>
                                      </p:to>
                                    </p:set>
                                  </p:childTnLst>
                                </p:cTn>
                              </p:par>
                            </p:childTnLst>
                          </p:cTn>
                        </p:par>
                        <p:par>
                          <p:cTn id="55" fill="hold" nodeType="afterGroup">
                            <p:stCondLst>
                              <p:cond delay="0"/>
                            </p:stCondLst>
                            <p:childTnLst>
                              <p:par>
                                <p:cTn id="56" presetID="1" presetClass="entr" presetSubtype="0" fill="hold" nodeType="afterEffect">
                                  <p:stCondLst>
                                    <p:cond delay="0"/>
                                  </p:stCondLst>
                                  <p:childTnLst>
                                    <p:set>
                                      <p:cBhvr>
                                        <p:cTn id="57" dur="1" fill="hold">
                                          <p:stCondLst>
                                            <p:cond delay="0"/>
                                          </p:stCondLst>
                                        </p:cTn>
                                        <p:tgtEl>
                                          <p:spTgt spid="248845"/>
                                        </p:tgtEl>
                                        <p:attrNameLst>
                                          <p:attrName>style.visibility</p:attrName>
                                        </p:attrNameLst>
                                      </p:cBhvr>
                                      <p:to>
                                        <p:strVal val="visible"/>
                                      </p:to>
                                    </p:set>
                                  </p:childTnLst>
                                </p:cTn>
                              </p:par>
                            </p:childTnLst>
                          </p:cTn>
                        </p:par>
                        <p:par>
                          <p:cTn id="58" fill="hold" nodeType="afterGroup">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248861"/>
                                        </p:tgtEl>
                                        <p:attrNameLst>
                                          <p:attrName>style.visibility</p:attrName>
                                        </p:attrNameLst>
                                      </p:cBhvr>
                                      <p:to>
                                        <p:strVal val="visible"/>
                                      </p:to>
                                    </p:set>
                                  </p:childTnLst>
                                </p:cTn>
                              </p:par>
                            </p:childTnLst>
                          </p:cTn>
                        </p:par>
                        <p:par>
                          <p:cTn id="61" fill="hold" nodeType="afterGroup">
                            <p:stCondLst>
                              <p:cond delay="0"/>
                            </p:stCondLst>
                            <p:childTnLst>
                              <p:par>
                                <p:cTn id="62" presetID="1" presetClass="entr" presetSubtype="0" fill="hold" nodeType="afterEffect">
                                  <p:stCondLst>
                                    <p:cond delay="0"/>
                                  </p:stCondLst>
                                  <p:childTnLst>
                                    <p:set>
                                      <p:cBhvr>
                                        <p:cTn id="63" dur="1" fill="hold">
                                          <p:stCondLst>
                                            <p:cond delay="0"/>
                                          </p:stCondLst>
                                        </p:cTn>
                                        <p:tgtEl>
                                          <p:spTgt spid="248850"/>
                                        </p:tgtEl>
                                        <p:attrNameLst>
                                          <p:attrName>style.visibility</p:attrName>
                                        </p:attrNameLst>
                                      </p:cBhvr>
                                      <p:to>
                                        <p:strVal val="visible"/>
                                      </p:to>
                                    </p:set>
                                  </p:childTnLst>
                                </p:cTn>
                              </p:par>
                            </p:childTnLst>
                          </p:cTn>
                        </p:par>
                        <p:par>
                          <p:cTn id="64" fill="hold" nodeType="afterGroup">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248851"/>
                                        </p:tgtEl>
                                        <p:attrNameLst>
                                          <p:attrName>style.visibility</p:attrName>
                                        </p:attrNameLst>
                                      </p:cBhvr>
                                      <p:to>
                                        <p:strVal val="visible"/>
                                      </p:to>
                                    </p:set>
                                  </p:childTnLst>
                                </p:cTn>
                              </p:par>
                            </p:childTnLst>
                          </p:cTn>
                        </p:par>
                        <p:par>
                          <p:cTn id="67" fill="hold" nodeType="afterGroup">
                            <p:stCondLst>
                              <p:cond delay="0"/>
                            </p:stCondLst>
                            <p:childTnLst>
                              <p:par>
                                <p:cTn id="68" presetID="1" presetClass="entr" presetSubtype="0" fill="hold" nodeType="afterEffect">
                                  <p:stCondLst>
                                    <p:cond delay="0"/>
                                  </p:stCondLst>
                                  <p:childTnLst>
                                    <p:set>
                                      <p:cBhvr>
                                        <p:cTn id="69" dur="1" fill="hold">
                                          <p:stCondLst>
                                            <p:cond delay="0"/>
                                          </p:stCondLst>
                                        </p:cTn>
                                        <p:tgtEl>
                                          <p:spTgt spid="248852"/>
                                        </p:tgtEl>
                                        <p:attrNameLst>
                                          <p:attrName>style.visibility</p:attrName>
                                        </p:attrNameLst>
                                      </p:cBhvr>
                                      <p:to>
                                        <p:strVal val="visible"/>
                                      </p:to>
                                    </p:set>
                                  </p:childTnLst>
                                </p:cTn>
                              </p:par>
                            </p:childTnLst>
                          </p:cTn>
                        </p:par>
                        <p:par>
                          <p:cTn id="70" fill="hold" nodeType="afterGroup">
                            <p:stCondLst>
                              <p:cond delay="0"/>
                            </p:stCondLst>
                            <p:childTnLst>
                              <p:par>
                                <p:cTn id="71" presetID="1" presetClass="entr" presetSubtype="0" fill="hold" nodeType="afterEffect">
                                  <p:stCondLst>
                                    <p:cond delay="0"/>
                                  </p:stCondLst>
                                  <p:childTnLst>
                                    <p:set>
                                      <p:cBhvr>
                                        <p:cTn id="72" dur="1" fill="hold">
                                          <p:stCondLst>
                                            <p:cond delay="0"/>
                                          </p:stCondLst>
                                        </p:cTn>
                                        <p:tgtEl>
                                          <p:spTgt spid="248853"/>
                                        </p:tgtEl>
                                        <p:attrNameLst>
                                          <p:attrName>style.visibility</p:attrName>
                                        </p:attrNameLst>
                                      </p:cBhvr>
                                      <p:to>
                                        <p:strVal val="visible"/>
                                      </p:to>
                                    </p:set>
                                  </p:childTnLst>
                                </p:cTn>
                              </p:par>
                            </p:childTnLst>
                          </p:cTn>
                        </p:par>
                        <p:par>
                          <p:cTn id="73" fill="hold" nodeType="afterGroup">
                            <p:stCondLst>
                              <p:cond delay="0"/>
                            </p:stCondLst>
                            <p:childTnLst>
                              <p:par>
                                <p:cTn id="74" presetID="1" presetClass="entr" presetSubtype="0" fill="hold" grpId="0" nodeType="afterEffect">
                                  <p:stCondLst>
                                    <p:cond delay="0"/>
                                  </p:stCondLst>
                                  <p:childTnLst>
                                    <p:set>
                                      <p:cBhvr>
                                        <p:cTn id="75" dur="1" fill="hold">
                                          <p:stCondLst>
                                            <p:cond delay="0"/>
                                          </p:stCondLst>
                                        </p:cTn>
                                        <p:tgtEl>
                                          <p:spTgt spid="248854"/>
                                        </p:tgtEl>
                                        <p:attrNameLst>
                                          <p:attrName>style.visibility</p:attrName>
                                        </p:attrNameLst>
                                      </p:cBhvr>
                                      <p:to>
                                        <p:strVal val="visible"/>
                                      </p:to>
                                    </p:set>
                                  </p:childTnLst>
                                </p:cTn>
                              </p:par>
                            </p:childTnLst>
                          </p:cTn>
                        </p:par>
                        <p:par>
                          <p:cTn id="76" fill="hold" nodeType="afterGroup">
                            <p:stCondLst>
                              <p:cond delay="0"/>
                            </p:stCondLst>
                            <p:childTnLst>
                              <p:par>
                                <p:cTn id="77" presetID="1" presetClass="entr" presetSubtype="0" fill="hold" grpId="0" nodeType="afterEffect">
                                  <p:stCondLst>
                                    <p:cond delay="0"/>
                                  </p:stCondLst>
                                  <p:childTnLst>
                                    <p:set>
                                      <p:cBhvr>
                                        <p:cTn id="78" dur="1" fill="hold">
                                          <p:stCondLst>
                                            <p:cond delay="0"/>
                                          </p:stCondLst>
                                        </p:cTn>
                                        <p:tgtEl>
                                          <p:spTgt spid="248855"/>
                                        </p:tgtEl>
                                        <p:attrNameLst>
                                          <p:attrName>style.visibility</p:attrName>
                                        </p:attrNameLst>
                                      </p:cBhvr>
                                      <p:to>
                                        <p:strVal val="visible"/>
                                      </p:to>
                                    </p:set>
                                  </p:childTnLst>
                                </p:cTn>
                              </p:par>
                            </p:childTnLst>
                          </p:cTn>
                        </p:par>
                        <p:par>
                          <p:cTn id="79" fill="hold" nodeType="afterGroup">
                            <p:stCondLst>
                              <p:cond delay="0"/>
                            </p:stCondLst>
                            <p:childTnLst>
                              <p:par>
                                <p:cTn id="80" presetID="1" presetClass="entr" presetSubtype="0" fill="hold" grpId="0" nodeType="afterEffect">
                                  <p:stCondLst>
                                    <p:cond delay="0"/>
                                  </p:stCondLst>
                                  <p:childTnLst>
                                    <p:set>
                                      <p:cBhvr>
                                        <p:cTn id="81" dur="1" fill="hold">
                                          <p:stCondLst>
                                            <p:cond delay="0"/>
                                          </p:stCondLst>
                                        </p:cTn>
                                        <p:tgtEl>
                                          <p:spTgt spid="248856"/>
                                        </p:tgtEl>
                                        <p:attrNameLst>
                                          <p:attrName>style.visibility</p:attrName>
                                        </p:attrNameLst>
                                      </p:cBhvr>
                                      <p:to>
                                        <p:strVal val="visible"/>
                                      </p:to>
                                    </p:set>
                                  </p:childTnLst>
                                </p:cTn>
                              </p:par>
                            </p:childTnLst>
                          </p:cTn>
                        </p:par>
                        <p:par>
                          <p:cTn id="82" fill="hold" nodeType="afterGroup">
                            <p:stCondLst>
                              <p:cond delay="0"/>
                            </p:stCondLst>
                            <p:childTnLst>
                              <p:par>
                                <p:cTn id="83" presetID="1" presetClass="entr" presetSubtype="0" fill="hold" grpId="0" nodeType="afterEffect">
                                  <p:stCondLst>
                                    <p:cond delay="0"/>
                                  </p:stCondLst>
                                  <p:childTnLst>
                                    <p:set>
                                      <p:cBhvr>
                                        <p:cTn id="84" dur="1" fill="hold">
                                          <p:stCondLst>
                                            <p:cond delay="0"/>
                                          </p:stCondLst>
                                        </p:cTn>
                                        <p:tgtEl>
                                          <p:spTgt spid="248857"/>
                                        </p:tgtEl>
                                        <p:attrNameLst>
                                          <p:attrName>style.visibility</p:attrName>
                                        </p:attrNameLst>
                                      </p:cBhvr>
                                      <p:to>
                                        <p:strVal val="visible"/>
                                      </p:to>
                                    </p:set>
                                  </p:childTnLst>
                                </p:cTn>
                              </p:par>
                            </p:childTnLst>
                          </p:cTn>
                        </p:par>
                        <p:par>
                          <p:cTn id="85" fill="hold" nodeType="afterGroup">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248858"/>
                                        </p:tgtEl>
                                        <p:attrNameLst>
                                          <p:attrName>style.visibility</p:attrName>
                                        </p:attrNameLst>
                                      </p:cBhvr>
                                      <p:to>
                                        <p:strVal val="visible"/>
                                      </p:to>
                                    </p:set>
                                  </p:childTnLst>
                                </p:cTn>
                              </p:par>
                            </p:childTnLst>
                          </p:cTn>
                        </p:par>
                        <p:par>
                          <p:cTn id="88" fill="hold" nodeType="afterGroup">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248859"/>
                                        </p:tgtEl>
                                        <p:attrNameLst>
                                          <p:attrName>style.visibility</p:attrName>
                                        </p:attrNameLst>
                                      </p:cBhvr>
                                      <p:to>
                                        <p:strVal val="visible"/>
                                      </p:to>
                                    </p:set>
                                  </p:childTnLst>
                                </p:cTn>
                              </p:par>
                            </p:childTnLst>
                          </p:cTn>
                        </p:par>
                        <p:par>
                          <p:cTn id="91" fill="hold" nodeType="afterGroup">
                            <p:stCondLst>
                              <p:cond delay="0"/>
                            </p:stCondLst>
                            <p:childTnLst>
                              <p:par>
                                <p:cTn id="92" presetID="1" presetClass="entr" presetSubtype="0" fill="hold" nodeType="afterEffect">
                                  <p:stCondLst>
                                    <p:cond delay="0"/>
                                  </p:stCondLst>
                                  <p:childTnLst>
                                    <p:set>
                                      <p:cBhvr>
                                        <p:cTn id="93" dur="1" fill="hold">
                                          <p:stCondLst>
                                            <p:cond delay="0"/>
                                          </p:stCondLst>
                                        </p:cTn>
                                        <p:tgtEl>
                                          <p:spTgt spid="248860"/>
                                        </p:tgtEl>
                                        <p:attrNameLst>
                                          <p:attrName>style.visibility</p:attrName>
                                        </p:attrNameLst>
                                      </p:cBhvr>
                                      <p:to>
                                        <p:strVal val="visible"/>
                                      </p:to>
                                    </p:set>
                                  </p:childTnLst>
                                </p:cTn>
                              </p:par>
                            </p:childTnLst>
                          </p:cTn>
                        </p:par>
                        <p:par>
                          <p:cTn id="94" fill="hold" nodeType="afterGroup">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248874"/>
                                        </p:tgtEl>
                                        <p:attrNameLst>
                                          <p:attrName>style.visibility</p:attrName>
                                        </p:attrNameLst>
                                      </p:cBhvr>
                                      <p:to>
                                        <p:strVal val="visible"/>
                                      </p:to>
                                    </p:set>
                                  </p:childTnLst>
                                </p:cTn>
                              </p:par>
                            </p:childTnLst>
                          </p:cTn>
                        </p:par>
                        <p:par>
                          <p:cTn id="97" fill="hold" nodeType="afterGroup">
                            <p:stCondLst>
                              <p:cond delay="0"/>
                            </p:stCondLst>
                            <p:childTnLst>
                              <p:par>
                                <p:cTn id="98" presetID="1" presetClass="entr" presetSubtype="0" fill="hold" grpId="0" nodeType="afterEffect">
                                  <p:stCondLst>
                                    <p:cond delay="0"/>
                                  </p:stCondLst>
                                  <p:childTnLst>
                                    <p:set>
                                      <p:cBhvr>
                                        <p:cTn id="99" dur="1" fill="hold">
                                          <p:stCondLst>
                                            <p:cond delay="0"/>
                                          </p:stCondLst>
                                        </p:cTn>
                                        <p:tgtEl>
                                          <p:spTgt spid="248873"/>
                                        </p:tgtEl>
                                        <p:attrNameLst>
                                          <p:attrName>style.visibility</p:attrName>
                                        </p:attrNameLst>
                                      </p:cBhvr>
                                      <p:to>
                                        <p:strVal val="visible"/>
                                      </p:to>
                                    </p:set>
                                  </p:childTnLst>
                                </p:cTn>
                              </p:par>
                            </p:childTnLst>
                          </p:cTn>
                        </p:par>
                        <p:par>
                          <p:cTn id="100" fill="hold" nodeType="afterGroup">
                            <p:stCondLst>
                              <p:cond delay="0"/>
                            </p:stCondLst>
                            <p:childTnLst>
                              <p:par>
                                <p:cTn id="101" presetID="1" presetClass="entr" presetSubtype="0" fill="hold" nodeType="afterEffect">
                                  <p:stCondLst>
                                    <p:cond delay="0"/>
                                  </p:stCondLst>
                                  <p:childTnLst>
                                    <p:set>
                                      <p:cBhvr>
                                        <p:cTn id="102" dur="1" fill="hold">
                                          <p:stCondLst>
                                            <p:cond delay="0"/>
                                          </p:stCondLst>
                                        </p:cTn>
                                        <p:tgtEl>
                                          <p:spTgt spid="248865"/>
                                        </p:tgtEl>
                                        <p:attrNameLst>
                                          <p:attrName>style.visibility</p:attrName>
                                        </p:attrNameLst>
                                      </p:cBhvr>
                                      <p:to>
                                        <p:strVal val="visible"/>
                                      </p:to>
                                    </p:set>
                                  </p:childTnLst>
                                </p:cTn>
                              </p:par>
                            </p:childTnLst>
                          </p:cTn>
                        </p:par>
                        <p:par>
                          <p:cTn id="103" fill="hold" nodeType="afterGroup">
                            <p:stCondLst>
                              <p:cond delay="0"/>
                            </p:stCondLst>
                            <p:childTnLst>
                              <p:par>
                                <p:cTn id="104" presetID="1" presetClass="entr" presetSubtype="0" fill="hold" nodeType="afterEffect">
                                  <p:stCondLst>
                                    <p:cond delay="0"/>
                                  </p:stCondLst>
                                  <p:childTnLst>
                                    <p:set>
                                      <p:cBhvr>
                                        <p:cTn id="105" dur="1" fill="hold">
                                          <p:stCondLst>
                                            <p:cond delay="0"/>
                                          </p:stCondLst>
                                        </p:cTn>
                                        <p:tgtEl>
                                          <p:spTgt spid="248871"/>
                                        </p:tgtEl>
                                        <p:attrNameLst>
                                          <p:attrName>style.visibility</p:attrName>
                                        </p:attrNameLst>
                                      </p:cBhvr>
                                      <p:to>
                                        <p:strVal val="visible"/>
                                      </p:to>
                                    </p:set>
                                  </p:childTnLst>
                                </p:cTn>
                              </p:par>
                            </p:childTnLst>
                          </p:cTn>
                        </p:par>
                        <p:par>
                          <p:cTn id="106" fill="hold" nodeType="afterGroup">
                            <p:stCondLst>
                              <p:cond delay="0"/>
                            </p:stCondLst>
                            <p:childTnLst>
                              <p:par>
                                <p:cTn id="107" presetID="1" presetClass="entr" presetSubtype="0" fill="hold" nodeType="afterEffect">
                                  <p:stCondLst>
                                    <p:cond delay="0"/>
                                  </p:stCondLst>
                                  <p:childTnLst>
                                    <p:set>
                                      <p:cBhvr>
                                        <p:cTn id="108" dur="1" fill="hold">
                                          <p:stCondLst>
                                            <p:cond delay="0"/>
                                          </p:stCondLst>
                                        </p:cTn>
                                        <p:tgtEl>
                                          <p:spTgt spid="248866"/>
                                        </p:tgtEl>
                                        <p:attrNameLst>
                                          <p:attrName>style.visibility</p:attrName>
                                        </p:attrNameLst>
                                      </p:cBhvr>
                                      <p:to>
                                        <p:strVal val="visible"/>
                                      </p:to>
                                    </p:set>
                                  </p:childTnLst>
                                </p:cTn>
                              </p:par>
                            </p:childTnLst>
                          </p:cTn>
                        </p:par>
                        <p:par>
                          <p:cTn id="109" fill="hold" nodeType="afterGroup">
                            <p:stCondLst>
                              <p:cond delay="0"/>
                            </p:stCondLst>
                            <p:childTnLst>
                              <p:par>
                                <p:cTn id="110" presetID="1" presetClass="entr" presetSubtype="0" fill="hold" nodeType="afterEffect">
                                  <p:stCondLst>
                                    <p:cond delay="0"/>
                                  </p:stCondLst>
                                  <p:childTnLst>
                                    <p:set>
                                      <p:cBhvr>
                                        <p:cTn id="111" dur="1" fill="hold">
                                          <p:stCondLst>
                                            <p:cond delay="0"/>
                                          </p:stCondLst>
                                        </p:cTn>
                                        <p:tgtEl>
                                          <p:spTgt spid="248867"/>
                                        </p:tgtEl>
                                        <p:attrNameLst>
                                          <p:attrName>style.visibility</p:attrName>
                                        </p:attrNameLst>
                                      </p:cBhvr>
                                      <p:to>
                                        <p:strVal val="visible"/>
                                      </p:to>
                                    </p:set>
                                  </p:childTnLst>
                                </p:cTn>
                              </p:par>
                            </p:childTnLst>
                          </p:cTn>
                        </p:par>
                        <p:par>
                          <p:cTn id="112" fill="hold" nodeType="afterGroup">
                            <p:stCondLst>
                              <p:cond delay="0"/>
                            </p:stCondLst>
                            <p:childTnLst>
                              <p:par>
                                <p:cTn id="113" presetID="1" presetClass="entr" presetSubtype="0" fill="hold" nodeType="afterEffect">
                                  <p:stCondLst>
                                    <p:cond delay="0"/>
                                  </p:stCondLst>
                                  <p:childTnLst>
                                    <p:set>
                                      <p:cBhvr>
                                        <p:cTn id="114" dur="1" fill="hold">
                                          <p:stCondLst>
                                            <p:cond delay="0"/>
                                          </p:stCondLst>
                                        </p:cTn>
                                        <p:tgtEl>
                                          <p:spTgt spid="248868"/>
                                        </p:tgtEl>
                                        <p:attrNameLst>
                                          <p:attrName>style.visibility</p:attrName>
                                        </p:attrNameLst>
                                      </p:cBhvr>
                                      <p:to>
                                        <p:strVal val="visible"/>
                                      </p:to>
                                    </p:set>
                                  </p:childTnLst>
                                </p:cTn>
                              </p:par>
                            </p:childTnLst>
                          </p:cTn>
                        </p:par>
                        <p:par>
                          <p:cTn id="115" fill="hold" nodeType="afterGroup">
                            <p:stCondLst>
                              <p:cond delay="0"/>
                            </p:stCondLst>
                            <p:childTnLst>
                              <p:par>
                                <p:cTn id="116" presetID="1" presetClass="entr" presetSubtype="0" fill="hold" nodeType="afterEffect">
                                  <p:stCondLst>
                                    <p:cond delay="0"/>
                                  </p:stCondLst>
                                  <p:childTnLst>
                                    <p:set>
                                      <p:cBhvr>
                                        <p:cTn id="117" dur="1" fill="hold">
                                          <p:stCondLst>
                                            <p:cond delay="0"/>
                                          </p:stCondLst>
                                        </p:cTn>
                                        <p:tgtEl>
                                          <p:spTgt spid="248869"/>
                                        </p:tgtEl>
                                        <p:attrNameLst>
                                          <p:attrName>style.visibility</p:attrName>
                                        </p:attrNameLst>
                                      </p:cBhvr>
                                      <p:to>
                                        <p:strVal val="visible"/>
                                      </p:to>
                                    </p:set>
                                  </p:childTnLst>
                                </p:cTn>
                              </p:par>
                            </p:childTnLst>
                          </p:cTn>
                        </p:par>
                        <p:par>
                          <p:cTn id="118" fill="hold" nodeType="afterGroup">
                            <p:stCondLst>
                              <p:cond delay="0"/>
                            </p:stCondLst>
                            <p:childTnLst>
                              <p:par>
                                <p:cTn id="119" presetID="1" presetClass="entr" presetSubtype="0" fill="hold" nodeType="afterEffect">
                                  <p:stCondLst>
                                    <p:cond delay="0"/>
                                  </p:stCondLst>
                                  <p:childTnLst>
                                    <p:set>
                                      <p:cBhvr>
                                        <p:cTn id="120" dur="1" fill="hold">
                                          <p:stCondLst>
                                            <p:cond delay="0"/>
                                          </p:stCondLst>
                                        </p:cTn>
                                        <p:tgtEl>
                                          <p:spTgt spid="248836"/>
                                        </p:tgtEl>
                                        <p:attrNameLst>
                                          <p:attrName>style.visibility</p:attrName>
                                        </p:attrNameLst>
                                      </p:cBhvr>
                                      <p:to>
                                        <p:strVal val="visible"/>
                                      </p:to>
                                    </p:set>
                                  </p:childTnLst>
                                </p:cTn>
                              </p:par>
                            </p:childTnLst>
                          </p:cTn>
                        </p:par>
                        <p:par>
                          <p:cTn id="121" fill="hold" nodeType="afterGroup">
                            <p:stCondLst>
                              <p:cond delay="0"/>
                            </p:stCondLst>
                            <p:childTnLst>
                              <p:par>
                                <p:cTn id="122" presetID="1" presetClass="entr" presetSubtype="0" fill="hold" grpId="0" nodeType="afterEffect">
                                  <p:stCondLst>
                                    <p:cond delay="0"/>
                                  </p:stCondLst>
                                  <p:childTnLst>
                                    <p:set>
                                      <p:cBhvr>
                                        <p:cTn id="123" dur="1" fill="hold">
                                          <p:stCondLst>
                                            <p:cond delay="0"/>
                                          </p:stCondLst>
                                        </p:cTn>
                                        <p:tgtEl>
                                          <p:spTgt spid="248875"/>
                                        </p:tgtEl>
                                        <p:attrNameLst>
                                          <p:attrName>style.visibility</p:attrName>
                                        </p:attrNameLst>
                                      </p:cBhvr>
                                      <p:to>
                                        <p:strVal val="visible"/>
                                      </p:to>
                                    </p:set>
                                  </p:childTnLst>
                                </p:cTn>
                              </p:par>
                            </p:childTnLst>
                          </p:cTn>
                        </p:par>
                        <p:par>
                          <p:cTn id="124" fill="hold" nodeType="afterGroup">
                            <p:stCondLst>
                              <p:cond delay="0"/>
                            </p:stCondLst>
                            <p:childTnLst>
                              <p:par>
                                <p:cTn id="125" presetID="1" presetClass="entr" presetSubtype="0" fill="hold" grpId="0" nodeType="afterEffect">
                                  <p:stCondLst>
                                    <p:cond delay="0"/>
                                  </p:stCondLst>
                                  <p:childTnLst>
                                    <p:set>
                                      <p:cBhvr>
                                        <p:cTn id="126" dur="1" fill="hold">
                                          <p:stCondLst>
                                            <p:cond delay="0"/>
                                          </p:stCondLst>
                                        </p:cTn>
                                        <p:tgtEl>
                                          <p:spTgt spid="248876"/>
                                        </p:tgtEl>
                                        <p:attrNameLst>
                                          <p:attrName>style.visibility</p:attrName>
                                        </p:attrNameLst>
                                      </p:cBhvr>
                                      <p:to>
                                        <p:strVal val="visible"/>
                                      </p:to>
                                    </p:set>
                                  </p:childTnLst>
                                </p:cTn>
                              </p:par>
                            </p:childTnLst>
                          </p:cTn>
                        </p:par>
                        <p:par>
                          <p:cTn id="127" fill="hold" nodeType="afterGroup">
                            <p:stCondLst>
                              <p:cond delay="0"/>
                            </p:stCondLst>
                            <p:childTnLst>
                              <p:par>
                                <p:cTn id="128" presetID="1" presetClass="entr" presetSubtype="0" fill="hold" grpId="0" nodeType="afterEffect">
                                  <p:stCondLst>
                                    <p:cond delay="0"/>
                                  </p:stCondLst>
                                  <p:childTnLst>
                                    <p:set>
                                      <p:cBhvr>
                                        <p:cTn id="129" dur="1" fill="hold">
                                          <p:stCondLst>
                                            <p:cond delay="0"/>
                                          </p:stCondLst>
                                        </p:cTn>
                                        <p:tgtEl>
                                          <p:spTgt spid="248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7" grpId="0"/>
      <p:bldP spid="248848" grpId="0"/>
      <p:bldP spid="248851" grpId="0"/>
      <p:bldP spid="248854" grpId="0" animBg="1"/>
      <p:bldP spid="248855" grpId="0" animBg="1"/>
      <p:bldP spid="248856" grpId="0" animBg="1"/>
      <p:bldP spid="248857" grpId="0"/>
      <p:bldP spid="248858" grpId="0"/>
      <p:bldP spid="248859" grpId="0"/>
      <p:bldP spid="248861" grpId="0"/>
      <p:bldP spid="248873" grpId="0"/>
      <p:bldP spid="248874" grpId="0"/>
      <p:bldP spid="248875" grpId="0"/>
      <p:bldP spid="248876" grpId="0"/>
      <p:bldP spid="2488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19373"/>
            <a:ext cx="9144000" cy="2865750"/>
          </a:xfrm>
        </p:spPr>
        <p:txBody>
          <a:bodyPr>
            <a:noAutofit/>
          </a:bodyPr>
          <a:lstStyle/>
          <a:p>
            <a:pPr marL="68580" indent="0" algn="ctr">
              <a:spcBef>
                <a:spcPts val="0"/>
              </a:spcBef>
              <a:buNone/>
            </a:pPr>
            <a:r>
              <a:rPr lang="en-US" sz="8000" dirty="0">
                <a:solidFill>
                  <a:srgbClr val="009999"/>
                </a:solidFill>
                <a:effectLst>
                  <a:outerShdw blurRad="38100" dist="38100" dir="2700000" algn="tl">
                    <a:srgbClr val="000000">
                      <a:alpha val="43137"/>
                    </a:srgbClr>
                  </a:outerShdw>
                </a:effectLst>
                <a:latin typeface="Century" panose="02040604050505020304" pitchFamily="18" charset="0"/>
              </a:rPr>
              <a:t>Why choose </a:t>
            </a:r>
          </a:p>
          <a:p>
            <a:pPr marL="68580" indent="0" algn="ctr">
              <a:spcBef>
                <a:spcPts val="0"/>
              </a:spcBef>
              <a:buNone/>
            </a:pPr>
            <a:r>
              <a:rPr lang="en-US" sz="8000" dirty="0">
                <a:solidFill>
                  <a:srgbClr val="009999"/>
                </a:solidFill>
                <a:effectLst>
                  <a:outerShdw blurRad="38100" dist="38100" dir="2700000" algn="tl">
                    <a:srgbClr val="000000">
                      <a:alpha val="43137"/>
                    </a:srgbClr>
                  </a:outerShdw>
                </a:effectLst>
                <a:latin typeface="Century" panose="02040604050505020304" pitchFamily="18" charset="0"/>
              </a:rPr>
              <a:t>Intensive French?</a:t>
            </a:r>
          </a:p>
        </p:txBody>
      </p:sp>
      <p:pic>
        <p:nvPicPr>
          <p:cNvPr id="2" name="Picture 1"/>
          <p:cNvPicPr>
            <a:picLocks noChangeAspect="1"/>
          </p:cNvPicPr>
          <p:nvPr/>
        </p:nvPicPr>
        <p:blipFill>
          <a:blip r:embed="rId3"/>
          <a:stretch>
            <a:fillRect/>
          </a:stretch>
        </p:blipFill>
        <p:spPr>
          <a:xfrm>
            <a:off x="0" y="0"/>
            <a:ext cx="2353260" cy="859611"/>
          </a:xfrm>
          <a:prstGeom prst="rect">
            <a:avLst/>
          </a:prstGeom>
        </p:spPr>
      </p:pic>
    </p:spTree>
    <p:extLst>
      <p:ext uri="{BB962C8B-B14F-4D97-AF65-F5344CB8AC3E}">
        <p14:creationId xmlns:p14="http://schemas.microsoft.com/office/powerpoint/2010/main" val="374844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45172" y="1998303"/>
            <a:ext cx="8039910" cy="1981372"/>
            <a:chOff x="545172" y="1917304"/>
            <a:chExt cx="8039910" cy="1981372"/>
          </a:xfrm>
        </p:grpSpPr>
        <p:grpSp>
          <p:nvGrpSpPr>
            <p:cNvPr id="13" name="Group 12"/>
            <p:cNvGrpSpPr/>
            <p:nvPr/>
          </p:nvGrpSpPr>
          <p:grpSpPr>
            <a:xfrm>
              <a:off x="3406998" y="1917304"/>
              <a:ext cx="2292295" cy="1981372"/>
              <a:chOff x="9877457" y="-269516"/>
              <a:chExt cx="2292295" cy="1981372"/>
            </a:xfrm>
          </p:grpSpPr>
          <p:pic>
            <p:nvPicPr>
              <p:cNvPr id="3" name="Picture 2"/>
              <p:cNvPicPr>
                <a:picLocks noChangeAspect="1"/>
              </p:cNvPicPr>
              <p:nvPr/>
            </p:nvPicPr>
            <p:blipFill>
              <a:blip r:embed="rId3"/>
              <a:stretch>
                <a:fillRect/>
              </a:stretch>
            </p:blipFill>
            <p:spPr>
              <a:xfrm>
                <a:off x="9877457" y="-269516"/>
                <a:ext cx="2292295" cy="1981372"/>
              </a:xfrm>
              <a:prstGeom prst="rect">
                <a:avLst/>
              </a:prstGeom>
            </p:spPr>
          </p:pic>
          <p:sp>
            <p:nvSpPr>
              <p:cNvPr id="5" name="TextBox 4"/>
              <p:cNvSpPr txBox="1"/>
              <p:nvPr/>
            </p:nvSpPr>
            <p:spPr>
              <a:xfrm>
                <a:off x="10784264" y="471341"/>
                <a:ext cx="527901" cy="769441"/>
              </a:xfrm>
              <a:prstGeom prst="rect">
                <a:avLst/>
              </a:prstGeom>
              <a:noFill/>
            </p:spPr>
            <p:txBody>
              <a:bodyPr wrap="square" rtlCol="0">
                <a:spAutoFit/>
              </a:bodyPr>
              <a:lstStyle/>
              <a:p>
                <a:pPr algn="ctr"/>
                <a:r>
                  <a:rPr lang="en-CA" sz="4400" b="1" dirty="0">
                    <a:solidFill>
                      <a:schemeClr val="bg1"/>
                    </a:solidFill>
                    <a:latin typeface="Century" panose="02040604050505020304" pitchFamily="18" charset="0"/>
                  </a:rPr>
                  <a:t>T</a:t>
                </a:r>
              </a:p>
            </p:txBody>
          </p:sp>
        </p:grpSp>
        <p:grpSp>
          <p:nvGrpSpPr>
            <p:cNvPr id="12" name="Group 11"/>
            <p:cNvGrpSpPr/>
            <p:nvPr/>
          </p:nvGrpSpPr>
          <p:grpSpPr>
            <a:xfrm>
              <a:off x="545172" y="1998303"/>
              <a:ext cx="2121031" cy="1819374"/>
              <a:chOff x="9298500" y="1895579"/>
              <a:chExt cx="2121031" cy="1819374"/>
            </a:xfrm>
          </p:grpSpPr>
          <p:sp>
            <p:nvSpPr>
              <p:cNvPr id="2" name="Isosceles Triangle 1"/>
              <p:cNvSpPr/>
              <p:nvPr/>
            </p:nvSpPr>
            <p:spPr>
              <a:xfrm>
                <a:off x="9298500" y="1895579"/>
                <a:ext cx="2121031" cy="1819374"/>
              </a:xfrm>
              <a:prstGeom prst="triangle">
                <a:avLst/>
              </a:prstGeom>
              <a:solidFill>
                <a:srgbClr val="FA8F1A"/>
              </a:solidFill>
              <a:ln>
                <a:solidFill>
                  <a:srgbClr val="FA8F1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p:cNvSpPr/>
              <p:nvPr/>
            </p:nvSpPr>
            <p:spPr>
              <a:xfrm>
                <a:off x="10018608" y="2622165"/>
                <a:ext cx="680816" cy="769441"/>
              </a:xfrm>
              <a:prstGeom prst="rect">
                <a:avLst/>
              </a:prstGeom>
              <a:ln>
                <a:solidFill>
                  <a:srgbClr val="FA8F1A"/>
                </a:solidFill>
              </a:ln>
            </p:spPr>
            <p:txBody>
              <a:bodyPr wrap="square">
                <a:spAutoFit/>
              </a:bodyPr>
              <a:lstStyle/>
              <a:p>
                <a:pPr algn="ctr"/>
                <a:r>
                  <a:rPr lang="en-CA" sz="4400" b="1" dirty="0">
                    <a:solidFill>
                      <a:schemeClr val="bg1"/>
                    </a:solidFill>
                    <a:latin typeface="Century" panose="02040604050505020304" pitchFamily="18" charset="0"/>
                  </a:rPr>
                  <a:t>C</a:t>
                </a:r>
              </a:p>
            </p:txBody>
          </p:sp>
        </p:grpSp>
        <p:grpSp>
          <p:nvGrpSpPr>
            <p:cNvPr id="11" name="Group 10"/>
            <p:cNvGrpSpPr/>
            <p:nvPr/>
          </p:nvGrpSpPr>
          <p:grpSpPr>
            <a:xfrm>
              <a:off x="6440088" y="1998303"/>
              <a:ext cx="2144994" cy="1819374"/>
              <a:chOff x="9623002" y="3898676"/>
              <a:chExt cx="2144994" cy="1819374"/>
            </a:xfrm>
          </p:grpSpPr>
          <p:sp>
            <p:nvSpPr>
              <p:cNvPr id="10" name="Isosceles Triangle 9"/>
              <p:cNvSpPr/>
              <p:nvPr/>
            </p:nvSpPr>
            <p:spPr>
              <a:xfrm>
                <a:off x="9623002" y="3898676"/>
                <a:ext cx="2144994" cy="1819374"/>
              </a:xfrm>
              <a:prstGeom prst="triangle">
                <a:avLst/>
              </a:prstGeom>
              <a:solidFill>
                <a:srgbClr val="00B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CA"/>
              </a:p>
            </p:txBody>
          </p:sp>
          <p:sp>
            <p:nvSpPr>
              <p:cNvPr id="9" name="Rectangle 8"/>
              <p:cNvSpPr/>
              <p:nvPr/>
            </p:nvSpPr>
            <p:spPr>
              <a:xfrm>
                <a:off x="10236880" y="4599703"/>
                <a:ext cx="917238" cy="769441"/>
              </a:xfrm>
              <a:prstGeom prst="rect">
                <a:avLst/>
              </a:prstGeom>
            </p:spPr>
            <p:txBody>
              <a:bodyPr wrap="none">
                <a:spAutoFit/>
              </a:bodyPr>
              <a:lstStyle/>
              <a:p>
                <a:pPr lvl="0" algn="ctr"/>
                <a:r>
                  <a:rPr lang="en-CA" sz="4400" b="1" dirty="0">
                    <a:solidFill>
                      <a:prstClr val="white"/>
                    </a:solidFill>
                    <a:latin typeface="Century" panose="02040604050505020304" pitchFamily="18" charset="0"/>
                  </a:rPr>
                  <a:t>PS</a:t>
                </a:r>
              </a:p>
            </p:txBody>
          </p:sp>
        </p:grpSp>
      </p:grpSp>
      <p:sp>
        <p:nvSpPr>
          <p:cNvPr id="16" name="TextBox 15"/>
          <p:cNvSpPr txBox="1"/>
          <p:nvPr/>
        </p:nvSpPr>
        <p:spPr>
          <a:xfrm>
            <a:off x="5755" y="3979675"/>
            <a:ext cx="9144000" cy="769441"/>
          </a:xfrm>
          <a:prstGeom prst="rect">
            <a:avLst/>
          </a:prstGeom>
          <a:noFill/>
        </p:spPr>
        <p:txBody>
          <a:bodyPr wrap="square" rtlCol="0">
            <a:spAutoFit/>
          </a:bodyPr>
          <a:lstStyle/>
          <a:p>
            <a:pPr algn="ctr"/>
            <a:r>
              <a:rPr lang="en-CA" sz="4400" b="1" dirty="0">
                <a:solidFill>
                  <a:schemeClr val="tx1">
                    <a:lumMod val="50000"/>
                    <a:lumOff val="50000"/>
                  </a:schemeClr>
                </a:solidFill>
                <a:effectLst>
                  <a:outerShdw blurRad="38100" dist="38100" dir="2700000" algn="tl">
                    <a:srgbClr val="000000">
                      <a:alpha val="43137"/>
                    </a:srgbClr>
                  </a:outerShdw>
                </a:effectLst>
                <a:latin typeface="Century" panose="02040604050505020304" pitchFamily="18" charset="0"/>
              </a:rPr>
              <a:t>Core Competencies</a:t>
            </a:r>
          </a:p>
        </p:txBody>
      </p:sp>
      <p:pic>
        <p:nvPicPr>
          <p:cNvPr id="4" name="Picture 3"/>
          <p:cNvPicPr>
            <a:picLocks noChangeAspect="1"/>
          </p:cNvPicPr>
          <p:nvPr/>
        </p:nvPicPr>
        <p:blipFill>
          <a:blip r:embed="rId4"/>
          <a:stretch>
            <a:fillRect/>
          </a:stretch>
        </p:blipFill>
        <p:spPr>
          <a:xfrm>
            <a:off x="-21023" y="0"/>
            <a:ext cx="2353260" cy="859611"/>
          </a:xfrm>
          <a:prstGeom prst="rect">
            <a:avLst/>
          </a:prstGeom>
        </p:spPr>
      </p:pic>
    </p:spTree>
    <p:extLst>
      <p:ext uri="{BB962C8B-B14F-4D97-AF65-F5344CB8AC3E}">
        <p14:creationId xmlns:p14="http://schemas.microsoft.com/office/powerpoint/2010/main" val="413600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762000" y="406400"/>
            <a:ext cx="7772400" cy="1143000"/>
          </a:xfrm>
        </p:spPr>
        <p:txBody>
          <a:bodyPr/>
          <a:lstStyle/>
          <a:p>
            <a:pPr>
              <a:defRPr/>
            </a:pPr>
            <a:r>
              <a:rPr lang="en-US" sz="3600" b="1" dirty="0">
                <a:solidFill>
                  <a:srgbClr val="009999"/>
                </a:solidFill>
                <a:effectLst>
                  <a:outerShdw blurRad="38100" dist="38100" dir="2700000" algn="tl">
                    <a:srgbClr val="000000">
                      <a:alpha val="43137"/>
                    </a:srgbClr>
                  </a:outerShdw>
                </a:effectLst>
                <a:latin typeface="Century" panose="02040604050505020304" pitchFamily="18" charset="0"/>
              </a:rPr>
              <a:t>Effect on English Language Skills</a:t>
            </a:r>
            <a:endParaRPr lang="en-US" b="1" dirty="0">
              <a:solidFill>
                <a:srgbClr val="009999"/>
              </a:solidFill>
              <a:effectLst>
                <a:outerShdw blurRad="38100" dist="38100" dir="2700000" algn="tl">
                  <a:srgbClr val="000000">
                    <a:alpha val="43137"/>
                  </a:srgbClr>
                </a:outerShdw>
              </a:effectLst>
              <a:latin typeface="Century" panose="02040604050505020304" pitchFamily="18" charset="0"/>
            </a:endParaRPr>
          </a:p>
        </p:txBody>
      </p:sp>
      <p:sp>
        <p:nvSpPr>
          <p:cNvPr id="129027" name="Rectangle 3"/>
          <p:cNvSpPr>
            <a:spLocks noGrp="1" noChangeArrowheads="1"/>
          </p:cNvSpPr>
          <p:nvPr>
            <p:ph idx="1"/>
          </p:nvPr>
        </p:nvSpPr>
        <p:spPr>
          <a:xfrm>
            <a:off x="1371600" y="1752600"/>
            <a:ext cx="7162800" cy="3962400"/>
          </a:xfrm>
        </p:spPr>
        <p:txBody>
          <a:bodyPr>
            <a:normAutofit/>
          </a:bodyPr>
          <a:lstStyle/>
          <a:p>
            <a:pPr>
              <a:buClr>
                <a:srgbClr val="009999"/>
              </a:buClr>
              <a:defRPr/>
            </a:pPr>
            <a:r>
              <a:rPr lang="en-US" sz="2800" dirty="0">
                <a:latin typeface="Century" panose="02040604050505020304" pitchFamily="18" charset="0"/>
              </a:rPr>
              <a:t>No negative effect</a:t>
            </a:r>
          </a:p>
          <a:p>
            <a:pPr>
              <a:buClr>
                <a:srgbClr val="009999"/>
              </a:buClr>
              <a:defRPr/>
            </a:pPr>
            <a:r>
              <a:rPr lang="en-US" sz="2800" dirty="0">
                <a:latin typeface="Century" panose="02040604050505020304" pitchFamily="18" charset="0"/>
              </a:rPr>
              <a:t>Improvement in English skills for some ELL students</a:t>
            </a:r>
          </a:p>
          <a:p>
            <a:pPr>
              <a:buClr>
                <a:srgbClr val="009999"/>
              </a:buClr>
              <a:defRPr/>
            </a:pPr>
            <a:r>
              <a:rPr lang="en-US" sz="2800" dirty="0">
                <a:latin typeface="Century" panose="02040604050505020304" pitchFamily="18" charset="0"/>
              </a:rPr>
              <a:t>Often students gain a greater understanding of the English language through the study of a new language</a:t>
            </a:r>
          </a:p>
          <a:p>
            <a:pPr>
              <a:buFontTx/>
              <a:buNone/>
              <a:defRPr/>
            </a:pPr>
            <a:endParaRPr lang="en-US" sz="2800" dirty="0">
              <a:cs typeface="+mn-cs"/>
            </a:endParaRPr>
          </a:p>
        </p:txBody>
      </p:sp>
      <p:pic>
        <p:nvPicPr>
          <p:cNvPr id="4" name="Picture 3"/>
          <p:cNvPicPr>
            <a:picLocks noChangeAspect="1"/>
          </p:cNvPicPr>
          <p:nvPr/>
        </p:nvPicPr>
        <p:blipFill>
          <a:blip r:embed="rId3"/>
          <a:stretch>
            <a:fillRect/>
          </a:stretch>
        </p:blipFill>
        <p:spPr>
          <a:xfrm>
            <a:off x="0" y="-23406"/>
            <a:ext cx="2353260" cy="859611"/>
          </a:xfrm>
          <a:prstGeom prst="rect">
            <a:avLst/>
          </a:prstGeom>
        </p:spPr>
      </p:pic>
    </p:spTree>
    <p:extLst>
      <p:ext uri="{BB962C8B-B14F-4D97-AF65-F5344CB8AC3E}">
        <p14:creationId xmlns:p14="http://schemas.microsoft.com/office/powerpoint/2010/main" val="3739309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29467"/>
            <a:ext cx="9144000" cy="2876546"/>
          </a:xfrm>
        </p:spPr>
        <p:txBody>
          <a:bodyPr>
            <a:noAutofit/>
          </a:bodyPr>
          <a:lstStyle/>
          <a:p>
            <a:pPr marL="68580" indent="0" algn="ctr">
              <a:buNone/>
            </a:pPr>
            <a:r>
              <a:rPr lang="en-US" sz="7200" b="1" dirty="0">
                <a:solidFill>
                  <a:srgbClr val="009999"/>
                </a:solidFill>
                <a:effectLst>
                  <a:outerShdw blurRad="38100" dist="38100" dir="2700000" algn="tl">
                    <a:srgbClr val="000000">
                      <a:alpha val="43137"/>
                    </a:srgbClr>
                  </a:outerShdw>
                </a:effectLst>
                <a:latin typeface="Century" panose="02040604050505020304" pitchFamily="18" charset="0"/>
              </a:rPr>
              <a:t>Intensive French</a:t>
            </a:r>
          </a:p>
          <a:p>
            <a:pPr marL="68580" indent="0" algn="ctr">
              <a:buNone/>
            </a:pPr>
            <a:r>
              <a:rPr lang="en-US" sz="7200" b="1" dirty="0">
                <a:solidFill>
                  <a:srgbClr val="009999"/>
                </a:solidFill>
                <a:effectLst>
                  <a:outerShdw blurRad="38100" dist="38100" dir="2700000" algn="tl">
                    <a:srgbClr val="000000">
                      <a:alpha val="43137"/>
                    </a:srgbClr>
                  </a:outerShdw>
                </a:effectLst>
                <a:latin typeface="Century" panose="02040604050505020304" pitchFamily="18" charset="0"/>
              </a:rPr>
              <a:t>Structure</a:t>
            </a:r>
          </a:p>
        </p:txBody>
      </p:sp>
      <p:pic>
        <p:nvPicPr>
          <p:cNvPr id="2" name="Picture 1"/>
          <p:cNvPicPr>
            <a:picLocks noChangeAspect="1"/>
          </p:cNvPicPr>
          <p:nvPr/>
        </p:nvPicPr>
        <p:blipFill>
          <a:blip r:embed="rId3"/>
          <a:stretch>
            <a:fillRect/>
          </a:stretch>
        </p:blipFill>
        <p:spPr>
          <a:xfrm>
            <a:off x="0" y="0"/>
            <a:ext cx="2353260" cy="859611"/>
          </a:xfrm>
          <a:prstGeom prst="rect">
            <a:avLst/>
          </a:prstGeom>
        </p:spPr>
      </p:pic>
    </p:spTree>
    <p:extLst>
      <p:ext uri="{BB962C8B-B14F-4D97-AF65-F5344CB8AC3E}">
        <p14:creationId xmlns:p14="http://schemas.microsoft.com/office/powerpoint/2010/main" val="19402269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B5EA2A5A0F48419C055222E76117E0" ma:contentTypeVersion="1" ma:contentTypeDescription="Create a new document." ma:contentTypeScope="" ma:versionID="136829a198756d8470f37a4f30608fd0">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4576D7-8B13-4C7E-8362-3F6ACEB93E9C}"/>
</file>

<file path=customXml/itemProps2.xml><?xml version="1.0" encoding="utf-8"?>
<ds:datastoreItem xmlns:ds="http://schemas.openxmlformats.org/officeDocument/2006/customXml" ds:itemID="{D1B5B4C8-6F2B-4DB8-9729-D405A579E74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4CEEC1-AF4E-47CF-B921-68528BEEBB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5581</TotalTime>
  <Words>1389</Words>
  <Application>Microsoft Macintosh PowerPoint</Application>
  <PresentationFormat>On-screen Show (4:3)</PresentationFormat>
  <Paragraphs>171</Paragraphs>
  <Slides>32</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Century</vt:lpstr>
      <vt:lpstr>News Gothic MT</vt:lpstr>
      <vt:lpstr>Wingdings 2</vt:lpstr>
      <vt:lpstr>Breeze</vt:lpstr>
      <vt:lpstr>PowerPoint Presentation</vt:lpstr>
      <vt:lpstr>Intensive French  Information Meeting</vt:lpstr>
      <vt:lpstr>PowerPoint Presentation</vt:lpstr>
      <vt:lpstr>Intensive French - Surrey</vt:lpstr>
      <vt:lpstr>PowerPoint Presentation</vt:lpstr>
      <vt:lpstr>PowerPoint Presentation</vt:lpstr>
      <vt:lpstr>PowerPoint Presentation</vt:lpstr>
      <vt:lpstr>Effect on English Language Skills</vt:lpstr>
      <vt:lpstr>PowerPoint Presentation</vt:lpstr>
      <vt:lpstr>The first five months are  called the Intensive Phase.  These months are very important in your child’s language learning. </vt:lpstr>
      <vt:lpstr>Oral Language Development</vt:lpstr>
      <vt:lpstr>5 Month  Intensive Language Learning</vt:lpstr>
      <vt:lpstr>A day in IF</vt:lpstr>
      <vt:lpstr>PowerPoint Presentation</vt:lpstr>
      <vt:lpstr>Studies have indicated that students who are exposed to a period of intensive 2nd language study show greater progress than students exposed to the same number of hours of instruction spread out over a longer time period.      (Lightbown and Spada, 1989)</vt:lpstr>
      <vt:lpstr>Second Five Months (February to end of June):  </vt:lpstr>
      <vt:lpstr>PowerPoint Presentation</vt:lpstr>
      <vt:lpstr>IF Goals for Students  by the end of Grade 6</vt:lpstr>
      <vt:lpstr>After Grade 6</vt:lpstr>
      <vt:lpstr>PowerPoint Presentation</vt:lpstr>
      <vt:lpstr>How is Intensive French  different from French Immersion?</vt:lpstr>
      <vt:lpstr>How is Intensive French  different from Core French?</vt:lpstr>
      <vt:lpstr>PowerPoint Presentation</vt:lpstr>
      <vt:lpstr> </vt:lpstr>
      <vt:lpstr>Learning spontaneous communication in French takes consistent, daily practice.</vt:lpstr>
      <vt:lpstr>How can parents help?</vt:lpstr>
      <vt:lpstr>PowerPoint Presentation</vt:lpstr>
      <vt:lpstr>http://francaisintensif.ca/index.php/en/</vt:lpstr>
      <vt:lpstr>PowerPoint Presentation</vt:lpstr>
      <vt:lpstr>PowerPoint Presentation</vt:lpstr>
      <vt:lpstr>PowerPoint Presentation</vt:lpstr>
      <vt:lpstr>PowerPoint Presentation</vt:lpstr>
    </vt:vector>
  </TitlesOfParts>
  <Company>School District #36 (Surrey)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Management Services</dc:creator>
  <cp:lastModifiedBy>Heather Hill</cp:lastModifiedBy>
  <cp:revision>129</cp:revision>
  <dcterms:created xsi:type="dcterms:W3CDTF">2014-02-25T14:56:00Z</dcterms:created>
  <dcterms:modified xsi:type="dcterms:W3CDTF">2021-02-09T17:25:19Z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0x010100B8B5EA2A5A0F48419C055222E76117E0</vt:lpwstr>
  </property>
</Properties>
</file>