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64" r:id="rId5"/>
    <p:sldId id="262" r:id="rId6"/>
    <p:sldId id="265" r:id="rId7"/>
    <p:sldId id="266"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82EB9-082B-4016-8EF9-D68567DD1DD1}" v="11" dt="2023-01-17T22:50:23.4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6" d="100"/>
          <a:sy n="76" d="100"/>
        </p:scale>
        <p:origin x="72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A8999-46E3-42AC-A17C-373BB2C469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A05DEF84-E96B-41E9-A1D7-E395C710C9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69A53D89-C7F6-4F09-A3C7-5D4692ECDE0A}"/>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5" name="Footer Placeholder 4">
            <a:extLst>
              <a:ext uri="{FF2B5EF4-FFF2-40B4-BE49-F238E27FC236}">
                <a16:creationId xmlns:a16="http://schemas.microsoft.com/office/drawing/2014/main" id="{6BE1B1E8-F72C-4D56-8608-747DCAB017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E2BBD2D-3280-453A-9B7E-D0BF2EFC2EC8}"/>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553019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6A8BA-DFA5-47FC-A8A3-EEF1C36A2D4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68BBAE7-0517-4738-BACA-AE90925AB5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4205270-649A-4B2C-9A02-6D2772F51CC4}"/>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5" name="Footer Placeholder 4">
            <a:extLst>
              <a:ext uri="{FF2B5EF4-FFF2-40B4-BE49-F238E27FC236}">
                <a16:creationId xmlns:a16="http://schemas.microsoft.com/office/drawing/2014/main" id="{2AF45F26-E541-490D-8BD5-99673C7C21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49E0F31-5D1D-4CFA-8932-96DEC4CDFAF1}"/>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222678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ECB07-9FA7-4F96-9E92-B468D135D6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B2214BA-7C13-4151-ABAF-B4E36FBA5BC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6D69EA6-F69F-464A-A6C5-EE173774BB02}"/>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5" name="Footer Placeholder 4">
            <a:extLst>
              <a:ext uri="{FF2B5EF4-FFF2-40B4-BE49-F238E27FC236}">
                <a16:creationId xmlns:a16="http://schemas.microsoft.com/office/drawing/2014/main" id="{19989139-4391-418B-BFCC-FD8CA678A2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9D2064F-B7A7-459C-A0BF-32ACFF865A7F}"/>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53495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64D6A-6EFF-47B7-9718-AA7D3710F73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CB8EBFB-7914-4851-B0CF-7F63AEAA1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C3B8206-A61F-4092-9E73-37C7F64ED98B}"/>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5" name="Footer Placeholder 4">
            <a:extLst>
              <a:ext uri="{FF2B5EF4-FFF2-40B4-BE49-F238E27FC236}">
                <a16:creationId xmlns:a16="http://schemas.microsoft.com/office/drawing/2014/main" id="{60F559C5-CC42-4F14-B299-BE5B11636C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FADC9C8-9911-4F3E-B775-2882337137CB}"/>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1321509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B7F4C-DA23-4C6F-8725-B6CB254D7C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87425733-06E0-4717-BC02-04C5D17DE5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BB1A5B-5A39-4F86-8FBD-9A2EDD59B460}"/>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5" name="Footer Placeholder 4">
            <a:extLst>
              <a:ext uri="{FF2B5EF4-FFF2-40B4-BE49-F238E27FC236}">
                <a16:creationId xmlns:a16="http://schemas.microsoft.com/office/drawing/2014/main" id="{0C216DEE-214E-4647-A5B7-5317F353593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44D7E63-7AFE-4829-B8A4-917B05E451C9}"/>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3450745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B9927-0205-4DDB-AE4D-231EE206F54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A4AFFFF-E42E-450F-8526-ECF2EB70A1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0044503-0D92-4CDF-A934-B073E8752A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D2B7C60-13AC-444E-8DC1-2D17E81606CA}"/>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6" name="Footer Placeholder 5">
            <a:extLst>
              <a:ext uri="{FF2B5EF4-FFF2-40B4-BE49-F238E27FC236}">
                <a16:creationId xmlns:a16="http://schemas.microsoft.com/office/drawing/2014/main" id="{D8299F2C-1D72-4B24-A7E9-CF9F7B55683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1EB0D5D-F65B-437F-923D-581CD265BFB0}"/>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48468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7016-52EC-40B9-BCF0-7013B354627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211531-0920-4F73-A0A2-DE153EC439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5E6BC9-0BBD-4FB8-AC7A-EE37BB7BA6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C719D9EA-59CB-41D3-8F23-2EC32D5B54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147FE7-2082-4CD4-AFE1-C58E40AF1F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474DC66-0711-494A-9ACD-D39AC4282AB7}"/>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8" name="Footer Placeholder 7">
            <a:extLst>
              <a:ext uri="{FF2B5EF4-FFF2-40B4-BE49-F238E27FC236}">
                <a16:creationId xmlns:a16="http://schemas.microsoft.com/office/drawing/2014/main" id="{C4ECEE0E-29AD-46FC-B2C7-7C83A7F0B96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29297CA-8499-44B1-830C-6B2B8D2D5AD1}"/>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3625788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26D03-FE33-4301-96B3-A4E33733346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91C1BE19-A66D-4367-9104-AEE1E1D05D55}"/>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4" name="Footer Placeholder 3">
            <a:extLst>
              <a:ext uri="{FF2B5EF4-FFF2-40B4-BE49-F238E27FC236}">
                <a16:creationId xmlns:a16="http://schemas.microsoft.com/office/drawing/2014/main" id="{6A2D3B96-39FE-4CF9-9099-957590FD6BC9}"/>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948C536-DD93-4E6E-9FEA-F1A6AA10998F}"/>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1458152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9C3E6-AA60-4309-BEB3-5D875E750C7A}"/>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3" name="Footer Placeholder 2">
            <a:extLst>
              <a:ext uri="{FF2B5EF4-FFF2-40B4-BE49-F238E27FC236}">
                <a16:creationId xmlns:a16="http://schemas.microsoft.com/office/drawing/2014/main" id="{32783D0F-C834-48FD-8F6C-628D68C18107}"/>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C5B8E495-426B-4FFE-800E-334FAD0AA44A}"/>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3753162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7321-34D0-4816-A635-86303F46BB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3A0DFD44-33AA-4549-B3E5-FD1B10F6E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5D366C49-EB06-4738-AE68-BE0E644E58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531E0-4DF6-4D33-8AB0-90B12D5ECF57}"/>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6" name="Footer Placeholder 5">
            <a:extLst>
              <a:ext uri="{FF2B5EF4-FFF2-40B4-BE49-F238E27FC236}">
                <a16:creationId xmlns:a16="http://schemas.microsoft.com/office/drawing/2014/main" id="{1EC47B4D-274B-4D75-B3F1-8318679C9A6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B161437-2E72-4630-B64D-C7888184C46E}"/>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328503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037F-F7A8-4D84-B957-0970D6D023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C521D33-2AAC-494C-9A06-59391B6255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6CAAC4E1-06A5-4805-A345-0F7DB0D6D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94FCD0-3F9B-45B5-9C77-E7EC4B2A2533}"/>
              </a:ext>
            </a:extLst>
          </p:cNvPr>
          <p:cNvSpPr>
            <a:spLocks noGrp="1"/>
          </p:cNvSpPr>
          <p:nvPr>
            <p:ph type="dt" sz="half" idx="10"/>
          </p:nvPr>
        </p:nvSpPr>
        <p:spPr/>
        <p:txBody>
          <a:bodyPr/>
          <a:lstStyle/>
          <a:p>
            <a:fld id="{A0A44467-4720-479D-B7D1-670EF13DA4B0}" type="datetimeFigureOut">
              <a:rPr lang="en-CA" smtClean="0"/>
              <a:t>2023-01-24</a:t>
            </a:fld>
            <a:endParaRPr lang="en-CA"/>
          </a:p>
        </p:txBody>
      </p:sp>
      <p:sp>
        <p:nvSpPr>
          <p:cNvPr id="6" name="Footer Placeholder 5">
            <a:extLst>
              <a:ext uri="{FF2B5EF4-FFF2-40B4-BE49-F238E27FC236}">
                <a16:creationId xmlns:a16="http://schemas.microsoft.com/office/drawing/2014/main" id="{7C4DFBC8-5E87-4A3A-8BE9-A46B8F4C724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A718023-7240-4A34-95E3-B44B97715CA9}"/>
              </a:ext>
            </a:extLst>
          </p:cNvPr>
          <p:cNvSpPr>
            <a:spLocks noGrp="1"/>
          </p:cNvSpPr>
          <p:nvPr>
            <p:ph type="sldNum" sz="quarter" idx="12"/>
          </p:nvPr>
        </p:nvSpPr>
        <p:spPr/>
        <p:txBody>
          <a:bodyPr/>
          <a:lstStyle/>
          <a:p>
            <a:fld id="{AAFDA072-D9D8-446F-BB3A-4B0DF3057C6F}" type="slidenum">
              <a:rPr lang="en-CA" smtClean="0"/>
              <a:t>‹#›</a:t>
            </a:fld>
            <a:endParaRPr lang="en-CA"/>
          </a:p>
        </p:txBody>
      </p:sp>
    </p:spTree>
    <p:extLst>
      <p:ext uri="{BB962C8B-B14F-4D97-AF65-F5344CB8AC3E}">
        <p14:creationId xmlns:p14="http://schemas.microsoft.com/office/powerpoint/2010/main" val="3211892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3F1CE3-8249-42C1-99C1-F8818B74DE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7C25FAE-8D27-4C1C-9D08-5C17E2DF27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4C2B7CE-70A2-4B9A-A0A3-AA384E32A0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A44467-4720-479D-B7D1-670EF13DA4B0}" type="datetimeFigureOut">
              <a:rPr lang="en-CA" smtClean="0"/>
              <a:t>2023-01-24</a:t>
            </a:fld>
            <a:endParaRPr lang="en-CA"/>
          </a:p>
        </p:txBody>
      </p:sp>
      <p:sp>
        <p:nvSpPr>
          <p:cNvPr id="5" name="Footer Placeholder 4">
            <a:extLst>
              <a:ext uri="{FF2B5EF4-FFF2-40B4-BE49-F238E27FC236}">
                <a16:creationId xmlns:a16="http://schemas.microsoft.com/office/drawing/2014/main" id="{7D6ADF12-CC2E-4F21-96F9-368035D27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7E4A7972-4A91-46C5-9EF2-CF6C5EEB60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FDA072-D9D8-446F-BB3A-4B0DF3057C6F}" type="slidenum">
              <a:rPr lang="en-CA" smtClean="0"/>
              <a:t>‹#›</a:t>
            </a:fld>
            <a:endParaRPr lang="en-CA"/>
          </a:p>
        </p:txBody>
      </p:sp>
    </p:spTree>
    <p:extLst>
      <p:ext uri="{BB962C8B-B14F-4D97-AF65-F5344CB8AC3E}">
        <p14:creationId xmlns:p14="http://schemas.microsoft.com/office/powerpoint/2010/main" val="1456933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www.transcripts.gov.bc.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94714483-7072-431F-9DBE-87F44E4D4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95892E1-F4A5-4991-AC52-4F417B14A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ACF597F8-76AA-44FA-8E6A-06223B66C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52" name="Oval 51">
              <a:extLst>
                <a:ext uri="{FF2B5EF4-FFF2-40B4-BE49-F238E27FC236}">
                  <a16:creationId xmlns:a16="http://schemas.microsoft.com/office/drawing/2014/main" id="{A6E12753-0A63-43EE-B28A-C989D033EA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B26FA385-76DA-40E9-9257-AA3E07FF61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262D75CA-F374-4878-8106-3EA5E970D6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938667A5-74E3-4EFD-8C45-F48F47427C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31512EE2-F4CC-4E18-9CDA-B92C111224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99E503B-9B4D-4EE3-A50F-15AC374F6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Rectangle 58">
            <a:extLst>
              <a:ext uri="{FF2B5EF4-FFF2-40B4-BE49-F238E27FC236}">
                <a16:creationId xmlns:a16="http://schemas.microsoft.com/office/drawing/2014/main" id="{E2683E3F-F855-4549-84F8-42064EC0F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a:extLst>
              <a:ext uri="{FF2B5EF4-FFF2-40B4-BE49-F238E27FC236}">
                <a16:creationId xmlns:a16="http://schemas.microsoft.com/office/drawing/2014/main" id="{8FC90B1E-0223-4440-AF22-8F32F6F0C7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62" name="Straight Connector 61">
              <a:extLst>
                <a:ext uri="{FF2B5EF4-FFF2-40B4-BE49-F238E27FC236}">
                  <a16:creationId xmlns:a16="http://schemas.microsoft.com/office/drawing/2014/main" id="{A2D2E879-0004-4D84-8137-1C09334038A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3BE75A2-0D83-4F8E-84CC-D3BCD565B1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90F7F49-1039-49EF-A9BD-153DB590B68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E85F508-9EA4-4B4D-8171-648670650E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67" name="Rectangle 66">
            <a:extLst>
              <a:ext uri="{FF2B5EF4-FFF2-40B4-BE49-F238E27FC236}">
                <a16:creationId xmlns:a16="http://schemas.microsoft.com/office/drawing/2014/main" id="{832F3179-0CD5-40C8-9939-D8355006F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11CE155D-684B-4F5E-B835-C52765E310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70" name="Straight Connector 69">
              <a:extLst>
                <a:ext uri="{FF2B5EF4-FFF2-40B4-BE49-F238E27FC236}">
                  <a16:creationId xmlns:a16="http://schemas.microsoft.com/office/drawing/2014/main" id="{04F84AF8-E1A7-41D4-A102-8F87CAE37E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ED126F1-DB23-4314-B6C7-FE89E3C581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ACB2B6F-8883-4A00-88DD-98CDDD46B8A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3B9A2180-808A-4423-BB2B-6464B29000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5" name="Video 4" descr="A close-up of a compass&#10;&#10;Description automatically generated with medium confidence">
            <a:extLst>
              <a:ext uri="{FF2B5EF4-FFF2-40B4-BE49-F238E27FC236}">
                <a16:creationId xmlns:a16="http://schemas.microsoft.com/office/drawing/2014/main" id="{5395329D-4EB3-7713-37CE-240E0EC3810A}"/>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duotone>
              <a:prstClr val="black"/>
              <a:schemeClr val="bg1">
                <a:tint val="45000"/>
                <a:satMod val="400000"/>
              </a:schemeClr>
            </a:duotone>
            <a:alphaModFix amt="25000"/>
          </a:blip>
          <a:srcRect t="284" r="1" b="1"/>
          <a:stretch/>
        </p:blipFill>
        <p:spPr>
          <a:xfrm>
            <a:off x="767444" y="29548"/>
            <a:ext cx="10721729" cy="6013845"/>
          </a:xfrm>
          <a:prstGeom prst="rect">
            <a:avLst/>
          </a:prstGeom>
        </p:spPr>
      </p:pic>
      <p:sp>
        <p:nvSpPr>
          <p:cNvPr id="2" name="Title 1">
            <a:extLst>
              <a:ext uri="{FF2B5EF4-FFF2-40B4-BE49-F238E27FC236}">
                <a16:creationId xmlns:a16="http://schemas.microsoft.com/office/drawing/2014/main" id="{36CBA07D-737F-4132-B8A4-ECBCE1D3CC9E}"/>
              </a:ext>
            </a:extLst>
          </p:cNvPr>
          <p:cNvSpPr>
            <a:spLocks noGrp="1"/>
          </p:cNvSpPr>
          <p:nvPr>
            <p:ph type="ctrTitle"/>
          </p:nvPr>
        </p:nvSpPr>
        <p:spPr>
          <a:xfrm>
            <a:off x="2618173" y="630936"/>
            <a:ext cx="7315200" cy="2702018"/>
          </a:xfrm>
          <a:noFill/>
        </p:spPr>
        <p:txBody>
          <a:bodyPr anchor="b">
            <a:normAutofit/>
          </a:bodyPr>
          <a:lstStyle/>
          <a:p>
            <a:r>
              <a:rPr lang="en-CA" sz="4800" dirty="0">
                <a:solidFill>
                  <a:schemeClr val="bg1"/>
                </a:solidFill>
              </a:rPr>
              <a:t>GPS January 2023</a:t>
            </a:r>
          </a:p>
        </p:txBody>
      </p:sp>
      <p:sp>
        <p:nvSpPr>
          <p:cNvPr id="3" name="Subtitle 2">
            <a:extLst>
              <a:ext uri="{FF2B5EF4-FFF2-40B4-BE49-F238E27FC236}">
                <a16:creationId xmlns:a16="http://schemas.microsoft.com/office/drawing/2014/main" id="{92F6DC89-427C-437C-B1A5-A7DBA0483FEB}"/>
              </a:ext>
            </a:extLst>
          </p:cNvPr>
          <p:cNvSpPr>
            <a:spLocks noGrp="1"/>
          </p:cNvSpPr>
          <p:nvPr>
            <p:ph type="subTitle" idx="1"/>
          </p:nvPr>
        </p:nvSpPr>
        <p:spPr>
          <a:xfrm>
            <a:off x="2618174" y="3427487"/>
            <a:ext cx="7315200" cy="2615906"/>
          </a:xfrm>
          <a:noFill/>
        </p:spPr>
        <p:txBody>
          <a:bodyPr anchor="t">
            <a:normAutofit/>
          </a:bodyPr>
          <a:lstStyle/>
          <a:p>
            <a:endParaRPr lang="en-CA">
              <a:solidFill>
                <a:schemeClr val="bg1"/>
              </a:solidFill>
            </a:endParaRPr>
          </a:p>
        </p:txBody>
      </p:sp>
    </p:spTree>
    <p:extLst>
      <p:ext uri="{BB962C8B-B14F-4D97-AF65-F5344CB8AC3E}">
        <p14:creationId xmlns:p14="http://schemas.microsoft.com/office/powerpoint/2010/main" val="356459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04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42677-3FF3-4DB8-8C8A-B9AF37D83363}"/>
              </a:ext>
            </a:extLst>
          </p:cNvPr>
          <p:cNvSpPr>
            <a:spLocks noGrp="1"/>
          </p:cNvSpPr>
          <p:nvPr>
            <p:ph type="ctrTitle"/>
          </p:nvPr>
        </p:nvSpPr>
        <p:spPr/>
        <p:txBody>
          <a:bodyPr/>
          <a:lstStyle/>
          <a:p>
            <a:r>
              <a:rPr lang="en-CA" dirty="0"/>
              <a:t>Applications are done… </a:t>
            </a:r>
            <a:br>
              <a:rPr lang="en-CA" dirty="0"/>
            </a:br>
            <a:r>
              <a:rPr lang="en-CA" dirty="0"/>
              <a:t>Now what?</a:t>
            </a:r>
          </a:p>
        </p:txBody>
      </p:sp>
      <p:sp>
        <p:nvSpPr>
          <p:cNvPr id="3" name="Subtitle 2">
            <a:extLst>
              <a:ext uri="{FF2B5EF4-FFF2-40B4-BE49-F238E27FC236}">
                <a16:creationId xmlns:a16="http://schemas.microsoft.com/office/drawing/2014/main" id="{4CB89648-7C4E-4499-BFA1-F4B9834D97FB}"/>
              </a:ext>
            </a:extLst>
          </p:cNvPr>
          <p:cNvSpPr>
            <a:spLocks noGrp="1"/>
          </p:cNvSpPr>
          <p:nvPr>
            <p:ph type="subTitle" idx="1"/>
          </p:nvPr>
        </p:nvSpPr>
        <p:spPr/>
        <p:txBody>
          <a:bodyPr/>
          <a:lstStyle/>
          <a:p>
            <a:endParaRPr lang="en-CA" dirty="0"/>
          </a:p>
        </p:txBody>
      </p:sp>
    </p:spTree>
    <p:extLst>
      <p:ext uri="{BB962C8B-B14F-4D97-AF65-F5344CB8AC3E}">
        <p14:creationId xmlns:p14="http://schemas.microsoft.com/office/powerpoint/2010/main" val="380843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42A-AC97-4B9E-BAA1-29F5C5072202}"/>
              </a:ext>
            </a:extLst>
          </p:cNvPr>
          <p:cNvSpPr>
            <a:spLocks noGrp="1"/>
          </p:cNvSpPr>
          <p:nvPr>
            <p:ph type="title"/>
          </p:nvPr>
        </p:nvSpPr>
        <p:spPr/>
        <p:txBody>
          <a:bodyPr/>
          <a:lstStyle/>
          <a:p>
            <a:pPr algn="ctr"/>
            <a:r>
              <a:rPr lang="en-CA" dirty="0"/>
              <a:t>Transcripts</a:t>
            </a:r>
          </a:p>
        </p:txBody>
      </p:sp>
      <p:sp>
        <p:nvSpPr>
          <p:cNvPr id="3" name="Content Placeholder 2">
            <a:extLst>
              <a:ext uri="{FF2B5EF4-FFF2-40B4-BE49-F238E27FC236}">
                <a16:creationId xmlns:a16="http://schemas.microsoft.com/office/drawing/2014/main" id="{B53E36F9-CA84-4099-9524-6E12C9288785}"/>
              </a:ext>
            </a:extLst>
          </p:cNvPr>
          <p:cNvSpPr>
            <a:spLocks noGrp="1"/>
          </p:cNvSpPr>
          <p:nvPr>
            <p:ph idx="1"/>
          </p:nvPr>
        </p:nvSpPr>
        <p:spPr/>
        <p:txBody>
          <a:bodyPr/>
          <a:lstStyle/>
          <a:p>
            <a:pPr marL="457200" indent="-457200">
              <a:buAutoNum type="arabicPeriod"/>
            </a:pPr>
            <a:r>
              <a:rPr lang="en-CA" dirty="0"/>
              <a:t>STS (Student Transcript Service) </a:t>
            </a:r>
          </a:p>
          <a:p>
            <a:r>
              <a:rPr lang="en-CA" dirty="0"/>
              <a:t>You should all have gone to </a:t>
            </a:r>
            <a:r>
              <a:rPr lang="en-CA" dirty="0">
                <a:hlinkClick r:id="rId2"/>
              </a:rPr>
              <a:t>www.transcripts.gov.bc.ca</a:t>
            </a:r>
            <a:r>
              <a:rPr lang="en-CA" dirty="0"/>
              <a:t> and made an account with a </a:t>
            </a:r>
            <a:r>
              <a:rPr lang="en-CA" dirty="0" err="1"/>
              <a:t>BCeID</a:t>
            </a:r>
            <a:endParaRPr lang="en-CA" dirty="0"/>
          </a:p>
          <a:p>
            <a:r>
              <a:rPr lang="en-CA" dirty="0"/>
              <a:t>Once in, you should have scrolled through and checked off all the institutions that you applied to.</a:t>
            </a:r>
          </a:p>
          <a:p>
            <a:r>
              <a:rPr lang="en-CA" dirty="0"/>
              <a:t>This is only giving the institution permission to upload your transcript at mid-term times and at the end of June.</a:t>
            </a:r>
          </a:p>
          <a:p>
            <a:endParaRPr lang="en-CA" dirty="0"/>
          </a:p>
        </p:txBody>
      </p:sp>
    </p:spTree>
    <p:extLst>
      <p:ext uri="{BB962C8B-B14F-4D97-AF65-F5344CB8AC3E}">
        <p14:creationId xmlns:p14="http://schemas.microsoft.com/office/powerpoint/2010/main" val="2473415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00BA1-A019-48AB-AFED-FBF736D46248}"/>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33857F27-0F94-41E8-B6FA-555AE54D5AF8}"/>
              </a:ext>
            </a:extLst>
          </p:cNvPr>
          <p:cNvSpPr>
            <a:spLocks noGrp="1"/>
          </p:cNvSpPr>
          <p:nvPr>
            <p:ph idx="1"/>
          </p:nvPr>
        </p:nvSpPr>
        <p:spPr/>
        <p:txBody>
          <a:bodyPr/>
          <a:lstStyle/>
          <a:p>
            <a:r>
              <a:rPr lang="en-CA" dirty="0"/>
              <a:t>2</a:t>
            </a:r>
            <a:r>
              <a:rPr lang="en-CA" sz="4000" dirty="0"/>
              <a:t>. Sometimes institutions do not use the STS system and will send you an email asking for a signed and sealed copy of your transcript.</a:t>
            </a:r>
            <a:br>
              <a:rPr lang="en-CA" sz="4000" dirty="0"/>
            </a:br>
            <a:r>
              <a:rPr lang="en-CA" sz="4000" dirty="0"/>
              <a:t>For example, private colleges, such as Emily </a:t>
            </a:r>
            <a:r>
              <a:rPr lang="en-CA" sz="4000" dirty="0" err="1"/>
              <a:t>Carr</a:t>
            </a:r>
            <a:r>
              <a:rPr lang="en-CA" sz="4000" dirty="0"/>
              <a:t>, or some Ontario universities</a:t>
            </a:r>
          </a:p>
        </p:txBody>
      </p:sp>
    </p:spTree>
    <p:extLst>
      <p:ext uri="{BB962C8B-B14F-4D97-AF65-F5344CB8AC3E}">
        <p14:creationId xmlns:p14="http://schemas.microsoft.com/office/powerpoint/2010/main" val="1355849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9EEF1-143A-4C4D-BB13-BAD1E08565A5}"/>
              </a:ext>
            </a:extLst>
          </p:cNvPr>
          <p:cNvSpPr>
            <a:spLocks noGrp="1"/>
          </p:cNvSpPr>
          <p:nvPr>
            <p:ph type="title"/>
          </p:nvPr>
        </p:nvSpPr>
        <p:spPr/>
        <p:txBody>
          <a:bodyPr/>
          <a:lstStyle/>
          <a:p>
            <a:r>
              <a:rPr lang="en-CA" dirty="0"/>
              <a:t>3. Some will ask for Self Reporting of Grades</a:t>
            </a:r>
          </a:p>
        </p:txBody>
      </p:sp>
      <p:sp>
        <p:nvSpPr>
          <p:cNvPr id="3" name="Content Placeholder 2">
            <a:extLst>
              <a:ext uri="{FF2B5EF4-FFF2-40B4-BE49-F238E27FC236}">
                <a16:creationId xmlns:a16="http://schemas.microsoft.com/office/drawing/2014/main" id="{568713BA-E9CD-4FAE-A3EE-B5E9DD3245E8}"/>
              </a:ext>
            </a:extLst>
          </p:cNvPr>
          <p:cNvSpPr>
            <a:spLocks noGrp="1"/>
          </p:cNvSpPr>
          <p:nvPr>
            <p:ph idx="1"/>
          </p:nvPr>
        </p:nvSpPr>
        <p:spPr/>
        <p:txBody>
          <a:bodyPr/>
          <a:lstStyle/>
          <a:p>
            <a:r>
              <a:rPr lang="en-CA" dirty="0"/>
              <a:t>If you are asked to ‘self report’ it is best to wait until your January marks are in BUT if they are asking for them ahead before the end of semester, then it is highly suggested that you ask your teacher for your ‘predicted mark’</a:t>
            </a:r>
          </a:p>
          <a:p>
            <a:r>
              <a:rPr lang="en-CA" dirty="0"/>
              <a:t>The institution is looking for your HONESTY</a:t>
            </a:r>
          </a:p>
          <a:p>
            <a:endParaRPr lang="en-CA" dirty="0"/>
          </a:p>
        </p:txBody>
      </p:sp>
    </p:spTree>
    <p:extLst>
      <p:ext uri="{BB962C8B-B14F-4D97-AF65-F5344CB8AC3E}">
        <p14:creationId xmlns:p14="http://schemas.microsoft.com/office/powerpoint/2010/main" val="174468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F5151-E1FA-4FAC-94E9-6AAD4C2727C8}"/>
              </a:ext>
            </a:extLst>
          </p:cNvPr>
          <p:cNvSpPr>
            <a:spLocks noGrp="1"/>
          </p:cNvSpPr>
          <p:nvPr>
            <p:ph type="title"/>
          </p:nvPr>
        </p:nvSpPr>
        <p:spPr/>
        <p:txBody>
          <a:bodyPr/>
          <a:lstStyle/>
          <a:p>
            <a:r>
              <a:rPr lang="en-CA" dirty="0"/>
              <a:t>So if you need a Signed &amp; Sealed Transcript… how do you get one here at EMS?</a:t>
            </a:r>
          </a:p>
        </p:txBody>
      </p:sp>
      <p:sp>
        <p:nvSpPr>
          <p:cNvPr id="3" name="Content Placeholder 2">
            <a:extLst>
              <a:ext uri="{FF2B5EF4-FFF2-40B4-BE49-F238E27FC236}">
                <a16:creationId xmlns:a16="http://schemas.microsoft.com/office/drawing/2014/main" id="{91C4FBBD-2CE0-443F-937C-D68107463D1D}"/>
              </a:ext>
            </a:extLst>
          </p:cNvPr>
          <p:cNvSpPr>
            <a:spLocks noGrp="1"/>
          </p:cNvSpPr>
          <p:nvPr>
            <p:ph idx="1"/>
          </p:nvPr>
        </p:nvSpPr>
        <p:spPr/>
        <p:txBody>
          <a:bodyPr/>
          <a:lstStyle/>
          <a:p>
            <a:r>
              <a:rPr lang="en-CA" dirty="0"/>
              <a:t>1. Go to see your counsellor with the email that said you need this transcript (if you can’t show us that you REALLY need it, then we won’t be giving you a transcript)</a:t>
            </a:r>
          </a:p>
          <a:p>
            <a:r>
              <a:rPr lang="en-CA" dirty="0"/>
              <a:t>2. Your counsellor will print off your Diploma Verification</a:t>
            </a:r>
          </a:p>
          <a:p>
            <a:r>
              <a:rPr lang="en-CA" dirty="0"/>
              <a:t>3. You check the diploma over and make sure there are no mistakes</a:t>
            </a:r>
          </a:p>
          <a:p>
            <a:r>
              <a:rPr lang="en-CA" dirty="0"/>
              <a:t>4. Once satisfied, your counsellor will sign the diploma and send you to the front office.</a:t>
            </a:r>
          </a:p>
          <a:p>
            <a:r>
              <a:rPr lang="en-CA" dirty="0"/>
              <a:t>5. At the front office, you will be asked to fill out a small slip and they will let you know when to pick it up.</a:t>
            </a:r>
          </a:p>
        </p:txBody>
      </p:sp>
    </p:spTree>
    <p:extLst>
      <p:ext uri="{BB962C8B-B14F-4D97-AF65-F5344CB8AC3E}">
        <p14:creationId xmlns:p14="http://schemas.microsoft.com/office/powerpoint/2010/main" val="273022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C57A7-FEAE-43B9-BABB-83CCE9033425}"/>
              </a:ext>
            </a:extLst>
          </p:cNvPr>
          <p:cNvSpPr>
            <a:spLocks noGrp="1"/>
          </p:cNvSpPr>
          <p:nvPr>
            <p:ph type="title"/>
          </p:nvPr>
        </p:nvSpPr>
        <p:spPr/>
        <p:txBody>
          <a:bodyPr/>
          <a:lstStyle/>
          <a:p>
            <a:pPr algn="ctr"/>
            <a:r>
              <a:rPr lang="en-CA" dirty="0"/>
              <a:t>After Applying</a:t>
            </a:r>
          </a:p>
        </p:txBody>
      </p:sp>
      <p:sp>
        <p:nvSpPr>
          <p:cNvPr id="3" name="Content Placeholder 2">
            <a:extLst>
              <a:ext uri="{FF2B5EF4-FFF2-40B4-BE49-F238E27FC236}">
                <a16:creationId xmlns:a16="http://schemas.microsoft.com/office/drawing/2014/main" id="{52540FCD-691D-4A25-9F62-0356D9FA5F7A}"/>
              </a:ext>
            </a:extLst>
          </p:cNvPr>
          <p:cNvSpPr>
            <a:spLocks noGrp="1"/>
          </p:cNvSpPr>
          <p:nvPr>
            <p:ph idx="1"/>
          </p:nvPr>
        </p:nvSpPr>
        <p:spPr/>
        <p:txBody>
          <a:bodyPr>
            <a:normAutofit fontScale="92500" lnSpcReduction="10000"/>
          </a:bodyPr>
          <a:lstStyle/>
          <a:p>
            <a:r>
              <a:rPr lang="en-CA" dirty="0"/>
              <a:t>You may hear from a University right away.</a:t>
            </a:r>
          </a:p>
          <a:p>
            <a:r>
              <a:rPr lang="en-CA" dirty="0"/>
              <a:t>Sometimes it is a ‘we have received your application’</a:t>
            </a:r>
          </a:p>
          <a:p>
            <a:r>
              <a:rPr lang="en-CA" dirty="0"/>
              <a:t>Sometimes it is ‘You have been Conditionally Accepted’</a:t>
            </a:r>
          </a:p>
          <a:p>
            <a:r>
              <a:rPr lang="en-CA" dirty="0"/>
              <a:t>And if you are one of the lucky ones, it will say ‘You have been UNCONDITIONALLY accepted’</a:t>
            </a:r>
          </a:p>
          <a:p>
            <a:pPr algn="ctr"/>
            <a:r>
              <a:rPr lang="en-CA" dirty="0"/>
              <a:t>What does this all mean?</a:t>
            </a:r>
          </a:p>
          <a:p>
            <a:r>
              <a:rPr lang="en-CA" dirty="0"/>
              <a:t>Conditionally means that you have the requirements and they need to see your FINAL marks</a:t>
            </a:r>
          </a:p>
          <a:p>
            <a:r>
              <a:rPr lang="en-CA" dirty="0"/>
              <a:t>Unconditionally means that you are a SUPER STAR and based on your grade 11 marks, they are assuming that you will keep up your marks in grade 12, and you have been accepted</a:t>
            </a:r>
          </a:p>
        </p:txBody>
      </p:sp>
    </p:spTree>
    <p:extLst>
      <p:ext uri="{BB962C8B-B14F-4D97-AF65-F5344CB8AC3E}">
        <p14:creationId xmlns:p14="http://schemas.microsoft.com/office/powerpoint/2010/main" val="1908659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C4C8E-7E4C-4509-9812-1485CF8D66E1}"/>
              </a:ext>
            </a:extLst>
          </p:cNvPr>
          <p:cNvSpPr>
            <a:spLocks noGrp="1"/>
          </p:cNvSpPr>
          <p:nvPr>
            <p:ph type="title"/>
          </p:nvPr>
        </p:nvSpPr>
        <p:spPr/>
        <p:txBody>
          <a:bodyPr/>
          <a:lstStyle/>
          <a:p>
            <a:pPr algn="ctr"/>
            <a:r>
              <a:rPr lang="en-CA" dirty="0"/>
              <a:t>In closing</a:t>
            </a:r>
          </a:p>
        </p:txBody>
      </p:sp>
      <p:sp>
        <p:nvSpPr>
          <p:cNvPr id="3" name="Content Placeholder 2">
            <a:extLst>
              <a:ext uri="{FF2B5EF4-FFF2-40B4-BE49-F238E27FC236}">
                <a16:creationId xmlns:a16="http://schemas.microsoft.com/office/drawing/2014/main" id="{7632175F-BE96-4A0B-A457-1E033DAE4D22}"/>
              </a:ext>
            </a:extLst>
          </p:cNvPr>
          <p:cNvSpPr>
            <a:spLocks noGrp="1"/>
          </p:cNvSpPr>
          <p:nvPr>
            <p:ph idx="1"/>
          </p:nvPr>
        </p:nvSpPr>
        <p:spPr/>
        <p:txBody>
          <a:bodyPr/>
          <a:lstStyle/>
          <a:p>
            <a:r>
              <a:rPr lang="en-CA" dirty="0"/>
              <a:t>Keep up the momentum- you are almost at the finish line!</a:t>
            </a:r>
          </a:p>
          <a:p>
            <a:r>
              <a:rPr lang="en-CA" dirty="0"/>
              <a:t>Come see your counsellor if you have ANY questions, we are here to HELP YOU!</a:t>
            </a:r>
          </a:p>
        </p:txBody>
      </p:sp>
    </p:spTree>
    <p:extLst>
      <p:ext uri="{BB962C8B-B14F-4D97-AF65-F5344CB8AC3E}">
        <p14:creationId xmlns:p14="http://schemas.microsoft.com/office/powerpoint/2010/main" val="1304327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457</Words>
  <Application>Microsoft Office PowerPoint</Application>
  <PresentationFormat>Widescreen</PresentationFormat>
  <Paragraphs>28</Paragraphs>
  <Slides>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GPS January 2023</vt:lpstr>
      <vt:lpstr>Applications are done…  Now what?</vt:lpstr>
      <vt:lpstr>Transcripts</vt:lpstr>
      <vt:lpstr>PowerPoint Presentation</vt:lpstr>
      <vt:lpstr>3. Some will ask for Self Reporting of Grades</vt:lpstr>
      <vt:lpstr>So if you need a Signed &amp; Sealed Transcript… how do you get one here at EMS?</vt:lpstr>
      <vt:lpstr>After Applying</vt:lpstr>
      <vt:lpstr>In 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GPS Jan. 20, 2022</dc:title>
  <dc:creator>Sharon Sall</dc:creator>
  <cp:lastModifiedBy>Elaine Mclean</cp:lastModifiedBy>
  <cp:revision>4</cp:revision>
  <dcterms:created xsi:type="dcterms:W3CDTF">2022-01-19T22:32:17Z</dcterms:created>
  <dcterms:modified xsi:type="dcterms:W3CDTF">2023-01-24T17:00:29Z</dcterms:modified>
</cp:coreProperties>
</file>