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4"/>
  </p:sldMasterIdLst>
  <p:notesMasterIdLst>
    <p:notesMasterId r:id="rId18"/>
  </p:notesMasterIdLst>
  <p:handoutMasterIdLst>
    <p:handoutMasterId r:id="rId19"/>
  </p:handoutMasterIdLst>
  <p:sldIdLst>
    <p:sldId id="345" r:id="rId5"/>
    <p:sldId id="325" r:id="rId6"/>
    <p:sldId id="382" r:id="rId7"/>
    <p:sldId id="383" r:id="rId8"/>
    <p:sldId id="390" r:id="rId9"/>
    <p:sldId id="393" r:id="rId10"/>
    <p:sldId id="395" r:id="rId11"/>
    <p:sldId id="332" r:id="rId12"/>
    <p:sldId id="380" r:id="rId13"/>
    <p:sldId id="389" r:id="rId14"/>
    <p:sldId id="385" r:id="rId15"/>
    <p:sldId id="387" r:id="rId16"/>
    <p:sldId id="384"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87FF79"/>
    <a:srgbClr val="FFFF08"/>
    <a:srgbClr val="FFCC99"/>
    <a:srgbClr val="99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398"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smtClean="0"/>
            </a:lvl1pPr>
          </a:lstStyle>
          <a:p>
            <a:pPr>
              <a:defRPr/>
            </a:pPr>
            <a:r>
              <a:rPr lang="en-CA"/>
              <a:t>Grade 12 Parent Night Oct 1 2009</a:t>
            </a:r>
          </a:p>
        </p:txBody>
      </p:sp>
      <p:sp>
        <p:nvSpPr>
          <p:cNvPr id="16387" name="Rectangle 3"/>
          <p:cNvSpPr>
            <a:spLocks noGrp="1" noChangeArrowheads="1"/>
          </p:cNvSpPr>
          <p:nvPr>
            <p:ph type="dt" sz="quarter" idx="1"/>
          </p:nvPr>
        </p:nvSpPr>
        <p:spPr bwMode="auto">
          <a:xfrm>
            <a:off x="3972773" y="0"/>
            <a:ext cx="3037628" cy="46482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smtClean="0"/>
            </a:lvl1pPr>
          </a:lstStyle>
          <a:p>
            <a:pPr>
              <a:defRPr/>
            </a:pPr>
            <a:endParaRPr lang="en-CA"/>
          </a:p>
        </p:txBody>
      </p:sp>
      <p:sp>
        <p:nvSpPr>
          <p:cNvPr id="16388" name="Rectangle 4"/>
          <p:cNvSpPr>
            <a:spLocks noGrp="1" noChangeArrowheads="1"/>
          </p:cNvSpPr>
          <p:nvPr>
            <p:ph type="ftr" sz="quarter" idx="2"/>
          </p:nvPr>
        </p:nvSpPr>
        <p:spPr bwMode="auto">
          <a:xfrm>
            <a:off x="0" y="8831581"/>
            <a:ext cx="3037628" cy="46482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smtClean="0"/>
            </a:lvl1pPr>
          </a:lstStyle>
          <a:p>
            <a:pPr>
              <a:defRPr/>
            </a:pPr>
            <a:endParaRPr lang="en-CA"/>
          </a:p>
        </p:txBody>
      </p:sp>
      <p:sp>
        <p:nvSpPr>
          <p:cNvPr id="16389" name="Rectangle 5"/>
          <p:cNvSpPr>
            <a:spLocks noGrp="1" noChangeArrowheads="1"/>
          </p:cNvSpPr>
          <p:nvPr>
            <p:ph type="sldNum" sz="quarter" idx="3"/>
          </p:nvPr>
        </p:nvSpPr>
        <p:spPr bwMode="auto">
          <a:xfrm>
            <a:off x="3972773" y="8831581"/>
            <a:ext cx="3037628" cy="46482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smtClean="0"/>
            </a:lvl1pPr>
          </a:lstStyle>
          <a:p>
            <a:pPr>
              <a:defRPr/>
            </a:pPr>
            <a:fld id="{013A4D34-3EC3-487A-9DA5-39B3C33801CE}" type="slidenum">
              <a:rPr lang="en-CA"/>
              <a:pPr>
                <a:defRPr/>
              </a:pPr>
              <a:t>‹#›</a:t>
            </a:fld>
            <a:endParaRPr lang="en-CA"/>
          </a:p>
        </p:txBody>
      </p:sp>
    </p:spTree>
    <p:extLst>
      <p:ext uri="{BB962C8B-B14F-4D97-AF65-F5344CB8AC3E}">
        <p14:creationId xmlns:p14="http://schemas.microsoft.com/office/powerpoint/2010/main" val="3734838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53532" cy="4584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Grade 12 Parent Night Oct 1 2009</a:t>
            </a:r>
          </a:p>
        </p:txBody>
      </p:sp>
      <p:sp>
        <p:nvSpPr>
          <p:cNvPr id="17411" name="Rectangle 3"/>
          <p:cNvSpPr>
            <a:spLocks noGrp="1" noChangeArrowheads="1"/>
          </p:cNvSpPr>
          <p:nvPr>
            <p:ph type="dt" idx="1"/>
          </p:nvPr>
        </p:nvSpPr>
        <p:spPr bwMode="auto">
          <a:xfrm>
            <a:off x="3969593" y="0"/>
            <a:ext cx="3053532" cy="4584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68400" y="687388"/>
            <a:ext cx="4686300" cy="35147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6060" y="4431709"/>
            <a:ext cx="5191004" cy="42024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63418"/>
            <a:ext cx="3053532" cy="4584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7415" name="Rectangle 7"/>
          <p:cNvSpPr>
            <a:spLocks noGrp="1" noChangeArrowheads="1"/>
          </p:cNvSpPr>
          <p:nvPr>
            <p:ph type="sldNum" sz="quarter" idx="5"/>
          </p:nvPr>
        </p:nvSpPr>
        <p:spPr bwMode="auto">
          <a:xfrm>
            <a:off x="3969593" y="8863418"/>
            <a:ext cx="3053532" cy="4584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70BB255-AC60-4B34-A240-55A237E881EA}" type="slidenum">
              <a:rPr lang="en-US"/>
              <a:pPr>
                <a:defRPr/>
              </a:pPr>
              <a:t>‹#›</a:t>
            </a:fld>
            <a:endParaRPr lang="en-US"/>
          </a:p>
        </p:txBody>
      </p:sp>
    </p:spTree>
    <p:extLst>
      <p:ext uri="{BB962C8B-B14F-4D97-AF65-F5344CB8AC3E}">
        <p14:creationId xmlns:p14="http://schemas.microsoft.com/office/powerpoint/2010/main" val="144037147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a:t>Grade 12 Parent Night Oct 1 2009</a:t>
            </a:r>
          </a:p>
        </p:txBody>
      </p:sp>
      <p:sp>
        <p:nvSpPr>
          <p:cNvPr id="36867" name="Rectangle 7"/>
          <p:cNvSpPr>
            <a:spLocks noGrp="1" noChangeArrowheads="1"/>
          </p:cNvSpPr>
          <p:nvPr>
            <p:ph type="sldNum" sz="quarter" idx="5"/>
          </p:nvPr>
        </p:nvSpPr>
        <p:spPr>
          <a:noFill/>
        </p:spPr>
        <p:txBody>
          <a:bodyPr/>
          <a:lstStyle/>
          <a:p>
            <a:fld id="{5CA18603-76F1-451C-A8E0-78F3DE446F38}" type="slidenum">
              <a:rPr lang="en-US"/>
              <a:pPr/>
              <a:t>1</a:t>
            </a:fld>
            <a:endParaRPr lang="en-US"/>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a:p>
          <a:p>
            <a:pPr eaLnBrk="1" hangingPunct="1"/>
            <a:endParaRPr lang="en-US"/>
          </a:p>
        </p:txBody>
      </p:sp>
    </p:spTree>
    <p:extLst>
      <p:ext uri="{BB962C8B-B14F-4D97-AF65-F5344CB8AC3E}">
        <p14:creationId xmlns:p14="http://schemas.microsoft.com/office/powerpoint/2010/main" val="340994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2</a:t>
            </a:fld>
            <a:endParaRPr lang="en-US"/>
          </a:p>
        </p:txBody>
      </p:sp>
    </p:spTree>
    <p:extLst>
      <p:ext uri="{BB962C8B-B14F-4D97-AF65-F5344CB8AC3E}">
        <p14:creationId xmlns:p14="http://schemas.microsoft.com/office/powerpoint/2010/main" val="1316789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7</a:t>
            </a:fld>
            <a:endParaRPr lang="en-US"/>
          </a:p>
        </p:txBody>
      </p:sp>
    </p:spTree>
    <p:extLst>
      <p:ext uri="{BB962C8B-B14F-4D97-AF65-F5344CB8AC3E}">
        <p14:creationId xmlns:p14="http://schemas.microsoft.com/office/powerpoint/2010/main" val="2474143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8</a:t>
            </a:fld>
            <a:endParaRPr lang="en-US"/>
          </a:p>
        </p:txBody>
      </p:sp>
    </p:spTree>
    <p:extLst>
      <p:ext uri="{BB962C8B-B14F-4D97-AF65-F5344CB8AC3E}">
        <p14:creationId xmlns:p14="http://schemas.microsoft.com/office/powerpoint/2010/main" val="1860682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a:t>Grade 12 Parent Night Oct 1 2009</a:t>
            </a:r>
          </a:p>
        </p:txBody>
      </p:sp>
      <p:sp>
        <p:nvSpPr>
          <p:cNvPr id="5" name="Slide Number Placeholder 4"/>
          <p:cNvSpPr>
            <a:spLocks noGrp="1"/>
          </p:cNvSpPr>
          <p:nvPr>
            <p:ph type="sldNum" sz="quarter" idx="11"/>
          </p:nvPr>
        </p:nvSpPr>
        <p:spPr/>
        <p:txBody>
          <a:bodyPr/>
          <a:lstStyle/>
          <a:p>
            <a:pPr>
              <a:defRPr/>
            </a:pPr>
            <a:fld id="{270BB255-AC60-4B34-A240-55A237E881EA}" type="slidenum">
              <a:rPr lang="en-US" smtClean="0"/>
              <a:pPr>
                <a:defRPr/>
              </a:pPr>
              <a:t>9</a:t>
            </a:fld>
            <a:endParaRPr lang="en-US"/>
          </a:p>
        </p:txBody>
      </p:sp>
    </p:spTree>
    <p:extLst>
      <p:ext uri="{BB962C8B-B14F-4D97-AF65-F5344CB8AC3E}">
        <p14:creationId xmlns:p14="http://schemas.microsoft.com/office/powerpoint/2010/main" val="333052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9867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3949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418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61621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4471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99553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864334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7395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21805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4211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146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5261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202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5288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68133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4043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401098899"/>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 id="2147484064" r:id="rId14"/>
    <p:sldLayoutId id="2147484065" r:id="rId15"/>
    <p:sldLayoutId id="21474840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xJCk3Uj3P0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cationplannerbc.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uac.on.ca/" TargetMode="External"/><Relationship Id="rId2" Type="http://schemas.openxmlformats.org/officeDocument/2006/relationships/hyperlink" Target="https://apply.educationplannerbc.ca/" TargetMode="External"/><Relationship Id="rId1" Type="http://schemas.openxmlformats.org/officeDocument/2006/relationships/slideLayout" Target="../slideLayouts/slideLayout2.xml"/><Relationship Id="rId4" Type="http://schemas.openxmlformats.org/officeDocument/2006/relationships/hyperlink" Target="https://applyalberta.c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ubc.ca/applying-ubc/how-to-apply/personal-profile" TargetMode="External"/><Relationship Id="rId2" Type="http://schemas.openxmlformats.org/officeDocument/2006/relationships/hyperlink" Target="https://you.ubc.ca/applying-ubc/how-to-apply/personal-profi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2.gov.bc.ca/gov/content/education-training/k-12/support/transcripts-and-certifica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ceid.ca/register/basic/account_details.aspx?type=regul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r>
              <a:rPr lang="en-CA" dirty="0"/>
              <a:t>GRADE 12</a:t>
            </a:r>
            <a:br>
              <a:rPr lang="en-CA" dirty="0"/>
            </a:br>
            <a:r>
              <a:rPr lang="en-CA" dirty="0"/>
              <a:t>GRAD 2023 </a:t>
            </a:r>
            <a:br>
              <a:rPr lang="en-CA" dirty="0"/>
            </a:br>
            <a:r>
              <a:rPr lang="en-CA" dirty="0"/>
              <a:t>INFORMATION</a:t>
            </a:r>
            <a:br>
              <a:rPr lang="en-CA" dirty="0"/>
            </a:br>
            <a:endParaRPr lang="en-CA"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149" y="2924944"/>
            <a:ext cx="3521021" cy="3530829"/>
          </a:xfrm>
          <a:prstGeom prst="rect">
            <a:avLst/>
          </a:prstGeom>
        </p:spPr>
      </p:pic>
    </p:spTree>
    <p:extLst>
      <p:ext uri="{BB962C8B-B14F-4D97-AF65-F5344CB8AC3E}">
        <p14:creationId xmlns:p14="http://schemas.microsoft.com/office/powerpoint/2010/main" val="459899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EF33-B3D2-4242-8687-A6D19F8D8569}"/>
              </a:ext>
            </a:extLst>
          </p:cNvPr>
          <p:cNvSpPr>
            <a:spLocks noGrp="1"/>
          </p:cNvSpPr>
          <p:nvPr>
            <p:ph type="title"/>
          </p:nvPr>
        </p:nvSpPr>
        <p:spPr/>
        <p:txBody>
          <a:bodyPr>
            <a:normAutofit fontScale="90000"/>
          </a:bodyPr>
          <a:lstStyle/>
          <a:p>
            <a:r>
              <a:rPr lang="en-US" dirty="0">
                <a:solidFill>
                  <a:srgbClr val="FF0000"/>
                </a:solidFill>
              </a:rPr>
              <a:t>Why</a:t>
            </a:r>
            <a:r>
              <a:rPr lang="en-US" dirty="0"/>
              <a:t> you need to complete the STS:</a:t>
            </a:r>
            <a:br>
              <a:rPr lang="en-US" dirty="0"/>
            </a:br>
            <a:endParaRPr lang="en-US" dirty="0"/>
          </a:p>
        </p:txBody>
      </p:sp>
      <p:sp>
        <p:nvSpPr>
          <p:cNvPr id="3" name="Content Placeholder 2">
            <a:extLst>
              <a:ext uri="{FF2B5EF4-FFF2-40B4-BE49-F238E27FC236}">
                <a16:creationId xmlns:a16="http://schemas.microsoft.com/office/drawing/2014/main" id="{BCC8688D-EC47-4887-9FBF-2422344B32AB}"/>
              </a:ext>
            </a:extLst>
          </p:cNvPr>
          <p:cNvSpPr>
            <a:spLocks noGrp="1"/>
          </p:cNvSpPr>
          <p:nvPr>
            <p:ph idx="1"/>
          </p:nvPr>
        </p:nvSpPr>
        <p:spPr/>
        <p:txBody>
          <a:bodyPr vert="horz" lIns="91440" tIns="45720" rIns="91440" bIns="45720" rtlCol="0" anchor="t">
            <a:normAutofit/>
          </a:bodyPr>
          <a:lstStyle/>
          <a:p>
            <a:r>
              <a:rPr lang="en-US" dirty="0"/>
              <a:t>1. To give the Ministry of Education permission to release your marks to the Post Secondary Institutions (PSIs) that you will be applying to.</a:t>
            </a:r>
          </a:p>
          <a:p>
            <a:r>
              <a:rPr lang="en-US" dirty="0"/>
              <a:t>2. This will also allow you to review your transcript and refer to it during self reporting.  It also gives you the option to download your transcript and send it to your Post Secondary Institutions if needed.</a:t>
            </a:r>
          </a:p>
          <a:p>
            <a:r>
              <a:rPr lang="en-US" dirty="0"/>
              <a:t>3. This is how you will have access to your transcript after you graduate. EMS will no longer be able to access your transcript.</a:t>
            </a:r>
          </a:p>
        </p:txBody>
      </p:sp>
    </p:spTree>
    <p:extLst>
      <p:ext uri="{BB962C8B-B14F-4D97-AF65-F5344CB8AC3E}">
        <p14:creationId xmlns:p14="http://schemas.microsoft.com/office/powerpoint/2010/main" val="278542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a:t>HELPFUL VIDEO FOR THE (STS) </a:t>
            </a:r>
            <a:br>
              <a:rPr lang="en-CA"/>
            </a:br>
            <a:r>
              <a:rPr lang="en-CA"/>
              <a:t>STUDENT TRANSCRIPT SERVICE</a:t>
            </a:r>
          </a:p>
        </p:txBody>
      </p:sp>
      <p:sp>
        <p:nvSpPr>
          <p:cNvPr id="3" name="Content Placeholder 2"/>
          <p:cNvSpPr>
            <a:spLocks noGrp="1"/>
          </p:cNvSpPr>
          <p:nvPr>
            <p:ph idx="1"/>
          </p:nvPr>
        </p:nvSpPr>
        <p:spPr/>
        <p:txBody>
          <a:bodyPr vert="horz" lIns="91440" tIns="45720" rIns="91440" bIns="45720" rtlCol="0" anchor="t">
            <a:normAutofit/>
          </a:bodyPr>
          <a:lstStyle/>
          <a:p>
            <a:endParaRPr lang="en-CA" dirty="0"/>
          </a:p>
          <a:p>
            <a:endParaRPr lang="en-CA" dirty="0"/>
          </a:p>
          <a:p>
            <a:endParaRPr lang="en-CA" dirty="0"/>
          </a:p>
          <a:p>
            <a:r>
              <a:rPr lang="en-CA" dirty="0">
                <a:hlinkClick r:id="rId2"/>
              </a:rPr>
              <a:t>https://youtu.be/xJCk3Uj3P0Q</a:t>
            </a:r>
            <a:endParaRPr lang="en-CA" dirty="0"/>
          </a:p>
          <a:p>
            <a:endParaRPr lang="en-CA" dirty="0"/>
          </a:p>
        </p:txBody>
      </p:sp>
    </p:spTree>
    <p:extLst>
      <p:ext uri="{BB962C8B-B14F-4D97-AF65-F5344CB8AC3E}">
        <p14:creationId xmlns:p14="http://schemas.microsoft.com/office/powerpoint/2010/main" val="140393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t="1637"/>
          <a:stretch/>
        </p:blipFill>
        <p:spPr>
          <a:xfrm>
            <a:off x="1138865" y="1426808"/>
            <a:ext cx="5627903" cy="4626900"/>
          </a:xfrm>
          <a:prstGeom prst="rect">
            <a:avLst/>
          </a:prstGeom>
        </p:spPr>
      </p:pic>
      <p:sp>
        <p:nvSpPr>
          <p:cNvPr id="6" name="TextBox 5"/>
          <p:cNvSpPr txBox="1"/>
          <p:nvPr/>
        </p:nvSpPr>
        <p:spPr>
          <a:xfrm>
            <a:off x="2835991" y="889048"/>
            <a:ext cx="1847462" cy="369332"/>
          </a:xfrm>
          <a:prstGeom prst="rect">
            <a:avLst/>
          </a:prstGeom>
          <a:noFill/>
        </p:spPr>
        <p:txBody>
          <a:bodyPr wrap="square" rtlCol="0">
            <a:spAutoFit/>
          </a:bodyPr>
          <a:lstStyle/>
          <a:p>
            <a:r>
              <a:rPr lang="en-CA" err="1"/>
              <a:t>BCeID</a:t>
            </a:r>
            <a:r>
              <a:rPr lang="en-CA"/>
              <a:t> and STS</a:t>
            </a:r>
          </a:p>
        </p:txBody>
      </p:sp>
    </p:spTree>
    <p:extLst>
      <p:ext uri="{BB962C8B-B14F-4D97-AF65-F5344CB8AC3E}">
        <p14:creationId xmlns:p14="http://schemas.microsoft.com/office/powerpoint/2010/main" val="179241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800"/>
              <a:t>NEED HELP?</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CA" sz="3200" dirty="0"/>
              <a:t>Email your counsellor with any questions! </a:t>
            </a:r>
            <a:r>
              <a:rPr lang="en-CA" sz="3200"/>
              <a:t>Or come see us!</a:t>
            </a:r>
          </a:p>
          <a:p>
            <a:r>
              <a:rPr lang="en-CA" sz="3200" dirty="0"/>
              <a:t>There is a lot of information out there so ask questions if you are feeling overwhelmed!</a:t>
            </a:r>
          </a:p>
        </p:txBody>
      </p:sp>
    </p:spTree>
    <p:extLst>
      <p:ext uri="{BB962C8B-B14F-4D97-AF65-F5344CB8AC3E}">
        <p14:creationId xmlns:p14="http://schemas.microsoft.com/office/powerpoint/2010/main" val="222628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a:t>Post-Secondary Applications</a:t>
            </a:r>
          </a:p>
        </p:txBody>
      </p:sp>
      <p:sp>
        <p:nvSpPr>
          <p:cNvPr id="2" name="Content Placeholder 1"/>
          <p:cNvSpPr>
            <a:spLocks noGrp="1"/>
          </p:cNvSpPr>
          <p:nvPr>
            <p:ph idx="1"/>
          </p:nvPr>
        </p:nvSpPr>
        <p:spPr>
          <a:xfrm>
            <a:off x="982133" y="1988840"/>
            <a:ext cx="8054363" cy="4464496"/>
          </a:xfrm>
        </p:spPr>
        <p:txBody>
          <a:bodyPr vert="horz" lIns="91440" tIns="45720" rIns="91440" bIns="45720" rtlCol="0" anchor="t">
            <a:normAutofit fontScale="92500" lnSpcReduction="10000"/>
          </a:bodyPr>
          <a:lstStyle/>
          <a:p>
            <a:r>
              <a:rPr lang="en-CA" dirty="0"/>
              <a:t>Grad Post-Secondary Information</a:t>
            </a:r>
          </a:p>
          <a:p>
            <a:pPr lvl="1"/>
            <a:r>
              <a:rPr lang="en-CA" dirty="0"/>
              <a:t>Get Post-Secondary Info on-line at </a:t>
            </a:r>
            <a:r>
              <a:rPr lang="en-CA" dirty="0">
                <a:ea typeface="+mn-lt"/>
                <a:cs typeface="+mn-lt"/>
                <a:hlinkClick r:id="rId3"/>
              </a:rPr>
              <a:t>https://www.educationplannerbc.ca/</a:t>
            </a:r>
          </a:p>
          <a:p>
            <a:pPr lvl="1"/>
            <a:r>
              <a:rPr lang="en-CA" dirty="0"/>
              <a:t>Admission Requirements vary (General, Program Specific)</a:t>
            </a:r>
          </a:p>
          <a:p>
            <a:pPr lvl="1"/>
            <a:r>
              <a:rPr lang="en-CA" dirty="0"/>
              <a:t>Application Process/Deadlines (vary)</a:t>
            </a:r>
          </a:p>
          <a:p>
            <a:pPr lvl="1"/>
            <a:r>
              <a:rPr lang="en-CA" dirty="0"/>
              <a:t>Open House/Info Session dates: All Post Secondary institutions</a:t>
            </a:r>
          </a:p>
          <a:p>
            <a:pPr lvl="1"/>
            <a:r>
              <a:rPr lang="en-CA" dirty="0"/>
              <a:t>Online and Virtual Tours being done so find out dates online.</a:t>
            </a:r>
          </a:p>
          <a:p>
            <a:r>
              <a:rPr lang="en-CA" dirty="0"/>
              <a:t>Some schools are accepting applications now as of </a:t>
            </a:r>
            <a:r>
              <a:rPr lang="en-CA" dirty="0">
                <a:solidFill>
                  <a:srgbClr val="FF0000"/>
                </a:solidFill>
              </a:rPr>
              <a:t>Oct. 1st</a:t>
            </a:r>
          </a:p>
          <a:p>
            <a:pPr lvl="1"/>
            <a:r>
              <a:rPr lang="en-CA" dirty="0"/>
              <a:t>Some are “first-come, first-served” (e.g. KPU, Douglas, UFV)</a:t>
            </a:r>
          </a:p>
          <a:p>
            <a:r>
              <a:rPr lang="en-CA" dirty="0"/>
              <a:t> Application Deadlines </a:t>
            </a:r>
          </a:p>
          <a:p>
            <a:pPr lvl="1"/>
            <a:r>
              <a:rPr lang="en-CA" dirty="0"/>
              <a:t>UBC Early Admission apply now (Dec 1)!  Regular Admission Jan. 15, 2023</a:t>
            </a:r>
          </a:p>
          <a:p>
            <a:pPr lvl="1"/>
            <a:r>
              <a:rPr lang="en-CA" dirty="0"/>
              <a:t>SFU Jan. 31, 2023</a:t>
            </a:r>
          </a:p>
          <a:p>
            <a:pPr lvl="1"/>
            <a:r>
              <a:rPr lang="en-CA" dirty="0"/>
              <a:t>UVIC Jan. 31, 2023</a:t>
            </a:r>
          </a:p>
          <a:p>
            <a:pPr lvl="1"/>
            <a:r>
              <a:rPr lang="en-CA" dirty="0"/>
              <a:t>All other BC institutions have varying deadlines depending on the program.</a:t>
            </a:r>
          </a:p>
        </p:txBody>
      </p:sp>
      <p:sp>
        <p:nvSpPr>
          <p:cNvPr id="5" name="TextBox 4">
            <a:extLst>
              <a:ext uri="{FF2B5EF4-FFF2-40B4-BE49-F238E27FC236}">
                <a16:creationId xmlns:a16="http://schemas.microsoft.com/office/drawing/2014/main" id="{7998AFE1-E689-4F5D-9596-D74260700A6B}"/>
              </a:ext>
            </a:extLst>
          </p:cNvPr>
          <p:cNvSpPr txBox="1"/>
          <p:nvPr/>
        </p:nvSpPr>
        <p:spPr>
          <a:xfrm>
            <a:off x="5804520" y="1650286"/>
            <a:ext cx="2088232" cy="338554"/>
          </a:xfrm>
          <a:prstGeom prst="rect">
            <a:avLst/>
          </a:prstGeom>
          <a:noFill/>
        </p:spPr>
        <p:txBody>
          <a:bodyPr wrap="square" lIns="91440" tIns="45720" rIns="91440" bIns="45720" rtlCol="0" anchor="t">
            <a:spAutoFit/>
          </a:bodyPr>
          <a:lstStyle/>
          <a:p>
            <a:pPr algn="r"/>
            <a:endParaRPr lang="en-CA" sz="1600">
              <a:solidFill>
                <a:schemeClr val="tx2"/>
              </a:solidFill>
              <a:latin typeface="+mj-lt"/>
              <a:ea typeface="+mj-ea"/>
              <a:cs typeface="+mj-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Things change year to year!</a:t>
            </a:r>
          </a:p>
        </p:txBody>
      </p:sp>
      <p:sp>
        <p:nvSpPr>
          <p:cNvPr id="3" name="Content Placeholder 2"/>
          <p:cNvSpPr>
            <a:spLocks noGrp="1"/>
          </p:cNvSpPr>
          <p:nvPr>
            <p:ph idx="1"/>
          </p:nvPr>
        </p:nvSpPr>
        <p:spPr/>
        <p:txBody>
          <a:bodyPr vert="horz" lIns="91440" tIns="45720" rIns="91440" bIns="45720" rtlCol="0" anchor="t">
            <a:normAutofit/>
          </a:bodyPr>
          <a:lstStyle/>
          <a:p>
            <a:r>
              <a:rPr lang="en-CA" dirty="0"/>
              <a:t>You will need to keep checking websites for schools that you are interested in for the most up to date information.</a:t>
            </a:r>
          </a:p>
          <a:p>
            <a:r>
              <a:rPr lang="en-CA" dirty="0"/>
              <a:t>Any new updates or information will given in our GPS meetings and on EMS Post-Secondary Microsoft TEAMS</a:t>
            </a:r>
          </a:p>
          <a:p>
            <a:pPr>
              <a:buClr>
                <a:srgbClr val="3F772B"/>
              </a:buClr>
            </a:pPr>
            <a:r>
              <a:rPr lang="en-CA" dirty="0"/>
              <a:t>If you are planning on taking a gap year, please still apply to your intended Post Secondary institutions now! This will help you in the future. You may also be able to defer your start date.</a:t>
            </a:r>
          </a:p>
          <a:p>
            <a:endParaRPr lang="en-CA" dirty="0"/>
          </a:p>
          <a:p>
            <a:endParaRPr lang="en-CA" dirty="0"/>
          </a:p>
        </p:txBody>
      </p:sp>
    </p:spTree>
    <p:extLst>
      <p:ext uri="{BB962C8B-B14F-4D97-AF65-F5344CB8AC3E}">
        <p14:creationId xmlns:p14="http://schemas.microsoft.com/office/powerpoint/2010/main" val="118823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WHERE TO APPLY!</a:t>
            </a:r>
          </a:p>
        </p:txBody>
      </p:sp>
      <p:sp>
        <p:nvSpPr>
          <p:cNvPr id="3" name="Content Placeholder 2"/>
          <p:cNvSpPr>
            <a:spLocks noGrp="1"/>
          </p:cNvSpPr>
          <p:nvPr>
            <p:ph idx="1"/>
          </p:nvPr>
        </p:nvSpPr>
        <p:spPr/>
        <p:txBody>
          <a:bodyPr vert="horz" lIns="91440" tIns="45720" rIns="91440" bIns="45720" rtlCol="0" anchor="t">
            <a:normAutofit/>
          </a:bodyPr>
          <a:lstStyle/>
          <a:p>
            <a:pPr>
              <a:buAutoNum type="arabicPeriod"/>
            </a:pPr>
            <a:r>
              <a:rPr lang="en-CA" dirty="0"/>
              <a:t>Apply directly to the Post Secondary website.</a:t>
            </a:r>
          </a:p>
          <a:p>
            <a:pPr>
              <a:buAutoNum type="arabicPeriod"/>
            </a:pPr>
            <a:r>
              <a:rPr lang="en-CA" dirty="0"/>
              <a:t>Go to Apply BC (Education Planner) site at </a:t>
            </a:r>
            <a:r>
              <a:rPr lang="en-CA" u="sng" dirty="0">
                <a:solidFill>
                  <a:schemeClr val="accent2">
                    <a:lumMod val="60000"/>
                    <a:lumOff val="40000"/>
                  </a:schemeClr>
                </a:solidFill>
              </a:rPr>
              <a:t>http://www.a</a:t>
            </a:r>
            <a:r>
              <a:rPr lang="en-CA" u="sng" dirty="0">
                <a:solidFill>
                  <a:schemeClr val="accent2">
                    <a:lumMod val="60000"/>
                    <a:lumOff val="40000"/>
                  </a:schemeClr>
                </a:solidFill>
                <a:hlinkClick r:id="rId2">
                  <a:extLst>
                    <a:ext uri="{A12FA001-AC4F-418D-AE19-62706E023703}">
                      <ahyp:hlinkClr xmlns:ahyp="http://schemas.microsoft.com/office/drawing/2018/hyperlinkcolor" val="tx"/>
                    </a:ext>
                  </a:extLst>
                </a:hlinkClick>
              </a:rPr>
              <a:t>pply </a:t>
            </a:r>
            <a:r>
              <a:rPr lang="en-CA" dirty="0">
                <a:solidFill>
                  <a:srgbClr val="99CA3C"/>
                </a:solidFill>
                <a:hlinkClick r:id="rId2">
                  <a:extLst>
                    <a:ext uri="{A12FA001-AC4F-418D-AE19-62706E023703}">
                      <ahyp:hlinkClr xmlns:ahyp="http://schemas.microsoft.com/office/drawing/2018/hyperlinkcolor" val="tx"/>
                    </a:ext>
                  </a:extLst>
                </a:hlinkClick>
              </a:rPr>
              <a:t>– </a:t>
            </a:r>
            <a:r>
              <a:rPr lang="en-CA" dirty="0" err="1">
                <a:solidFill>
                  <a:srgbClr val="99CA3C"/>
                </a:solidFill>
                <a:hlinkClick r:id="rId2">
                  <a:extLst>
                    <a:ext uri="{A12FA001-AC4F-418D-AE19-62706E023703}">
                      <ahyp:hlinkClr xmlns:ahyp="http://schemas.microsoft.com/office/drawing/2018/hyperlinkcolor" val="tx"/>
                    </a:ext>
                  </a:extLst>
                </a:hlinkClick>
              </a:rPr>
              <a:t>EducationPlannerBC</a:t>
            </a:r>
            <a:endParaRPr lang="en-CA" dirty="0"/>
          </a:p>
          <a:p>
            <a:pPr>
              <a:buAutoNum type="arabicPeriod"/>
            </a:pPr>
            <a:r>
              <a:rPr lang="en-CA" dirty="0"/>
              <a:t>For Ontario PSIs go to the OUAC website (105 Form) </a:t>
            </a:r>
            <a:r>
              <a:rPr lang="en-CA" dirty="0">
                <a:hlinkClick r:id="rId3"/>
              </a:rPr>
              <a:t>http://www.ouac.on.ca/</a:t>
            </a:r>
            <a:endParaRPr lang="en-CA" dirty="0"/>
          </a:p>
          <a:p>
            <a:pPr>
              <a:buAutoNum type="arabicPeriod"/>
            </a:pPr>
            <a:r>
              <a:rPr lang="en-CA" dirty="0"/>
              <a:t>For Alberta PSIs go to the Alberta website </a:t>
            </a:r>
            <a:r>
              <a:rPr lang="en-CA" dirty="0">
                <a:hlinkClick r:id="rId4"/>
              </a:rPr>
              <a:t>https://applyalberta.ca/</a:t>
            </a:r>
            <a:endParaRPr lang="en-CA" dirty="0"/>
          </a:p>
          <a:p>
            <a:pPr>
              <a:buAutoNum type="arabicPeriod"/>
            </a:pPr>
            <a:endParaRPr lang="en-CA" dirty="0"/>
          </a:p>
          <a:p>
            <a:pPr marL="0" indent="0">
              <a:buNone/>
            </a:pPr>
            <a:r>
              <a:rPr lang="en-CA" dirty="0">
                <a:solidFill>
                  <a:srgbClr val="FF0000"/>
                </a:solidFill>
              </a:rPr>
              <a:t>TIP: Keep a notebook to track passwords and deadlines!</a:t>
            </a:r>
          </a:p>
          <a:p>
            <a:pPr>
              <a:buAutoNum type="arabicPeriod"/>
            </a:pPr>
            <a:endParaRPr lang="en-CA" dirty="0"/>
          </a:p>
        </p:txBody>
      </p:sp>
    </p:spTree>
    <p:extLst>
      <p:ext uri="{BB962C8B-B14F-4D97-AF65-F5344CB8AC3E}">
        <p14:creationId xmlns:p14="http://schemas.microsoft.com/office/powerpoint/2010/main" val="22729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C38E-3B46-4016-9F8D-61B130C3D80F}"/>
              </a:ext>
            </a:extLst>
          </p:cNvPr>
          <p:cNvSpPr>
            <a:spLocks noGrp="1"/>
          </p:cNvSpPr>
          <p:nvPr>
            <p:ph type="title"/>
          </p:nvPr>
        </p:nvSpPr>
        <p:spPr>
          <a:xfrm>
            <a:off x="609599" y="609600"/>
            <a:ext cx="6347713" cy="475673"/>
          </a:xfrm>
        </p:spPr>
        <p:txBody>
          <a:bodyPr>
            <a:normAutofit fontScale="90000"/>
          </a:bodyPr>
          <a:lstStyle/>
          <a:p>
            <a:endParaRPr lang="en-US"/>
          </a:p>
        </p:txBody>
      </p:sp>
      <p:graphicFrame>
        <p:nvGraphicFramePr>
          <p:cNvPr id="5" name="Content Placeholder 4">
            <a:extLst>
              <a:ext uri="{FF2B5EF4-FFF2-40B4-BE49-F238E27FC236}">
                <a16:creationId xmlns:a16="http://schemas.microsoft.com/office/drawing/2014/main" id="{21C10B25-EDD2-4C62-B7D0-FE01D126A30E}"/>
              </a:ext>
            </a:extLst>
          </p:cNvPr>
          <p:cNvGraphicFramePr>
            <a:graphicFrameLocks noGrp="1"/>
          </p:cNvGraphicFramePr>
          <p:nvPr>
            <p:ph idx="1"/>
            <p:extLst>
              <p:ext uri="{D42A27DB-BD31-4B8C-83A1-F6EECF244321}">
                <p14:modId xmlns:p14="http://schemas.microsoft.com/office/powerpoint/2010/main" val="3821777907"/>
              </p:ext>
            </p:extLst>
          </p:nvPr>
        </p:nvGraphicFramePr>
        <p:xfrm>
          <a:off x="277090" y="124691"/>
          <a:ext cx="7925316" cy="6842160"/>
        </p:xfrm>
        <a:graphic>
          <a:graphicData uri="http://schemas.openxmlformats.org/drawingml/2006/table">
            <a:tbl>
              <a:tblPr firstRow="1" firstCol="1" bandRow="1">
                <a:tableStyleId>{5C22544A-7EE6-4342-B048-85BDC9FD1C3A}</a:tableStyleId>
              </a:tblPr>
              <a:tblGrid>
                <a:gridCol w="2050472">
                  <a:extLst>
                    <a:ext uri="{9D8B030D-6E8A-4147-A177-3AD203B41FA5}">
                      <a16:colId xmlns:a16="http://schemas.microsoft.com/office/drawing/2014/main" val="3962140773"/>
                    </a:ext>
                  </a:extLst>
                </a:gridCol>
                <a:gridCol w="1468711">
                  <a:extLst>
                    <a:ext uri="{9D8B030D-6E8A-4147-A177-3AD203B41FA5}">
                      <a16:colId xmlns:a16="http://schemas.microsoft.com/office/drawing/2014/main" val="2445658734"/>
                    </a:ext>
                  </a:extLst>
                </a:gridCol>
                <a:gridCol w="1468711">
                  <a:extLst>
                    <a:ext uri="{9D8B030D-6E8A-4147-A177-3AD203B41FA5}">
                      <a16:colId xmlns:a16="http://schemas.microsoft.com/office/drawing/2014/main" val="2910673236"/>
                    </a:ext>
                  </a:extLst>
                </a:gridCol>
                <a:gridCol w="1468711">
                  <a:extLst>
                    <a:ext uri="{9D8B030D-6E8A-4147-A177-3AD203B41FA5}">
                      <a16:colId xmlns:a16="http://schemas.microsoft.com/office/drawing/2014/main" val="4245368416"/>
                    </a:ext>
                  </a:extLst>
                </a:gridCol>
                <a:gridCol w="1468711">
                  <a:extLst>
                    <a:ext uri="{9D8B030D-6E8A-4147-A177-3AD203B41FA5}">
                      <a16:colId xmlns:a16="http://schemas.microsoft.com/office/drawing/2014/main" val="52765874"/>
                    </a:ext>
                  </a:extLst>
                </a:gridCol>
              </a:tblGrid>
              <a:tr h="533656">
                <a:tc>
                  <a:txBody>
                    <a:bodyPr/>
                    <a:lstStyle/>
                    <a:p>
                      <a:pPr>
                        <a:spcAft>
                          <a:spcPts val="0"/>
                        </a:spcAft>
                      </a:pPr>
                      <a:r>
                        <a:rPr lang="en-US" sz="1200">
                          <a:effectLst/>
                        </a:rPr>
                        <a:t>PSI</a:t>
                      </a:r>
                      <a:endParaRPr lang="en-US">
                        <a:effectLst/>
                      </a:endParaRPr>
                    </a:p>
                  </a:txBody>
                  <a:tcPr marL="68580" marR="68580" marT="0" marB="0"/>
                </a:tc>
                <a:tc>
                  <a:txBody>
                    <a:bodyPr/>
                    <a:lstStyle/>
                    <a:p>
                      <a:pPr>
                        <a:spcAft>
                          <a:spcPts val="0"/>
                        </a:spcAft>
                      </a:pPr>
                      <a:r>
                        <a:rPr lang="en-US" sz="1200">
                          <a:effectLst/>
                        </a:rPr>
                        <a:t>Regular Admission Application Deadline</a:t>
                      </a:r>
                      <a:endParaRPr lang="en-US">
                        <a:effectLst/>
                      </a:endParaRPr>
                    </a:p>
                  </a:txBody>
                  <a:tcPr marL="68580" marR="68580" marT="0" marB="0"/>
                </a:tc>
                <a:tc>
                  <a:txBody>
                    <a:bodyPr/>
                    <a:lstStyle/>
                    <a:p>
                      <a:pPr>
                        <a:spcAft>
                          <a:spcPts val="0"/>
                        </a:spcAft>
                      </a:pPr>
                      <a:r>
                        <a:rPr lang="en-US" sz="1200">
                          <a:effectLst/>
                        </a:rPr>
                        <a:t>Early Admission Application Deadline</a:t>
                      </a:r>
                      <a:endParaRPr lang="en-US">
                        <a:effectLst/>
                      </a:endParaRPr>
                    </a:p>
                  </a:txBody>
                  <a:tcPr marL="68580" marR="68580" marT="0" marB="0"/>
                </a:tc>
                <a:tc>
                  <a:txBody>
                    <a:bodyPr/>
                    <a:lstStyle/>
                    <a:p>
                      <a:pPr>
                        <a:spcAft>
                          <a:spcPts val="0"/>
                        </a:spcAft>
                      </a:pPr>
                      <a:r>
                        <a:rPr lang="en-US" sz="1200">
                          <a:effectLst/>
                        </a:rPr>
                        <a:t>Major Scholarship </a:t>
                      </a:r>
                      <a:endParaRPr lang="en-US">
                        <a:effectLst/>
                      </a:endParaRPr>
                    </a:p>
                    <a:p>
                      <a:pPr>
                        <a:spcAft>
                          <a:spcPts val="0"/>
                        </a:spcAft>
                      </a:pPr>
                      <a:r>
                        <a:rPr lang="en-US" sz="1200">
                          <a:effectLst/>
                        </a:rPr>
                        <a:t>Deadline</a:t>
                      </a:r>
                      <a:endParaRPr lang="en-US">
                        <a:effectLst/>
                      </a:endParaRPr>
                    </a:p>
                  </a:txBody>
                  <a:tcPr marL="68580" marR="68580" marT="0" marB="0"/>
                </a:tc>
                <a:tc>
                  <a:txBody>
                    <a:bodyPr/>
                    <a:lstStyle/>
                    <a:p>
                      <a:pPr>
                        <a:spcAft>
                          <a:spcPts val="0"/>
                        </a:spcAft>
                      </a:pPr>
                      <a:r>
                        <a:rPr lang="en-US" sz="1200">
                          <a:effectLst/>
                        </a:rPr>
                        <a:t>Supplementary documents</a:t>
                      </a:r>
                      <a:endParaRPr lang="en-US">
                        <a:effectLst/>
                      </a:endParaRPr>
                    </a:p>
                  </a:txBody>
                  <a:tcPr marL="68580" marR="68580" marT="0" marB="0"/>
                </a:tc>
                <a:extLst>
                  <a:ext uri="{0D108BD9-81ED-4DB2-BD59-A6C34878D82A}">
                    <a16:rowId xmlns:a16="http://schemas.microsoft.com/office/drawing/2014/main" val="900872788"/>
                  </a:ext>
                </a:extLst>
              </a:tr>
              <a:tr h="533656">
                <a:tc>
                  <a:txBody>
                    <a:bodyPr/>
                    <a:lstStyle/>
                    <a:p>
                      <a:pPr>
                        <a:spcAft>
                          <a:spcPts val="0"/>
                        </a:spcAft>
                      </a:pPr>
                      <a:r>
                        <a:rPr lang="en-US" sz="1200">
                          <a:effectLst/>
                        </a:rPr>
                        <a:t>UBC</a:t>
                      </a:r>
                    </a:p>
                  </a:txBody>
                  <a:tcPr marL="68580" marR="68580" marT="0" marB="0"/>
                </a:tc>
                <a:tc>
                  <a:txBody>
                    <a:bodyPr/>
                    <a:lstStyle/>
                    <a:p>
                      <a:pPr>
                        <a:spcAft>
                          <a:spcPts val="0"/>
                        </a:spcAft>
                      </a:pPr>
                      <a:r>
                        <a:rPr lang="en-US" sz="1200">
                          <a:effectLst/>
                        </a:rPr>
                        <a:t>Jan. 15</a:t>
                      </a:r>
                    </a:p>
                  </a:txBody>
                  <a:tcPr marL="68580" marR="68580" marT="0" marB="0"/>
                </a:tc>
                <a:tc>
                  <a:txBody>
                    <a:bodyPr/>
                    <a:lstStyle/>
                    <a:p>
                      <a:pPr>
                        <a:spcAft>
                          <a:spcPts val="0"/>
                        </a:spcAft>
                      </a:pPr>
                      <a:r>
                        <a:rPr lang="en-US" sz="1200">
                          <a:effectLst/>
                        </a:rPr>
                        <a:t>By Dec. 1</a:t>
                      </a:r>
                    </a:p>
                  </a:txBody>
                  <a:tcPr marL="68580" marR="68580" marT="0" marB="0"/>
                </a:tc>
                <a:tc>
                  <a:txBody>
                    <a:bodyPr/>
                    <a:lstStyle/>
                    <a:p>
                      <a:pPr>
                        <a:spcAft>
                          <a:spcPts val="0"/>
                        </a:spcAft>
                      </a:pPr>
                      <a:r>
                        <a:rPr lang="en-US" sz="1200">
                          <a:effectLst/>
                        </a:rPr>
                        <a:t>Dec. 1</a:t>
                      </a:r>
                    </a:p>
                  </a:txBody>
                  <a:tcPr marL="68580" marR="68580" marT="0" marB="0"/>
                </a:tc>
                <a:tc>
                  <a:txBody>
                    <a:bodyPr/>
                    <a:lstStyle/>
                    <a:p>
                      <a:pPr>
                        <a:spcAft>
                          <a:spcPts val="0"/>
                        </a:spcAft>
                      </a:pPr>
                      <a:r>
                        <a:rPr lang="en-US" sz="1200">
                          <a:effectLst/>
                        </a:rPr>
                        <a:t>Personal Profile Questions Due with application</a:t>
                      </a:r>
                    </a:p>
                  </a:txBody>
                  <a:tcPr marL="68580" marR="68580" marT="0" marB="0"/>
                </a:tc>
                <a:extLst>
                  <a:ext uri="{0D108BD9-81ED-4DB2-BD59-A6C34878D82A}">
                    <a16:rowId xmlns:a16="http://schemas.microsoft.com/office/drawing/2014/main" val="4273386979"/>
                  </a:ext>
                </a:extLst>
              </a:tr>
              <a:tr h="273670">
                <a:tc>
                  <a:txBody>
                    <a:bodyPr/>
                    <a:lstStyle/>
                    <a:p>
                      <a:pPr>
                        <a:spcAft>
                          <a:spcPts val="0"/>
                        </a:spcAft>
                      </a:pPr>
                      <a:r>
                        <a:rPr lang="en-US" sz="1200">
                          <a:effectLst/>
                        </a:rPr>
                        <a:t>SFU</a:t>
                      </a:r>
                    </a:p>
                  </a:txBody>
                  <a:tcPr marL="68580" marR="68580" marT="0" marB="0"/>
                </a:tc>
                <a:tc>
                  <a:txBody>
                    <a:bodyPr/>
                    <a:lstStyle/>
                    <a:p>
                      <a:pPr>
                        <a:spcAft>
                          <a:spcPts val="0"/>
                        </a:spcAft>
                      </a:pPr>
                      <a:r>
                        <a:rPr lang="en-US" sz="1200">
                          <a:effectLst/>
                        </a:rPr>
                        <a:t>Jan. 31</a:t>
                      </a:r>
                    </a:p>
                  </a:txBody>
                  <a:tcPr marL="68580" marR="68580" marT="0" marB="0"/>
                </a:tc>
                <a:tc>
                  <a:txBody>
                    <a:bodyPr/>
                    <a:lstStyle/>
                    <a:p>
                      <a:pPr>
                        <a:spcAft>
                          <a:spcPts val="0"/>
                        </a:spcAft>
                      </a:pPr>
                      <a:r>
                        <a:rPr lang="en-US" sz="1200" dirty="0">
                          <a:effectLst/>
                        </a:rPr>
                        <a:t>N/A</a:t>
                      </a:r>
                    </a:p>
                  </a:txBody>
                  <a:tcPr marL="68580" marR="68580" marT="0" marB="0"/>
                </a:tc>
                <a:tc>
                  <a:txBody>
                    <a:bodyPr/>
                    <a:lstStyle/>
                    <a:p>
                      <a:pPr>
                        <a:spcAft>
                          <a:spcPts val="0"/>
                        </a:spcAft>
                      </a:pPr>
                      <a:r>
                        <a:rPr lang="en-US" sz="1200">
                          <a:effectLst/>
                        </a:rPr>
                        <a:t>Dec. 15</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1741941353"/>
                  </a:ext>
                </a:extLst>
              </a:tr>
              <a:tr h="273670">
                <a:tc>
                  <a:txBody>
                    <a:bodyPr/>
                    <a:lstStyle/>
                    <a:p>
                      <a:pPr>
                        <a:spcAft>
                          <a:spcPts val="0"/>
                        </a:spcAft>
                      </a:pPr>
                      <a:r>
                        <a:rPr lang="en-US" sz="1200">
                          <a:effectLst/>
                        </a:rPr>
                        <a:t>UVIC</a:t>
                      </a:r>
                    </a:p>
                  </a:txBody>
                  <a:tcPr marL="68580" marR="68580" marT="0" marB="0"/>
                </a:tc>
                <a:tc>
                  <a:txBody>
                    <a:bodyPr/>
                    <a:lstStyle/>
                    <a:p>
                      <a:pPr>
                        <a:spcAft>
                          <a:spcPts val="0"/>
                        </a:spcAft>
                      </a:pPr>
                      <a:r>
                        <a:rPr lang="en-US" sz="1200">
                          <a:effectLst/>
                        </a:rPr>
                        <a:t>Jan. 31</a:t>
                      </a:r>
                    </a:p>
                  </a:txBody>
                  <a:tcPr marL="68580" marR="68580" marT="0" marB="0"/>
                </a:tc>
                <a:tc>
                  <a:txBody>
                    <a:bodyPr/>
                    <a:lstStyle/>
                    <a:p>
                      <a:pPr>
                        <a:spcAft>
                          <a:spcPts val="0"/>
                        </a:spcAft>
                      </a:pPr>
                      <a:r>
                        <a:rPr lang="en-US" sz="1200">
                          <a:effectLst/>
                        </a:rPr>
                        <a:t>N/A</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576289913"/>
                  </a:ext>
                </a:extLst>
              </a:tr>
              <a:tr h="1067312">
                <a:tc>
                  <a:txBody>
                    <a:bodyPr/>
                    <a:lstStyle/>
                    <a:p>
                      <a:pPr>
                        <a:spcAft>
                          <a:spcPts val="0"/>
                        </a:spcAft>
                      </a:pPr>
                      <a:r>
                        <a:rPr lang="en-US" sz="1200">
                          <a:effectLst/>
                        </a:rPr>
                        <a:t>Kwantlen</a:t>
                      </a:r>
                    </a:p>
                  </a:txBody>
                  <a:tcPr marL="68580" marR="68580" marT="0" marB="0"/>
                </a:tc>
                <a:tc>
                  <a:txBody>
                    <a:bodyPr/>
                    <a:lstStyle/>
                    <a:p>
                      <a:pPr>
                        <a:spcAft>
                          <a:spcPts val="0"/>
                        </a:spcAft>
                      </a:pPr>
                      <a:r>
                        <a:rPr lang="en-US" sz="1200" dirty="0">
                          <a:effectLst/>
                        </a:rPr>
                        <a:t>June 1 recommended. </a:t>
                      </a:r>
                    </a:p>
                    <a:p>
                      <a:pPr>
                        <a:spcAft>
                          <a:spcPts val="0"/>
                        </a:spcAft>
                      </a:pPr>
                      <a:r>
                        <a:rPr lang="en-US" sz="1200" dirty="0">
                          <a:effectLst/>
                        </a:rPr>
                        <a:t>Aug. 1 final deadline. </a:t>
                      </a:r>
                    </a:p>
                    <a:p>
                      <a:pPr>
                        <a:spcAft>
                          <a:spcPts val="0"/>
                        </a:spcAft>
                      </a:pPr>
                      <a:r>
                        <a:rPr lang="en-US" sz="1200" dirty="0">
                          <a:effectLst/>
                        </a:rPr>
                        <a:t>Health Foundations – Dec. 1</a:t>
                      </a:r>
                    </a:p>
                  </a:txBody>
                  <a:tcPr marL="68580" marR="68580" marT="0" marB="0"/>
                </a:tc>
                <a:tc>
                  <a:txBody>
                    <a:bodyPr/>
                    <a:lstStyle/>
                    <a:p>
                      <a:pPr>
                        <a:spcAft>
                          <a:spcPts val="0"/>
                        </a:spcAft>
                      </a:pPr>
                      <a:r>
                        <a:rPr lang="en-US" sz="1200">
                          <a:effectLst/>
                        </a:rPr>
                        <a:t>Limited intake programs – Mar.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439436564"/>
                  </a:ext>
                </a:extLst>
              </a:tr>
              <a:tr h="561023">
                <a:tc>
                  <a:txBody>
                    <a:bodyPr/>
                    <a:lstStyle/>
                    <a:p>
                      <a:pPr>
                        <a:spcAft>
                          <a:spcPts val="0"/>
                        </a:spcAft>
                      </a:pPr>
                      <a:r>
                        <a:rPr lang="en-US" sz="1200">
                          <a:effectLst/>
                        </a:rPr>
                        <a:t>McGill</a:t>
                      </a:r>
                    </a:p>
                  </a:txBody>
                  <a:tcPr marL="68580" marR="68580" marT="0" marB="0"/>
                </a:tc>
                <a:tc>
                  <a:txBody>
                    <a:bodyPr/>
                    <a:lstStyle/>
                    <a:p>
                      <a:pPr>
                        <a:spcAft>
                          <a:spcPts val="0"/>
                        </a:spcAft>
                      </a:pPr>
                      <a:r>
                        <a:rPr lang="en-US" sz="1200">
                          <a:effectLst/>
                        </a:rPr>
                        <a:t>Feb. 1</a:t>
                      </a:r>
                    </a:p>
                    <a:p>
                      <a:pPr>
                        <a:spcAft>
                          <a:spcPts val="0"/>
                        </a:spcAft>
                      </a:pPr>
                      <a:r>
                        <a:rPr lang="en-US" sz="1200">
                          <a:effectLst/>
                        </a:rPr>
                        <a:t>(Music Jan. 15)</a:t>
                      </a:r>
                    </a:p>
                  </a:txBody>
                  <a:tcPr marL="68580" marR="68580" marT="0" marB="0"/>
                </a:tc>
                <a:tc>
                  <a:txBody>
                    <a:bodyPr/>
                    <a:lstStyle/>
                    <a:p>
                      <a:pPr>
                        <a:spcAft>
                          <a:spcPts val="0"/>
                        </a:spcAft>
                      </a:pPr>
                      <a:r>
                        <a:rPr lang="en-US" sz="1200">
                          <a:effectLst/>
                        </a:rPr>
                        <a:t>Early Self Reporting begins Jan. 6 to Feb. 1</a:t>
                      </a:r>
                    </a:p>
                  </a:txBody>
                  <a:tcPr marL="68580" marR="68580" marT="0" marB="0"/>
                </a:tc>
                <a:tc>
                  <a:txBody>
                    <a:bodyPr/>
                    <a:lstStyle/>
                    <a:p>
                      <a:pPr>
                        <a:spcAft>
                          <a:spcPts val="0"/>
                        </a:spcAft>
                      </a:pPr>
                      <a:r>
                        <a:rPr lang="en-US" sz="1200">
                          <a:effectLst/>
                        </a:rPr>
                        <a:t>Feb. 7</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3007512385"/>
                  </a:ext>
                </a:extLst>
              </a:tr>
              <a:tr h="1245198">
                <a:tc>
                  <a:txBody>
                    <a:bodyPr/>
                    <a:lstStyle/>
                    <a:p>
                      <a:pPr>
                        <a:spcAft>
                          <a:spcPts val="0"/>
                        </a:spcAft>
                      </a:pPr>
                      <a:r>
                        <a:rPr lang="en-US" sz="1200">
                          <a:effectLst/>
                        </a:rPr>
                        <a:t>Queens</a:t>
                      </a:r>
                    </a:p>
                  </a:txBody>
                  <a:tcPr marL="68580" marR="68580" marT="0" marB="0"/>
                </a:tc>
                <a:tc>
                  <a:txBody>
                    <a:bodyPr/>
                    <a:lstStyle/>
                    <a:p>
                      <a:pPr>
                        <a:spcAft>
                          <a:spcPts val="0"/>
                        </a:spcAft>
                      </a:pPr>
                      <a:r>
                        <a:rPr lang="en-US" sz="1200">
                          <a:effectLst/>
                        </a:rPr>
                        <a:t>Feb. 1 </a:t>
                      </a:r>
                    </a:p>
                  </a:txBody>
                  <a:tcPr marL="68580" marR="68580" marT="0" marB="0"/>
                </a:tc>
                <a:tc>
                  <a:txBody>
                    <a:bodyPr/>
                    <a:lstStyle/>
                    <a:p>
                      <a:pPr>
                        <a:spcAft>
                          <a:spcPts val="0"/>
                        </a:spcAft>
                      </a:pPr>
                      <a:r>
                        <a:rPr lang="en-US" sz="1200">
                          <a:effectLst/>
                        </a:rPr>
                        <a:t>Dec. 1 (if applying for major entrance scholarship)</a:t>
                      </a:r>
                    </a:p>
                  </a:txBody>
                  <a:tcPr marL="68580" marR="68580" marT="0" marB="0"/>
                </a:tc>
                <a:tc>
                  <a:txBody>
                    <a:bodyPr/>
                    <a:lstStyle/>
                    <a:p>
                      <a:pPr>
                        <a:spcAft>
                          <a:spcPts val="0"/>
                        </a:spcAft>
                      </a:pPr>
                      <a:r>
                        <a:rPr lang="en-US" sz="1200">
                          <a:effectLst/>
                        </a:rPr>
                        <a:t>Dec. 1</a:t>
                      </a:r>
                    </a:p>
                  </a:txBody>
                  <a:tcPr marL="68580" marR="68580" marT="0" marB="0"/>
                </a:tc>
                <a:tc>
                  <a:txBody>
                    <a:bodyPr/>
                    <a:lstStyle/>
                    <a:p>
                      <a:pPr>
                        <a:spcAft>
                          <a:spcPts val="0"/>
                        </a:spcAft>
                      </a:pPr>
                      <a:r>
                        <a:rPr lang="en-US" sz="1200">
                          <a:effectLst/>
                        </a:rPr>
                        <a:t>Supplementary Documents required for Commerce / Health Science/ Fine Arts due Feb. 15</a:t>
                      </a:r>
                    </a:p>
                  </a:txBody>
                  <a:tcPr marL="68580" marR="68580" marT="0" marB="0"/>
                </a:tc>
                <a:extLst>
                  <a:ext uri="{0D108BD9-81ED-4DB2-BD59-A6C34878D82A}">
                    <a16:rowId xmlns:a16="http://schemas.microsoft.com/office/drawing/2014/main" val="1251998160"/>
                  </a:ext>
                </a:extLst>
              </a:tr>
              <a:tr h="177885">
                <a:tc>
                  <a:txBody>
                    <a:bodyPr/>
                    <a:lstStyle/>
                    <a:p>
                      <a:pPr>
                        <a:spcAft>
                          <a:spcPts val="0"/>
                        </a:spcAft>
                      </a:pPr>
                      <a:r>
                        <a:rPr lang="en-US" sz="1200">
                          <a:effectLst/>
                        </a:rPr>
                        <a:t>Waterloo</a:t>
                      </a:r>
                    </a:p>
                  </a:txBody>
                  <a:tcPr marL="68580" marR="68580" marT="0" marB="0"/>
                </a:tc>
                <a:tc>
                  <a:txBody>
                    <a:bodyPr/>
                    <a:lstStyle/>
                    <a:p>
                      <a:pPr>
                        <a:spcAft>
                          <a:spcPts val="0"/>
                        </a:spcAft>
                      </a:pPr>
                      <a:r>
                        <a:rPr lang="en-US" sz="1200">
                          <a:effectLst/>
                        </a:rPr>
                        <a:t>Feb.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Mar. 1</a:t>
                      </a:r>
                    </a:p>
                  </a:txBody>
                  <a:tcPr marL="68580" marR="68580" marT="0" marB="0"/>
                </a:tc>
                <a:extLst>
                  <a:ext uri="{0D108BD9-81ED-4DB2-BD59-A6C34878D82A}">
                    <a16:rowId xmlns:a16="http://schemas.microsoft.com/office/drawing/2014/main" val="2938332039"/>
                  </a:ext>
                </a:extLst>
              </a:tr>
              <a:tr h="273670">
                <a:tc>
                  <a:txBody>
                    <a:bodyPr/>
                    <a:lstStyle/>
                    <a:p>
                      <a:pPr>
                        <a:spcAft>
                          <a:spcPts val="0"/>
                        </a:spcAft>
                      </a:pPr>
                      <a:r>
                        <a:rPr lang="en-US" sz="1200">
                          <a:effectLst/>
                        </a:rPr>
                        <a:t>Toronto</a:t>
                      </a:r>
                    </a:p>
                  </a:txBody>
                  <a:tcPr marL="68580" marR="68580" marT="0" marB="0"/>
                </a:tc>
                <a:tc>
                  <a:txBody>
                    <a:bodyPr/>
                    <a:lstStyle/>
                    <a:p>
                      <a:pPr>
                        <a:spcAft>
                          <a:spcPts val="0"/>
                        </a:spcAft>
                      </a:pPr>
                      <a:r>
                        <a:rPr lang="en-US" sz="1200" dirty="0">
                          <a:effectLst/>
                        </a:rPr>
                        <a:t>Jan. 13</a:t>
                      </a:r>
                    </a:p>
                  </a:txBody>
                  <a:tcPr marL="68580" marR="68580" marT="0" marB="0"/>
                </a:tc>
                <a:tc>
                  <a:txBody>
                    <a:bodyPr/>
                    <a:lstStyle/>
                    <a:p>
                      <a:pPr>
                        <a:spcAft>
                          <a:spcPts val="0"/>
                        </a:spcAft>
                      </a:pPr>
                      <a:r>
                        <a:rPr lang="en-US" sz="1200">
                          <a:effectLst/>
                        </a:rPr>
                        <a:t>Nov. 7</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2798463620"/>
                  </a:ext>
                </a:extLst>
              </a:tr>
              <a:tr h="273670">
                <a:tc>
                  <a:txBody>
                    <a:bodyPr/>
                    <a:lstStyle/>
                    <a:p>
                      <a:pPr>
                        <a:spcAft>
                          <a:spcPts val="0"/>
                        </a:spcAft>
                      </a:pPr>
                      <a:r>
                        <a:rPr lang="en-US" sz="1200">
                          <a:effectLst/>
                        </a:rPr>
                        <a:t>McMaster</a:t>
                      </a:r>
                    </a:p>
                  </a:txBody>
                  <a:tcPr marL="68580" marR="68580" marT="0" marB="0"/>
                </a:tc>
                <a:tc>
                  <a:txBody>
                    <a:bodyPr/>
                    <a:lstStyle/>
                    <a:p>
                      <a:pPr>
                        <a:spcAft>
                          <a:spcPts val="0"/>
                        </a:spcAft>
                      </a:pPr>
                      <a:r>
                        <a:rPr lang="en-US" sz="1200" dirty="0">
                          <a:effectLst/>
                        </a:rPr>
                        <a:t>Jan. 13</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502319584"/>
                  </a:ext>
                </a:extLst>
              </a:tr>
              <a:tr h="889427">
                <a:tc>
                  <a:txBody>
                    <a:bodyPr/>
                    <a:lstStyle/>
                    <a:p>
                      <a:pPr>
                        <a:spcAft>
                          <a:spcPts val="0"/>
                        </a:spcAft>
                      </a:pPr>
                      <a:r>
                        <a:rPr lang="en-US" sz="1200">
                          <a:effectLst/>
                        </a:rPr>
                        <a:t>Western</a:t>
                      </a:r>
                    </a:p>
                  </a:txBody>
                  <a:tcPr marL="68580" marR="68580" marT="0" marB="0"/>
                </a:tc>
                <a:tc>
                  <a:txBody>
                    <a:bodyPr/>
                    <a:lstStyle/>
                    <a:p>
                      <a:pPr>
                        <a:spcAft>
                          <a:spcPts val="0"/>
                        </a:spcAft>
                      </a:pPr>
                      <a:r>
                        <a:rPr lang="en-US" sz="1200" dirty="0">
                          <a:effectLst/>
                        </a:rPr>
                        <a:t>Applications open and ongoing acceptance until full</a:t>
                      </a:r>
                    </a:p>
                  </a:txBody>
                  <a:tcPr marL="68580" marR="68580" marT="0" marB="0"/>
                </a:tc>
                <a:tc>
                  <a:txBody>
                    <a:bodyPr/>
                    <a:lstStyle/>
                    <a:p>
                      <a:pPr>
                        <a:spcAft>
                          <a:spcPts val="0"/>
                        </a:spcAft>
                      </a:pPr>
                      <a:r>
                        <a:rPr lang="en-US" sz="1200" dirty="0">
                          <a:effectLst/>
                        </a:rPr>
                        <a:t>Ongoing: Offers Starting in March </a:t>
                      </a:r>
                    </a:p>
                  </a:txBody>
                  <a:tcPr marL="68580" marR="68580" marT="0" marB="0"/>
                </a:tc>
                <a:tc>
                  <a:txBody>
                    <a:bodyPr/>
                    <a:lstStyle/>
                    <a:p>
                      <a:pPr>
                        <a:spcAft>
                          <a:spcPts val="0"/>
                        </a:spcAft>
                      </a:pPr>
                      <a:r>
                        <a:rPr lang="en-US" sz="1200">
                          <a:effectLst/>
                        </a:rPr>
                        <a:t>Feb. 14</a:t>
                      </a:r>
                    </a:p>
                  </a:txBody>
                  <a:tcPr marL="68580" marR="68580" marT="0" marB="0"/>
                </a:tc>
                <a:tc>
                  <a:txBody>
                    <a:bodyPr/>
                    <a:lstStyle/>
                    <a:p>
                      <a:pPr>
                        <a:spcAft>
                          <a:spcPts val="0"/>
                        </a:spcAft>
                      </a:pPr>
                      <a:r>
                        <a:rPr lang="en-US" sz="1200">
                          <a:effectLst/>
                        </a:rPr>
                        <a:t>Varies by program</a:t>
                      </a:r>
                    </a:p>
                  </a:txBody>
                  <a:tcPr marL="68580" marR="68580" marT="0" marB="0"/>
                </a:tc>
                <a:extLst>
                  <a:ext uri="{0D108BD9-81ED-4DB2-BD59-A6C34878D82A}">
                    <a16:rowId xmlns:a16="http://schemas.microsoft.com/office/drawing/2014/main" val="438879310"/>
                  </a:ext>
                </a:extLst>
              </a:tr>
              <a:tr h="273670">
                <a:tc>
                  <a:txBody>
                    <a:bodyPr/>
                    <a:lstStyle/>
                    <a:p>
                      <a:pPr>
                        <a:spcAft>
                          <a:spcPts val="0"/>
                        </a:spcAft>
                      </a:pPr>
                      <a:r>
                        <a:rPr lang="en-US" sz="1200">
                          <a:effectLst/>
                        </a:rPr>
                        <a:t>University of Calgary</a:t>
                      </a:r>
                    </a:p>
                  </a:txBody>
                  <a:tcPr marL="68580" marR="68580" marT="0" marB="0"/>
                </a:tc>
                <a:tc>
                  <a:txBody>
                    <a:bodyPr/>
                    <a:lstStyle/>
                    <a:p>
                      <a:pPr>
                        <a:spcAft>
                          <a:spcPts val="0"/>
                        </a:spcAft>
                      </a:pPr>
                      <a:r>
                        <a:rPr lang="en-US" sz="1200" dirty="0">
                          <a:effectLst/>
                        </a:rPr>
                        <a:t>Mar. 1</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endParaRPr lang="en-US" sz="1200">
                        <a:effectLst/>
                      </a:endParaRPr>
                    </a:p>
                  </a:txBody>
                  <a:tcPr marL="68580" marR="68580" marT="0" marB="0"/>
                </a:tc>
                <a:extLst>
                  <a:ext uri="{0D108BD9-81ED-4DB2-BD59-A6C34878D82A}">
                    <a16:rowId xmlns:a16="http://schemas.microsoft.com/office/drawing/2014/main" val="2124856611"/>
                  </a:ext>
                </a:extLst>
              </a:tr>
              <a:tr h="273670">
                <a:tc>
                  <a:txBody>
                    <a:bodyPr/>
                    <a:lstStyle/>
                    <a:p>
                      <a:pPr>
                        <a:spcAft>
                          <a:spcPts val="0"/>
                        </a:spcAft>
                      </a:pPr>
                      <a:r>
                        <a:rPr lang="en-US" sz="1200">
                          <a:effectLst/>
                        </a:rPr>
                        <a:t>University of Alberta</a:t>
                      </a:r>
                    </a:p>
                  </a:txBody>
                  <a:tcPr marL="68580" marR="68580" marT="0" marB="0"/>
                </a:tc>
                <a:tc>
                  <a:txBody>
                    <a:bodyPr/>
                    <a:lstStyle/>
                    <a:p>
                      <a:pPr>
                        <a:spcAft>
                          <a:spcPts val="0"/>
                        </a:spcAft>
                      </a:pPr>
                      <a:r>
                        <a:rPr lang="en-US" sz="1200" dirty="0">
                          <a:effectLst/>
                        </a:rPr>
                        <a:t>Application opens Oct. 1- ongoing</a:t>
                      </a:r>
                    </a:p>
                  </a:txBody>
                  <a:tcPr marL="68580" marR="68580" marT="0" marB="0"/>
                </a:tc>
                <a:tc>
                  <a:txBody>
                    <a:bodyPr/>
                    <a:lstStyle/>
                    <a:p>
                      <a:pPr>
                        <a:spcAft>
                          <a:spcPts val="0"/>
                        </a:spcAft>
                      </a:pPr>
                      <a:endParaRPr lang="en-US" sz="1200">
                        <a:effectLst/>
                      </a:endParaRPr>
                    </a:p>
                  </a:txBody>
                  <a:tcPr marL="68580" marR="68580" marT="0" marB="0"/>
                </a:tc>
                <a:tc>
                  <a:txBody>
                    <a:bodyPr/>
                    <a:lstStyle/>
                    <a:p>
                      <a:pPr>
                        <a:spcAft>
                          <a:spcPts val="0"/>
                        </a:spcAft>
                      </a:pPr>
                      <a:r>
                        <a:rPr lang="en-US" sz="1200" dirty="0">
                          <a:effectLst/>
                        </a:rPr>
                        <a:t>Jan. 12</a:t>
                      </a:r>
                    </a:p>
                  </a:txBody>
                  <a:tcPr marL="68580" marR="68580" marT="0" marB="0"/>
                </a:tc>
                <a:tc>
                  <a:txBody>
                    <a:bodyPr/>
                    <a:lstStyle/>
                    <a:p>
                      <a:pPr>
                        <a:spcAft>
                          <a:spcPts val="0"/>
                        </a:spcAft>
                      </a:pPr>
                      <a:endParaRPr lang="en-US" sz="1200" dirty="0">
                        <a:effectLst/>
                      </a:endParaRPr>
                    </a:p>
                  </a:txBody>
                  <a:tcPr marL="68580" marR="68580" marT="0" marB="0"/>
                </a:tc>
                <a:extLst>
                  <a:ext uri="{0D108BD9-81ED-4DB2-BD59-A6C34878D82A}">
                    <a16:rowId xmlns:a16="http://schemas.microsoft.com/office/drawing/2014/main" val="2587764268"/>
                  </a:ext>
                </a:extLst>
              </a:tr>
            </a:tbl>
          </a:graphicData>
        </a:graphic>
      </p:graphicFrame>
      <p:sp>
        <p:nvSpPr>
          <p:cNvPr id="6" name="TextBox 5">
            <a:extLst>
              <a:ext uri="{FF2B5EF4-FFF2-40B4-BE49-F238E27FC236}">
                <a16:creationId xmlns:a16="http://schemas.microsoft.com/office/drawing/2014/main" id="{5B816614-7D80-4254-9098-F6951EA3F9C5}"/>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85960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A3390-5943-42A0-9770-79CEC5F3D552}"/>
              </a:ext>
            </a:extLst>
          </p:cNvPr>
          <p:cNvSpPr>
            <a:spLocks noGrp="1"/>
          </p:cNvSpPr>
          <p:nvPr>
            <p:ph type="title"/>
          </p:nvPr>
        </p:nvSpPr>
        <p:spPr/>
        <p:txBody>
          <a:bodyPr/>
          <a:lstStyle/>
          <a:p>
            <a:r>
              <a:rPr lang="en-CA" dirty="0"/>
              <a:t>UBC</a:t>
            </a:r>
          </a:p>
        </p:txBody>
      </p:sp>
      <p:sp>
        <p:nvSpPr>
          <p:cNvPr id="3" name="Content Placeholder 2">
            <a:extLst>
              <a:ext uri="{FF2B5EF4-FFF2-40B4-BE49-F238E27FC236}">
                <a16:creationId xmlns:a16="http://schemas.microsoft.com/office/drawing/2014/main" id="{F1658541-332B-489A-82CC-72E971B9E105}"/>
              </a:ext>
            </a:extLst>
          </p:cNvPr>
          <p:cNvSpPr>
            <a:spLocks noGrp="1"/>
          </p:cNvSpPr>
          <p:nvPr>
            <p:ph idx="1"/>
          </p:nvPr>
        </p:nvSpPr>
        <p:spPr>
          <a:xfrm>
            <a:off x="609599" y="1343770"/>
            <a:ext cx="6347714" cy="4697593"/>
          </a:xfrm>
        </p:spPr>
        <p:txBody>
          <a:bodyPr vert="horz" lIns="91440" tIns="45720" rIns="91440" bIns="45720" rtlCol="0" anchor="t">
            <a:normAutofit lnSpcReduction="10000"/>
          </a:bodyPr>
          <a:lstStyle/>
          <a:p>
            <a:r>
              <a:rPr lang="en-CA" b="1" dirty="0"/>
              <a:t>Personal Profile</a:t>
            </a:r>
            <a:r>
              <a:rPr lang="en-CA" dirty="0"/>
              <a:t>:</a:t>
            </a:r>
          </a:p>
          <a:p>
            <a:pPr lvl="1"/>
            <a:r>
              <a:rPr lang="en-CA" dirty="0"/>
              <a:t>- important part of admissions process</a:t>
            </a:r>
          </a:p>
          <a:p>
            <a:pPr lvl="1"/>
            <a:r>
              <a:rPr lang="en-CA" dirty="0"/>
              <a:t>Go to website for examples and scoring information</a:t>
            </a:r>
          </a:p>
          <a:p>
            <a:pPr lvl="1"/>
            <a:r>
              <a:rPr lang="en-CA" dirty="0">
                <a:hlinkClick r:id="rId2"/>
              </a:rPr>
              <a:t>Write your Personal Profile - UBC | Undergraduate Programs and Admissions</a:t>
            </a:r>
            <a:endParaRPr lang="en-CA" dirty="0"/>
          </a:p>
          <a:p>
            <a:pPr lvl="1"/>
            <a:r>
              <a:rPr lang="en-CA" dirty="0">
                <a:hlinkClick r:id="rId3"/>
              </a:rPr>
              <a:t>https://you.ubc.ca/applying-ubc/how-to-apply/personal-profile</a:t>
            </a:r>
            <a:endParaRPr lang="en-CA" dirty="0"/>
          </a:p>
          <a:p>
            <a:pPr lvl="1"/>
            <a:endParaRPr lang="en-CA" dirty="0"/>
          </a:p>
          <a:p>
            <a:pPr marL="457200" lvl="1" indent="0">
              <a:buNone/>
            </a:pPr>
            <a:r>
              <a:rPr lang="en-CA" sz="1800" b="1" dirty="0"/>
              <a:t>Distributed Learning Courses</a:t>
            </a:r>
            <a:r>
              <a:rPr lang="en-CA" dirty="0"/>
              <a:t>:  </a:t>
            </a:r>
          </a:p>
          <a:p>
            <a:pPr marL="457200" lvl="1" indent="0">
              <a:buNone/>
            </a:pPr>
            <a:r>
              <a:rPr lang="en-CA" dirty="0"/>
              <a:t>Deadline to complete is June 30, 2023.  However, if you want the course to be considered as part of your admission average you must have completed at least 50% of the course by Mar. 1, 2023 and need an interim as proof. </a:t>
            </a:r>
          </a:p>
          <a:p>
            <a:pPr marL="457200" lvl="1" indent="0">
              <a:buNone/>
            </a:pPr>
            <a:r>
              <a:rPr lang="en-CA" dirty="0">
                <a:solidFill>
                  <a:srgbClr val="FF0000"/>
                </a:solidFill>
              </a:rPr>
              <a:t>If you need a mid-term mark from an online course, YOU must contact the online school as EMS does not have access to your marks.</a:t>
            </a:r>
          </a:p>
        </p:txBody>
      </p:sp>
    </p:spTree>
    <p:extLst>
      <p:ext uri="{BB962C8B-B14F-4D97-AF65-F5344CB8AC3E}">
        <p14:creationId xmlns:p14="http://schemas.microsoft.com/office/powerpoint/2010/main" val="27333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5687281"/>
            <a:ext cx="7031218" cy="369332"/>
          </a:xfrm>
          <a:prstGeom prst="rect">
            <a:avLst/>
          </a:prstGeom>
          <a:noFill/>
        </p:spPr>
        <p:txBody>
          <a:bodyPr wrap="square" rtlCol="0">
            <a:spAutoFit/>
          </a:bodyPr>
          <a:lstStyle/>
          <a:p>
            <a:r>
              <a:rPr lang="en-US" sz="1800">
                <a:latin typeface="+mn-lt"/>
              </a:rPr>
              <a:t> </a:t>
            </a:r>
            <a:r>
              <a:rPr lang="en-US"/>
              <a:t>https://</a:t>
            </a:r>
            <a:r>
              <a:rPr lang="en-US" err="1"/>
              <a:t>www.bceid.ca</a:t>
            </a:r>
            <a:r>
              <a:rPr lang="en-US"/>
              <a:t>/register/basic/</a:t>
            </a:r>
            <a:r>
              <a:rPr lang="en-US" err="1"/>
              <a:t>account_details.aspx?type</a:t>
            </a:r>
            <a:r>
              <a:rPr lang="en-US"/>
              <a:t>=regular</a:t>
            </a:r>
            <a:endParaRPr lang="en-CA" sz="1800">
              <a:latin typeface="+mn-lt"/>
            </a:endParaRPr>
          </a:p>
        </p:txBody>
      </p:sp>
      <p:sp>
        <p:nvSpPr>
          <p:cNvPr id="6" name="Title 1">
            <a:extLst>
              <a:ext uri="{FF2B5EF4-FFF2-40B4-BE49-F238E27FC236}">
                <a16:creationId xmlns:a16="http://schemas.microsoft.com/office/drawing/2014/main" id="{2BF29B3F-A86B-4F2E-90C4-88D0F4430B7A}"/>
              </a:ext>
            </a:extLst>
          </p:cNvPr>
          <p:cNvSpPr txBox="1">
            <a:spLocks/>
          </p:cNvSpPr>
          <p:nvPr/>
        </p:nvSpPr>
        <p:spPr>
          <a:xfrm>
            <a:off x="982133" y="673225"/>
            <a:ext cx="7704667" cy="667543"/>
          </a:xfrm>
          <a:prstGeom prst="rect">
            <a:avLst/>
          </a:prstGeom>
          <a:effectLst/>
        </p:spPr>
        <p:txBody>
          <a:bodyPr vert="horz" lIns="91440" tIns="45720" rIns="91440" bIns="45720" rtlCol="0" anchor="ctr">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a:t>Submitting Final Grades to Universities</a:t>
            </a:r>
          </a:p>
        </p:txBody>
      </p:sp>
      <p:pic>
        <p:nvPicPr>
          <p:cNvPr id="10" name="Content Placeholder 9">
            <a:extLst>
              <a:ext uri="{FF2B5EF4-FFF2-40B4-BE49-F238E27FC236}">
                <a16:creationId xmlns:a16="http://schemas.microsoft.com/office/drawing/2014/main" id="{FC0DB456-1F87-5B44-B7E0-AF84B316826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7865" y="1557337"/>
            <a:ext cx="2529810" cy="3988607"/>
          </a:xfrm>
        </p:spPr>
      </p:pic>
    </p:spTree>
    <p:extLst>
      <p:ext uri="{BB962C8B-B14F-4D97-AF65-F5344CB8AC3E}">
        <p14:creationId xmlns:p14="http://schemas.microsoft.com/office/powerpoint/2010/main" val="199823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673225"/>
            <a:ext cx="7704667" cy="667543"/>
          </a:xfrm>
        </p:spPr>
        <p:txBody>
          <a:bodyPr>
            <a:normAutofit fontScale="90000"/>
          </a:bodyPr>
          <a:lstStyle/>
          <a:p>
            <a:r>
              <a:rPr lang="en-CA"/>
              <a:t>Submitting Final Grades to Universities</a:t>
            </a:r>
          </a:p>
        </p:txBody>
      </p:sp>
      <p:sp>
        <p:nvSpPr>
          <p:cNvPr id="3" name="Content Placeholder 2"/>
          <p:cNvSpPr>
            <a:spLocks noGrp="1"/>
          </p:cNvSpPr>
          <p:nvPr>
            <p:ph idx="1"/>
          </p:nvPr>
        </p:nvSpPr>
        <p:spPr>
          <a:xfrm>
            <a:off x="982133" y="1916832"/>
            <a:ext cx="7704667" cy="4082984"/>
          </a:xfrm>
        </p:spPr>
        <p:txBody>
          <a:bodyPr vert="horz" lIns="91440" tIns="45720" rIns="91440" bIns="45720" rtlCol="0" anchor="t">
            <a:normAutofit/>
          </a:bodyPr>
          <a:lstStyle/>
          <a:p>
            <a:r>
              <a:rPr lang="en-CA" dirty="0"/>
              <a:t>Required: Student Transcript Service (</a:t>
            </a:r>
            <a:r>
              <a:rPr lang="en-CA" dirty="0" err="1"/>
              <a:t>BCeID</a:t>
            </a:r>
            <a:r>
              <a:rPr lang="en-CA" dirty="0"/>
              <a:t>)</a:t>
            </a:r>
          </a:p>
          <a:p>
            <a:pPr lvl="1">
              <a:buClr>
                <a:srgbClr val="3F772B"/>
              </a:buClr>
            </a:pPr>
            <a:r>
              <a:rPr lang="en-CA" dirty="0">
                <a:ea typeface="+mn-lt"/>
                <a:cs typeface="+mn-lt"/>
                <a:hlinkClick r:id="rId3"/>
              </a:rPr>
              <a:t>https://www2.gov.bc.ca/gov/content/education-training/k-12/support/transcripts-and-certificates</a:t>
            </a:r>
          </a:p>
          <a:p>
            <a:r>
              <a:rPr lang="en-CA" dirty="0"/>
              <a:t>Most Post-Secondary Institutions  access student marks electronically from the Ministry of Education  (no paper transcripts)</a:t>
            </a:r>
          </a:p>
          <a:p>
            <a:r>
              <a:rPr lang="en-CA" dirty="0"/>
              <a:t>Students MUST complete their online STS selection to release their marks </a:t>
            </a:r>
            <a:r>
              <a:rPr lang="en-CA" dirty="0">
                <a:sym typeface="Wingdings" panose="05000000000000000000" pitchFamily="2" charset="2"/>
              </a:rPr>
              <a:t> link on EMS website under Counselling</a:t>
            </a:r>
            <a:endParaRPr lang="en-CA" dirty="0"/>
          </a:p>
          <a:p>
            <a:pPr marL="0" indent="0">
              <a:buNone/>
            </a:pPr>
            <a:endParaRPr lang="en-CA" dirty="0">
              <a:sym typeface="Wingdings" panose="05000000000000000000" pitchFamily="2" charset="2"/>
            </a:endParaRPr>
          </a:p>
          <a:p>
            <a:endParaRPr lang="en-CA" dirty="0"/>
          </a:p>
          <a:p>
            <a:pPr lvl="1"/>
            <a:endParaRPr lang="en-CA" dirty="0"/>
          </a:p>
        </p:txBody>
      </p:sp>
      <p:sp>
        <p:nvSpPr>
          <p:cNvPr id="6" name="TextBox 5"/>
          <p:cNvSpPr txBox="1"/>
          <p:nvPr/>
        </p:nvSpPr>
        <p:spPr>
          <a:xfrm>
            <a:off x="5652120" y="1196752"/>
            <a:ext cx="2088232" cy="338554"/>
          </a:xfrm>
          <a:prstGeom prst="rect">
            <a:avLst/>
          </a:prstGeom>
          <a:noFill/>
        </p:spPr>
        <p:txBody>
          <a:bodyPr wrap="square" lIns="91440" tIns="45720" rIns="91440" bIns="45720" rtlCol="0" anchor="t">
            <a:spAutoFit/>
          </a:bodyPr>
          <a:lstStyle/>
          <a:p>
            <a:pPr algn="r"/>
            <a:endParaRPr lang="en-CA" sz="1600">
              <a:solidFill>
                <a:schemeClr val="tx2"/>
              </a:solidFill>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916832"/>
            <a:ext cx="7704667" cy="4082984"/>
          </a:xfrm>
        </p:spPr>
        <p:txBody>
          <a:bodyPr vert="horz" lIns="91440" tIns="45720" rIns="91440" bIns="45720" rtlCol="0" anchor="t">
            <a:normAutofit/>
          </a:bodyPr>
          <a:lstStyle/>
          <a:p>
            <a:pPr lvl="1"/>
            <a:r>
              <a:rPr lang="en-CA" dirty="0">
                <a:hlinkClick r:id="rId3"/>
              </a:rPr>
              <a:t>https://www.bceid.ca/register/basic/account_details.aspx?type=regular</a:t>
            </a:r>
            <a:endParaRPr lang="en-CA" dirty="0"/>
          </a:p>
          <a:p>
            <a:pPr lvl="1"/>
            <a:r>
              <a:rPr lang="en-CA" dirty="0"/>
              <a:t>Create a </a:t>
            </a:r>
            <a:r>
              <a:rPr lang="en-CA" dirty="0" err="1"/>
              <a:t>BCeID</a:t>
            </a:r>
            <a:r>
              <a:rPr lang="en-CA" dirty="0"/>
              <a:t> at above site (wait for e-mail to login)</a:t>
            </a:r>
          </a:p>
          <a:p>
            <a:pPr lvl="1"/>
            <a:r>
              <a:rPr lang="en-CA" dirty="0"/>
              <a:t>You will choose from a list (usually 3) Post Secondary institutions</a:t>
            </a:r>
          </a:p>
          <a:p>
            <a:pPr lvl="1"/>
            <a:r>
              <a:rPr lang="en-CA" dirty="0"/>
              <a:t>You must still register directly to the Universities. STS will transfer your final marks electronically in July 2023 as soon as they become available. </a:t>
            </a:r>
          </a:p>
        </p:txBody>
      </p:sp>
      <p:sp>
        <p:nvSpPr>
          <p:cNvPr id="7" name="Title 1">
            <a:extLst>
              <a:ext uri="{FF2B5EF4-FFF2-40B4-BE49-F238E27FC236}">
                <a16:creationId xmlns:a16="http://schemas.microsoft.com/office/drawing/2014/main" id="{0978C0F0-A428-4F8F-8131-8D74075B85C1}"/>
              </a:ext>
            </a:extLst>
          </p:cNvPr>
          <p:cNvSpPr txBox="1">
            <a:spLocks/>
          </p:cNvSpPr>
          <p:nvPr/>
        </p:nvSpPr>
        <p:spPr>
          <a:xfrm>
            <a:off x="982133" y="673225"/>
            <a:ext cx="7704667" cy="667543"/>
          </a:xfrm>
          <a:prstGeom prst="rect">
            <a:avLst/>
          </a:prstGeom>
          <a:effectLst/>
        </p:spPr>
        <p:txBody>
          <a:bodyPr vert="horz" lIns="91440" tIns="45720" rIns="91440" bIns="45720" rtlCol="0" anchor="ctr">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a:t>Submitting Final Grades to Universities</a:t>
            </a:r>
          </a:p>
        </p:txBody>
      </p:sp>
    </p:spTree>
    <p:extLst>
      <p:ext uri="{BB962C8B-B14F-4D97-AF65-F5344CB8AC3E}">
        <p14:creationId xmlns:p14="http://schemas.microsoft.com/office/powerpoint/2010/main" val="8085492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927CF961F35840A866A674D61645B9" ma:contentTypeVersion="1" ma:contentTypeDescription="Create a new document." ma:contentTypeScope="" ma:versionID="6938f0cd83ee725470f0224703bd5f9b">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72DA55-D5B7-4560-A944-941632CC40AF}">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4ce116e6-d8d9-4816-841d-7cbb573de0c4"/>
    <ds:schemaRef ds:uri="http://schemas.microsoft.com/office/infopath/2007/PartnerControls"/>
    <ds:schemaRef ds:uri="c4f760d6-2d20-4149-883d-1c122c2efc08"/>
    <ds:schemaRef ds:uri="http://www.w3.org/XML/1998/namespace"/>
    <ds:schemaRef ds:uri="http://schemas.microsoft.com/sharepoint/v3"/>
  </ds:schemaRefs>
</ds:datastoreItem>
</file>

<file path=customXml/itemProps2.xml><?xml version="1.0" encoding="utf-8"?>
<ds:datastoreItem xmlns:ds="http://schemas.openxmlformats.org/officeDocument/2006/customXml" ds:itemID="{AE3B6E2D-27A6-4184-AEE7-EBA3D52CE591}">
  <ds:schemaRefs>
    <ds:schemaRef ds:uri="http://schemas.microsoft.com/sharepoint/v3/contenttype/forms"/>
  </ds:schemaRefs>
</ds:datastoreItem>
</file>

<file path=customXml/itemProps3.xml><?xml version="1.0" encoding="utf-8"?>
<ds:datastoreItem xmlns:ds="http://schemas.openxmlformats.org/officeDocument/2006/customXml" ds:itemID="{CE056881-E152-4265-B1FF-5694E9221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Parallax</Template>
  <TotalTime>458</TotalTime>
  <Words>994</Words>
  <Application>Microsoft Office PowerPoint</Application>
  <PresentationFormat>On-screen Show (4:3)</PresentationFormat>
  <Paragraphs>129</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 3</vt:lpstr>
      <vt:lpstr>Facet</vt:lpstr>
      <vt:lpstr>GRADE 12 GRAD 2023  INFORMATION </vt:lpstr>
      <vt:lpstr>Post-Secondary Applications</vt:lpstr>
      <vt:lpstr>Things change year to year!</vt:lpstr>
      <vt:lpstr>WHERE TO APPLY!</vt:lpstr>
      <vt:lpstr>PowerPoint Presentation</vt:lpstr>
      <vt:lpstr>UBC</vt:lpstr>
      <vt:lpstr>PowerPoint Presentation</vt:lpstr>
      <vt:lpstr>Submitting Final Grades to Universities</vt:lpstr>
      <vt:lpstr>PowerPoint Presentation</vt:lpstr>
      <vt:lpstr>Why you need to complete the STS: </vt:lpstr>
      <vt:lpstr>HELPFUL VIDEO FOR THE (STS)  STUDENT TRANSCRIPT SERVICE</vt:lpstr>
      <vt:lpstr>PowerPoint Presentation</vt:lpstr>
      <vt:lpstr>NEED HELP?</vt:lpstr>
    </vt:vector>
  </TitlesOfParts>
  <Company>School District #36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12 PARENT INFORMATION NIGHT</dc:title>
  <dc:creator>smalley_j</dc:creator>
  <cp:lastModifiedBy>Elaine Mclean</cp:lastModifiedBy>
  <cp:revision>28</cp:revision>
  <cp:lastPrinted>2018-09-13T19:17:58Z</cp:lastPrinted>
  <dcterms:created xsi:type="dcterms:W3CDTF">2013-10-01T03:36:41Z</dcterms:created>
  <dcterms:modified xsi:type="dcterms:W3CDTF">2022-11-28T19:23:41Z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0x010100CD927CF961F35840A866A674D61645B9</vt:lpwstr>
  </property>
</Properties>
</file>