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7" r:id="rId2"/>
    <p:sldId id="261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5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2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2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4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4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>
            <a:extLst>
              <a:ext uri="{FF2B5EF4-FFF2-40B4-BE49-F238E27FC236}">
                <a16:creationId xmlns:a16="http://schemas.microsoft.com/office/drawing/2014/main" id="{DCD401A1-993B-159B-350F-91D4790A3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3"/>
          <a:stretch/>
        </p:blipFill>
        <p:spPr>
          <a:xfrm>
            <a:off x="0" y="-4"/>
            <a:ext cx="12191980" cy="6858004"/>
          </a:xfrm>
          <a:prstGeom prst="rect">
            <a:avLst/>
          </a:prstGeom>
          <a:noFill/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89AB4A6-63E1-4A8F-AEA3-70E04AC0E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490" y="708805"/>
            <a:ext cx="7944466" cy="24003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Grade 11 GPS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08F35F-D16F-4570-858B-EF5728837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257" y="4153284"/>
            <a:ext cx="8357001" cy="1135074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preview of what’s to come in your grade 12 year</a:t>
            </a:r>
          </a:p>
        </p:txBody>
      </p:sp>
      <p:sp>
        <p:nvSpPr>
          <p:cNvPr id="20" name="Date Placeholder 5">
            <a:extLst>
              <a:ext uri="{FF2B5EF4-FFF2-40B4-BE49-F238E27FC236}">
                <a16:creationId xmlns:a16="http://schemas.microsoft.com/office/drawing/2014/main" id="{3D1D4B3D-57E1-48DC-8893-7A0F4B7B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371" y="6332538"/>
            <a:ext cx="300649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6CC22FB6-B329-4B7D-9B64-714067437B3E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5/18/2023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id="{8DDD8900-A83D-4240-8B92-6791F8BF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2023</a:t>
            </a:r>
          </a:p>
        </p:txBody>
      </p:sp>
      <p:sp>
        <p:nvSpPr>
          <p:cNvPr id="24" name="Slide Number Placeholder 9">
            <a:extLst>
              <a:ext uri="{FF2B5EF4-FFF2-40B4-BE49-F238E27FC236}">
                <a16:creationId xmlns:a16="http://schemas.microsoft.com/office/drawing/2014/main" id="{189828D3-A563-4315-9B1D-6D0BE69B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47" y="6332538"/>
            <a:ext cx="5398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5C5C030-0550-4584-9C82-E35DF7DBC581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523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0376D7EB-4787-0ECC-3F45-62BA22A870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00" r="17521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46C4E-9CE0-B692-063F-5EE91CE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1"/>
            <a:ext cx="4238748" cy="2371660"/>
          </a:xfrm>
        </p:spPr>
        <p:txBody>
          <a:bodyPr anchor="t">
            <a:normAutofit/>
          </a:bodyPr>
          <a:lstStyle/>
          <a:p>
            <a:r>
              <a:rPr lang="en-CA" dirty="0"/>
              <a:t>WHAT is GPS?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989F7-C3F0-D901-8736-2F234EC85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14400"/>
            <a:ext cx="597523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GPS stands for Guide to Post-Secondary.  The meetings take place at lunch and are held once a month.  Things we will cover at the GPS meeting next year: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700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en-CA" sz="1700" dirty="0"/>
              <a:t>Transcripts and STS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CA" sz="1700" dirty="0"/>
              <a:t>Deadlines for applying to some BC post-secondaries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CA" sz="1700" dirty="0"/>
              <a:t>Updates on Post-Secondary/Info Nights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n-CA" sz="1700" dirty="0"/>
              <a:t>Scholarship information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en-CA" sz="1700" dirty="0"/>
          </a:p>
          <a:p>
            <a:pPr>
              <a:lnSpc>
                <a:spcPct val="110000"/>
              </a:lnSpc>
              <a:buFontTx/>
              <a:buChar char="-"/>
            </a:pPr>
            <a:endParaRPr lang="en-CA" sz="1700" dirty="0"/>
          </a:p>
        </p:txBody>
      </p:sp>
      <p:sp>
        <p:nvSpPr>
          <p:cNvPr id="27" name="Date Placeholder 5">
            <a:extLst>
              <a:ext uri="{FF2B5EF4-FFF2-40B4-BE49-F238E27FC236}">
                <a16:creationId xmlns:a16="http://schemas.microsoft.com/office/drawing/2014/main" id="{8FEC7935-71D6-461E-AB51-B3289079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371" y="6332538"/>
            <a:ext cx="300649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4DFF69-10F2-434E-93A5-92B891A14D33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5/18/2023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ooter Placeholder 6">
            <a:extLst>
              <a:ext uri="{FF2B5EF4-FFF2-40B4-BE49-F238E27FC236}">
                <a16:creationId xmlns:a16="http://schemas.microsoft.com/office/drawing/2014/main" id="{4D9C2E7B-C261-4427-8970-90F1E8DC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2023</a:t>
            </a:r>
          </a:p>
        </p:txBody>
      </p:sp>
      <p:sp>
        <p:nvSpPr>
          <p:cNvPr id="29" name="Slide Number Placeholder 9">
            <a:extLst>
              <a:ext uri="{FF2B5EF4-FFF2-40B4-BE49-F238E27FC236}">
                <a16:creationId xmlns:a16="http://schemas.microsoft.com/office/drawing/2014/main" id="{A443A0C7-3A61-432A-81C6-40FB2C60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47" y="6332538"/>
            <a:ext cx="5398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5C5C030-0550-4584-9C82-E35DF7DBC581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58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0376D7EB-4787-0ECC-3F45-62BA22A870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00" r="17521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46C4E-9CE0-B692-063F-5EE91CE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1"/>
            <a:ext cx="4238748" cy="2371660"/>
          </a:xfrm>
        </p:spPr>
        <p:txBody>
          <a:bodyPr anchor="t">
            <a:normAutofit/>
          </a:bodyPr>
          <a:lstStyle/>
          <a:p>
            <a:r>
              <a:rPr lang="en-CA" dirty="0"/>
              <a:t>Applying to the 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989F7-C3F0-D901-8736-2F234EC85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14400"/>
            <a:ext cx="5975230" cy="5029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Use Universities and Colleges Admissions Service (UCAS) to register and apply to all of the UK universities and colleges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700" dirty="0"/>
          </a:p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1. Register with UCAS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2. Write personal statement.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3. Include strong written references.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700" dirty="0"/>
          </a:p>
          <a:p>
            <a:pPr>
              <a:lnSpc>
                <a:spcPct val="110000"/>
              </a:lnSpc>
            </a:pPr>
            <a:r>
              <a:rPr lang="en-CA" sz="1700" dirty="0"/>
              <a:t>Undergraduate application for 2024 entry courses are open on May 16</a:t>
            </a:r>
            <a:r>
              <a:rPr lang="en-CA" sz="1700" baseline="30000" dirty="0"/>
              <a:t>th</a:t>
            </a:r>
            <a:r>
              <a:rPr lang="en-CA" sz="1700" dirty="0"/>
              <a:t> 2023.  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Deadline: October 16</a:t>
            </a:r>
            <a:r>
              <a:rPr lang="en-CA" sz="1700" baseline="30000" dirty="0"/>
              <a:t>th</a:t>
            </a:r>
            <a:r>
              <a:rPr lang="en-CA" sz="1700" dirty="0"/>
              <a:t> for courses at University of Oxford and Cambridge, Courses in medicine, veterinary medicine/science, and dentistry.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700" dirty="0"/>
          </a:p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MAKE SURE TO START EARLY!</a:t>
            </a:r>
          </a:p>
        </p:txBody>
      </p:sp>
      <p:sp>
        <p:nvSpPr>
          <p:cNvPr id="27" name="Date Placeholder 5">
            <a:extLst>
              <a:ext uri="{FF2B5EF4-FFF2-40B4-BE49-F238E27FC236}">
                <a16:creationId xmlns:a16="http://schemas.microsoft.com/office/drawing/2014/main" id="{8FEC7935-71D6-461E-AB51-B3289079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371" y="6332538"/>
            <a:ext cx="300649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4DFF69-10F2-434E-93A5-92B891A14D33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5/18/2023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ooter Placeholder 6">
            <a:extLst>
              <a:ext uri="{FF2B5EF4-FFF2-40B4-BE49-F238E27FC236}">
                <a16:creationId xmlns:a16="http://schemas.microsoft.com/office/drawing/2014/main" id="{4D9C2E7B-C261-4427-8970-90F1E8DC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2023</a:t>
            </a:r>
          </a:p>
        </p:txBody>
      </p:sp>
      <p:sp>
        <p:nvSpPr>
          <p:cNvPr id="29" name="Slide Number Placeholder 9">
            <a:extLst>
              <a:ext uri="{FF2B5EF4-FFF2-40B4-BE49-F238E27FC236}">
                <a16:creationId xmlns:a16="http://schemas.microsoft.com/office/drawing/2014/main" id="{A443A0C7-3A61-432A-81C6-40FB2C60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47" y="6332538"/>
            <a:ext cx="5398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5C5C030-0550-4584-9C82-E35DF7DBC581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42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0376D7EB-4787-0ECC-3F45-62BA22A870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00" r="17521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46C4E-9CE0-B692-063F-5EE91CEA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1"/>
            <a:ext cx="4238748" cy="2371660"/>
          </a:xfrm>
        </p:spPr>
        <p:txBody>
          <a:bodyPr anchor="t">
            <a:normAutofit/>
          </a:bodyPr>
          <a:lstStyle/>
          <a:p>
            <a:r>
              <a:rPr lang="en-CA" dirty="0"/>
              <a:t>Applying to the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989F7-C3F0-D901-8736-2F234EC85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14400"/>
            <a:ext cx="597523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CA" sz="1700" dirty="0"/>
              <a:t>When applying to most US Post secondary institutions you will find that you must fill in the Common Application (Common App)  or Coalition, Powered by </a:t>
            </a:r>
            <a:r>
              <a:rPr lang="en-CA" sz="1700" dirty="0" err="1"/>
              <a:t>Scoir</a:t>
            </a:r>
            <a:r>
              <a:rPr lang="en-CA" sz="1700" dirty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700" dirty="0"/>
          </a:p>
          <a:p>
            <a:pPr>
              <a:lnSpc>
                <a:spcPct val="110000"/>
              </a:lnSpc>
            </a:pPr>
            <a:r>
              <a:rPr lang="en-CA" sz="1700" dirty="0"/>
              <a:t>Fill out application 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Pay the admission fee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Write the SAT or ACT (find out if the institution you want to apply to needs the results)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Most institutions want a Teacher Report (in most cases 2 reports) Start early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Some institutions have Early Admissions and may want the application by Nov. 1 (or even earlier) check with the school’s webpage</a:t>
            </a:r>
          </a:p>
          <a:p>
            <a:pPr>
              <a:lnSpc>
                <a:spcPct val="110000"/>
              </a:lnSpc>
            </a:pPr>
            <a:r>
              <a:rPr lang="en-CA" sz="1700" dirty="0"/>
              <a:t>The institution will be asking for Mid Year reports </a:t>
            </a:r>
          </a:p>
        </p:txBody>
      </p:sp>
      <p:sp>
        <p:nvSpPr>
          <p:cNvPr id="27" name="Date Placeholder 5">
            <a:extLst>
              <a:ext uri="{FF2B5EF4-FFF2-40B4-BE49-F238E27FC236}">
                <a16:creationId xmlns:a16="http://schemas.microsoft.com/office/drawing/2014/main" id="{8FEC7935-71D6-461E-AB51-B3289079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371" y="6332538"/>
            <a:ext cx="300649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4DFF69-10F2-434E-93A5-92B891A14D33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5/18/2023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ooter Placeholder 6">
            <a:extLst>
              <a:ext uri="{FF2B5EF4-FFF2-40B4-BE49-F238E27FC236}">
                <a16:creationId xmlns:a16="http://schemas.microsoft.com/office/drawing/2014/main" id="{4D9C2E7B-C261-4427-8970-90F1E8DC2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2023</a:t>
            </a:r>
          </a:p>
        </p:txBody>
      </p:sp>
      <p:sp>
        <p:nvSpPr>
          <p:cNvPr id="29" name="Slide Number Placeholder 9">
            <a:extLst>
              <a:ext uri="{FF2B5EF4-FFF2-40B4-BE49-F238E27FC236}">
                <a16:creationId xmlns:a16="http://schemas.microsoft.com/office/drawing/2014/main" id="{A443A0C7-3A61-432A-81C6-40FB2C60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47" y="6332538"/>
            <a:ext cx="5398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5C5C030-0550-4584-9C82-E35DF7DBC581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606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>
            <a:extLst>
              <a:ext uri="{FF2B5EF4-FFF2-40B4-BE49-F238E27FC236}">
                <a16:creationId xmlns:a16="http://schemas.microsoft.com/office/drawing/2014/main" id="{DCD401A1-993B-159B-350F-91D4790A3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3"/>
          <a:stretch/>
        </p:blipFill>
        <p:spPr>
          <a:xfrm>
            <a:off x="20" y="-4"/>
            <a:ext cx="12191980" cy="6858004"/>
          </a:xfrm>
          <a:prstGeom prst="rect">
            <a:avLst/>
          </a:prstGeom>
          <a:noFill/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89AB4A6-63E1-4A8F-AEA3-70E04AC0E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489" y="708805"/>
            <a:ext cx="8514921" cy="24003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See you </a:t>
            </a:r>
            <a:r>
              <a:rPr lang="en-US" sz="4800">
                <a:solidFill>
                  <a:srgbClr val="FFFFFF"/>
                </a:solidFill>
              </a:rPr>
              <a:t>in </a:t>
            </a:r>
            <a:r>
              <a:rPr lang="en-US" sz="4800"/>
              <a:t>Septemb</a:t>
            </a:r>
            <a:r>
              <a:rPr lang="en-US" sz="4800">
                <a:solidFill>
                  <a:srgbClr val="FFFFFF"/>
                </a:solidFill>
              </a:rPr>
              <a:t>er</a:t>
            </a:r>
            <a:r>
              <a:rPr lang="en-US" sz="48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0" name="Date Placeholder 5">
            <a:extLst>
              <a:ext uri="{FF2B5EF4-FFF2-40B4-BE49-F238E27FC236}">
                <a16:creationId xmlns:a16="http://schemas.microsoft.com/office/drawing/2014/main" id="{3D1D4B3D-57E1-48DC-8893-7A0F4B7B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371" y="6332538"/>
            <a:ext cx="300649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6CC22FB6-B329-4B7D-9B64-714067437B3E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5/18/2023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ooter Placeholder 6">
            <a:extLst>
              <a:ext uri="{FF2B5EF4-FFF2-40B4-BE49-F238E27FC236}">
                <a16:creationId xmlns:a16="http://schemas.microsoft.com/office/drawing/2014/main" id="{8DDD8900-A83D-4240-8B92-6791F8BF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 2023</a:t>
            </a:r>
          </a:p>
        </p:txBody>
      </p:sp>
      <p:sp>
        <p:nvSpPr>
          <p:cNvPr id="24" name="Slide Number Placeholder 9">
            <a:extLst>
              <a:ext uri="{FF2B5EF4-FFF2-40B4-BE49-F238E27FC236}">
                <a16:creationId xmlns:a16="http://schemas.microsoft.com/office/drawing/2014/main" id="{189828D3-A563-4315-9B1D-6D0BE69B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47" y="6332538"/>
            <a:ext cx="5398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5C5C030-0550-4584-9C82-E35DF7DBC581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118476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DarkSeedLeftStep">
      <a:dk1>
        <a:srgbClr val="000000"/>
      </a:dk1>
      <a:lt1>
        <a:srgbClr val="FFFFFF"/>
      </a:lt1>
      <a:dk2>
        <a:srgbClr val="243141"/>
      </a:dk2>
      <a:lt2>
        <a:srgbClr val="E8E2E2"/>
      </a:lt2>
      <a:accent1>
        <a:srgbClr val="45B0AB"/>
      </a:accent1>
      <a:accent2>
        <a:srgbClr val="3BB17B"/>
      </a:accent2>
      <a:accent3>
        <a:srgbClr val="47B454"/>
      </a:accent3>
      <a:accent4>
        <a:srgbClr val="5EB13B"/>
      </a:accent4>
      <a:accent5>
        <a:srgbClr val="8DAC43"/>
      </a:accent5>
      <a:accent6>
        <a:srgbClr val="B1A23B"/>
      </a:accent6>
      <a:hlink>
        <a:srgbClr val="628C2E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288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Grandview</vt:lpstr>
      <vt:lpstr>Grandview Display</vt:lpstr>
      <vt:lpstr>CitationVTI</vt:lpstr>
      <vt:lpstr>Grade 11 GPS</vt:lpstr>
      <vt:lpstr>WHAT is GPS?</vt:lpstr>
      <vt:lpstr>Applying to the UK</vt:lpstr>
      <vt:lpstr>Applying to the US</vt:lpstr>
      <vt:lpstr>See you in September!</vt:lpstr>
    </vt:vector>
  </TitlesOfParts>
  <Company>Surrey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to the uk</dc:title>
  <dc:creator>Min-Chee Lo</dc:creator>
  <cp:lastModifiedBy>Elaine Mclean</cp:lastModifiedBy>
  <cp:revision>19</cp:revision>
  <dcterms:created xsi:type="dcterms:W3CDTF">2023-05-11T20:52:10Z</dcterms:created>
  <dcterms:modified xsi:type="dcterms:W3CDTF">2023-05-18T18:52:19Z</dcterms:modified>
</cp:coreProperties>
</file>