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4"/>
  </p:sldMasterIdLst>
  <p:notesMasterIdLst>
    <p:notesMasterId r:id="rId25"/>
  </p:notesMasterIdLst>
  <p:handoutMasterIdLst>
    <p:handoutMasterId r:id="rId26"/>
  </p:handoutMasterIdLst>
  <p:sldIdLst>
    <p:sldId id="430" r:id="rId5"/>
    <p:sldId id="398" r:id="rId6"/>
    <p:sldId id="425" r:id="rId7"/>
    <p:sldId id="416" r:id="rId8"/>
    <p:sldId id="399" r:id="rId9"/>
    <p:sldId id="400" r:id="rId10"/>
    <p:sldId id="382" r:id="rId11"/>
    <p:sldId id="402" r:id="rId12"/>
    <p:sldId id="429" r:id="rId13"/>
    <p:sldId id="445" r:id="rId14"/>
    <p:sldId id="441" r:id="rId15"/>
    <p:sldId id="407" r:id="rId16"/>
    <p:sldId id="432" r:id="rId17"/>
    <p:sldId id="352" r:id="rId18"/>
    <p:sldId id="414" r:id="rId19"/>
    <p:sldId id="440" r:id="rId20"/>
    <p:sldId id="421" r:id="rId21"/>
    <p:sldId id="434" r:id="rId22"/>
    <p:sldId id="447" r:id="rId23"/>
    <p:sldId id="449" r:id="rId24"/>
  </p:sldIdLst>
  <p:sldSz cx="9144000" cy="6858000" type="screen4x3"/>
  <p:notesSz cx="7010400" cy="9296400"/>
  <p:custDataLst>
    <p:tags r:id="rId27"/>
  </p:custDataLst>
  <p:defaultTextStyle>
    <a:defPPr>
      <a:defRPr lang="en-US"/>
    </a:defPPr>
    <a:lvl1pPr algn="l" rtl="0" fontAlgn="base">
      <a:spcBef>
        <a:spcPct val="0"/>
      </a:spcBef>
      <a:spcAft>
        <a:spcPct val="0"/>
      </a:spcAft>
      <a:defRPr sz="3200" kern="1200">
        <a:solidFill>
          <a:schemeClr val="tx1"/>
        </a:solidFill>
        <a:latin typeface="Arial" charset="0"/>
        <a:ea typeface="+mn-ea"/>
        <a:cs typeface="Arial" charset="0"/>
      </a:defRPr>
    </a:lvl1pPr>
    <a:lvl2pPr marL="457200" algn="l" rtl="0" fontAlgn="base">
      <a:spcBef>
        <a:spcPct val="0"/>
      </a:spcBef>
      <a:spcAft>
        <a:spcPct val="0"/>
      </a:spcAft>
      <a:defRPr sz="3200" kern="1200">
        <a:solidFill>
          <a:schemeClr val="tx1"/>
        </a:solidFill>
        <a:latin typeface="Arial" charset="0"/>
        <a:ea typeface="+mn-ea"/>
        <a:cs typeface="Arial" charset="0"/>
      </a:defRPr>
    </a:lvl2pPr>
    <a:lvl3pPr marL="914400" algn="l" rtl="0" fontAlgn="base">
      <a:spcBef>
        <a:spcPct val="0"/>
      </a:spcBef>
      <a:spcAft>
        <a:spcPct val="0"/>
      </a:spcAft>
      <a:defRPr sz="3200" kern="1200">
        <a:solidFill>
          <a:schemeClr val="tx1"/>
        </a:solidFill>
        <a:latin typeface="Arial" charset="0"/>
        <a:ea typeface="+mn-ea"/>
        <a:cs typeface="Arial" charset="0"/>
      </a:defRPr>
    </a:lvl3pPr>
    <a:lvl4pPr marL="1371600" algn="l" rtl="0" fontAlgn="base">
      <a:spcBef>
        <a:spcPct val="0"/>
      </a:spcBef>
      <a:spcAft>
        <a:spcPct val="0"/>
      </a:spcAft>
      <a:defRPr sz="3200" kern="1200">
        <a:solidFill>
          <a:schemeClr val="tx1"/>
        </a:solidFill>
        <a:latin typeface="Arial" charset="0"/>
        <a:ea typeface="+mn-ea"/>
        <a:cs typeface="Arial" charset="0"/>
      </a:defRPr>
    </a:lvl4pPr>
    <a:lvl5pPr marL="1828800" algn="l" rtl="0" fontAlgn="base">
      <a:spcBef>
        <a:spcPct val="0"/>
      </a:spcBef>
      <a:spcAft>
        <a:spcPct val="0"/>
      </a:spcAft>
      <a:defRPr sz="3200" kern="1200">
        <a:solidFill>
          <a:schemeClr val="tx1"/>
        </a:solidFill>
        <a:latin typeface="Arial" charset="0"/>
        <a:ea typeface="+mn-ea"/>
        <a:cs typeface="Arial" charset="0"/>
      </a:defRPr>
    </a:lvl5pPr>
    <a:lvl6pPr marL="2286000" algn="l" defTabSz="914400" rtl="0" eaLnBrk="1" latinLnBrk="0" hangingPunct="1">
      <a:defRPr sz="3200" kern="1200">
        <a:solidFill>
          <a:schemeClr val="tx1"/>
        </a:solidFill>
        <a:latin typeface="Arial" charset="0"/>
        <a:ea typeface="+mn-ea"/>
        <a:cs typeface="Arial" charset="0"/>
      </a:defRPr>
    </a:lvl6pPr>
    <a:lvl7pPr marL="2743200" algn="l" defTabSz="914400" rtl="0" eaLnBrk="1" latinLnBrk="0" hangingPunct="1">
      <a:defRPr sz="3200" kern="1200">
        <a:solidFill>
          <a:schemeClr val="tx1"/>
        </a:solidFill>
        <a:latin typeface="Arial" charset="0"/>
        <a:ea typeface="+mn-ea"/>
        <a:cs typeface="Arial" charset="0"/>
      </a:defRPr>
    </a:lvl7pPr>
    <a:lvl8pPr marL="3200400" algn="l" defTabSz="914400" rtl="0" eaLnBrk="1" latinLnBrk="0" hangingPunct="1">
      <a:defRPr sz="3200" kern="1200">
        <a:solidFill>
          <a:schemeClr val="tx1"/>
        </a:solidFill>
        <a:latin typeface="Arial" charset="0"/>
        <a:ea typeface="+mn-ea"/>
        <a:cs typeface="Arial" charset="0"/>
      </a:defRPr>
    </a:lvl8pPr>
    <a:lvl9pPr marL="3657600" algn="l" defTabSz="914400" rtl="0" eaLnBrk="1" latinLnBrk="0" hangingPunct="1">
      <a:defRPr sz="32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17FB"/>
    <a:srgbClr val="361BDB"/>
    <a:srgbClr val="1C0E72"/>
    <a:srgbClr val="F7EDAB"/>
    <a:srgbClr val="EDDF82"/>
    <a:srgbClr val="FFCC00"/>
    <a:srgbClr val="E6CCCC"/>
    <a:srgbClr val="EBBCBC"/>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BC7788-FCE4-4AF5-B6B7-9768572ABBEE}" v="17" dt="2022-02-02T17:01:20.0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3" d="100"/>
          <a:sy n="123" d="100"/>
        </p:scale>
        <p:origin x="125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gs" Target="tags/tag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hinder Khaira" userId="778b41f3-45a3-476c-b081-64b9e84e92b4" providerId="ADAL" clId="{DBBC7788-FCE4-4AF5-B6B7-9768572ABBEE}"/>
    <pc:docChg chg="custSel modSld modShowInfo">
      <pc:chgData name="Mohinder Khaira" userId="778b41f3-45a3-476c-b081-64b9e84e92b4" providerId="ADAL" clId="{DBBC7788-FCE4-4AF5-B6B7-9768572ABBEE}" dt="2022-02-02T17:17:54.692" v="94" actId="113"/>
      <pc:docMkLst>
        <pc:docMk/>
      </pc:docMkLst>
      <pc:sldChg chg="modSp mod">
        <pc:chgData name="Mohinder Khaira" userId="778b41f3-45a3-476c-b081-64b9e84e92b4" providerId="ADAL" clId="{DBBC7788-FCE4-4AF5-B6B7-9768572ABBEE}" dt="2022-02-02T17:17:54.692" v="94" actId="113"/>
        <pc:sldMkLst>
          <pc:docMk/>
          <pc:sldMk cId="843583780" sldId="398"/>
        </pc:sldMkLst>
        <pc:spChg chg="mod">
          <ac:chgData name="Mohinder Khaira" userId="778b41f3-45a3-476c-b081-64b9e84e92b4" providerId="ADAL" clId="{DBBC7788-FCE4-4AF5-B6B7-9768572ABBEE}" dt="2022-02-02T17:17:54.692" v="94" actId="113"/>
          <ac:spMkLst>
            <pc:docMk/>
            <pc:sldMk cId="843583780" sldId="398"/>
            <ac:spMk id="3" creationId="{00000000-0000-0000-0000-000000000000}"/>
          </ac:spMkLst>
        </pc:spChg>
      </pc:sldChg>
      <pc:sldChg chg="modTransition">
        <pc:chgData name="Mohinder Khaira" userId="778b41f3-45a3-476c-b081-64b9e84e92b4" providerId="ADAL" clId="{DBBC7788-FCE4-4AF5-B6B7-9768572ABBEE}" dt="2022-02-02T17:01:20.011" v="19"/>
        <pc:sldMkLst>
          <pc:docMk/>
          <pc:sldMk cId="801820673" sldId="430"/>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18/5/colors/Iconchunking_neutralbg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a:alpha val="0"/>
      </a:schemeClr>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F955F1-D00C-49AD-B11C-5C4E96B9DC35}" type="doc">
      <dgm:prSet loTypeId="urn:microsoft.com/office/officeart/2018/2/layout/IconVerticalSolidList" loCatId="icon" qsTypeId="urn:microsoft.com/office/officeart/2005/8/quickstyle/simple1" qsCatId="simple" csTypeId="urn:microsoft.com/office/officeart/2018/5/colors/Iconchunking_neutralbg_accent6_2" csCatId="accent6" phldr="1"/>
      <dgm:spPr/>
      <dgm:t>
        <a:bodyPr/>
        <a:lstStyle/>
        <a:p>
          <a:endParaRPr lang="en-US"/>
        </a:p>
      </dgm:t>
    </dgm:pt>
    <dgm:pt modelId="{B7ADF068-4249-45D8-85A6-DB024AF43DDD}">
      <dgm:prSet custT="1"/>
      <dgm:spPr/>
      <dgm:t>
        <a:bodyPr/>
        <a:lstStyle/>
        <a:p>
          <a:pPr>
            <a:lnSpc>
              <a:spcPct val="100000"/>
            </a:lnSpc>
          </a:pPr>
          <a:r>
            <a:rPr lang="en-US" sz="1800">
              <a:latin typeface="Times New Roman" panose="02020603050405020304" pitchFamily="18" charset="0"/>
              <a:cs typeface="Times New Roman" panose="02020603050405020304" pitchFamily="18" charset="0"/>
            </a:rPr>
            <a:t>Students may also select a 9th additional course in the following areas. These courses take place before or after school:</a:t>
          </a:r>
        </a:p>
      </dgm:t>
    </dgm:pt>
    <dgm:pt modelId="{E183E43F-0687-4907-A2C1-34A1CC0CAE98}" type="parTrans" cxnId="{A9839565-3199-45BC-967D-D24984D2EC29}">
      <dgm:prSet/>
      <dgm:spPr/>
      <dgm:t>
        <a:bodyPr/>
        <a:lstStyle/>
        <a:p>
          <a:endParaRPr lang="en-US"/>
        </a:p>
      </dgm:t>
    </dgm:pt>
    <dgm:pt modelId="{7DC6CAE9-6C60-4A7C-84F4-4F10E015CBBB}" type="sibTrans" cxnId="{A9839565-3199-45BC-967D-D24984D2EC29}">
      <dgm:prSet/>
      <dgm:spPr/>
      <dgm:t>
        <a:bodyPr/>
        <a:lstStyle/>
        <a:p>
          <a:endParaRPr lang="en-US"/>
        </a:p>
      </dgm:t>
    </dgm:pt>
    <dgm:pt modelId="{FBC24086-265C-40E9-996D-4F3403A3FC6E}">
      <dgm:prSet custT="1"/>
      <dgm:spPr/>
      <dgm:t>
        <a:bodyPr/>
        <a:lstStyle/>
        <a:p>
          <a:pPr>
            <a:lnSpc>
              <a:spcPct val="100000"/>
            </a:lnSpc>
          </a:pPr>
          <a:r>
            <a:rPr lang="en-US" sz="1600">
              <a:solidFill>
                <a:srgbClr val="FF0000"/>
              </a:solidFill>
              <a:latin typeface="Times New Roman" panose="02020603050405020304" pitchFamily="18" charset="0"/>
              <a:cs typeface="Times New Roman" panose="02020603050405020304" pitchFamily="18" charset="0"/>
            </a:rPr>
            <a:t>Jazz Band</a:t>
          </a:r>
        </a:p>
      </dgm:t>
    </dgm:pt>
    <dgm:pt modelId="{D2F40DB8-10AA-4D52-A0CE-DC2CD80F873C}" type="parTrans" cxnId="{536D959F-C9B4-40B0-8ABA-AB101E0B8F3A}">
      <dgm:prSet/>
      <dgm:spPr/>
      <dgm:t>
        <a:bodyPr/>
        <a:lstStyle/>
        <a:p>
          <a:endParaRPr lang="en-US"/>
        </a:p>
      </dgm:t>
    </dgm:pt>
    <dgm:pt modelId="{3C3EFC14-DB8B-4829-86F8-AFF2B89489B4}" type="sibTrans" cxnId="{536D959F-C9B4-40B0-8ABA-AB101E0B8F3A}">
      <dgm:prSet/>
      <dgm:spPr/>
      <dgm:t>
        <a:bodyPr/>
        <a:lstStyle/>
        <a:p>
          <a:endParaRPr lang="en-US"/>
        </a:p>
      </dgm:t>
    </dgm:pt>
    <dgm:pt modelId="{5460B3D2-8DB6-47D2-8969-98C0F6A9599D}">
      <dgm:prSet custT="1"/>
      <dgm:spPr/>
      <dgm:t>
        <a:bodyPr/>
        <a:lstStyle/>
        <a:p>
          <a:pPr>
            <a:lnSpc>
              <a:spcPct val="100000"/>
            </a:lnSpc>
          </a:pPr>
          <a:r>
            <a:rPr lang="en-US" sz="1600">
              <a:solidFill>
                <a:srgbClr val="FF0000"/>
              </a:solidFill>
              <a:latin typeface="Times New Roman" panose="02020603050405020304" pitchFamily="18" charset="0"/>
              <a:cs typeface="Times New Roman" panose="02020603050405020304" pitchFamily="18" charset="0"/>
            </a:rPr>
            <a:t>Polaris (choir)</a:t>
          </a:r>
        </a:p>
      </dgm:t>
    </dgm:pt>
    <dgm:pt modelId="{BBE7BEA1-10E2-4AE5-8008-4E7ABEDA55C2}" type="parTrans" cxnId="{CFD0AE65-0958-4331-B9FF-6FD2744C2AC2}">
      <dgm:prSet/>
      <dgm:spPr/>
      <dgm:t>
        <a:bodyPr/>
        <a:lstStyle/>
        <a:p>
          <a:endParaRPr lang="en-US"/>
        </a:p>
      </dgm:t>
    </dgm:pt>
    <dgm:pt modelId="{041C7A93-2B31-4C0F-9E83-DEE894217145}" type="sibTrans" cxnId="{CFD0AE65-0958-4331-B9FF-6FD2744C2AC2}">
      <dgm:prSet/>
      <dgm:spPr/>
      <dgm:t>
        <a:bodyPr/>
        <a:lstStyle/>
        <a:p>
          <a:endParaRPr lang="en-US"/>
        </a:p>
      </dgm:t>
    </dgm:pt>
    <dgm:pt modelId="{2C8B9FC7-BD0C-4EAF-B276-D898E0B48AD9}">
      <dgm:prSet custT="1"/>
      <dgm:spPr/>
      <dgm:t>
        <a:bodyPr/>
        <a:lstStyle/>
        <a:p>
          <a:pPr>
            <a:lnSpc>
              <a:spcPct val="100000"/>
            </a:lnSpc>
          </a:pPr>
          <a:r>
            <a:rPr lang="en-US" sz="1600">
              <a:solidFill>
                <a:srgbClr val="FF0000"/>
              </a:solidFill>
              <a:latin typeface="Times New Roman" panose="02020603050405020304" pitchFamily="18" charset="0"/>
              <a:cs typeface="Times New Roman" panose="02020603050405020304" pitchFamily="18" charset="0"/>
            </a:rPr>
            <a:t>Theatre Company </a:t>
          </a:r>
        </a:p>
      </dgm:t>
    </dgm:pt>
    <dgm:pt modelId="{C2BDDEDC-E85E-4839-B614-BF9B4CFB22A8}" type="parTrans" cxnId="{5BBD219D-FC04-45BA-9022-D8F669988C01}">
      <dgm:prSet/>
      <dgm:spPr/>
      <dgm:t>
        <a:bodyPr/>
        <a:lstStyle/>
        <a:p>
          <a:endParaRPr lang="en-US"/>
        </a:p>
      </dgm:t>
    </dgm:pt>
    <dgm:pt modelId="{9D8EF44B-39FD-40C7-9479-6D4CF157A457}" type="sibTrans" cxnId="{5BBD219D-FC04-45BA-9022-D8F669988C01}">
      <dgm:prSet/>
      <dgm:spPr/>
      <dgm:t>
        <a:bodyPr/>
        <a:lstStyle/>
        <a:p>
          <a:endParaRPr lang="en-US"/>
        </a:p>
      </dgm:t>
    </dgm:pt>
    <dgm:pt modelId="{2F08E96E-ED3C-4059-99E9-A18E8702A1FB}">
      <dgm:prSet/>
      <dgm:spPr/>
      <dgm:t>
        <a:bodyPr/>
        <a:lstStyle/>
        <a:p>
          <a:pPr>
            <a:lnSpc>
              <a:spcPct val="100000"/>
            </a:lnSpc>
          </a:pPr>
          <a:r>
            <a:rPr lang="en-US">
              <a:latin typeface="Times New Roman" panose="02020603050405020304" pitchFamily="18" charset="0"/>
              <a:cs typeface="Times New Roman" panose="02020603050405020304" pitchFamily="18" charset="0"/>
            </a:rPr>
            <a:t>Listen to announcements for auditions taking place in the spring. Auditions will determine final class rosters. If you are accepted, the course will be added to your schedule.</a:t>
          </a:r>
        </a:p>
      </dgm:t>
    </dgm:pt>
    <dgm:pt modelId="{E94610FD-42E6-497F-AC71-58D2D3400778}" type="parTrans" cxnId="{F64980C2-0E1D-4A95-BC1F-FE6E73BC4A4E}">
      <dgm:prSet/>
      <dgm:spPr/>
      <dgm:t>
        <a:bodyPr/>
        <a:lstStyle/>
        <a:p>
          <a:endParaRPr lang="en-US"/>
        </a:p>
      </dgm:t>
    </dgm:pt>
    <dgm:pt modelId="{D51ABEE0-2967-4D39-84E8-D643D8116703}" type="sibTrans" cxnId="{F64980C2-0E1D-4A95-BC1F-FE6E73BC4A4E}">
      <dgm:prSet/>
      <dgm:spPr/>
      <dgm:t>
        <a:bodyPr/>
        <a:lstStyle/>
        <a:p>
          <a:endParaRPr lang="en-US"/>
        </a:p>
      </dgm:t>
    </dgm:pt>
    <dgm:pt modelId="{13CF811E-903D-4031-BC33-609E9B3851E0}">
      <dgm:prSet phldr="0" custT="1"/>
      <dgm:spPr/>
      <dgm:t>
        <a:bodyPr/>
        <a:lstStyle/>
        <a:p>
          <a:pPr>
            <a:lnSpc>
              <a:spcPct val="100000"/>
            </a:lnSpc>
          </a:pPr>
          <a:r>
            <a:rPr lang="en-US" sz="1600">
              <a:solidFill>
                <a:srgbClr val="FF0000"/>
              </a:solidFill>
              <a:latin typeface="Times New Roman" panose="02020603050405020304" pitchFamily="18" charset="0"/>
              <a:cs typeface="Times New Roman" panose="02020603050405020304" pitchFamily="18" charset="0"/>
            </a:rPr>
            <a:t>Dance Company</a:t>
          </a:r>
        </a:p>
      </dgm:t>
    </dgm:pt>
    <dgm:pt modelId="{E0A7CA58-A694-4872-BB97-28959B9A7C9C}" type="parTrans" cxnId="{3FD13864-9ACC-4013-9B72-496CBAD69F85}">
      <dgm:prSet/>
      <dgm:spPr/>
      <dgm:t>
        <a:bodyPr/>
        <a:lstStyle/>
        <a:p>
          <a:endParaRPr lang="en-US"/>
        </a:p>
      </dgm:t>
    </dgm:pt>
    <dgm:pt modelId="{1BCFFC07-F273-49C7-AB89-38B221538ED8}" type="sibTrans" cxnId="{3FD13864-9ACC-4013-9B72-496CBAD69F85}">
      <dgm:prSet/>
      <dgm:spPr/>
      <dgm:t>
        <a:bodyPr/>
        <a:lstStyle/>
        <a:p>
          <a:endParaRPr lang="en-US"/>
        </a:p>
      </dgm:t>
    </dgm:pt>
    <dgm:pt modelId="{A788ED4B-767A-411C-8414-6020B95C0782}" type="pres">
      <dgm:prSet presAssocID="{DCF955F1-D00C-49AD-B11C-5C4E96B9DC35}" presName="root" presStyleCnt="0">
        <dgm:presLayoutVars>
          <dgm:dir/>
          <dgm:resizeHandles val="exact"/>
        </dgm:presLayoutVars>
      </dgm:prSet>
      <dgm:spPr/>
    </dgm:pt>
    <dgm:pt modelId="{5EE2C06C-B14B-4F6A-8E8E-F9EB2FCF0F3B}" type="pres">
      <dgm:prSet presAssocID="{B7ADF068-4249-45D8-85A6-DB024AF43DDD}" presName="compNode" presStyleCnt="0"/>
      <dgm:spPr/>
    </dgm:pt>
    <dgm:pt modelId="{2B8030EB-8355-475E-8C35-B31248B14C60}" type="pres">
      <dgm:prSet presAssocID="{B7ADF068-4249-45D8-85A6-DB024AF43DDD}" presName="bgRect" presStyleLbl="bgShp" presStyleIdx="0" presStyleCnt="2" custLinFactNeighborX="1291" custLinFactNeighborY="716"/>
      <dgm:spPr/>
    </dgm:pt>
    <dgm:pt modelId="{2804C101-D4B2-4157-879C-73F4A9720AF6}" type="pres">
      <dgm:prSet presAssocID="{B7ADF068-4249-45D8-85A6-DB024AF43DDD}" presName="iconRect"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axophone"/>
        </a:ext>
      </dgm:extLst>
    </dgm:pt>
    <dgm:pt modelId="{71181D2C-B593-4788-A95C-94A0833AAAF0}" type="pres">
      <dgm:prSet presAssocID="{B7ADF068-4249-45D8-85A6-DB024AF43DDD}" presName="spaceRect" presStyleCnt="0"/>
      <dgm:spPr/>
    </dgm:pt>
    <dgm:pt modelId="{4DCBB9B9-2FF4-47D8-93C9-7CCB014BB056}" type="pres">
      <dgm:prSet presAssocID="{B7ADF068-4249-45D8-85A6-DB024AF43DDD}" presName="parTx" presStyleLbl="revTx" presStyleIdx="0" presStyleCnt="3" custScaleX="109026" custScaleY="129168">
        <dgm:presLayoutVars>
          <dgm:chMax val="0"/>
          <dgm:chPref val="0"/>
        </dgm:presLayoutVars>
      </dgm:prSet>
      <dgm:spPr/>
    </dgm:pt>
    <dgm:pt modelId="{C95D6A85-23D4-490B-B02C-E438BABB79BE}" type="pres">
      <dgm:prSet presAssocID="{B7ADF068-4249-45D8-85A6-DB024AF43DDD}" presName="desTx" presStyleLbl="revTx" presStyleIdx="1" presStyleCnt="3" custScaleX="84099" custScaleY="125405">
        <dgm:presLayoutVars/>
      </dgm:prSet>
      <dgm:spPr/>
    </dgm:pt>
    <dgm:pt modelId="{234B10A9-0A81-40C5-B0A5-083E2514EDA6}" type="pres">
      <dgm:prSet presAssocID="{7DC6CAE9-6C60-4A7C-84F4-4F10E015CBBB}" presName="sibTrans" presStyleCnt="0"/>
      <dgm:spPr/>
    </dgm:pt>
    <dgm:pt modelId="{EBA9F62E-7C84-4473-8209-0DCAA4DFB27E}" type="pres">
      <dgm:prSet presAssocID="{2F08E96E-ED3C-4059-99E9-A18E8702A1FB}" presName="compNode" presStyleCnt="0"/>
      <dgm:spPr/>
    </dgm:pt>
    <dgm:pt modelId="{A3D75240-C4F6-4108-AE26-24AB0E02ACA2}" type="pres">
      <dgm:prSet presAssocID="{2F08E96E-ED3C-4059-99E9-A18E8702A1FB}" presName="bgRect" presStyleLbl="bgShp" presStyleIdx="1" presStyleCnt="2"/>
      <dgm:spPr/>
    </dgm:pt>
    <dgm:pt modelId="{883F835B-5B50-4A33-96D7-3263320E4E9A}" type="pres">
      <dgm:prSet presAssocID="{2F08E96E-ED3C-4059-99E9-A18E8702A1FB}" presName="iconRect" presStyleLbl="node1" presStyleIdx="1" presStyleCnt="2"/>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gaphone"/>
        </a:ext>
      </dgm:extLst>
    </dgm:pt>
    <dgm:pt modelId="{8EB1922D-D7AA-4DBC-A053-2AD380C7A485}" type="pres">
      <dgm:prSet presAssocID="{2F08E96E-ED3C-4059-99E9-A18E8702A1FB}" presName="spaceRect" presStyleCnt="0"/>
      <dgm:spPr/>
    </dgm:pt>
    <dgm:pt modelId="{00174AF8-5416-498C-94D0-1F34583DD359}" type="pres">
      <dgm:prSet presAssocID="{2F08E96E-ED3C-4059-99E9-A18E8702A1FB}" presName="parTx" presStyleLbl="revTx" presStyleIdx="2" presStyleCnt="3" custScaleY="123245">
        <dgm:presLayoutVars>
          <dgm:chMax val="0"/>
          <dgm:chPref val="0"/>
        </dgm:presLayoutVars>
      </dgm:prSet>
      <dgm:spPr/>
    </dgm:pt>
  </dgm:ptLst>
  <dgm:cxnLst>
    <dgm:cxn modelId="{C79D0207-CA69-4A07-9021-69E0CC7FF24C}" type="presOf" srcId="{DCF955F1-D00C-49AD-B11C-5C4E96B9DC35}" destId="{A788ED4B-767A-411C-8414-6020B95C0782}" srcOrd="0" destOrd="0" presId="urn:microsoft.com/office/officeart/2018/2/layout/IconVerticalSolidList"/>
    <dgm:cxn modelId="{3FD13864-9ACC-4013-9B72-496CBAD69F85}" srcId="{B7ADF068-4249-45D8-85A6-DB024AF43DDD}" destId="{13CF811E-903D-4031-BC33-609E9B3851E0}" srcOrd="3" destOrd="0" parTransId="{E0A7CA58-A694-4872-BB97-28959B9A7C9C}" sibTransId="{1BCFFC07-F273-49C7-AB89-38B221538ED8}"/>
    <dgm:cxn modelId="{61A3AC44-3ED2-48EE-BC31-45A4C4063EA0}" type="presOf" srcId="{2C8B9FC7-BD0C-4EAF-B276-D898E0B48AD9}" destId="{C95D6A85-23D4-490B-B02C-E438BABB79BE}" srcOrd="0" destOrd="2" presId="urn:microsoft.com/office/officeart/2018/2/layout/IconVerticalSolidList"/>
    <dgm:cxn modelId="{A9839565-3199-45BC-967D-D24984D2EC29}" srcId="{DCF955F1-D00C-49AD-B11C-5C4E96B9DC35}" destId="{B7ADF068-4249-45D8-85A6-DB024AF43DDD}" srcOrd="0" destOrd="0" parTransId="{E183E43F-0687-4907-A2C1-34A1CC0CAE98}" sibTransId="{7DC6CAE9-6C60-4A7C-84F4-4F10E015CBBB}"/>
    <dgm:cxn modelId="{CFD0AE65-0958-4331-B9FF-6FD2744C2AC2}" srcId="{B7ADF068-4249-45D8-85A6-DB024AF43DDD}" destId="{5460B3D2-8DB6-47D2-8969-98C0F6A9599D}" srcOrd="1" destOrd="0" parTransId="{BBE7BEA1-10E2-4AE5-8008-4E7ABEDA55C2}" sibTransId="{041C7A93-2B31-4C0F-9E83-DEE894217145}"/>
    <dgm:cxn modelId="{E5437759-0C77-4FDB-A1E2-483360DCC9F0}" type="presOf" srcId="{B7ADF068-4249-45D8-85A6-DB024AF43DDD}" destId="{4DCBB9B9-2FF4-47D8-93C9-7CCB014BB056}" srcOrd="0" destOrd="0" presId="urn:microsoft.com/office/officeart/2018/2/layout/IconVerticalSolidList"/>
    <dgm:cxn modelId="{AD36428B-86E3-445F-AC42-FD1929D37D84}" type="presOf" srcId="{FBC24086-265C-40E9-996D-4F3403A3FC6E}" destId="{C95D6A85-23D4-490B-B02C-E438BABB79BE}" srcOrd="0" destOrd="0" presId="urn:microsoft.com/office/officeart/2018/2/layout/IconVerticalSolidList"/>
    <dgm:cxn modelId="{5BBD219D-FC04-45BA-9022-D8F669988C01}" srcId="{B7ADF068-4249-45D8-85A6-DB024AF43DDD}" destId="{2C8B9FC7-BD0C-4EAF-B276-D898E0B48AD9}" srcOrd="2" destOrd="0" parTransId="{C2BDDEDC-E85E-4839-B614-BF9B4CFB22A8}" sibTransId="{9D8EF44B-39FD-40C7-9479-6D4CF157A457}"/>
    <dgm:cxn modelId="{536D959F-C9B4-40B0-8ABA-AB101E0B8F3A}" srcId="{B7ADF068-4249-45D8-85A6-DB024AF43DDD}" destId="{FBC24086-265C-40E9-996D-4F3403A3FC6E}" srcOrd="0" destOrd="0" parTransId="{D2F40DB8-10AA-4D52-A0CE-DC2CD80F873C}" sibTransId="{3C3EFC14-DB8B-4829-86F8-AFF2B89489B4}"/>
    <dgm:cxn modelId="{7CE52AAD-9780-4B22-8D8D-8235FBE0858F}" type="presOf" srcId="{2F08E96E-ED3C-4059-99E9-A18E8702A1FB}" destId="{00174AF8-5416-498C-94D0-1F34583DD359}" srcOrd="0" destOrd="0" presId="urn:microsoft.com/office/officeart/2018/2/layout/IconVerticalSolidList"/>
    <dgm:cxn modelId="{14EDCABE-79DF-4A6F-A125-80F118B78056}" type="presOf" srcId="{13CF811E-903D-4031-BC33-609E9B3851E0}" destId="{C95D6A85-23D4-490B-B02C-E438BABB79BE}" srcOrd="0" destOrd="3" presId="urn:microsoft.com/office/officeart/2018/2/layout/IconVerticalSolidList"/>
    <dgm:cxn modelId="{F64980C2-0E1D-4A95-BC1F-FE6E73BC4A4E}" srcId="{DCF955F1-D00C-49AD-B11C-5C4E96B9DC35}" destId="{2F08E96E-ED3C-4059-99E9-A18E8702A1FB}" srcOrd="1" destOrd="0" parTransId="{E94610FD-42E6-497F-AC71-58D2D3400778}" sibTransId="{D51ABEE0-2967-4D39-84E8-D643D8116703}"/>
    <dgm:cxn modelId="{4B275DF0-E277-4ABB-8CC1-C7BC54BB188D}" type="presOf" srcId="{5460B3D2-8DB6-47D2-8969-98C0F6A9599D}" destId="{C95D6A85-23D4-490B-B02C-E438BABB79BE}" srcOrd="0" destOrd="1" presId="urn:microsoft.com/office/officeart/2018/2/layout/IconVerticalSolidList"/>
    <dgm:cxn modelId="{9AF53F78-D3FD-4FA8-BC50-158366FCE736}" type="presParOf" srcId="{A788ED4B-767A-411C-8414-6020B95C0782}" destId="{5EE2C06C-B14B-4F6A-8E8E-F9EB2FCF0F3B}" srcOrd="0" destOrd="0" presId="urn:microsoft.com/office/officeart/2018/2/layout/IconVerticalSolidList"/>
    <dgm:cxn modelId="{F721DEC7-5039-438B-B24F-01278F732C26}" type="presParOf" srcId="{5EE2C06C-B14B-4F6A-8E8E-F9EB2FCF0F3B}" destId="{2B8030EB-8355-475E-8C35-B31248B14C60}" srcOrd="0" destOrd="0" presId="urn:microsoft.com/office/officeart/2018/2/layout/IconVerticalSolidList"/>
    <dgm:cxn modelId="{A0C8F0FE-F629-4032-A798-DAE902829A02}" type="presParOf" srcId="{5EE2C06C-B14B-4F6A-8E8E-F9EB2FCF0F3B}" destId="{2804C101-D4B2-4157-879C-73F4A9720AF6}" srcOrd="1" destOrd="0" presId="urn:microsoft.com/office/officeart/2018/2/layout/IconVerticalSolidList"/>
    <dgm:cxn modelId="{1070F9EC-FE74-45BC-9F96-35F56C1BEF99}" type="presParOf" srcId="{5EE2C06C-B14B-4F6A-8E8E-F9EB2FCF0F3B}" destId="{71181D2C-B593-4788-A95C-94A0833AAAF0}" srcOrd="2" destOrd="0" presId="urn:microsoft.com/office/officeart/2018/2/layout/IconVerticalSolidList"/>
    <dgm:cxn modelId="{019A9429-0183-4665-B8E7-2BE3B493C71E}" type="presParOf" srcId="{5EE2C06C-B14B-4F6A-8E8E-F9EB2FCF0F3B}" destId="{4DCBB9B9-2FF4-47D8-93C9-7CCB014BB056}" srcOrd="3" destOrd="0" presId="urn:microsoft.com/office/officeart/2018/2/layout/IconVerticalSolidList"/>
    <dgm:cxn modelId="{97F47971-85EB-4D4E-B5E3-DAE662E5C8B0}" type="presParOf" srcId="{5EE2C06C-B14B-4F6A-8E8E-F9EB2FCF0F3B}" destId="{C95D6A85-23D4-490B-B02C-E438BABB79BE}" srcOrd="4" destOrd="0" presId="urn:microsoft.com/office/officeart/2018/2/layout/IconVerticalSolidList"/>
    <dgm:cxn modelId="{553C9F43-BC94-4E1D-9344-3CA70748023D}" type="presParOf" srcId="{A788ED4B-767A-411C-8414-6020B95C0782}" destId="{234B10A9-0A81-40C5-B0A5-083E2514EDA6}" srcOrd="1" destOrd="0" presId="urn:microsoft.com/office/officeart/2018/2/layout/IconVerticalSolidList"/>
    <dgm:cxn modelId="{3D3A852D-5F44-41B6-AC3C-E46E48D5DA1A}" type="presParOf" srcId="{A788ED4B-767A-411C-8414-6020B95C0782}" destId="{EBA9F62E-7C84-4473-8209-0DCAA4DFB27E}" srcOrd="2" destOrd="0" presId="urn:microsoft.com/office/officeart/2018/2/layout/IconVerticalSolidList"/>
    <dgm:cxn modelId="{A0796758-7FF3-4257-A841-7969A4EF0110}" type="presParOf" srcId="{EBA9F62E-7C84-4473-8209-0DCAA4DFB27E}" destId="{A3D75240-C4F6-4108-AE26-24AB0E02ACA2}" srcOrd="0" destOrd="0" presId="urn:microsoft.com/office/officeart/2018/2/layout/IconVerticalSolidList"/>
    <dgm:cxn modelId="{5BD72A37-AF60-4C92-AAE0-4B9709FDFE8B}" type="presParOf" srcId="{EBA9F62E-7C84-4473-8209-0DCAA4DFB27E}" destId="{883F835B-5B50-4A33-96D7-3263320E4E9A}" srcOrd="1" destOrd="0" presId="urn:microsoft.com/office/officeart/2018/2/layout/IconVerticalSolidList"/>
    <dgm:cxn modelId="{B02711F3-3E4D-4E0C-9067-7FBAEE4C3BF2}" type="presParOf" srcId="{EBA9F62E-7C84-4473-8209-0DCAA4DFB27E}" destId="{8EB1922D-D7AA-4DBC-A053-2AD380C7A485}" srcOrd="2" destOrd="0" presId="urn:microsoft.com/office/officeart/2018/2/layout/IconVerticalSolidList"/>
    <dgm:cxn modelId="{A6A01647-BC7F-4E62-B0EB-8856CC21B0C5}" type="presParOf" srcId="{EBA9F62E-7C84-4473-8209-0DCAA4DFB27E}" destId="{00174AF8-5416-498C-94D0-1F34583DD359}"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8030EB-8355-475E-8C35-B31248B14C60}">
      <dsp:nvSpPr>
        <dsp:cNvPr id="0" name=""/>
        <dsp:cNvSpPr/>
      </dsp:nvSpPr>
      <dsp:spPr>
        <a:xfrm>
          <a:off x="0" y="619641"/>
          <a:ext cx="7842251" cy="142164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04C101-D4B2-4157-879C-73F4A9720AF6}">
      <dsp:nvSpPr>
        <dsp:cNvPr id="0" name=""/>
        <dsp:cNvSpPr/>
      </dsp:nvSpPr>
      <dsp:spPr>
        <a:xfrm>
          <a:off x="430048" y="929332"/>
          <a:ext cx="781905" cy="78190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DCBB9B9-2FF4-47D8-93C9-7CCB014BB056}">
      <dsp:nvSpPr>
        <dsp:cNvPr id="0" name=""/>
        <dsp:cNvSpPr/>
      </dsp:nvSpPr>
      <dsp:spPr>
        <a:xfrm>
          <a:off x="1482737" y="402129"/>
          <a:ext cx="3847541" cy="1836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458" tIns="150458" rIns="150458" bIns="150458" numCol="1" spcCol="1270" anchor="ctr" anchorCtr="0">
          <a:noAutofit/>
        </a:bodyPr>
        <a:lstStyle/>
        <a:p>
          <a:pPr marL="0" lvl="0" indent="0" algn="l" defTabSz="800100">
            <a:lnSpc>
              <a:spcPct val="10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Students may also select a 9th additional course in the following areas. These courses take place before or after school:</a:t>
          </a:r>
        </a:p>
      </dsp:txBody>
      <dsp:txXfrm>
        <a:off x="1482737" y="402129"/>
        <a:ext cx="3847541" cy="1836312"/>
      </dsp:txXfrm>
    </dsp:sp>
    <dsp:sp modelId="{C95D6A85-23D4-490B-B02C-E438BABB79BE}">
      <dsp:nvSpPr>
        <dsp:cNvPr id="0" name=""/>
        <dsp:cNvSpPr/>
      </dsp:nvSpPr>
      <dsp:spPr>
        <a:xfrm>
          <a:off x="5383264" y="428877"/>
          <a:ext cx="2245132" cy="178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458" tIns="150458" rIns="150458" bIns="150458" numCol="1" spcCol="1270" anchor="ctr" anchorCtr="0">
          <a:noAutofit/>
        </a:bodyPr>
        <a:lstStyle/>
        <a:p>
          <a:pPr marL="0" lvl="0" indent="0" algn="l" defTabSz="711200">
            <a:lnSpc>
              <a:spcPct val="100000"/>
            </a:lnSpc>
            <a:spcBef>
              <a:spcPct val="0"/>
            </a:spcBef>
            <a:spcAft>
              <a:spcPct val="35000"/>
            </a:spcAft>
            <a:buNone/>
          </a:pPr>
          <a:r>
            <a:rPr lang="en-US" sz="1600" kern="1200">
              <a:solidFill>
                <a:srgbClr val="FF0000"/>
              </a:solidFill>
              <a:latin typeface="Times New Roman" panose="02020603050405020304" pitchFamily="18" charset="0"/>
              <a:cs typeface="Times New Roman" panose="02020603050405020304" pitchFamily="18" charset="0"/>
            </a:rPr>
            <a:t>Jazz Band</a:t>
          </a:r>
        </a:p>
        <a:p>
          <a:pPr marL="0" lvl="0" indent="0" algn="l" defTabSz="711200">
            <a:lnSpc>
              <a:spcPct val="100000"/>
            </a:lnSpc>
            <a:spcBef>
              <a:spcPct val="0"/>
            </a:spcBef>
            <a:spcAft>
              <a:spcPct val="35000"/>
            </a:spcAft>
            <a:buNone/>
          </a:pPr>
          <a:r>
            <a:rPr lang="en-US" sz="1600" kern="1200">
              <a:solidFill>
                <a:srgbClr val="FF0000"/>
              </a:solidFill>
              <a:latin typeface="Times New Roman" panose="02020603050405020304" pitchFamily="18" charset="0"/>
              <a:cs typeface="Times New Roman" panose="02020603050405020304" pitchFamily="18" charset="0"/>
            </a:rPr>
            <a:t>Polaris (choir)</a:t>
          </a:r>
        </a:p>
        <a:p>
          <a:pPr marL="0" lvl="0" indent="0" algn="l" defTabSz="711200">
            <a:lnSpc>
              <a:spcPct val="100000"/>
            </a:lnSpc>
            <a:spcBef>
              <a:spcPct val="0"/>
            </a:spcBef>
            <a:spcAft>
              <a:spcPct val="35000"/>
            </a:spcAft>
            <a:buNone/>
          </a:pPr>
          <a:r>
            <a:rPr lang="en-US" sz="1600" kern="1200">
              <a:solidFill>
                <a:srgbClr val="FF0000"/>
              </a:solidFill>
              <a:latin typeface="Times New Roman" panose="02020603050405020304" pitchFamily="18" charset="0"/>
              <a:cs typeface="Times New Roman" panose="02020603050405020304" pitchFamily="18" charset="0"/>
            </a:rPr>
            <a:t>Theatre Company </a:t>
          </a:r>
        </a:p>
        <a:p>
          <a:pPr marL="0" lvl="0" indent="0" algn="l" defTabSz="711200">
            <a:lnSpc>
              <a:spcPct val="100000"/>
            </a:lnSpc>
            <a:spcBef>
              <a:spcPct val="0"/>
            </a:spcBef>
            <a:spcAft>
              <a:spcPct val="35000"/>
            </a:spcAft>
            <a:buNone/>
          </a:pPr>
          <a:r>
            <a:rPr lang="en-US" sz="1600" kern="1200">
              <a:solidFill>
                <a:srgbClr val="FF0000"/>
              </a:solidFill>
              <a:latin typeface="Times New Roman" panose="02020603050405020304" pitchFamily="18" charset="0"/>
              <a:cs typeface="Times New Roman" panose="02020603050405020304" pitchFamily="18" charset="0"/>
            </a:rPr>
            <a:t>Dance Company</a:t>
          </a:r>
        </a:p>
      </dsp:txBody>
      <dsp:txXfrm>
        <a:off x="5383264" y="428877"/>
        <a:ext cx="2245132" cy="1782816"/>
      </dsp:txXfrm>
    </dsp:sp>
    <dsp:sp modelId="{A3D75240-C4F6-4108-AE26-24AB0E02ACA2}">
      <dsp:nvSpPr>
        <dsp:cNvPr id="0" name=""/>
        <dsp:cNvSpPr/>
      </dsp:nvSpPr>
      <dsp:spPr>
        <a:xfrm>
          <a:off x="0" y="2759084"/>
          <a:ext cx="7842251" cy="142164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3F835B-5B50-4A33-96D7-3263320E4E9A}">
      <dsp:nvSpPr>
        <dsp:cNvPr id="0" name=""/>
        <dsp:cNvSpPr/>
      </dsp:nvSpPr>
      <dsp:spPr>
        <a:xfrm>
          <a:off x="430048" y="3078955"/>
          <a:ext cx="781905" cy="78190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0174AF8-5416-498C-94D0-1F34583DD359}">
      <dsp:nvSpPr>
        <dsp:cNvPr id="0" name=""/>
        <dsp:cNvSpPr/>
      </dsp:nvSpPr>
      <dsp:spPr>
        <a:xfrm>
          <a:off x="1642002" y="2593853"/>
          <a:ext cx="6198643" cy="1752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458" tIns="150458" rIns="150458" bIns="150458" numCol="1" spcCol="1270" anchor="ctr" anchorCtr="0">
          <a:noAutofit/>
        </a:bodyPr>
        <a:lstStyle/>
        <a:p>
          <a:pPr marL="0" lvl="0" indent="0" algn="l" defTabSz="1022350">
            <a:lnSpc>
              <a:spcPct val="100000"/>
            </a:lnSpc>
            <a:spcBef>
              <a:spcPct val="0"/>
            </a:spcBef>
            <a:spcAft>
              <a:spcPct val="35000"/>
            </a:spcAft>
            <a:buNone/>
          </a:pPr>
          <a:r>
            <a:rPr lang="en-US" sz="2300" kern="1200">
              <a:latin typeface="Times New Roman" panose="02020603050405020304" pitchFamily="18" charset="0"/>
              <a:cs typeface="Times New Roman" panose="02020603050405020304" pitchFamily="18" charset="0"/>
            </a:rPr>
            <a:t>Listen to announcements for auditions taking place in the spring. Auditions will determine final class rosters. If you are accepted, the course will be added to your schedule.</a:t>
          </a:r>
        </a:p>
      </dsp:txBody>
      <dsp:txXfrm>
        <a:off x="1642002" y="2593853"/>
        <a:ext cx="6198643" cy="175210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628" cy="464184"/>
          </a:xfrm>
          <a:prstGeom prst="rect">
            <a:avLst/>
          </a:prstGeom>
        </p:spPr>
        <p:txBody>
          <a:bodyPr vert="horz" lIns="93163" tIns="46583" rIns="93163" bIns="46583" rtlCol="0"/>
          <a:lstStyle>
            <a:lvl1pPr algn="l">
              <a:defRPr sz="1200">
                <a:cs typeface="+mn-cs"/>
              </a:defRPr>
            </a:lvl1pPr>
          </a:lstStyle>
          <a:p>
            <a:pPr>
              <a:defRPr/>
            </a:pPr>
            <a:endParaRPr lang="en-CA"/>
          </a:p>
        </p:txBody>
      </p:sp>
      <p:sp>
        <p:nvSpPr>
          <p:cNvPr id="3" name="Date Placeholder 2"/>
          <p:cNvSpPr>
            <a:spLocks noGrp="1"/>
          </p:cNvSpPr>
          <p:nvPr>
            <p:ph type="dt" sz="quarter" idx="1"/>
          </p:nvPr>
        </p:nvSpPr>
        <p:spPr>
          <a:xfrm>
            <a:off x="3971183" y="0"/>
            <a:ext cx="3037628" cy="464184"/>
          </a:xfrm>
          <a:prstGeom prst="rect">
            <a:avLst/>
          </a:prstGeom>
        </p:spPr>
        <p:txBody>
          <a:bodyPr vert="horz" lIns="93163" tIns="46583" rIns="93163" bIns="46583" rtlCol="0"/>
          <a:lstStyle>
            <a:lvl1pPr algn="r">
              <a:defRPr sz="1200">
                <a:cs typeface="+mn-cs"/>
              </a:defRPr>
            </a:lvl1pPr>
          </a:lstStyle>
          <a:p>
            <a:pPr>
              <a:defRPr/>
            </a:pPr>
            <a:fld id="{CD2A76EA-9D48-4F68-8339-31EFF7984E13}" type="datetimeFigureOut">
              <a:rPr lang="en-CA"/>
              <a:pPr>
                <a:defRPr/>
              </a:pPr>
              <a:t>2022-02-02</a:t>
            </a:fld>
            <a:endParaRPr lang="en-CA"/>
          </a:p>
        </p:txBody>
      </p:sp>
      <p:sp>
        <p:nvSpPr>
          <p:cNvPr id="4" name="Footer Placeholder 3"/>
          <p:cNvSpPr>
            <a:spLocks noGrp="1"/>
          </p:cNvSpPr>
          <p:nvPr>
            <p:ph type="ftr" sz="quarter" idx="2"/>
          </p:nvPr>
        </p:nvSpPr>
        <p:spPr>
          <a:xfrm>
            <a:off x="1" y="8830627"/>
            <a:ext cx="3037628" cy="464184"/>
          </a:xfrm>
          <a:prstGeom prst="rect">
            <a:avLst/>
          </a:prstGeom>
        </p:spPr>
        <p:txBody>
          <a:bodyPr vert="horz" lIns="93163" tIns="46583" rIns="93163" bIns="46583" rtlCol="0" anchor="b"/>
          <a:lstStyle>
            <a:lvl1pPr algn="l">
              <a:defRPr sz="1200">
                <a:cs typeface="+mn-cs"/>
              </a:defRPr>
            </a:lvl1pPr>
          </a:lstStyle>
          <a:p>
            <a:pPr>
              <a:defRPr/>
            </a:pPr>
            <a:endParaRPr lang="en-CA"/>
          </a:p>
        </p:txBody>
      </p:sp>
      <p:sp>
        <p:nvSpPr>
          <p:cNvPr id="5" name="Slide Number Placeholder 4"/>
          <p:cNvSpPr>
            <a:spLocks noGrp="1"/>
          </p:cNvSpPr>
          <p:nvPr>
            <p:ph type="sldNum" sz="quarter" idx="3"/>
          </p:nvPr>
        </p:nvSpPr>
        <p:spPr>
          <a:xfrm>
            <a:off x="3971183" y="8830627"/>
            <a:ext cx="3037628" cy="464184"/>
          </a:xfrm>
          <a:prstGeom prst="rect">
            <a:avLst/>
          </a:prstGeom>
        </p:spPr>
        <p:txBody>
          <a:bodyPr vert="horz" lIns="93163" tIns="46583" rIns="93163" bIns="46583" rtlCol="0" anchor="b"/>
          <a:lstStyle>
            <a:lvl1pPr algn="r">
              <a:defRPr sz="1200">
                <a:cs typeface="+mn-cs"/>
              </a:defRPr>
            </a:lvl1pPr>
          </a:lstStyle>
          <a:p>
            <a:pPr>
              <a:defRPr/>
            </a:pPr>
            <a:fld id="{72EC7FEA-7DCB-48AB-B900-7AEFD1773F0B}" type="slidenum">
              <a:rPr lang="en-CA"/>
              <a:pPr>
                <a:defRPr/>
              </a:pPr>
              <a:t>‹#›</a:t>
            </a:fld>
            <a:endParaRPr lang="en-CA"/>
          </a:p>
        </p:txBody>
      </p:sp>
    </p:spTree>
    <p:extLst>
      <p:ext uri="{BB962C8B-B14F-4D97-AF65-F5344CB8AC3E}">
        <p14:creationId xmlns:p14="http://schemas.microsoft.com/office/powerpoint/2010/main" val="1551028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628" cy="464184"/>
          </a:xfrm>
          <a:prstGeom prst="rect">
            <a:avLst/>
          </a:prstGeom>
        </p:spPr>
        <p:txBody>
          <a:bodyPr vert="horz" lIns="90961" tIns="45480" rIns="90961" bIns="45480" rtlCol="0"/>
          <a:lstStyle>
            <a:lvl1pPr algn="l">
              <a:defRPr sz="1200">
                <a:cs typeface="+mn-cs"/>
              </a:defRPr>
            </a:lvl1pPr>
          </a:lstStyle>
          <a:p>
            <a:pPr>
              <a:defRPr/>
            </a:pPr>
            <a:endParaRPr lang="en-CA"/>
          </a:p>
        </p:txBody>
      </p:sp>
      <p:sp>
        <p:nvSpPr>
          <p:cNvPr id="3" name="Date Placeholder 2"/>
          <p:cNvSpPr>
            <a:spLocks noGrp="1"/>
          </p:cNvSpPr>
          <p:nvPr>
            <p:ph type="dt" idx="1"/>
          </p:nvPr>
        </p:nvSpPr>
        <p:spPr>
          <a:xfrm>
            <a:off x="3971183" y="0"/>
            <a:ext cx="3037628" cy="464184"/>
          </a:xfrm>
          <a:prstGeom prst="rect">
            <a:avLst/>
          </a:prstGeom>
        </p:spPr>
        <p:txBody>
          <a:bodyPr vert="horz" lIns="90961" tIns="45480" rIns="90961" bIns="45480" rtlCol="0"/>
          <a:lstStyle>
            <a:lvl1pPr algn="r">
              <a:defRPr sz="1200">
                <a:cs typeface="+mn-cs"/>
              </a:defRPr>
            </a:lvl1pPr>
          </a:lstStyle>
          <a:p>
            <a:pPr>
              <a:defRPr/>
            </a:pPr>
            <a:fld id="{C57AA4BA-452B-419A-A0ED-60D73B487F25}" type="datetimeFigureOut">
              <a:rPr lang="en-CA"/>
              <a:pPr>
                <a:defRPr/>
              </a:pPr>
              <a:t>2022-02-02</a:t>
            </a:fld>
            <a:endParaRPr lang="en-CA"/>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0961" tIns="45480" rIns="90961" bIns="45480" rtlCol="0" anchor="ctr"/>
          <a:lstStyle/>
          <a:p>
            <a:pPr lvl="0"/>
            <a:endParaRPr lang="en-CA" noProof="0"/>
          </a:p>
        </p:txBody>
      </p:sp>
      <p:sp>
        <p:nvSpPr>
          <p:cNvPr id="5" name="Notes Placeholder 4"/>
          <p:cNvSpPr>
            <a:spLocks noGrp="1"/>
          </p:cNvSpPr>
          <p:nvPr>
            <p:ph type="body" sz="quarter" idx="3"/>
          </p:nvPr>
        </p:nvSpPr>
        <p:spPr>
          <a:xfrm>
            <a:off x="701359" y="4414519"/>
            <a:ext cx="5607684" cy="4184016"/>
          </a:xfrm>
          <a:prstGeom prst="rect">
            <a:avLst/>
          </a:prstGeom>
        </p:spPr>
        <p:txBody>
          <a:bodyPr vert="horz" lIns="90961" tIns="45480" rIns="90961" bIns="4548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1" y="8830627"/>
            <a:ext cx="3037628" cy="464184"/>
          </a:xfrm>
          <a:prstGeom prst="rect">
            <a:avLst/>
          </a:prstGeom>
        </p:spPr>
        <p:txBody>
          <a:bodyPr vert="horz" lIns="90961" tIns="45480" rIns="90961" bIns="45480" rtlCol="0" anchor="b"/>
          <a:lstStyle>
            <a:lvl1pPr algn="l">
              <a:defRPr sz="1200">
                <a:cs typeface="+mn-cs"/>
              </a:defRPr>
            </a:lvl1pPr>
          </a:lstStyle>
          <a:p>
            <a:pPr>
              <a:defRPr/>
            </a:pPr>
            <a:endParaRPr lang="en-CA"/>
          </a:p>
        </p:txBody>
      </p:sp>
      <p:sp>
        <p:nvSpPr>
          <p:cNvPr id="7" name="Slide Number Placeholder 6"/>
          <p:cNvSpPr>
            <a:spLocks noGrp="1"/>
          </p:cNvSpPr>
          <p:nvPr>
            <p:ph type="sldNum" sz="quarter" idx="5"/>
          </p:nvPr>
        </p:nvSpPr>
        <p:spPr>
          <a:xfrm>
            <a:off x="3971183" y="8830627"/>
            <a:ext cx="3037628" cy="464184"/>
          </a:xfrm>
          <a:prstGeom prst="rect">
            <a:avLst/>
          </a:prstGeom>
        </p:spPr>
        <p:txBody>
          <a:bodyPr vert="horz" lIns="90961" tIns="45480" rIns="90961" bIns="45480" rtlCol="0" anchor="b"/>
          <a:lstStyle>
            <a:lvl1pPr algn="r">
              <a:defRPr sz="1200">
                <a:cs typeface="+mn-cs"/>
              </a:defRPr>
            </a:lvl1pPr>
          </a:lstStyle>
          <a:p>
            <a:pPr>
              <a:defRPr/>
            </a:pPr>
            <a:fld id="{8C77397A-319C-48CE-A476-C39312402D39}" type="slidenum">
              <a:rPr lang="en-CA"/>
              <a:pPr>
                <a:defRPr/>
              </a:pPr>
              <a:t>‹#›</a:t>
            </a:fld>
            <a:endParaRPr lang="en-CA"/>
          </a:p>
        </p:txBody>
      </p:sp>
    </p:spTree>
    <p:extLst>
      <p:ext uri="{BB962C8B-B14F-4D97-AF65-F5344CB8AC3E}">
        <p14:creationId xmlns:p14="http://schemas.microsoft.com/office/powerpoint/2010/main" val="14634813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8C77397A-319C-48CE-A476-C39312402D39}" type="slidenum">
              <a:rPr lang="en-CA" smtClean="0"/>
              <a:pPr>
                <a:defRPr/>
              </a:pPr>
              <a:t>1</a:t>
            </a:fld>
            <a:endParaRPr lang="en-CA"/>
          </a:p>
        </p:txBody>
      </p:sp>
    </p:spTree>
    <p:extLst>
      <p:ext uri="{BB962C8B-B14F-4D97-AF65-F5344CB8AC3E}">
        <p14:creationId xmlns:p14="http://schemas.microsoft.com/office/powerpoint/2010/main" val="3364058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Counsellors</a:t>
            </a:r>
          </a:p>
        </p:txBody>
      </p:sp>
      <p:sp>
        <p:nvSpPr>
          <p:cNvPr id="4" name="Slide Number Placeholder 3"/>
          <p:cNvSpPr>
            <a:spLocks noGrp="1"/>
          </p:cNvSpPr>
          <p:nvPr>
            <p:ph type="sldNum" sz="quarter" idx="5"/>
          </p:nvPr>
        </p:nvSpPr>
        <p:spPr/>
        <p:txBody>
          <a:bodyPr/>
          <a:lstStyle/>
          <a:p>
            <a:pPr>
              <a:defRPr/>
            </a:pPr>
            <a:fld id="{8C77397A-319C-48CE-A476-C39312402D39}" type="slidenum">
              <a:rPr lang="en-CA"/>
              <a:pPr>
                <a:defRPr/>
              </a:pPr>
              <a:t>3</a:t>
            </a:fld>
            <a:endParaRPr lang="en-CA"/>
          </a:p>
        </p:txBody>
      </p:sp>
    </p:spTree>
    <p:extLst>
      <p:ext uri="{BB962C8B-B14F-4D97-AF65-F5344CB8AC3E}">
        <p14:creationId xmlns:p14="http://schemas.microsoft.com/office/powerpoint/2010/main" val="422562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Counsellors</a:t>
            </a:r>
          </a:p>
        </p:txBody>
      </p:sp>
      <p:sp>
        <p:nvSpPr>
          <p:cNvPr id="4" name="Slide Number Placeholder 3"/>
          <p:cNvSpPr>
            <a:spLocks noGrp="1"/>
          </p:cNvSpPr>
          <p:nvPr>
            <p:ph type="sldNum" sz="quarter" idx="5"/>
          </p:nvPr>
        </p:nvSpPr>
        <p:spPr/>
        <p:txBody>
          <a:bodyPr/>
          <a:lstStyle/>
          <a:p>
            <a:pPr>
              <a:defRPr/>
            </a:pPr>
            <a:fld id="{8C77397A-319C-48CE-A476-C39312402D39}" type="slidenum">
              <a:rPr lang="en-CA"/>
              <a:pPr>
                <a:defRPr/>
              </a:pPr>
              <a:t>4</a:t>
            </a:fld>
            <a:endParaRPr lang="en-CA"/>
          </a:p>
        </p:txBody>
      </p:sp>
    </p:spTree>
    <p:extLst>
      <p:ext uri="{BB962C8B-B14F-4D97-AF65-F5344CB8AC3E}">
        <p14:creationId xmlns:p14="http://schemas.microsoft.com/office/powerpoint/2010/main" val="11261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3CFEA3B-D30F-4483-83B1-A90FA697F0F4}" type="slidenum">
              <a:rPr lang="en-CA" smtClean="0"/>
              <a:t>10</a:t>
            </a:fld>
            <a:endParaRPr lang="en-CA"/>
          </a:p>
        </p:txBody>
      </p:sp>
    </p:spTree>
    <p:extLst>
      <p:ext uri="{BB962C8B-B14F-4D97-AF65-F5344CB8AC3E}">
        <p14:creationId xmlns:p14="http://schemas.microsoft.com/office/powerpoint/2010/main" val="714333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Majority of universities</a:t>
            </a:r>
            <a:r>
              <a:rPr lang="en-US" baseline="0"/>
              <a:t> require a full language 11 (not intro 11) for direct entry.</a:t>
            </a:r>
            <a:endParaRPr lang="en-US"/>
          </a:p>
        </p:txBody>
      </p:sp>
      <p:sp>
        <p:nvSpPr>
          <p:cNvPr id="4" name="Slide Number Placeholder 3"/>
          <p:cNvSpPr>
            <a:spLocks noGrp="1"/>
          </p:cNvSpPr>
          <p:nvPr>
            <p:ph type="sldNum" sz="quarter" idx="10"/>
          </p:nvPr>
        </p:nvSpPr>
        <p:spPr/>
        <p:txBody>
          <a:bodyPr/>
          <a:lstStyle/>
          <a:p>
            <a:fld id="{075155FA-1F76-4374-A6C3-48FFB39CC789}" type="slidenum">
              <a:rPr lang="en-US" smtClean="0"/>
              <a:t>12</a:t>
            </a:fld>
            <a:endParaRPr lang="en-US"/>
          </a:p>
        </p:txBody>
      </p:sp>
    </p:spTree>
    <p:extLst>
      <p:ext uri="{BB962C8B-B14F-4D97-AF65-F5344CB8AC3E}">
        <p14:creationId xmlns:p14="http://schemas.microsoft.com/office/powerpoint/2010/main" val="2658066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286847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948526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9262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955360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34917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101376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DDF080-5E8C-48AD-84E5-6C08B304C14E}" type="datetimeFigureOut">
              <a:rPr lang="en-US" dirty="0"/>
              <a:t>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333891-D5E7-4C7B-BF1D-E855E53CB5A8}" type="slidenum">
              <a:rPr lang="en-US" dirty="0"/>
              <a:t>‹#›</a:t>
            </a:fld>
            <a:endParaRPr lang="en-US"/>
          </a:p>
        </p:txBody>
      </p:sp>
    </p:spTree>
    <p:extLst>
      <p:ext uri="{BB962C8B-B14F-4D97-AF65-F5344CB8AC3E}">
        <p14:creationId xmlns:p14="http://schemas.microsoft.com/office/powerpoint/2010/main" val="5441774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128693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DDF080-5E8C-48AD-84E5-6C08B304C14E}" type="datetimeFigureOut">
              <a:rPr lang="en-US" dirty="0"/>
              <a:t>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333891-D5E7-4C7B-BF1D-E855E53CB5A8}" type="slidenum">
              <a:rPr lang="en-US" dirty="0"/>
              <a:t>‹#›</a:t>
            </a:fld>
            <a:endParaRPr lang="en-US"/>
          </a:p>
        </p:txBody>
      </p:sp>
    </p:spTree>
    <p:extLst>
      <p:ext uri="{BB962C8B-B14F-4D97-AF65-F5344CB8AC3E}">
        <p14:creationId xmlns:p14="http://schemas.microsoft.com/office/powerpoint/2010/main" val="3503043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26201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989074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594782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320187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487509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0DDF080-5E8C-48AD-84E5-6C08B304C14E}" type="datetimeFigureOut">
              <a:rPr lang="en-US" dirty="0"/>
              <a:t>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333891-D5E7-4C7B-BF1D-E855E53CB5A8}" type="slidenum">
              <a:rPr lang="en-US" dirty="0"/>
              <a:t>‹#›</a:t>
            </a:fld>
            <a:endParaRPr lang="en-US"/>
          </a:p>
        </p:txBody>
      </p:sp>
    </p:spTree>
    <p:extLst>
      <p:ext uri="{BB962C8B-B14F-4D97-AF65-F5344CB8AC3E}">
        <p14:creationId xmlns:p14="http://schemas.microsoft.com/office/powerpoint/2010/main" val="1147132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13700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2/2/2022</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284611571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audio" Target="../media/media11.m4a"/><Relationship Id="rId16" Type="http://schemas.openxmlformats.org/officeDocument/2006/relationships/image" Target="../media/image16.png"/><Relationship Id="rId1" Type="http://schemas.microsoft.com/office/2007/relationships/media" Target="../media/media11.m4a"/><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hyperlink" Target="https://sway.office.com/9pLfzbQuT9wKoyNh" TargetMode="External"/><Relationship Id="rId9" Type="http://schemas.openxmlformats.org/officeDocument/2006/relationships/image" Target="../media/image9.png"/><Relationship Id="rId1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hyperlink" Target="https://forms.office.com/Pages/ResponsePage.aspx?id=z-m0CBOBDUK6B1L31N-KzftwpnPeV8pMuIsdo844XVdUNlRCMFhZNU9PR0QyMkhHTk9YMzhJOTlCUS4u"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hyperlink" Target="https://forms.office.com/Pages/ResponsePage.aspx?id=z-m0CBOBDUK6B1L31N-KzftwpnPeV8pMuIsdo844XVdUNlRCMFhZNU9PR0QyMkhHTk9YMzhJOTlCUS4u"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3.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forms.office.com/Pages/ResponsePage.aspx?id=z-m0CBOBDUK6B1L31N-KzftwpnPeV8pMuIsdo844XVdUNlRCMFhZNU9PR0QyMkhHTk9YMzhJOTlCUS4u" TargetMode="External"/><Relationship Id="rId5" Type="http://schemas.openxmlformats.org/officeDocument/2006/relationships/hyperlink" Target="https://sway.office.com/9pLfzbQuT9wKoyNh" TargetMode="External"/><Relationship Id="rId4" Type="http://schemas.openxmlformats.org/officeDocument/2006/relationships/hyperlink" Target="https://legacy.surreyschools.ca/schools/northsurreysecondary/About/Courses/Pages/default.aspx"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hyperlink" Target="https://legacy.surreyschools.ca/schools/northsurreysecondary/About/Courses/Pages/default.aspx" TargetMode="External"/><Relationship Id="rId4" Type="http://schemas.openxmlformats.org/officeDocument/2006/relationships/hyperlink" Target="https://sway.office.com/9pLfzbQuT9wKoyNh"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hyperlink" Target="https://myblueprint.ca/" TargetMode="External"/><Relationship Id="rId4" Type="http://schemas.openxmlformats.org/officeDocument/2006/relationships/hyperlink" Target="https://educationplannerbc.ca/"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51" name="Straight Connector 50">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3"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4"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Isosceles Triangle 54">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6"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7"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Isosceles Triangle 58">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Isosceles Triangle 59">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62" name="Rectangle 61">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4" name="Rectangle 63">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33484" y="0"/>
            <a:ext cx="9144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468234" y="3681413"/>
            <a:ext cx="357266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70"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61926"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2"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400"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4" name="Isosceles Triangle 73">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068"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694"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Isosceles Triangle 77">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4568"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Freeform: Shape 79">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8223" y="-8467"/>
            <a:ext cx="4495777"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679175E6-8484-425D-A4AB-AF1409B520F2}"/>
              </a:ext>
            </a:extLst>
          </p:cNvPr>
          <p:cNvSpPr txBox="1"/>
          <p:nvPr/>
        </p:nvSpPr>
        <p:spPr>
          <a:xfrm>
            <a:off x="4023710" y="814436"/>
            <a:ext cx="4843563" cy="378457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defTabSz="457200">
              <a:spcAft>
                <a:spcPts val="600"/>
              </a:spcAft>
            </a:pPr>
            <a:r>
              <a:rPr lang="en-US" sz="3600" b="1" dirty="0">
                <a:solidFill>
                  <a:srgbClr val="FFFFFF"/>
                </a:solidFill>
                <a:latin typeface="Times New Roman"/>
                <a:ea typeface="+mj-ea"/>
                <a:cs typeface="Times New Roman"/>
              </a:rPr>
              <a:t>COURSE PLANNING</a:t>
            </a:r>
            <a:br>
              <a:rPr lang="en-US" sz="3600" b="1" dirty="0">
                <a:latin typeface="Times New Roman"/>
                <a:ea typeface="+mj-ea"/>
                <a:cs typeface="Times New Roman"/>
              </a:rPr>
            </a:br>
            <a:r>
              <a:rPr lang="en-US" sz="3600" b="1" dirty="0">
                <a:solidFill>
                  <a:srgbClr val="FFFFFF"/>
                </a:solidFill>
                <a:latin typeface="Times New Roman"/>
                <a:ea typeface="+mj-ea"/>
                <a:cs typeface="Times New Roman"/>
              </a:rPr>
              <a:t> 2022-2023</a:t>
            </a:r>
          </a:p>
          <a:p>
            <a:pPr defTabSz="457200">
              <a:spcAft>
                <a:spcPts val="600"/>
              </a:spcAft>
            </a:pPr>
            <a:endParaRPr lang="en-US" sz="3600" b="1" dirty="0">
              <a:solidFill>
                <a:srgbClr val="FFFFFF"/>
              </a:solidFill>
              <a:latin typeface="Times New Roman"/>
              <a:ea typeface="+mj-ea"/>
              <a:cs typeface="Times New Roman"/>
            </a:endParaRPr>
          </a:p>
          <a:p>
            <a:pPr algn="ctr" defTabSz="457200">
              <a:spcAft>
                <a:spcPts val="600"/>
              </a:spcAft>
            </a:pPr>
            <a:r>
              <a:rPr lang="en-US" sz="2800" b="1" dirty="0">
                <a:solidFill>
                  <a:srgbClr val="FFFFFF"/>
                </a:solidFill>
                <a:latin typeface="Times New Roman"/>
                <a:ea typeface="+mj-ea"/>
                <a:cs typeface="Times New Roman"/>
              </a:rPr>
              <a:t>Current Grade 9 students</a:t>
            </a:r>
          </a:p>
          <a:p>
            <a:pPr defTabSz="457200">
              <a:spcAft>
                <a:spcPts val="600"/>
              </a:spcAft>
            </a:pPr>
            <a:r>
              <a:rPr lang="en-US" sz="2400" b="1" dirty="0">
                <a:solidFill>
                  <a:srgbClr val="FFFFFF"/>
                </a:solidFill>
                <a:latin typeface="Times New Roman"/>
                <a:ea typeface="+mj-ea"/>
                <a:cs typeface="Times New Roman"/>
              </a:rPr>
              <a:t> </a:t>
            </a:r>
          </a:p>
          <a:p>
            <a:pPr algn="ctr" defTabSz="457200">
              <a:spcAft>
                <a:spcPts val="600"/>
              </a:spcAft>
            </a:pPr>
            <a:endParaRPr lang="en-US" sz="2400" b="1" dirty="0">
              <a:solidFill>
                <a:srgbClr val="FFFFFF"/>
              </a:solidFill>
              <a:latin typeface="Times New Roman"/>
              <a:ea typeface="+mj-ea"/>
              <a:cs typeface="Times New Roman"/>
            </a:endParaRPr>
          </a:p>
          <a:p>
            <a:pPr algn="ctr" defTabSz="457200">
              <a:spcAft>
                <a:spcPts val="600"/>
              </a:spcAft>
            </a:pPr>
            <a:r>
              <a:rPr lang="en-US" sz="2800" b="1" dirty="0">
                <a:solidFill>
                  <a:srgbClr val="FFFFFF"/>
                </a:solidFill>
                <a:latin typeface="Times New Roman"/>
                <a:ea typeface="+mj-ea"/>
                <a:cs typeface="Times New Roman"/>
              </a:rPr>
              <a:t>going into Grade 10</a:t>
            </a:r>
          </a:p>
          <a:p>
            <a:pPr defTabSz="457200">
              <a:spcAft>
                <a:spcPts val="600"/>
              </a:spcAft>
            </a:pPr>
            <a:endParaRPr lang="en-US" sz="2400" b="1" dirty="0">
              <a:solidFill>
                <a:srgbClr val="FFFFFF"/>
              </a:solidFill>
              <a:latin typeface="Times New Roman"/>
              <a:ea typeface="+mj-ea"/>
              <a:cs typeface="Times New Roman"/>
            </a:endParaRPr>
          </a:p>
        </p:txBody>
      </p:sp>
      <p:pic>
        <p:nvPicPr>
          <p:cNvPr id="2" name="Picture 2" descr="North Surrey Secondary School Library and Learning Commons">
            <a:extLst>
              <a:ext uri="{FF2B5EF4-FFF2-40B4-BE49-F238E27FC236}">
                <a16:creationId xmlns:a16="http://schemas.microsoft.com/office/drawing/2014/main" id="{E8467334-FD6C-4081-81F3-274D4FDDD1C6}"/>
              </a:ext>
            </a:extLst>
          </p:cNvPr>
          <p:cNvPicPr>
            <a:picLocks noChangeAspect="1"/>
          </p:cNvPicPr>
          <p:nvPr/>
        </p:nvPicPr>
        <p:blipFill>
          <a:blip r:embed="rId5"/>
          <a:stretch>
            <a:fillRect/>
          </a:stretch>
        </p:blipFill>
        <p:spPr>
          <a:xfrm>
            <a:off x="636912" y="2165001"/>
            <a:ext cx="3148769" cy="2528217"/>
          </a:xfrm>
          <a:prstGeom prst="rect">
            <a:avLst/>
          </a:prstGeom>
        </p:spPr>
      </p:pic>
      <p:sp>
        <p:nvSpPr>
          <p:cNvPr id="26" name="Arrow: Right 3">
            <a:extLst>
              <a:ext uri="{FF2B5EF4-FFF2-40B4-BE49-F238E27FC236}">
                <a16:creationId xmlns:a16="http://schemas.microsoft.com/office/drawing/2014/main" id="{4CA1DE47-D0B3-4CAC-BB6B-BB7BF837A792}"/>
              </a:ext>
            </a:extLst>
          </p:cNvPr>
          <p:cNvSpPr/>
          <p:nvPr/>
        </p:nvSpPr>
        <p:spPr>
          <a:xfrm>
            <a:off x="5927733" y="3166179"/>
            <a:ext cx="979714" cy="4849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6563" y="509636"/>
            <a:ext cx="609600" cy="609600"/>
          </a:xfrm>
          <a:prstGeom prst="rect">
            <a:avLst/>
          </a:prstGeom>
        </p:spPr>
      </p:pic>
    </p:spTree>
    <p:extLst>
      <p:ext uri="{BB962C8B-B14F-4D97-AF65-F5344CB8AC3E}">
        <p14:creationId xmlns:p14="http://schemas.microsoft.com/office/powerpoint/2010/main" val="801820673"/>
      </p:ext>
    </p:extLst>
  </p:cSld>
  <p:clrMapOvr>
    <a:masterClrMapping/>
  </p:clrMapOvr>
  <mc:AlternateContent xmlns:mc="http://schemas.openxmlformats.org/markup-compatibility/2006">
    <mc:Choice xmlns:p14="http://schemas.microsoft.com/office/powerpoint/2010/main" Requires="p14">
      <p:transition spd="slow" p14:dur="2000" advClick="0" advTm="15000"/>
    </mc:Choice>
    <mc:Fallback>
      <p:transition spd="slow" advClick="0" advTm="15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9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4689015" y="433754"/>
            <a:ext cx="4393406" cy="5967046"/>
          </a:xfrm>
          <a:prstGeom prst="rect">
            <a:avLst/>
          </a:prstGeom>
        </p:spPr>
      </p:pic>
      <p:pic>
        <p:nvPicPr>
          <p:cNvPr id="10" name="Picture 9"/>
          <p:cNvPicPr>
            <a:picLocks noChangeAspect="1"/>
          </p:cNvPicPr>
          <p:nvPr/>
        </p:nvPicPr>
        <p:blipFill>
          <a:blip r:embed="rId6"/>
          <a:stretch>
            <a:fillRect/>
          </a:stretch>
        </p:blipFill>
        <p:spPr>
          <a:xfrm>
            <a:off x="117014" y="433754"/>
            <a:ext cx="4572000" cy="5967046"/>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77126" y="241515"/>
            <a:ext cx="609600" cy="609600"/>
          </a:xfrm>
          <a:prstGeom prst="rect">
            <a:avLst/>
          </a:prstGeom>
        </p:spPr>
      </p:pic>
    </p:spTree>
    <p:extLst>
      <p:ext uri="{BB962C8B-B14F-4D97-AF65-F5344CB8AC3E}">
        <p14:creationId xmlns:p14="http://schemas.microsoft.com/office/powerpoint/2010/main" val="2110995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1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9" name="Straight Connector 8">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0" name="Rectangle 19">
            <a:extLst>
              <a:ext uri="{FF2B5EF4-FFF2-40B4-BE49-F238E27FC236}">
                <a16:creationId xmlns:a16="http://schemas.microsoft.com/office/drawing/2014/main" id="{DD6BC9EB-F181-48AB-BCA2-3D1DB20D2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377D78A-027A-4EA1-AEB8-E45265B50223}"/>
              </a:ext>
            </a:extLst>
          </p:cNvPr>
          <p:cNvSpPr txBox="1">
            <a:spLocks/>
          </p:cNvSpPr>
          <p:nvPr/>
        </p:nvSpPr>
        <p:spPr>
          <a:xfrm>
            <a:off x="754247" y="138499"/>
            <a:ext cx="4708979" cy="152777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600"/>
              </a:spcAft>
            </a:pPr>
            <a:r>
              <a:rPr lang="en-US" b="1">
                <a:latin typeface="Times New Roman"/>
                <a:cs typeface="Times New Roman"/>
              </a:rPr>
              <a:t>Learning Guide 2022</a:t>
            </a:r>
          </a:p>
        </p:txBody>
      </p:sp>
      <p:sp>
        <p:nvSpPr>
          <p:cNvPr id="22" name="Isosceles Triangle 21">
            <a:extLst>
              <a:ext uri="{FF2B5EF4-FFF2-40B4-BE49-F238E27FC236}">
                <a16:creationId xmlns:a16="http://schemas.microsoft.com/office/drawing/2014/main" id="{D33AAA80-39DC-4020-9BFF-0718F35C7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24" name="Straight Connector 23">
            <a:extLst>
              <a:ext uri="{FF2B5EF4-FFF2-40B4-BE49-F238E27FC236}">
                <a16:creationId xmlns:a16="http://schemas.microsoft.com/office/drawing/2014/main" id="{C9C5D90B-7EE3-4D26-AB7D-A5A3A6E112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0992" y="1639186"/>
            <a:ext cx="0" cy="3200400"/>
          </a:xfrm>
          <a:prstGeom prst="line">
            <a:avLst/>
          </a:prstGeom>
        </p:spPr>
        <p:style>
          <a:lnRef idx="1">
            <a:schemeClr val="accent1"/>
          </a:lnRef>
          <a:fillRef idx="0">
            <a:schemeClr val="accent1"/>
          </a:fillRef>
          <a:effectRef idx="0">
            <a:schemeClr val="accent1"/>
          </a:effectRef>
          <a:fontRef idx="minor">
            <a:schemeClr val="tx1"/>
          </a:fontRef>
        </p:style>
      </p:cxnSp>
      <p:sp>
        <p:nvSpPr>
          <p:cNvPr id="26" name="Isosceles Triangle 25">
            <a:extLst>
              <a:ext uri="{FF2B5EF4-FFF2-40B4-BE49-F238E27FC236}">
                <a16:creationId xmlns:a16="http://schemas.microsoft.com/office/drawing/2014/main" id="{1177F295-741F-4EFF-B0CA-BE69295AD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flipV="1">
            <a:off x="8512053" y="1217756"/>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5186CD12-68B8-47CC-9495-2B754BF40B57}"/>
              </a:ext>
            </a:extLst>
          </p:cNvPr>
          <p:cNvSpPr txBox="1"/>
          <p:nvPr/>
        </p:nvSpPr>
        <p:spPr>
          <a:xfrm>
            <a:off x="713064" y="1601594"/>
            <a:ext cx="450166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Times New Roman"/>
                <a:cs typeface="Arial"/>
              </a:rPr>
              <a:t>Please review the NSS </a:t>
            </a:r>
            <a:r>
              <a:rPr lang="en-US" sz="2000">
                <a:latin typeface="Times New Roman"/>
                <a:cs typeface="Arial"/>
                <a:hlinkClick r:id="rId4"/>
              </a:rPr>
              <a:t>Learning Guide</a:t>
            </a:r>
            <a:r>
              <a:rPr lang="en-US" sz="2000">
                <a:latin typeface="Times New Roman"/>
                <a:cs typeface="Arial"/>
              </a:rPr>
              <a:t> to highlight the opportunities for student learning that each of our departments has to offer.</a:t>
            </a:r>
            <a:endParaRPr lang="en-US" sz="2000">
              <a:latin typeface="Times New Roman"/>
            </a:endParaRPr>
          </a:p>
        </p:txBody>
      </p:sp>
      <p:pic>
        <p:nvPicPr>
          <p:cNvPr id="7" name="Picture 5" descr="Graphical user interface&#10;&#10;Description automatically generated">
            <a:extLst>
              <a:ext uri="{FF2B5EF4-FFF2-40B4-BE49-F238E27FC236}">
                <a16:creationId xmlns:a16="http://schemas.microsoft.com/office/drawing/2014/main" id="{820541CF-1D67-45B7-81BD-33789533C9CB}"/>
              </a:ext>
            </a:extLst>
          </p:cNvPr>
          <p:cNvPicPr>
            <a:picLocks noChangeAspect="1"/>
          </p:cNvPicPr>
          <p:nvPr/>
        </p:nvPicPr>
        <p:blipFill>
          <a:blip r:embed="rId5"/>
          <a:stretch>
            <a:fillRect/>
          </a:stretch>
        </p:blipFill>
        <p:spPr>
          <a:xfrm>
            <a:off x="2005052" y="3662434"/>
            <a:ext cx="2743200" cy="496325"/>
          </a:xfrm>
          <a:prstGeom prst="rect">
            <a:avLst/>
          </a:prstGeom>
        </p:spPr>
      </p:pic>
      <p:pic>
        <p:nvPicPr>
          <p:cNvPr id="21" name="Picture 10" descr="Graphical user interface, text, application, chat or text message&#10;&#10;Description automatically generated">
            <a:extLst>
              <a:ext uri="{FF2B5EF4-FFF2-40B4-BE49-F238E27FC236}">
                <a16:creationId xmlns:a16="http://schemas.microsoft.com/office/drawing/2014/main" id="{BCFBF689-2E41-478A-9D48-AADBD150CC11}"/>
              </a:ext>
            </a:extLst>
          </p:cNvPr>
          <p:cNvPicPr>
            <a:picLocks noChangeAspect="1"/>
          </p:cNvPicPr>
          <p:nvPr/>
        </p:nvPicPr>
        <p:blipFill>
          <a:blip r:embed="rId6"/>
          <a:stretch>
            <a:fillRect/>
          </a:stretch>
        </p:blipFill>
        <p:spPr>
          <a:xfrm>
            <a:off x="241205" y="5043032"/>
            <a:ext cx="1862447" cy="1482709"/>
          </a:xfrm>
          <a:prstGeom prst="rect">
            <a:avLst/>
          </a:prstGeom>
        </p:spPr>
      </p:pic>
      <p:pic>
        <p:nvPicPr>
          <p:cNvPr id="29" name="Picture 6" descr="A picture containing graphical user interface&#10;&#10;Description automatically generated">
            <a:extLst>
              <a:ext uri="{FF2B5EF4-FFF2-40B4-BE49-F238E27FC236}">
                <a16:creationId xmlns:a16="http://schemas.microsoft.com/office/drawing/2014/main" id="{1B05453B-114C-4405-9BCF-1C556D128992}"/>
              </a:ext>
            </a:extLst>
          </p:cNvPr>
          <p:cNvPicPr>
            <a:picLocks noChangeAspect="1"/>
          </p:cNvPicPr>
          <p:nvPr/>
        </p:nvPicPr>
        <p:blipFill>
          <a:blip r:embed="rId7"/>
          <a:stretch>
            <a:fillRect/>
          </a:stretch>
        </p:blipFill>
        <p:spPr>
          <a:xfrm>
            <a:off x="322282" y="3419845"/>
            <a:ext cx="1615045" cy="1342771"/>
          </a:xfrm>
          <a:prstGeom prst="rect">
            <a:avLst/>
          </a:prstGeom>
        </p:spPr>
      </p:pic>
      <p:pic>
        <p:nvPicPr>
          <p:cNvPr id="31" name="Picture 15" descr="A picture containing person, photo, people, person&#10;&#10;Description automatically generated">
            <a:extLst>
              <a:ext uri="{FF2B5EF4-FFF2-40B4-BE49-F238E27FC236}">
                <a16:creationId xmlns:a16="http://schemas.microsoft.com/office/drawing/2014/main" id="{4799696F-F79C-4EB5-997C-AFEEBE53EC77}"/>
              </a:ext>
            </a:extLst>
          </p:cNvPr>
          <p:cNvPicPr>
            <a:picLocks noChangeAspect="1"/>
          </p:cNvPicPr>
          <p:nvPr/>
        </p:nvPicPr>
        <p:blipFill>
          <a:blip r:embed="rId8"/>
          <a:stretch>
            <a:fillRect/>
          </a:stretch>
        </p:blipFill>
        <p:spPr>
          <a:xfrm>
            <a:off x="2101933" y="4537250"/>
            <a:ext cx="2030681" cy="1247137"/>
          </a:xfrm>
          <a:prstGeom prst="rect">
            <a:avLst/>
          </a:prstGeom>
        </p:spPr>
      </p:pic>
      <p:pic>
        <p:nvPicPr>
          <p:cNvPr id="33" name="Picture 12" descr="A wooden box&#10;&#10;Description automatically generated">
            <a:extLst>
              <a:ext uri="{FF2B5EF4-FFF2-40B4-BE49-F238E27FC236}">
                <a16:creationId xmlns:a16="http://schemas.microsoft.com/office/drawing/2014/main" id="{F5EAF6B0-E803-46D3-9B98-6B8C15AE1BCB}"/>
              </a:ext>
            </a:extLst>
          </p:cNvPr>
          <p:cNvPicPr>
            <a:picLocks noChangeAspect="1"/>
          </p:cNvPicPr>
          <p:nvPr/>
        </p:nvPicPr>
        <p:blipFill>
          <a:blip r:embed="rId9"/>
          <a:stretch>
            <a:fillRect/>
          </a:stretch>
        </p:blipFill>
        <p:spPr>
          <a:xfrm>
            <a:off x="2181100" y="5911992"/>
            <a:ext cx="1189512" cy="833136"/>
          </a:xfrm>
          <a:prstGeom prst="rect">
            <a:avLst/>
          </a:prstGeom>
        </p:spPr>
      </p:pic>
      <p:pic>
        <p:nvPicPr>
          <p:cNvPr id="35" name="Picture 14" descr="A close up of a sign&#10;&#10;Description automatically generated">
            <a:extLst>
              <a:ext uri="{FF2B5EF4-FFF2-40B4-BE49-F238E27FC236}">
                <a16:creationId xmlns:a16="http://schemas.microsoft.com/office/drawing/2014/main" id="{D2AA306D-14BF-4CD5-9F1D-050566A2828C}"/>
              </a:ext>
            </a:extLst>
          </p:cNvPr>
          <p:cNvPicPr>
            <a:picLocks noChangeAspect="1"/>
          </p:cNvPicPr>
          <p:nvPr/>
        </p:nvPicPr>
        <p:blipFill>
          <a:blip r:embed="rId10"/>
          <a:stretch>
            <a:fillRect/>
          </a:stretch>
        </p:blipFill>
        <p:spPr>
          <a:xfrm>
            <a:off x="6785123" y="3386650"/>
            <a:ext cx="1882239" cy="633103"/>
          </a:xfrm>
          <a:prstGeom prst="rect">
            <a:avLst/>
          </a:prstGeom>
        </p:spPr>
      </p:pic>
      <p:pic>
        <p:nvPicPr>
          <p:cNvPr id="37" name="Picture 9" descr="A plate of food on a table&#10;&#10;Description automatically generated">
            <a:extLst>
              <a:ext uri="{FF2B5EF4-FFF2-40B4-BE49-F238E27FC236}">
                <a16:creationId xmlns:a16="http://schemas.microsoft.com/office/drawing/2014/main" id="{16864327-18A6-4850-A1D9-CF9DEB828925}"/>
              </a:ext>
            </a:extLst>
          </p:cNvPr>
          <p:cNvPicPr>
            <a:picLocks noChangeAspect="1"/>
          </p:cNvPicPr>
          <p:nvPr/>
        </p:nvPicPr>
        <p:blipFill>
          <a:blip r:embed="rId11"/>
          <a:stretch>
            <a:fillRect/>
          </a:stretch>
        </p:blipFill>
        <p:spPr>
          <a:xfrm>
            <a:off x="4991594" y="3391386"/>
            <a:ext cx="1644733" cy="936188"/>
          </a:xfrm>
          <a:prstGeom prst="rect">
            <a:avLst/>
          </a:prstGeom>
        </p:spPr>
      </p:pic>
      <p:pic>
        <p:nvPicPr>
          <p:cNvPr id="39" name="Picture 13" descr="A picture containing table&#10;&#10;Description automatically generated">
            <a:extLst>
              <a:ext uri="{FF2B5EF4-FFF2-40B4-BE49-F238E27FC236}">
                <a16:creationId xmlns:a16="http://schemas.microsoft.com/office/drawing/2014/main" id="{BA105D08-EA4E-450F-9951-E37295085D8F}"/>
              </a:ext>
            </a:extLst>
          </p:cNvPr>
          <p:cNvPicPr>
            <a:picLocks noChangeAspect="1"/>
          </p:cNvPicPr>
          <p:nvPr/>
        </p:nvPicPr>
        <p:blipFill>
          <a:blip r:embed="rId12"/>
          <a:stretch>
            <a:fillRect/>
          </a:stretch>
        </p:blipFill>
        <p:spPr>
          <a:xfrm>
            <a:off x="5911931" y="2766958"/>
            <a:ext cx="2743200" cy="413642"/>
          </a:xfrm>
          <a:prstGeom prst="rect">
            <a:avLst/>
          </a:prstGeom>
        </p:spPr>
      </p:pic>
      <p:pic>
        <p:nvPicPr>
          <p:cNvPr id="41" name="Picture 7" descr="A person holding a sign&#10;&#10;Description automatically generated">
            <a:extLst>
              <a:ext uri="{FF2B5EF4-FFF2-40B4-BE49-F238E27FC236}">
                <a16:creationId xmlns:a16="http://schemas.microsoft.com/office/drawing/2014/main" id="{8F84C3D4-0624-4F96-A9E6-18CA3B99B413}"/>
              </a:ext>
            </a:extLst>
          </p:cNvPr>
          <p:cNvPicPr>
            <a:picLocks noChangeAspect="1"/>
          </p:cNvPicPr>
          <p:nvPr/>
        </p:nvPicPr>
        <p:blipFill>
          <a:blip r:embed="rId13"/>
          <a:stretch>
            <a:fillRect/>
          </a:stretch>
        </p:blipFill>
        <p:spPr>
          <a:xfrm>
            <a:off x="4249387" y="4486268"/>
            <a:ext cx="2743200" cy="794918"/>
          </a:xfrm>
          <a:prstGeom prst="rect">
            <a:avLst/>
          </a:prstGeom>
        </p:spPr>
      </p:pic>
      <p:pic>
        <p:nvPicPr>
          <p:cNvPr id="43" name="Picture 8" descr="A close up of a sign&#10;&#10;Description automatically generated">
            <a:extLst>
              <a:ext uri="{FF2B5EF4-FFF2-40B4-BE49-F238E27FC236}">
                <a16:creationId xmlns:a16="http://schemas.microsoft.com/office/drawing/2014/main" id="{9804FEEE-5568-4638-81D2-FEF14C37B7D8}"/>
              </a:ext>
            </a:extLst>
          </p:cNvPr>
          <p:cNvPicPr>
            <a:picLocks noChangeAspect="1"/>
          </p:cNvPicPr>
          <p:nvPr/>
        </p:nvPicPr>
        <p:blipFill>
          <a:blip r:embed="rId14"/>
          <a:stretch>
            <a:fillRect/>
          </a:stretch>
        </p:blipFill>
        <p:spPr>
          <a:xfrm>
            <a:off x="6446321" y="5497433"/>
            <a:ext cx="1911928" cy="1009108"/>
          </a:xfrm>
          <a:prstGeom prst="rect">
            <a:avLst/>
          </a:prstGeom>
        </p:spPr>
      </p:pic>
      <p:pic>
        <p:nvPicPr>
          <p:cNvPr id="45" name="Picture 16" descr="Calendar&#10;&#10;Description automatically generated">
            <a:extLst>
              <a:ext uri="{FF2B5EF4-FFF2-40B4-BE49-F238E27FC236}">
                <a16:creationId xmlns:a16="http://schemas.microsoft.com/office/drawing/2014/main" id="{BF5E4EC0-6613-475D-9940-86FF3685DDE6}"/>
              </a:ext>
            </a:extLst>
          </p:cNvPr>
          <p:cNvPicPr>
            <a:picLocks noChangeAspect="1"/>
          </p:cNvPicPr>
          <p:nvPr/>
        </p:nvPicPr>
        <p:blipFill>
          <a:blip r:embed="rId15"/>
          <a:stretch>
            <a:fillRect/>
          </a:stretch>
        </p:blipFill>
        <p:spPr>
          <a:xfrm>
            <a:off x="7220924" y="4237794"/>
            <a:ext cx="1337954" cy="1062288"/>
          </a:xfrm>
          <a:prstGeom prst="rect">
            <a:avLst/>
          </a:prstGeom>
        </p:spPr>
      </p:pic>
      <p:pic>
        <p:nvPicPr>
          <p:cNvPr id="47" name="Picture 11" descr="A picture containing diagram&#10;&#10;Description automatically generated">
            <a:extLst>
              <a:ext uri="{FF2B5EF4-FFF2-40B4-BE49-F238E27FC236}">
                <a16:creationId xmlns:a16="http://schemas.microsoft.com/office/drawing/2014/main" id="{BC12A40B-CF90-4DB8-98C8-EB5E42A098D4}"/>
              </a:ext>
            </a:extLst>
          </p:cNvPr>
          <p:cNvPicPr>
            <a:picLocks noChangeAspect="1"/>
          </p:cNvPicPr>
          <p:nvPr/>
        </p:nvPicPr>
        <p:blipFill>
          <a:blip r:embed="rId16"/>
          <a:stretch>
            <a:fillRect/>
          </a:stretch>
        </p:blipFill>
        <p:spPr>
          <a:xfrm>
            <a:off x="4011881" y="5594751"/>
            <a:ext cx="2317668" cy="1121252"/>
          </a:xfrm>
          <a:prstGeom prst="rect">
            <a:avLst/>
          </a:prstGeom>
        </p:spPr>
      </p:pic>
      <p:pic>
        <p:nvPicPr>
          <p:cNvPr id="6" name="Picture 4" descr="Text&#10;&#10;Description automatically generated">
            <a:extLst>
              <a:ext uri="{FF2B5EF4-FFF2-40B4-BE49-F238E27FC236}">
                <a16:creationId xmlns:a16="http://schemas.microsoft.com/office/drawing/2014/main" id="{9790A137-1A2E-4A54-B175-E199F2ECE33E}"/>
              </a:ext>
            </a:extLst>
          </p:cNvPr>
          <p:cNvPicPr>
            <a:picLocks noChangeAspect="1"/>
          </p:cNvPicPr>
          <p:nvPr/>
        </p:nvPicPr>
        <p:blipFill>
          <a:blip r:embed="rId17"/>
          <a:stretch>
            <a:fillRect/>
          </a:stretch>
        </p:blipFill>
        <p:spPr>
          <a:xfrm rot="1140000">
            <a:off x="5751040" y="609602"/>
            <a:ext cx="3049978" cy="17796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53736" y="342831"/>
            <a:ext cx="609600" cy="609600"/>
          </a:xfrm>
          <a:prstGeom prst="rect">
            <a:avLst/>
          </a:prstGeom>
        </p:spPr>
      </p:pic>
    </p:spTree>
    <p:extLst>
      <p:ext uri="{BB962C8B-B14F-4D97-AF65-F5344CB8AC3E}">
        <p14:creationId xmlns:p14="http://schemas.microsoft.com/office/powerpoint/2010/main" val="10757386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00126" y="609600"/>
            <a:ext cx="6447501" cy="902677"/>
          </a:xfrm>
        </p:spPr>
        <p:txBody>
          <a:bodyPr>
            <a:normAutofit/>
          </a:bodyPr>
          <a:lstStyle/>
          <a:p>
            <a:pPr algn="ctr"/>
            <a:r>
              <a:rPr lang="en-US" b="1">
                <a:latin typeface="Times New Roman" panose="02020603050405020304" pitchFamily="18" charset="0"/>
                <a:cs typeface="Times New Roman" panose="02020603050405020304" pitchFamily="18" charset="0"/>
              </a:rPr>
              <a:t>Language Courses</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1000126" y="1664677"/>
            <a:ext cx="7323259" cy="4376685"/>
          </a:xfrm>
        </p:spPr>
        <p:txBody>
          <a:bodyPr vert="horz" lIns="91440" tIns="45720" rIns="91440" bIns="45720" rtlCol="0">
            <a:normAutofit/>
          </a:bodyPr>
          <a:lstStyle/>
          <a:p>
            <a:pPr>
              <a:buFont typeface="Wingdings" panose="05000000000000000000" pitchFamily="2" charset="2"/>
              <a:buChar char="Ø"/>
            </a:pPr>
            <a:r>
              <a:rPr lang="en-US" sz="2000">
                <a:solidFill>
                  <a:srgbClr val="FF0000"/>
                </a:solidFill>
                <a:latin typeface="Times New Roman" panose="02020603050405020304" pitchFamily="18" charset="0"/>
                <a:cs typeface="Times New Roman" panose="02020603050405020304" pitchFamily="18" charset="0"/>
              </a:rPr>
              <a:t>You </a:t>
            </a:r>
            <a:r>
              <a:rPr lang="en-US" sz="2000" b="1" u="sng">
                <a:solidFill>
                  <a:srgbClr val="FF0000"/>
                </a:solidFill>
                <a:latin typeface="Times New Roman" panose="02020603050405020304" pitchFamily="18" charset="0"/>
                <a:cs typeface="Times New Roman" panose="02020603050405020304" pitchFamily="18" charset="0"/>
              </a:rPr>
              <a:t>DO NOT</a:t>
            </a:r>
            <a:r>
              <a:rPr lang="en-US" sz="2000" b="1">
                <a:solidFill>
                  <a:srgbClr val="FF0000"/>
                </a:solidFill>
                <a:latin typeface="Times New Roman" panose="02020603050405020304" pitchFamily="18" charset="0"/>
                <a:cs typeface="Times New Roman" panose="02020603050405020304" pitchFamily="18" charset="0"/>
              </a:rPr>
              <a:t> </a:t>
            </a:r>
            <a:r>
              <a:rPr lang="en-US" sz="2000">
                <a:solidFill>
                  <a:srgbClr val="FF0000"/>
                </a:solidFill>
                <a:latin typeface="Times New Roman" panose="02020603050405020304" pitchFamily="18" charset="0"/>
                <a:cs typeface="Times New Roman" panose="02020603050405020304" pitchFamily="18" charset="0"/>
              </a:rPr>
              <a:t>need a Language course to graduate.</a:t>
            </a:r>
            <a:endParaRPr lang="en-US" sz="2000">
              <a:solidFill>
                <a:srgbClr val="FF0000"/>
              </a:solidFill>
            </a:endParaRPr>
          </a:p>
          <a:p>
            <a:pPr>
              <a:buFont typeface="Wingdings" panose="05000000000000000000" pitchFamily="2" charset="2"/>
              <a:buChar char="Ø"/>
            </a:pPr>
            <a:r>
              <a:rPr lang="en-US" sz="2000">
                <a:latin typeface="Times New Roman" panose="02020603050405020304" pitchFamily="18" charset="0"/>
                <a:cs typeface="Times New Roman" panose="02020603050405020304" pitchFamily="18" charset="0"/>
              </a:rPr>
              <a:t>Some universities require students to complete a language up to grade 11 for direct entry (you need to verify this).</a:t>
            </a:r>
          </a:p>
          <a:p>
            <a:pPr>
              <a:buFont typeface="Wingdings" panose="05000000000000000000" pitchFamily="2" charset="2"/>
              <a:buChar char="Ø"/>
            </a:pPr>
            <a:r>
              <a:rPr lang="en-US" sz="2000">
                <a:latin typeface="Times New Roman"/>
                <a:cs typeface="Times New Roman"/>
              </a:rPr>
              <a:t>Some universities require students to complete a language 12 or the university equivalent to complete a degree.</a:t>
            </a:r>
            <a:endParaRPr lang="en-US" sz="200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000">
                <a:latin typeface="Times New Roman" panose="02020603050405020304" pitchFamily="18" charset="0"/>
                <a:cs typeface="Times New Roman" panose="02020603050405020304" pitchFamily="18" charset="0"/>
              </a:rPr>
              <a:t>If you are registered in Intensive French 9 the natural progression is Intensive French 10.</a:t>
            </a:r>
          </a:p>
          <a:p>
            <a:pPr>
              <a:buFont typeface="Wingdings" panose="05000000000000000000" pitchFamily="2" charset="2"/>
              <a:buChar char="Ø"/>
            </a:pPr>
            <a:r>
              <a:rPr lang="en-US" sz="2000">
                <a:latin typeface="Times New Roman" panose="02020603050405020304" pitchFamily="18" charset="0"/>
                <a:cs typeface="Times New Roman" panose="02020603050405020304" pitchFamily="18" charset="0"/>
              </a:rPr>
              <a:t>If you do not to take a language in Grade 9 you may take Introductory Spanish 11 or Introductory French 11 in Grades 10, 11 or 12.</a:t>
            </a:r>
          </a:p>
          <a:p>
            <a:pPr>
              <a:buFont typeface="Wingdings" charset="2"/>
              <a:buChar char="Ø"/>
            </a:pPr>
            <a:endParaRPr lang="en-US">
              <a:latin typeface="Times New Roman" panose="02020603050405020304" pitchFamily="18" charset="0"/>
              <a:cs typeface="Times New Roman" panose="02020603050405020304" pitchFamily="18" charset="0"/>
            </a:endParaRPr>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1948" y="472831"/>
            <a:ext cx="609600" cy="609600"/>
          </a:xfrm>
          <a:prstGeom prst="rect">
            <a:avLst/>
          </a:prstGeom>
        </p:spPr>
      </p:pic>
    </p:spTree>
    <p:extLst>
      <p:ext uri="{BB962C8B-B14F-4D97-AF65-F5344CB8AC3E}">
        <p14:creationId xmlns:p14="http://schemas.microsoft.com/office/powerpoint/2010/main" val="24755839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8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5199" y="609600"/>
            <a:ext cx="7648121" cy="1099457"/>
          </a:xfrm>
        </p:spPr>
        <p:txBody>
          <a:bodyPr>
            <a:normAutofit/>
          </a:bodyPr>
          <a:lstStyle/>
          <a:p>
            <a:pPr algn="ctr">
              <a:lnSpc>
                <a:spcPct val="90000"/>
              </a:lnSpc>
            </a:pPr>
            <a:r>
              <a:rPr lang="en-US" b="1">
                <a:latin typeface="Times New Roman"/>
                <a:cs typeface="Times New Roman"/>
              </a:rPr>
              <a:t>Audition Courses</a:t>
            </a:r>
            <a:br>
              <a:rPr lang="en-US" b="1">
                <a:latin typeface="Times New Roman"/>
                <a:cs typeface="Times New Roman"/>
              </a:rPr>
            </a:br>
            <a:r>
              <a:rPr lang="en-US" b="1">
                <a:latin typeface="Times New Roman"/>
                <a:cs typeface="Times New Roman"/>
              </a:rPr>
              <a:t> (9th course before or after school)</a:t>
            </a:r>
          </a:p>
        </p:txBody>
      </p:sp>
      <p:sp>
        <p:nvSpPr>
          <p:cNvPr id="14" name="Isosceles Triangle 13">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7" name="Content Placeholder 2">
            <a:extLst>
              <a:ext uri="{FF2B5EF4-FFF2-40B4-BE49-F238E27FC236}">
                <a16:creationId xmlns:a16="http://schemas.microsoft.com/office/drawing/2014/main" id="{3E81C072-8960-462C-8378-7FFE07A220E7}"/>
              </a:ext>
            </a:extLst>
          </p:cNvPr>
          <p:cNvGraphicFramePr>
            <a:graphicFrameLocks noGrp="1"/>
          </p:cNvGraphicFramePr>
          <p:nvPr>
            <p:ph idx="1"/>
            <p:extLst>
              <p:ext uri="{D42A27DB-BD31-4B8C-83A1-F6EECF244321}">
                <p14:modId xmlns:p14="http://schemas.microsoft.com/office/powerpoint/2010/main" val="116672127"/>
              </p:ext>
            </p:extLst>
          </p:nvPr>
        </p:nvGraphicFramePr>
        <p:xfrm>
          <a:off x="965199" y="1709057"/>
          <a:ext cx="7842251" cy="47480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4519" y="443594"/>
            <a:ext cx="609600" cy="609600"/>
          </a:xfrm>
          <a:prstGeom prst="rect">
            <a:avLst/>
          </a:prstGeom>
        </p:spPr>
      </p:pic>
    </p:spTree>
    <p:extLst>
      <p:ext uri="{BB962C8B-B14F-4D97-AF65-F5344CB8AC3E}">
        <p14:creationId xmlns:p14="http://schemas.microsoft.com/office/powerpoint/2010/main" val="16642858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4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402" name="Rectangle 2"/>
          <p:cNvSpPr>
            <a:spLocks noGrp="1" noChangeArrowheads="1"/>
          </p:cNvSpPr>
          <p:nvPr>
            <p:ph type="title"/>
          </p:nvPr>
        </p:nvSpPr>
        <p:spPr>
          <a:xfrm>
            <a:off x="1000126" y="609600"/>
            <a:ext cx="6447501" cy="1320800"/>
          </a:xfrm>
        </p:spPr>
        <p:txBody>
          <a:bodyPr>
            <a:normAutofit/>
          </a:bodyPr>
          <a:lstStyle/>
          <a:p>
            <a:pPr algn="ctr" eaLnBrk="1" hangingPunct="1">
              <a:defRPr/>
            </a:pPr>
            <a:r>
              <a:rPr lang="en-US" b="1">
                <a:latin typeface="Times New Roman" panose="02020603050405020304" pitchFamily="18" charset="0"/>
                <a:ea typeface="Tahoma" panose="020B0604030504040204" pitchFamily="34" charset="0"/>
                <a:cs typeface="Times New Roman" panose="02020603050405020304" pitchFamily="18" charset="0"/>
              </a:rPr>
              <a:t>There are Other Ways </a:t>
            </a:r>
            <a:br>
              <a:rPr lang="en-US" b="1">
                <a:latin typeface="Times New Roman" panose="02020603050405020304" pitchFamily="18" charset="0"/>
                <a:ea typeface="Tahoma" panose="020B0604030504040204" pitchFamily="34" charset="0"/>
                <a:cs typeface="Times New Roman" panose="02020603050405020304" pitchFamily="18" charset="0"/>
              </a:rPr>
            </a:br>
            <a:r>
              <a:rPr lang="en-US" b="1">
                <a:latin typeface="Times New Roman" panose="02020603050405020304" pitchFamily="18" charset="0"/>
                <a:ea typeface="Tahoma" panose="020B0604030504040204" pitchFamily="34" charset="0"/>
                <a:cs typeface="Times New Roman" panose="02020603050405020304" pitchFamily="18" charset="0"/>
              </a:rPr>
              <a:t> to Get Credits</a:t>
            </a:r>
          </a:p>
        </p:txBody>
      </p:sp>
      <p:sp>
        <p:nvSpPr>
          <p:cNvPr id="74" name="Isosceles Triangle 73">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0403" name="Rectangle 3"/>
          <p:cNvSpPr>
            <a:spLocks noGrp="1" noChangeArrowheads="1"/>
          </p:cNvSpPr>
          <p:nvPr>
            <p:ph idx="1"/>
          </p:nvPr>
        </p:nvSpPr>
        <p:spPr>
          <a:xfrm>
            <a:off x="1000126" y="1930400"/>
            <a:ext cx="7229474" cy="4106985"/>
          </a:xfrm>
        </p:spPr>
        <p:txBody>
          <a:bodyPr vert="horz" lIns="91440" tIns="45720" rIns="91440" bIns="45720" rtlCol="0">
            <a:normAutofit/>
          </a:bodyPr>
          <a:lstStyle/>
          <a:p>
            <a:pPr fontAlgn="base"/>
            <a:endParaRPr lang="en-US" sz="2000">
              <a:latin typeface="Times New Roman" panose="02020603050405020304" pitchFamily="18" charset="0"/>
              <a:cs typeface="Times New Roman" panose="02020603050405020304" pitchFamily="18" charset="0"/>
            </a:endParaRPr>
          </a:p>
          <a:p>
            <a:pPr fontAlgn="base"/>
            <a:r>
              <a:rPr lang="en-US" sz="2000">
                <a:latin typeface="Times New Roman" panose="02020603050405020304" pitchFamily="18" charset="0"/>
                <a:cs typeface="Times New Roman" panose="02020603050405020304" pitchFamily="18" charset="0"/>
              </a:rPr>
              <a:t>Take a course during Summer School or Online.</a:t>
            </a:r>
          </a:p>
          <a:p>
            <a:pPr fontAlgn="base"/>
            <a:r>
              <a:rPr lang="en-US" sz="2000">
                <a:latin typeface="Times New Roman" panose="02020603050405020304" pitchFamily="18" charset="0"/>
                <a:cs typeface="Times New Roman" panose="02020603050405020304" pitchFamily="18" charset="0"/>
              </a:rPr>
              <a:t>Submit documentation to your counsellor for:</a:t>
            </a:r>
          </a:p>
          <a:p>
            <a:pPr lvl="1">
              <a:buFont typeface="Courier New" charset="2"/>
              <a:buChar char="o"/>
            </a:pPr>
            <a:r>
              <a:rPr lang="en-US" sz="2000">
                <a:latin typeface="Times New Roman" panose="02020603050405020304" pitchFamily="18" charset="0"/>
                <a:cs typeface="Times New Roman" panose="02020603050405020304" pitchFamily="18" charset="0"/>
              </a:rPr>
              <a:t>courses completed outside of the district, province or country​</a:t>
            </a:r>
          </a:p>
          <a:p>
            <a:pPr lvl="1">
              <a:buFont typeface="Courier New" charset="2"/>
              <a:buChar char="o"/>
            </a:pPr>
            <a:r>
              <a:rPr lang="en-US" sz="2000">
                <a:latin typeface="Times New Roman" panose="02020603050405020304" pitchFamily="18" charset="0"/>
                <a:cs typeface="Times New Roman" panose="02020603050405020304" pitchFamily="18" charset="0"/>
              </a:rPr>
              <a:t>completed external credits – i.e. sports, music, dance, 	lifesaving, driver’s education (ICBC).​</a:t>
            </a:r>
          </a:p>
          <a:p>
            <a:pPr fontAlgn="base"/>
            <a:r>
              <a:rPr lang="en-US" sz="2000" i="1">
                <a:latin typeface="Times New Roman" panose="02020603050405020304" pitchFamily="18" charset="0"/>
                <a:cs typeface="Times New Roman" panose="02020603050405020304" pitchFamily="18" charset="0"/>
              </a:rPr>
              <a:t>Please see your counsellor if any of these apply to you, or if you have any questions regarding external credits</a:t>
            </a:r>
            <a:endParaRPr lang="en-CA" sz="2000">
              <a:latin typeface="Times New Roman" panose="02020603050405020304" pitchFamily="18" charset="0"/>
              <a:cs typeface="Times New Roman" panose="02020603050405020304" pitchFamily="18" charset="0"/>
            </a:endParaRPr>
          </a:p>
          <a:p>
            <a:pPr marL="0" indent="0" eaLnBrk="1" hangingPunct="1">
              <a:buNone/>
              <a:defRPr/>
            </a:pPr>
            <a:endParaRPr lang="en-US" i="1">
              <a:latin typeface="Times New Roman"/>
              <a:cs typeface="Times New Roman"/>
            </a:endParaRPr>
          </a:p>
        </p:txBody>
      </p:sp>
      <p:sp>
        <p:nvSpPr>
          <p:cNvPr id="76" name="Isosceles Triangle 75">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8134" y="355600"/>
            <a:ext cx="609600" cy="609600"/>
          </a:xfrm>
          <a:prstGeom prst="rect">
            <a:avLst/>
          </a:prstGeom>
        </p:spPr>
      </p:pic>
    </p:spTree>
    <p:extLst>
      <p:ext uri="{BB962C8B-B14F-4D97-AF65-F5344CB8AC3E}">
        <p14:creationId xmlns:p14="http://schemas.microsoft.com/office/powerpoint/2010/main" val="53966027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33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00126" y="609600"/>
            <a:ext cx="6447501" cy="918258"/>
          </a:xfrm>
        </p:spPr>
        <p:txBody>
          <a:bodyPr>
            <a:normAutofit/>
          </a:bodyPr>
          <a:lstStyle/>
          <a:p>
            <a:pPr algn="ctr"/>
            <a:r>
              <a:rPr lang="en-US" b="1">
                <a:latin typeface="Times New Roman" panose="02020603050405020304" pitchFamily="18" charset="0"/>
                <a:cs typeface="Times New Roman" panose="02020603050405020304" pitchFamily="18" charset="0"/>
              </a:rPr>
              <a:t>Summer School </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1000126" y="1701478"/>
            <a:ext cx="7169916" cy="4339884"/>
          </a:xfrm>
        </p:spPr>
        <p:txBody>
          <a:bodyPr vert="horz" lIns="91440" tIns="45720" rIns="91440" bIns="45720" rtlCol="0" anchor="t">
            <a:normAutofit/>
          </a:bodyPr>
          <a:lstStyle/>
          <a:p>
            <a:r>
              <a:rPr lang="en-US" sz="2000">
                <a:latin typeface="Times New Roman" panose="02020603050405020304" pitchFamily="18" charset="0"/>
                <a:cs typeface="Times New Roman" panose="02020603050405020304" pitchFamily="18" charset="0"/>
              </a:rPr>
              <a:t>If you do not meet the learning outcomes of a core academic course, it’s recommended that you speak with your counsellor to review options. One option may be summer school.</a:t>
            </a:r>
            <a:endParaRPr lang="en-US" sz="2000">
              <a:latin typeface="Times New Roman"/>
              <a:cs typeface="Times New Roman"/>
            </a:endParaRPr>
          </a:p>
          <a:p>
            <a:r>
              <a:rPr lang="en-CA" sz="2000">
                <a:latin typeface="Times New Roman"/>
                <a:cs typeface="Times New Roman"/>
              </a:rPr>
              <a:t>Summer school is a </a:t>
            </a:r>
            <a:r>
              <a:rPr lang="en-CA" sz="2000" b="1" i="1">
                <a:latin typeface="Times New Roman"/>
                <a:cs typeface="Times New Roman"/>
              </a:rPr>
              <a:t>BIG</a:t>
            </a:r>
            <a:r>
              <a:rPr lang="en-CA" sz="2000">
                <a:latin typeface="Times New Roman"/>
                <a:cs typeface="Times New Roman"/>
              </a:rPr>
              <a:t> decision because it condenses 5 months of school work into 5 weeks.</a:t>
            </a:r>
          </a:p>
          <a:p>
            <a:r>
              <a:rPr lang="en-US" sz="2000">
                <a:latin typeface="Times New Roman"/>
                <a:cs typeface="Times New Roman"/>
              </a:rPr>
              <a:t>If you decide to attend summer school please complete the </a:t>
            </a:r>
            <a:r>
              <a:rPr lang="en-US" sz="2000" b="1">
                <a:latin typeface="Times New Roman"/>
                <a:cs typeface="Times New Roman"/>
                <a:hlinkClick r:id="rId4"/>
              </a:rPr>
              <a:t>Online-Summer-Study form (O.S.S.)</a:t>
            </a:r>
            <a:r>
              <a:rPr lang="en-CA" sz="2000">
                <a:cs typeface="Times New Roman"/>
              </a:rPr>
              <a:t>.</a:t>
            </a:r>
          </a:p>
          <a:p>
            <a:pPr marL="0" indent="0">
              <a:buNone/>
            </a:pPr>
            <a:endParaRPr lang="en-CA" b="1" u="sng">
              <a:latin typeface="Times New Roman"/>
              <a:cs typeface="Times New Roman"/>
            </a:endParaRPr>
          </a:p>
          <a:p>
            <a:pPr marL="0" indent="0" algn="ctr">
              <a:buNone/>
            </a:pPr>
            <a:r>
              <a:rPr lang="en-CA" sz="2000" b="1" u="sng">
                <a:solidFill>
                  <a:srgbClr val="361BDB"/>
                </a:solidFill>
                <a:latin typeface="Times New Roman"/>
                <a:cs typeface="Times New Roman"/>
              </a:rPr>
              <a:t>Please note</a:t>
            </a:r>
            <a:r>
              <a:rPr lang="en-CA" sz="2000">
                <a:solidFill>
                  <a:srgbClr val="361BDB"/>
                </a:solidFill>
                <a:latin typeface="Times New Roman"/>
                <a:cs typeface="Times New Roman"/>
              </a:rPr>
              <a:t>: taking a summer school course may not guarantee </a:t>
            </a:r>
          </a:p>
          <a:p>
            <a:pPr marL="0" indent="0" algn="ctr">
              <a:buNone/>
            </a:pPr>
            <a:r>
              <a:rPr lang="en-CA" sz="2000">
                <a:solidFill>
                  <a:srgbClr val="361BDB"/>
                </a:solidFill>
                <a:latin typeface="Times New Roman"/>
                <a:cs typeface="Times New Roman"/>
              </a:rPr>
              <a:t>you a seat in the next level of that academic course.</a:t>
            </a:r>
            <a:endParaRPr lang="en-CA" sz="2000">
              <a:solidFill>
                <a:srgbClr val="361BDB"/>
              </a:solidFill>
              <a:latin typeface="Times New Roman" panose="02020603050405020304" pitchFamily="18" charset="0"/>
              <a:cs typeface="Times New Roman" panose="02020603050405020304" pitchFamily="18" charset="0"/>
            </a:endParaRPr>
          </a:p>
          <a:p>
            <a:pPr marL="0" indent="0">
              <a:buNone/>
            </a:pPr>
            <a:r>
              <a:rPr lang="en-CA" sz="2000">
                <a:latin typeface="Times New Roman"/>
                <a:cs typeface="Times New Roman"/>
              </a:rPr>
              <a:t>			</a:t>
            </a:r>
            <a:endParaRPr lang="en-US" sz="2000">
              <a:latin typeface="Times New Roman"/>
              <a:cs typeface="Times New Roman"/>
            </a:endParaRPr>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1237" y="304800"/>
            <a:ext cx="609600" cy="609600"/>
          </a:xfrm>
          <a:prstGeom prst="rect">
            <a:avLst/>
          </a:prstGeom>
        </p:spPr>
      </p:pic>
    </p:spTree>
    <p:extLst>
      <p:ext uri="{BB962C8B-B14F-4D97-AF65-F5344CB8AC3E}">
        <p14:creationId xmlns:p14="http://schemas.microsoft.com/office/powerpoint/2010/main" val="332724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19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00126" y="609600"/>
            <a:ext cx="6447501" cy="1320800"/>
          </a:xfrm>
        </p:spPr>
        <p:txBody>
          <a:bodyPr>
            <a:normAutofit/>
          </a:bodyPr>
          <a:lstStyle/>
          <a:p>
            <a:pPr algn="ctr"/>
            <a:r>
              <a:rPr lang="en-US" b="1" dirty="0">
                <a:latin typeface="Times New Roman" panose="02020603050405020304" pitchFamily="18" charset="0"/>
                <a:cs typeface="Times New Roman" panose="02020603050405020304" pitchFamily="18" charset="0"/>
              </a:rPr>
              <a:t>Online Courses </a:t>
            </a:r>
            <a:r>
              <a:rPr lang="en-US" dirty="0">
                <a:latin typeface="Times New Roman" panose="02020603050405020304" pitchFamily="18" charset="0"/>
                <a:cs typeface="Times New Roman" panose="02020603050405020304" pitchFamily="18" charset="0"/>
              </a:rPr>
              <a:t>​</a:t>
            </a:r>
            <a:endParaRPr lang="en-CA" dirty="0">
              <a:latin typeface="Times New Roman" panose="02020603050405020304" pitchFamily="18" charset="0"/>
              <a:cs typeface="Times New Roman" panose="02020603050405020304" pitchFamily="18" charset="0"/>
            </a:endParaRP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1000126" y="1576719"/>
            <a:ext cx="7338150" cy="4850591"/>
          </a:xfrm>
        </p:spPr>
        <p:txBody>
          <a:bodyPr vert="horz" lIns="91440" tIns="45720" rIns="91440" bIns="45720" rtlCol="0" anchor="t">
            <a:normAutofit/>
          </a:bodyPr>
          <a:lstStyle/>
          <a:p>
            <a:pPr marL="0" indent="0" fontAlgn="base">
              <a:lnSpc>
                <a:spcPct val="90000"/>
              </a:lnSpc>
              <a:buNone/>
            </a:pPr>
            <a:r>
              <a:rPr lang="en-US" dirty="0">
                <a:latin typeface="Times New Roman"/>
                <a:cs typeface="Times New Roman"/>
              </a:rPr>
              <a:t>You may choose to cross enroll with an online school to take an additional course, ​advance ahead, or to take a course that you may not have in your schedule. ​</a:t>
            </a:r>
          </a:p>
          <a:p>
            <a:pPr marL="0" indent="0" fontAlgn="base">
              <a:lnSpc>
                <a:spcPct val="90000"/>
              </a:lnSpc>
              <a:buNone/>
            </a:pPr>
            <a:r>
              <a:rPr lang="en-US" dirty="0">
                <a:latin typeface="Times New Roman"/>
                <a:cs typeface="Times New Roman"/>
              </a:rPr>
              <a:t>Please complete the </a:t>
            </a:r>
            <a:r>
              <a:rPr lang="en-US" b="1" dirty="0">
                <a:latin typeface="Times New Roman"/>
                <a:cs typeface="Times New Roman"/>
                <a:hlinkClick r:id="rId4"/>
              </a:rPr>
              <a:t>Online-Summer-Study form (O.S.S.)</a:t>
            </a:r>
            <a:r>
              <a:rPr lang="en-CA" b="1" dirty="0">
                <a:latin typeface="Trebuchet MS"/>
                <a:cs typeface="Times New Roman"/>
              </a:rPr>
              <a:t> </a:t>
            </a:r>
            <a:r>
              <a:rPr lang="en-US" dirty="0">
                <a:latin typeface="Times New Roman"/>
                <a:cs typeface="Times New Roman"/>
              </a:rPr>
              <a:t>if you intend to take an online course.</a:t>
            </a:r>
          </a:p>
          <a:p>
            <a:pPr marL="0" indent="0" fontAlgn="base">
              <a:lnSpc>
                <a:spcPct val="90000"/>
              </a:lnSpc>
              <a:buNone/>
            </a:pPr>
            <a:r>
              <a:rPr lang="en-US" dirty="0">
                <a:latin typeface="Times New Roman"/>
                <a:cs typeface="Times New Roman"/>
              </a:rPr>
              <a:t>Please consider the following characteristics of what a successful online learner looks like:​</a:t>
            </a:r>
          </a:p>
          <a:p>
            <a:pPr marL="0" indent="0" fontAlgn="base">
              <a:lnSpc>
                <a:spcPct val="90000"/>
              </a:lnSpc>
              <a:buNone/>
            </a:pPr>
            <a:endParaRPr lang="en-US" dirty="0">
              <a:latin typeface="Times New Roman" panose="02020603050405020304" pitchFamily="18" charset="0"/>
              <a:cs typeface="Times New Roman" panose="02020603050405020304" pitchFamily="18" charset="0"/>
            </a:endParaRPr>
          </a:p>
          <a:p>
            <a:pPr fontAlgn="base">
              <a:lnSpc>
                <a:spcPct val="90000"/>
              </a:lnSpc>
            </a:pPr>
            <a:r>
              <a:rPr lang="en-US" dirty="0">
                <a:latin typeface="Times New Roman"/>
                <a:cs typeface="Times New Roman"/>
              </a:rPr>
              <a:t>   Independent learner​</a:t>
            </a:r>
          </a:p>
          <a:p>
            <a:pPr fontAlgn="base">
              <a:lnSpc>
                <a:spcPct val="90000"/>
              </a:lnSpc>
            </a:pPr>
            <a:r>
              <a:rPr lang="en-US" dirty="0">
                <a:latin typeface="Times New Roman"/>
                <a:cs typeface="Times New Roman"/>
              </a:rPr>
              <a:t>   Self-motivated ​</a:t>
            </a:r>
          </a:p>
          <a:p>
            <a:pPr fontAlgn="base">
              <a:lnSpc>
                <a:spcPct val="90000"/>
              </a:lnSpc>
            </a:pPr>
            <a:r>
              <a:rPr lang="en-US" dirty="0">
                <a:latin typeface="Times New Roman"/>
                <a:cs typeface="Times New Roman"/>
              </a:rPr>
              <a:t>   Skilled with written communication​</a:t>
            </a:r>
          </a:p>
          <a:p>
            <a:pPr fontAlgn="base">
              <a:lnSpc>
                <a:spcPct val="90000"/>
              </a:lnSpc>
            </a:pPr>
            <a:r>
              <a:rPr lang="en-US" dirty="0">
                <a:latin typeface="Times New Roman"/>
                <a:cs typeface="Times New Roman"/>
              </a:rPr>
              <a:t>   Able to set a schedule and keep it​</a:t>
            </a:r>
          </a:p>
          <a:p>
            <a:pPr fontAlgn="base">
              <a:lnSpc>
                <a:spcPct val="90000"/>
              </a:lnSpc>
            </a:pPr>
            <a:r>
              <a:rPr lang="en-US" dirty="0">
                <a:latin typeface="Times New Roman"/>
                <a:cs typeface="Times New Roman"/>
              </a:rPr>
              <a:t>   Able to meet deadlines​</a:t>
            </a:r>
          </a:p>
          <a:p>
            <a:pPr>
              <a:lnSpc>
                <a:spcPct val="90000"/>
              </a:lnSpc>
            </a:pPr>
            <a:endParaRPr lang="en-CA" sz="1500" dirty="0">
              <a:latin typeface="Times New Roman" panose="02020603050405020304" pitchFamily="18" charset="0"/>
              <a:cs typeface="Times New Roman" panose="02020603050405020304" pitchFamily="18" charset="0"/>
            </a:endParaRPr>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1948" y="536429"/>
            <a:ext cx="609600" cy="609600"/>
          </a:xfrm>
          <a:prstGeom prst="rect">
            <a:avLst/>
          </a:prstGeom>
        </p:spPr>
      </p:pic>
    </p:spTree>
    <p:extLst>
      <p:ext uri="{BB962C8B-B14F-4D97-AF65-F5344CB8AC3E}">
        <p14:creationId xmlns:p14="http://schemas.microsoft.com/office/powerpoint/2010/main" val="36545994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4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8">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0" name="Straight Connector 9">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4" name="Rectangle 20">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2">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extBox 1"/>
          <p:cNvSpPr txBox="1"/>
          <p:nvPr/>
        </p:nvSpPr>
        <p:spPr>
          <a:xfrm>
            <a:off x="1019918" y="181369"/>
            <a:ext cx="7011578" cy="1595628"/>
          </a:xfrm>
          <a:prstGeom prst="rect">
            <a:avLst/>
          </a:prstGeom>
        </p:spPr>
        <p:txBody>
          <a:bodyPr vert="horz" lIns="91440" tIns="45720" rIns="91440" bIns="45720" rtlCol="0" anchor="t">
            <a:normAutofit/>
          </a:bodyPr>
          <a:lstStyle/>
          <a:p>
            <a:pPr algn="ctr" defTabSz="457200">
              <a:lnSpc>
                <a:spcPct val="90000"/>
              </a:lnSpc>
              <a:spcBef>
                <a:spcPts val="1000"/>
              </a:spcBef>
              <a:spcAft>
                <a:spcPts val="0"/>
              </a:spcAft>
              <a:buClr>
                <a:schemeClr val="accent1"/>
              </a:buClr>
              <a:buSzPct val="80000"/>
            </a:pPr>
            <a:r>
              <a:rPr lang="en-US" sz="2800" b="1">
                <a:solidFill>
                  <a:srgbClr val="92D050"/>
                </a:solidFill>
                <a:latin typeface="Times New Roman"/>
                <a:cs typeface="Times New Roman"/>
              </a:rPr>
              <a:t>District Partnership Programs </a:t>
            </a:r>
            <a:endParaRPr lang="en-US" sz="2800">
              <a:solidFill>
                <a:srgbClr val="92D050"/>
              </a:solidFill>
              <a:latin typeface="Times New Roman"/>
              <a:cs typeface="Times New Roman"/>
            </a:endParaRPr>
          </a:p>
          <a:p>
            <a:pPr defTabSz="457200">
              <a:lnSpc>
                <a:spcPct val="90000"/>
              </a:lnSpc>
              <a:spcBef>
                <a:spcPts val="1000"/>
              </a:spcBef>
              <a:spcAft>
                <a:spcPts val="0"/>
              </a:spcAft>
              <a:buClr>
                <a:schemeClr val="accent1"/>
              </a:buClr>
              <a:buSzPct val="80000"/>
            </a:pPr>
            <a:r>
              <a:rPr lang="en-US" sz="1800">
                <a:solidFill>
                  <a:schemeClr val="tx1">
                    <a:lumMod val="75000"/>
                    <a:lumOff val="25000"/>
                  </a:schemeClr>
                </a:solidFill>
                <a:latin typeface="Times New Roman"/>
                <a:cs typeface="Times New Roman"/>
              </a:rPr>
              <a:t>You may earn post-secondary credits while still in high school. </a:t>
            </a:r>
          </a:p>
          <a:p>
            <a:pPr algn="ctr" defTabSz="457200">
              <a:lnSpc>
                <a:spcPct val="90000"/>
              </a:lnSpc>
              <a:spcBef>
                <a:spcPts val="1000"/>
              </a:spcBef>
              <a:spcAft>
                <a:spcPts val="0"/>
              </a:spcAft>
            </a:pPr>
            <a:r>
              <a:rPr lang="en-US" sz="1800">
                <a:solidFill>
                  <a:schemeClr val="tx1">
                    <a:lumMod val="75000"/>
                    <a:lumOff val="25000"/>
                  </a:schemeClr>
                </a:solidFill>
                <a:latin typeface="Times New Roman"/>
                <a:cs typeface="Times New Roman"/>
              </a:rPr>
              <a:t>The following programs are available to </a:t>
            </a:r>
            <a:r>
              <a:rPr lang="en-US" sz="1800" u="sng">
                <a:solidFill>
                  <a:schemeClr val="tx1">
                    <a:lumMod val="75000"/>
                    <a:lumOff val="25000"/>
                  </a:schemeClr>
                </a:solidFill>
                <a:latin typeface="Times New Roman"/>
                <a:cs typeface="Times New Roman"/>
              </a:rPr>
              <a:t>grade 11/12 student</a:t>
            </a:r>
            <a:r>
              <a:rPr lang="en-US" sz="1800">
                <a:solidFill>
                  <a:schemeClr val="tx1">
                    <a:lumMod val="75000"/>
                    <a:lumOff val="25000"/>
                  </a:schemeClr>
                </a:solidFill>
                <a:latin typeface="Times New Roman"/>
                <a:cs typeface="Times New Roman"/>
              </a:rPr>
              <a:t>s. If you’re interested, please inquire at the </a:t>
            </a:r>
            <a:r>
              <a:rPr lang="en-US" sz="1800" b="1">
                <a:solidFill>
                  <a:schemeClr val="tx1">
                    <a:lumMod val="75000"/>
                    <a:lumOff val="25000"/>
                  </a:schemeClr>
                </a:solidFill>
                <a:latin typeface="Times New Roman"/>
                <a:cs typeface="Times New Roman"/>
              </a:rPr>
              <a:t>Career Centre</a:t>
            </a:r>
            <a:r>
              <a:rPr lang="en-US" sz="1800">
                <a:solidFill>
                  <a:schemeClr val="tx1">
                    <a:lumMod val="75000"/>
                    <a:lumOff val="25000"/>
                  </a:schemeClr>
                </a:solidFill>
                <a:latin typeface="Times New Roman"/>
                <a:cs typeface="Times New Roman"/>
              </a:rPr>
              <a:t>.</a:t>
            </a:r>
          </a:p>
        </p:txBody>
      </p:sp>
      <p:sp>
        <p:nvSpPr>
          <p:cNvPr id="28" name="Isosceles Triangle 24">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20" name="Picture 19">
            <a:extLst>
              <a:ext uri="{FF2B5EF4-FFF2-40B4-BE49-F238E27FC236}">
                <a16:creationId xmlns:a16="http://schemas.microsoft.com/office/drawing/2014/main" id="{251209A7-F5B1-41AB-915B-7CEB195839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1975" y="1785464"/>
            <a:ext cx="6160049" cy="4928042"/>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1566" y="369583"/>
            <a:ext cx="609600" cy="609600"/>
          </a:xfrm>
          <a:prstGeom prst="rect">
            <a:avLst/>
          </a:prstGeom>
        </p:spPr>
      </p:pic>
    </p:spTree>
    <p:extLst>
      <p:ext uri="{BB962C8B-B14F-4D97-AF65-F5344CB8AC3E}">
        <p14:creationId xmlns:p14="http://schemas.microsoft.com/office/powerpoint/2010/main" val="12155592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7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54016" y="619453"/>
            <a:ext cx="3701022" cy="1707058"/>
          </a:xfrm>
        </p:spPr>
        <p:txBody>
          <a:bodyPr>
            <a:noAutofit/>
          </a:bodyPr>
          <a:lstStyle/>
          <a:p>
            <a:pPr>
              <a:lnSpc>
                <a:spcPct val="90000"/>
              </a:lnSpc>
            </a:pPr>
            <a:r>
              <a:rPr lang="en-US" b="1">
                <a:latin typeface="Times New Roman"/>
                <a:cs typeface="Times New Roman"/>
              </a:rPr>
              <a:t>Where do I find Course </a:t>
            </a:r>
            <a:br>
              <a:rPr lang="en-US" b="1">
                <a:latin typeface="Times New Roman"/>
                <a:cs typeface="Times New Roman"/>
              </a:rPr>
            </a:br>
            <a:r>
              <a:rPr lang="en-US" b="1">
                <a:latin typeface="Times New Roman"/>
                <a:cs typeface="Times New Roman"/>
              </a:rPr>
              <a:t>Planning Info?</a:t>
            </a:r>
          </a:p>
        </p:txBody>
      </p:sp>
      <p:sp>
        <p:nvSpPr>
          <p:cNvPr id="2" name="Content Placeholder 1"/>
          <p:cNvSpPr>
            <a:spLocks noGrp="1"/>
          </p:cNvSpPr>
          <p:nvPr>
            <p:ph idx="1"/>
          </p:nvPr>
        </p:nvSpPr>
        <p:spPr>
          <a:xfrm>
            <a:off x="4046220" y="2581674"/>
            <a:ext cx="4294207" cy="3645507"/>
          </a:xfrm>
        </p:spPr>
        <p:txBody>
          <a:bodyPr vert="horz" lIns="91440" tIns="45720" rIns="91440" bIns="45720" rtlCol="0" anchor="t">
            <a:normAutofit/>
          </a:bodyPr>
          <a:lstStyle/>
          <a:p>
            <a:r>
              <a:rPr lang="en-US" sz="2200">
                <a:latin typeface="Times New Roman" panose="02020603050405020304" pitchFamily="18" charset="0"/>
                <a:cs typeface="Times New Roman" panose="02020603050405020304" pitchFamily="18" charset="0"/>
              </a:rPr>
              <a:t>Talk to your Counsellor</a:t>
            </a:r>
          </a:p>
          <a:p>
            <a:r>
              <a:rPr lang="en-US" sz="2200">
                <a:latin typeface="Times New Roman" panose="02020603050405020304" pitchFamily="18" charset="0"/>
                <a:cs typeface="Times New Roman" panose="02020603050405020304" pitchFamily="18" charset="0"/>
              </a:rPr>
              <a:t>Check out the NSS website </a:t>
            </a:r>
            <a:r>
              <a:rPr lang="en-US" sz="2200">
                <a:latin typeface="Times New Roman" panose="02020603050405020304" pitchFamily="18" charset="0"/>
                <a:cs typeface="Times New Roman" panose="02020603050405020304" pitchFamily="18" charset="0"/>
                <a:hlinkClick r:id="rId4"/>
              </a:rPr>
              <a:t>here</a:t>
            </a:r>
          </a:p>
          <a:p>
            <a:r>
              <a:rPr lang="en-US" sz="2200">
                <a:latin typeface="Times New Roman" panose="02020603050405020304" pitchFamily="18" charset="0"/>
                <a:cs typeface="Times New Roman" panose="02020603050405020304" pitchFamily="18" charset="0"/>
              </a:rPr>
              <a:t>Explore the 2022 </a:t>
            </a:r>
            <a:r>
              <a:rPr lang="en-US" sz="2200">
                <a:latin typeface="Times New Roman" panose="02020603050405020304" pitchFamily="18" charset="0"/>
                <a:cs typeface="Times New Roman" panose="02020603050405020304" pitchFamily="18" charset="0"/>
                <a:hlinkClick r:id="rId5"/>
              </a:rPr>
              <a:t>Learning Guide </a:t>
            </a:r>
            <a:endParaRPr lang="en-US" sz="2200">
              <a:latin typeface="Times New Roman" panose="02020603050405020304" pitchFamily="18" charset="0"/>
              <a:cs typeface="Times New Roman" panose="02020603050405020304" pitchFamily="18" charset="0"/>
            </a:endParaRPr>
          </a:p>
          <a:p>
            <a:r>
              <a:rPr lang="en-CA" sz="2200" b="1">
                <a:latin typeface="Times New Roman" panose="02020603050405020304" pitchFamily="18" charset="0"/>
                <a:cs typeface="Times New Roman" panose="02020603050405020304" pitchFamily="18" charset="0"/>
                <a:hlinkClick r:id="rId6"/>
              </a:rPr>
              <a:t>Online-Summer-Study</a:t>
            </a:r>
            <a:r>
              <a:rPr lang="en-CA" sz="2200" b="1">
                <a:latin typeface="Times New Roman" panose="02020603050405020304" pitchFamily="18" charset="0"/>
                <a:cs typeface="Times New Roman" panose="02020603050405020304" pitchFamily="18" charset="0"/>
              </a:rPr>
              <a:t> form (O.S.S.)</a:t>
            </a:r>
            <a:r>
              <a:rPr lang="en-CA" sz="2200">
                <a:latin typeface="Times New Roman" panose="02020603050405020304" pitchFamily="18" charset="0"/>
                <a:cs typeface="Times New Roman" panose="02020603050405020304" pitchFamily="18" charset="0"/>
              </a:rPr>
              <a:t> </a:t>
            </a:r>
            <a:r>
              <a:rPr lang="en-US" sz="2200">
                <a:latin typeface="Times New Roman" panose="02020603050405020304" pitchFamily="18" charset="0"/>
                <a:cs typeface="Times New Roman" panose="02020603050405020304" pitchFamily="18" charset="0"/>
              </a:rPr>
              <a:t>for Summer School or an Online Courses. </a:t>
            </a:r>
            <a:endParaRPr lang="en-US" sz="2200">
              <a:solidFill>
                <a:srgbClr val="FFFFFF"/>
              </a:solidFill>
              <a:latin typeface="Times New Roman" panose="02020603050405020304" pitchFamily="18" charset="0"/>
              <a:cs typeface="Times New Roman" panose="02020603050405020304" pitchFamily="18" charset="0"/>
            </a:endParaRPr>
          </a:p>
          <a:p>
            <a:endParaRPr lang="en-US"/>
          </a:p>
          <a:p>
            <a:endParaRPr lang="en-US"/>
          </a:p>
          <a:p>
            <a:endParaRPr lang="en-US"/>
          </a:p>
          <a:p>
            <a:pPr marL="0" indent="0">
              <a:buNone/>
            </a:pPr>
            <a:endParaRPr lang="en-US" i="1">
              <a:solidFill>
                <a:schemeClr val="bg1"/>
              </a:solidFill>
              <a:highlight>
                <a:srgbClr val="FFFF00"/>
              </a:highlight>
            </a:endParaRPr>
          </a:p>
        </p:txBody>
      </p:sp>
      <p:pic>
        <p:nvPicPr>
          <p:cNvPr id="6" name="Picture 5">
            <a:extLst>
              <a:ext uri="{FF2B5EF4-FFF2-40B4-BE49-F238E27FC236}">
                <a16:creationId xmlns:a16="http://schemas.microsoft.com/office/drawing/2014/main" id="{827AB018-5C79-4724-B7EF-599B44A9C143}"/>
              </a:ext>
            </a:extLst>
          </p:cNvPr>
          <p:cNvPicPr>
            <a:picLocks noChangeAspect="1"/>
          </p:cNvPicPr>
          <p:nvPr/>
        </p:nvPicPr>
        <p:blipFill rotWithShape="1">
          <a:blip r:embed="rId7"/>
          <a:srcRect l="43312" r="17308" b="3"/>
          <a:stretch/>
        </p:blipFill>
        <p:spPr>
          <a:xfrm>
            <a:off x="20" y="-1"/>
            <a:ext cx="404620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54617" y="314653"/>
            <a:ext cx="609600" cy="609600"/>
          </a:xfrm>
          <a:prstGeom prst="rect">
            <a:avLst/>
          </a:prstGeom>
        </p:spPr>
      </p:pic>
    </p:spTree>
    <p:extLst>
      <p:ext uri="{BB962C8B-B14F-4D97-AF65-F5344CB8AC3E}">
        <p14:creationId xmlns:p14="http://schemas.microsoft.com/office/powerpoint/2010/main" val="977197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82"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b="1">
                <a:latin typeface="Times New Roman" panose="02020603050405020304" pitchFamily="18" charset="0"/>
                <a:cs typeface="Times New Roman" panose="02020603050405020304" pitchFamily="18" charset="0"/>
              </a:rPr>
              <a:t>Do Not Forget…</a:t>
            </a:r>
          </a:p>
        </p:txBody>
      </p:sp>
      <p:sp>
        <p:nvSpPr>
          <p:cNvPr id="3" name="Content Placeholder 2"/>
          <p:cNvSpPr>
            <a:spLocks noGrp="1"/>
          </p:cNvSpPr>
          <p:nvPr>
            <p:ph idx="1"/>
          </p:nvPr>
        </p:nvSpPr>
        <p:spPr>
          <a:xfrm>
            <a:off x="1264228" y="1632030"/>
            <a:ext cx="5804189" cy="4197271"/>
          </a:xfrm>
        </p:spPr>
        <p:txBody>
          <a:bodyPr/>
          <a:lstStyle/>
          <a:p>
            <a:r>
              <a:rPr lang="en-US" altLang="en-US" sz="2250">
                <a:latin typeface="Times New Roman" panose="02020603050405020304" pitchFamily="18" charset="0"/>
                <a:cs typeface="Times New Roman" panose="02020603050405020304" pitchFamily="18" charset="0"/>
              </a:rPr>
              <a:t>To review this PowerPoint.</a:t>
            </a:r>
          </a:p>
          <a:p>
            <a:r>
              <a:rPr lang="en-US" altLang="en-US" sz="2250">
                <a:latin typeface="Times New Roman" panose="02020603050405020304" pitchFamily="18" charset="0"/>
                <a:cs typeface="Times New Roman" panose="02020603050405020304" pitchFamily="18" charset="0"/>
              </a:rPr>
              <a:t>To review the course planning letter that was emailed home to parents.</a:t>
            </a:r>
          </a:p>
          <a:p>
            <a:r>
              <a:rPr lang="en-US" altLang="en-US" sz="2250">
                <a:latin typeface="Times New Roman" panose="02020603050405020304" pitchFamily="18" charset="0"/>
                <a:cs typeface="Times New Roman" panose="02020603050405020304" pitchFamily="18" charset="0"/>
              </a:rPr>
              <a:t>To go online into </a:t>
            </a:r>
            <a:r>
              <a:rPr lang="en-US" altLang="en-US" sz="2250" err="1">
                <a:latin typeface="Times New Roman" panose="02020603050405020304" pitchFamily="18" charset="0"/>
                <a:cs typeface="Times New Roman" panose="02020603050405020304" pitchFamily="18" charset="0"/>
              </a:rPr>
              <a:t>MyEdBC</a:t>
            </a:r>
            <a:r>
              <a:rPr lang="en-US" altLang="en-US" sz="2250">
                <a:latin typeface="Times New Roman" panose="02020603050405020304" pitchFamily="18" charset="0"/>
                <a:cs typeface="Times New Roman" panose="02020603050405020304" pitchFamily="18" charset="0"/>
              </a:rPr>
              <a:t> and </a:t>
            </a:r>
            <a:r>
              <a:rPr lang="en-US" altLang="en-US" sz="2250">
                <a:solidFill>
                  <a:schemeClr val="tx1"/>
                </a:solidFill>
                <a:latin typeface="Times New Roman" panose="02020603050405020304" pitchFamily="18" charset="0"/>
                <a:cs typeface="Times New Roman" panose="02020603050405020304" pitchFamily="18" charset="0"/>
              </a:rPr>
              <a:t>enter your course selection information.  </a:t>
            </a:r>
          </a:p>
          <a:p>
            <a:endParaRPr lang="en-US" altLang="en-US" sz="2250">
              <a:solidFill>
                <a:schemeClr val="tx1"/>
              </a:solidFill>
              <a:latin typeface="Times New Roman" panose="02020603050405020304" pitchFamily="18" charset="0"/>
              <a:cs typeface="Times New Roman" panose="02020603050405020304" pitchFamily="18" charset="0"/>
            </a:endParaRPr>
          </a:p>
          <a:p>
            <a:pPr marL="0" indent="0" algn="ctr">
              <a:buNone/>
            </a:pPr>
            <a:r>
              <a:rPr lang="en-US" altLang="en-US" sz="2700" b="1">
                <a:solidFill>
                  <a:srgbClr val="0000FF"/>
                </a:solidFill>
                <a:latin typeface="Times New Roman" panose="02020603050405020304" pitchFamily="18" charset="0"/>
                <a:cs typeface="Times New Roman" panose="02020603050405020304" pitchFamily="18" charset="0"/>
              </a:rPr>
              <a:t>Course Selection DEADLINE  → </a:t>
            </a:r>
          </a:p>
          <a:p>
            <a:pPr marL="0" indent="0" algn="ctr">
              <a:buNone/>
            </a:pPr>
            <a:r>
              <a:rPr lang="en-US" altLang="en-US" sz="2700" b="1">
                <a:solidFill>
                  <a:srgbClr val="0000FF"/>
                </a:solidFill>
                <a:latin typeface="Times New Roman" panose="02020603050405020304" pitchFamily="18" charset="0"/>
                <a:cs typeface="Times New Roman" panose="02020603050405020304" pitchFamily="18" charset="0"/>
              </a:rPr>
              <a:t>February 22, 2022</a:t>
            </a:r>
          </a:p>
          <a:p>
            <a:endParaRPr lang="en-US" altLang="en-US" sz="1650">
              <a:cs typeface="Times New Roman"/>
            </a:endParaRPr>
          </a:p>
          <a:p>
            <a:endParaRPr lang="en-US" sz="1650"/>
          </a:p>
          <a:p>
            <a:endParaRPr lang="en-CA"/>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4628" y="511215"/>
            <a:ext cx="609600" cy="609600"/>
          </a:xfrm>
          <a:prstGeom prst="rect">
            <a:avLst/>
          </a:prstGeom>
        </p:spPr>
      </p:pic>
    </p:spTree>
    <p:extLst>
      <p:ext uri="{BB962C8B-B14F-4D97-AF65-F5344CB8AC3E}">
        <p14:creationId xmlns:p14="http://schemas.microsoft.com/office/powerpoint/2010/main" val="22632973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1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943225" cy="1320800"/>
          </a:xfrm>
        </p:spPr>
        <p:txBody>
          <a:bodyPr/>
          <a:lstStyle/>
          <a:p>
            <a:pPr algn="ctr"/>
            <a:r>
              <a:rPr lang="en-US" b="1">
                <a:latin typeface="Times New Roman"/>
                <a:cs typeface="Times New Roman"/>
              </a:rPr>
              <a:t>Timeline for Course Planning</a:t>
            </a:r>
          </a:p>
        </p:txBody>
      </p:sp>
      <p:sp>
        <p:nvSpPr>
          <p:cNvPr id="3" name="Content Placeholder 2"/>
          <p:cNvSpPr>
            <a:spLocks noGrp="1"/>
          </p:cNvSpPr>
          <p:nvPr>
            <p:ph idx="1"/>
          </p:nvPr>
        </p:nvSpPr>
        <p:spPr>
          <a:xfrm>
            <a:off x="706055" y="1608881"/>
            <a:ext cx="7164730" cy="4919241"/>
          </a:xfrm>
        </p:spPr>
        <p:txBody>
          <a:bodyPr vert="horz" lIns="91440" tIns="45720" rIns="91440" bIns="45720" rtlCol="0" anchor="t">
            <a:normAutofit fontScale="92500"/>
          </a:bodyPr>
          <a:lstStyle/>
          <a:p>
            <a:r>
              <a:rPr lang="en-US" sz="2400" b="1" dirty="0">
                <a:latin typeface="Times New Roman"/>
                <a:cs typeface="Times New Roman"/>
              </a:rPr>
              <a:t>Jan. 3: </a:t>
            </a:r>
            <a:r>
              <a:rPr lang="en-US" sz="2400" dirty="0">
                <a:latin typeface="Times New Roman"/>
                <a:cs typeface="Times New Roman"/>
              </a:rPr>
              <a:t> Course planning information letter emailed home.</a:t>
            </a:r>
          </a:p>
          <a:p>
            <a:r>
              <a:rPr lang="en-US" sz="2400" b="1" dirty="0">
                <a:latin typeface="Times New Roman"/>
                <a:cs typeface="Times New Roman"/>
              </a:rPr>
              <a:t>Feb. 7-11: </a:t>
            </a:r>
            <a:r>
              <a:rPr lang="en-US" sz="2400" dirty="0">
                <a:latin typeface="Times New Roman"/>
                <a:cs typeface="Times New Roman"/>
              </a:rPr>
              <a:t>Grade 9 Course Planning Ppt shown in class</a:t>
            </a:r>
          </a:p>
          <a:p>
            <a:r>
              <a:rPr lang="en-US" sz="2400" b="1" dirty="0">
                <a:latin typeface="Times New Roman"/>
                <a:cs typeface="Times New Roman"/>
              </a:rPr>
              <a:t>Feb. 14-18:  </a:t>
            </a:r>
            <a:r>
              <a:rPr lang="en-US" sz="2400" dirty="0">
                <a:latin typeface="Times New Roman"/>
                <a:cs typeface="Times New Roman"/>
              </a:rPr>
              <a:t>Admin/Couns. Visits to answer questions</a:t>
            </a:r>
          </a:p>
          <a:p>
            <a:r>
              <a:rPr lang="en-US" sz="2400" dirty="0">
                <a:latin typeface="Times New Roman"/>
                <a:cs typeface="Times New Roman"/>
              </a:rPr>
              <a:t>Parents/students review course planning information using </a:t>
            </a:r>
            <a:r>
              <a:rPr lang="en-US" sz="2400" b="1" dirty="0">
                <a:latin typeface="Times New Roman"/>
                <a:cs typeface="Times New Roman"/>
                <a:hlinkClick r:id="rId4"/>
              </a:rPr>
              <a:t>Learning Guide</a:t>
            </a:r>
            <a:r>
              <a:rPr lang="en-US" sz="2400" dirty="0">
                <a:latin typeface="Times New Roman"/>
                <a:cs typeface="Times New Roman"/>
              </a:rPr>
              <a:t> and NSS </a:t>
            </a:r>
            <a:r>
              <a:rPr lang="en-US" sz="2400" b="1" dirty="0">
                <a:latin typeface="Times New Roman"/>
                <a:cs typeface="Times New Roman"/>
                <a:hlinkClick r:id="rId5"/>
              </a:rPr>
              <a:t>Website.</a:t>
            </a:r>
          </a:p>
          <a:p>
            <a:r>
              <a:rPr lang="en-US" sz="2400" dirty="0">
                <a:latin typeface="Times New Roman"/>
                <a:cs typeface="Times New Roman"/>
              </a:rPr>
              <a:t>Use the</a:t>
            </a:r>
            <a:r>
              <a:rPr lang="en-US" sz="2400" b="1" dirty="0">
                <a:latin typeface="Times New Roman"/>
                <a:cs typeface="Times New Roman"/>
              </a:rPr>
              <a:t> Course Planning Tool.</a:t>
            </a:r>
          </a:p>
          <a:p>
            <a:r>
              <a:rPr lang="en-US" sz="2400" b="1" dirty="0">
                <a:latin typeface="Times New Roman"/>
                <a:cs typeface="Times New Roman"/>
              </a:rPr>
              <a:t>Feb. 22:  </a:t>
            </a:r>
            <a:r>
              <a:rPr lang="en-US" sz="2400" b="1" u="sng" dirty="0">
                <a:solidFill>
                  <a:srgbClr val="FF0000"/>
                </a:solidFill>
                <a:latin typeface="Times New Roman"/>
                <a:cs typeface="Times New Roman"/>
              </a:rPr>
              <a:t>Deadline</a:t>
            </a:r>
            <a:r>
              <a:rPr lang="en-US" sz="2400" dirty="0">
                <a:latin typeface="Times New Roman"/>
                <a:cs typeface="Times New Roman"/>
              </a:rPr>
              <a:t> to complete Course Selection in </a:t>
            </a:r>
            <a:r>
              <a:rPr lang="en-US" sz="2400" dirty="0" err="1">
                <a:latin typeface="Times New Roman"/>
                <a:cs typeface="Times New Roman"/>
              </a:rPr>
              <a:t>MyEdBC</a:t>
            </a:r>
            <a:r>
              <a:rPr lang="en-US" sz="2400" dirty="0">
                <a:latin typeface="Times New Roman"/>
                <a:cs typeface="Times New Roman"/>
              </a:rPr>
              <a:t> for current Grade 8-11 students.</a:t>
            </a:r>
          </a:p>
          <a:p>
            <a:pPr lvl="3"/>
            <a:r>
              <a:rPr lang="en-US" sz="2800" b="1" i="1" dirty="0" err="1">
                <a:solidFill>
                  <a:srgbClr val="0070C0"/>
                </a:solidFill>
                <a:latin typeface="Times New Roman"/>
                <a:cs typeface="Times New Roman"/>
              </a:rPr>
              <a:t>MyED</a:t>
            </a:r>
            <a:r>
              <a:rPr lang="en-US" sz="2800" b="1" i="1" dirty="0">
                <a:solidFill>
                  <a:srgbClr val="0070C0"/>
                </a:solidFill>
                <a:latin typeface="Times New Roman"/>
                <a:cs typeface="Times New Roman"/>
              </a:rPr>
              <a:t> Password Reset</a:t>
            </a:r>
          </a:p>
          <a:p>
            <a:pPr lvl="3"/>
            <a:r>
              <a:rPr lang="en-US" sz="2800" b="1" u="sng" dirty="0">
                <a:solidFill>
                  <a:srgbClr val="0070C0"/>
                </a:solidFill>
                <a:latin typeface="Times New Roman"/>
                <a:cs typeface="Times New Roman"/>
              </a:rPr>
              <a:t>northsurrey@surreyschools.ca</a:t>
            </a:r>
          </a:p>
          <a:p>
            <a:pPr lvl="3"/>
            <a:endParaRPr lang="en-US" sz="2800" b="1" dirty="0">
              <a:solidFill>
                <a:srgbClr val="0070C0"/>
              </a:solidFill>
              <a:latin typeface="Times New Roman"/>
              <a:cs typeface="Times New Roman"/>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1255" y="304800"/>
            <a:ext cx="609600" cy="609600"/>
          </a:xfrm>
          <a:prstGeom prst="rect">
            <a:avLst/>
          </a:prstGeom>
        </p:spPr>
      </p:pic>
    </p:spTree>
    <p:extLst>
      <p:ext uri="{BB962C8B-B14F-4D97-AF65-F5344CB8AC3E}">
        <p14:creationId xmlns:p14="http://schemas.microsoft.com/office/powerpoint/2010/main" val="8435837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13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94482" y="544010"/>
            <a:ext cx="7118429" cy="5717894"/>
          </a:xfrm>
        </p:spPr>
        <p:txBody>
          <a:bodyPr vert="horz" lIns="68580" tIns="34290" rIns="68580" bIns="34290" rtlCol="0" anchor="t">
            <a:normAutofit/>
          </a:bodyPr>
          <a:lstStyle/>
          <a:p>
            <a:pPr marL="0" indent="0" algn="ctr">
              <a:buNone/>
            </a:pPr>
            <a:r>
              <a:rPr lang="en-US" sz="4000" b="1" u="sng" dirty="0">
                <a:solidFill>
                  <a:srgbClr val="92D050"/>
                </a:solidFill>
                <a:latin typeface="Times New Roman" panose="02020603050405020304" pitchFamily="18" charset="0"/>
                <a:cs typeface="Times New Roman" panose="02020603050405020304" pitchFamily="18" charset="0"/>
              </a:rPr>
              <a:t>Counsellors</a:t>
            </a:r>
          </a:p>
          <a:p>
            <a:pPr marL="0" indent="0">
              <a:buNone/>
            </a:pPr>
            <a:endParaRPr lang="en-US" sz="1500" b="1" dirty="0">
              <a:latin typeface="Times New Roman" panose="02020603050405020304" pitchFamily="18" charset="0"/>
              <a:cs typeface="Times New Roman" panose="02020603050405020304" pitchFamily="18" charset="0"/>
            </a:endParaRPr>
          </a:p>
          <a:p>
            <a:pPr marL="0" indent="0">
              <a:lnSpc>
                <a:spcPct val="150000"/>
              </a:lnSpc>
              <a:buNone/>
            </a:pPr>
            <a:r>
              <a:rPr lang="en-CA" dirty="0">
                <a:latin typeface="Times New Roman" panose="02020603050405020304" pitchFamily="18" charset="0"/>
                <a:cs typeface="Times New Roman" panose="02020603050405020304" pitchFamily="18" charset="0"/>
              </a:rPr>
              <a:t>			</a:t>
            </a:r>
            <a:r>
              <a:rPr lang="en-CA" sz="2400" dirty="0">
                <a:latin typeface="Times New Roman" panose="02020603050405020304" pitchFamily="18" charset="0"/>
                <a:cs typeface="Times New Roman" panose="02020603050405020304" pitchFamily="18" charset="0"/>
              </a:rPr>
              <a:t>Ms. McLeod (A, S – Z)</a:t>
            </a:r>
          </a:p>
          <a:p>
            <a:pPr marL="0" indent="0">
              <a:lnSpc>
                <a:spcPct val="150000"/>
              </a:lnSpc>
              <a:buNone/>
            </a:pPr>
            <a:r>
              <a:rPr lang="en-CA" sz="2400" dirty="0">
                <a:latin typeface="Times New Roman" panose="02020603050405020304" pitchFamily="18" charset="0"/>
                <a:cs typeface="Times New Roman" panose="02020603050405020304" pitchFamily="18" charset="0"/>
              </a:rPr>
              <a:t>			Mr. Orso (C – K and International)</a:t>
            </a:r>
          </a:p>
          <a:p>
            <a:pPr marL="0" indent="0">
              <a:lnSpc>
                <a:spcPct val="150000"/>
              </a:lnSpc>
              <a:buNone/>
            </a:pPr>
            <a:r>
              <a:rPr lang="en-CA" sz="2400" dirty="0">
                <a:latin typeface="Times New Roman" panose="02020603050405020304" pitchFamily="18" charset="0"/>
                <a:cs typeface="Times New Roman" panose="02020603050405020304" pitchFamily="18" charset="0"/>
              </a:rPr>
              <a:t>			Ms. Vairo (B, L – R)</a:t>
            </a:r>
          </a:p>
          <a:p>
            <a:pPr marL="0" indent="0">
              <a:lnSpc>
                <a:spcPct val="150000"/>
              </a:lnSpc>
              <a:buNone/>
            </a:pPr>
            <a:r>
              <a:rPr lang="en-CA" sz="2400" dirty="0">
                <a:latin typeface="Times New Roman" panose="02020603050405020304" pitchFamily="18" charset="0"/>
                <a:cs typeface="Times New Roman" panose="02020603050405020304" pitchFamily="18" charset="0"/>
              </a:rPr>
              <a:t>			Ms. Alvaro (Academic advising)</a:t>
            </a:r>
          </a:p>
          <a:p>
            <a:pPr marL="0" indent="0">
              <a:buNone/>
            </a:pPr>
            <a:endParaRPr lang="en-US" sz="2000" dirty="0">
              <a:latin typeface="Trebuchet MS"/>
              <a:cs typeface="Times New Roman"/>
            </a:endParaRPr>
          </a:p>
          <a:p>
            <a:pPr marL="0" indent="0" algn="ctr">
              <a:buNone/>
            </a:pPr>
            <a:r>
              <a:rPr lang="en-US" sz="2000" i="1" dirty="0">
                <a:solidFill>
                  <a:srgbClr val="1117FB"/>
                </a:solidFill>
                <a:latin typeface="Trebuchet MS"/>
                <a:cs typeface="Times New Roman"/>
              </a:rPr>
              <a:t>If you have Course planning questions, connect with</a:t>
            </a:r>
          </a:p>
          <a:p>
            <a:pPr marL="0" indent="0" algn="ctr">
              <a:buNone/>
            </a:pPr>
            <a:r>
              <a:rPr lang="en-US" sz="2000" i="1" dirty="0">
                <a:solidFill>
                  <a:srgbClr val="1117FB"/>
                </a:solidFill>
                <a:latin typeface="Trebuchet MS"/>
                <a:cs typeface="Times New Roman"/>
              </a:rPr>
              <a:t> your Counsellor through Teams Chat or via email.</a:t>
            </a:r>
            <a:endParaRPr lang="en-US" sz="2000" i="1" dirty="0">
              <a:solidFill>
                <a:srgbClr val="1117FB"/>
              </a:solidFill>
              <a:latin typeface="Trebuchet MS"/>
            </a:endParaRPr>
          </a:p>
          <a:p>
            <a:pPr marL="0" indent="0" algn="ctr">
              <a:buNone/>
            </a:pPr>
            <a:endParaRPr lang="en-US" sz="2000" dirty="0">
              <a:solidFill>
                <a:srgbClr val="1117FB"/>
              </a:solidFill>
              <a:latin typeface="Times New Roman" panose="02020603050405020304" pitchFamily="18" charset="0"/>
              <a:cs typeface="Times New Roman" panose="02020603050405020304" pitchFamily="18" charset="0"/>
            </a:endParaRPr>
          </a:p>
          <a:p>
            <a:pPr marL="0" indent="0" algn="ctr">
              <a:buNone/>
            </a:pPr>
            <a:endParaRPr lang="en-US" dirty="0"/>
          </a:p>
        </p:txBody>
      </p:sp>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4482" y="752960"/>
            <a:ext cx="609600" cy="609600"/>
          </a:xfrm>
          <a:prstGeom prst="rect">
            <a:avLst/>
          </a:prstGeom>
        </p:spPr>
      </p:pic>
    </p:spTree>
    <p:extLst>
      <p:ext uri="{BB962C8B-B14F-4D97-AF65-F5344CB8AC3E}">
        <p14:creationId xmlns:p14="http://schemas.microsoft.com/office/powerpoint/2010/main" val="41021221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41"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335666"/>
            <a:ext cx="6347713" cy="1261640"/>
          </a:xfrm>
        </p:spPr>
        <p:txBody>
          <a:bodyPr/>
          <a:lstStyle/>
          <a:p>
            <a:pPr algn="ctr"/>
            <a:r>
              <a:rPr lang="en-CA" b="1">
                <a:latin typeface="Times New Roman"/>
                <a:cs typeface="Times New Roman"/>
              </a:rPr>
              <a:t>Course Planning</a:t>
            </a:r>
            <a:endParaRPr lang="en-US">
              <a:latin typeface="Times New Roman"/>
              <a:cs typeface="Times New Roman"/>
            </a:endParaRPr>
          </a:p>
        </p:txBody>
      </p:sp>
      <p:sp>
        <p:nvSpPr>
          <p:cNvPr id="3" name="Content Placeholder 2"/>
          <p:cNvSpPr>
            <a:spLocks noGrp="1"/>
          </p:cNvSpPr>
          <p:nvPr>
            <p:ph idx="1"/>
          </p:nvPr>
        </p:nvSpPr>
        <p:spPr>
          <a:xfrm>
            <a:off x="457200" y="1417638"/>
            <a:ext cx="7713785" cy="4843313"/>
          </a:xfrm>
        </p:spPr>
        <p:txBody>
          <a:bodyPr vert="horz" lIns="91440" tIns="45720" rIns="91440" bIns="45720" rtlCol="0" anchor="t">
            <a:normAutofit/>
          </a:bodyPr>
          <a:lstStyle/>
          <a:p>
            <a:r>
              <a:rPr lang="en-CA" sz="2000" dirty="0">
                <a:latin typeface="Times New Roman"/>
                <a:cs typeface="Times New Roman"/>
              </a:rPr>
              <a:t>Welcome to the Graduation Program.</a:t>
            </a:r>
          </a:p>
          <a:p>
            <a:r>
              <a:rPr lang="en-CA" sz="2000" dirty="0">
                <a:latin typeface="Times New Roman"/>
                <a:cs typeface="Times New Roman"/>
              </a:rPr>
              <a:t>You need to consider 2 things when selecting your classes:</a:t>
            </a:r>
          </a:p>
          <a:p>
            <a:pPr lvl="2"/>
            <a:r>
              <a:rPr lang="en-CA" sz="2000" dirty="0">
                <a:latin typeface="Times New Roman"/>
                <a:cs typeface="Times New Roman"/>
              </a:rPr>
              <a:t>Ministry Graduation Requirements</a:t>
            </a:r>
          </a:p>
          <a:p>
            <a:pPr lvl="2"/>
            <a:r>
              <a:rPr lang="en-CA" sz="2000" dirty="0">
                <a:latin typeface="Times New Roman"/>
                <a:cs typeface="Times New Roman"/>
              </a:rPr>
              <a:t>Post-Secondary Plans:</a:t>
            </a:r>
          </a:p>
          <a:p>
            <a:pPr lvl="3"/>
            <a:r>
              <a:rPr lang="en-CA" sz="2000" dirty="0">
                <a:latin typeface="Times New Roman"/>
                <a:cs typeface="Times New Roman"/>
              </a:rPr>
              <a:t>Working</a:t>
            </a:r>
          </a:p>
          <a:p>
            <a:pPr lvl="3"/>
            <a:r>
              <a:rPr lang="en-CA" sz="2000" dirty="0">
                <a:latin typeface="Times New Roman"/>
                <a:cs typeface="Times New Roman"/>
              </a:rPr>
              <a:t>College</a:t>
            </a:r>
          </a:p>
          <a:p>
            <a:pPr lvl="3"/>
            <a:r>
              <a:rPr lang="en-CA" sz="2000" dirty="0">
                <a:latin typeface="Times New Roman"/>
                <a:cs typeface="Times New Roman"/>
              </a:rPr>
              <a:t>University</a:t>
            </a:r>
          </a:p>
          <a:p>
            <a:pPr marL="1371600" lvl="3" indent="0">
              <a:buNone/>
            </a:pPr>
            <a:endParaRPr lang="en-CA" sz="2000">
              <a:latin typeface="Times New Roman"/>
              <a:cs typeface="Times New Roman"/>
            </a:endParaRPr>
          </a:p>
          <a:p>
            <a:pPr marL="0" indent="0">
              <a:buNone/>
            </a:pPr>
            <a:endParaRPr lang="en-CA" sz="2000" dirty="0">
              <a:latin typeface="Times New Roman"/>
              <a:cs typeface="Times New Roman"/>
            </a:endParaRPr>
          </a:p>
          <a:p>
            <a:endParaRPr lang="en-CA">
              <a:latin typeface="Times New Roman"/>
              <a:cs typeface="Times New Roman"/>
            </a:endParaRPr>
          </a:p>
        </p:txBody>
      </p:sp>
      <p:sp>
        <p:nvSpPr>
          <p:cNvPr id="4" name="Slide Number Placeholder 3"/>
          <p:cNvSpPr>
            <a:spLocks noGrp="1"/>
          </p:cNvSpPr>
          <p:nvPr>
            <p:ph type="sldNum" sz="quarter" idx="12"/>
          </p:nvPr>
        </p:nvSpPr>
        <p:spPr/>
        <p:txBody>
          <a:bodyPr/>
          <a:lstStyle/>
          <a:p>
            <a:pPr>
              <a:defRPr/>
            </a:pPr>
            <a:fld id="{CB9CF222-72B6-4578-8F3F-B811F011A76C}" type="slidenum">
              <a:rPr lang="en-US" smtClean="0"/>
              <a:pPr>
                <a:defRPr/>
              </a:pPr>
              <a:t>3</a:t>
            </a:fld>
            <a:endParaRPr lang="en-US"/>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599" y="294541"/>
            <a:ext cx="609600" cy="609600"/>
          </a:xfrm>
          <a:prstGeom prst="rect">
            <a:avLst/>
          </a:prstGeom>
        </p:spPr>
      </p:pic>
    </p:spTree>
    <p:extLst>
      <p:ext uri="{BB962C8B-B14F-4D97-AF65-F5344CB8AC3E}">
        <p14:creationId xmlns:p14="http://schemas.microsoft.com/office/powerpoint/2010/main" val="17660278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2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300942"/>
            <a:ext cx="8229600" cy="1157468"/>
          </a:xfrm>
        </p:spPr>
        <p:txBody>
          <a:bodyPr>
            <a:normAutofit/>
          </a:bodyPr>
          <a:lstStyle/>
          <a:p>
            <a:r>
              <a:rPr lang="en-US" sz="2400" b="1">
                <a:solidFill>
                  <a:schemeClr val="accent2"/>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a:solidFill>
                  <a:schemeClr val="tx1"/>
                </a:solidFill>
                <a:latin typeface="Times New Roman" panose="02020603050405020304" pitchFamily="18" charset="0"/>
                <a:ea typeface="Tahoma" panose="020B0604030504040204" pitchFamily="34" charset="0"/>
                <a:cs typeface="Times New Roman" panose="02020603050405020304" pitchFamily="18" charset="0"/>
              </a:rPr>
              <a:t>GRADUATION  PROGRAM REQUIREMENTS</a:t>
            </a:r>
            <a:br>
              <a:rPr lang="en-US" sz="2400" b="1">
                <a:solidFill>
                  <a:schemeClr val="tx1"/>
                </a:solidFill>
                <a:latin typeface="Times New Roman" panose="02020603050405020304" pitchFamily="18" charset="0"/>
                <a:ea typeface="Tahoma" panose="020B0604030504040204" pitchFamily="34" charset="0"/>
                <a:cs typeface="Times New Roman" panose="02020603050405020304" pitchFamily="18" charset="0"/>
              </a:rPr>
            </a:br>
            <a:br>
              <a:rPr lang="en-US" sz="1300" b="1">
                <a:solidFill>
                  <a:schemeClr val="tx1"/>
                </a:solidFill>
                <a:latin typeface="Times New Roman" panose="02020603050405020304" pitchFamily="18" charset="0"/>
                <a:ea typeface="Tahoma" panose="020B0604030504040204" pitchFamily="34" charset="0"/>
                <a:cs typeface="Times New Roman" panose="02020603050405020304" pitchFamily="18" charset="0"/>
              </a:rPr>
            </a:br>
            <a:r>
              <a:rPr lang="en-US" sz="2400" b="1">
                <a:solidFill>
                  <a:schemeClr val="tx1"/>
                </a:solidFill>
                <a:latin typeface="Times New Roman" panose="02020603050405020304" pitchFamily="18" charset="0"/>
                <a:cs typeface="Times New Roman" panose="02020603050405020304" pitchFamily="18" charset="0"/>
              </a:rPr>
              <a:t>80 CREDITS min. (Gr 10 - 12)  </a:t>
            </a:r>
            <a:r>
              <a:rPr lang="en-US" sz="2400">
                <a:solidFill>
                  <a:schemeClr val="tx1"/>
                </a:solidFill>
                <a:latin typeface="Times New Roman" panose="02020603050405020304" pitchFamily="18" charset="0"/>
                <a:cs typeface="Times New Roman" panose="02020603050405020304" pitchFamily="18" charset="0"/>
              </a:rPr>
              <a:t>Each course = 4 credits</a:t>
            </a:r>
            <a:endParaRPr lang="en-US" sz="2400" b="1" u="sng">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076" name="Rectangle 4"/>
          <p:cNvSpPr>
            <a:spLocks noGrp="1" noChangeArrowheads="1"/>
          </p:cNvSpPr>
          <p:nvPr>
            <p:ph sz="half" idx="1"/>
          </p:nvPr>
        </p:nvSpPr>
        <p:spPr>
          <a:xfrm>
            <a:off x="323529" y="1687920"/>
            <a:ext cx="2409840" cy="2893208"/>
          </a:xfrm>
        </p:spPr>
        <p:txBody>
          <a:bodyPr vert="horz" lIns="91440" tIns="45720" rIns="91440" bIns="45720" rtlCol="0" anchor="t">
            <a:normAutofit fontScale="77500" lnSpcReduction="20000"/>
          </a:bodyPr>
          <a:lstStyle/>
          <a:p>
            <a:pPr eaLnBrk="1" hangingPunct="1">
              <a:buClr>
                <a:schemeClr val="accent1"/>
              </a:buClr>
              <a:buFont typeface="Wingdings" pitchFamily="2" charset="2"/>
              <a:buNone/>
              <a:defRPr/>
            </a:pPr>
            <a:r>
              <a:rPr lang="en-US" sz="1900" b="1">
                <a:solidFill>
                  <a:srgbClr val="0070C0"/>
                </a:solidFill>
                <a:latin typeface="Times New Roman" panose="02020603050405020304" pitchFamily="18" charset="0"/>
                <a:cs typeface="Times New Roman" panose="02020603050405020304" pitchFamily="18" charset="0"/>
              </a:rPr>
              <a:t>              </a:t>
            </a:r>
            <a:r>
              <a:rPr lang="en-US" sz="2100" b="1" u="sng">
                <a:solidFill>
                  <a:srgbClr val="0070C0"/>
                </a:solidFill>
                <a:latin typeface="Times New Roman" panose="02020603050405020304" pitchFamily="18" charset="0"/>
                <a:cs typeface="Times New Roman" panose="02020603050405020304" pitchFamily="18" charset="0"/>
              </a:rPr>
              <a:t>GRADE 10</a:t>
            </a:r>
          </a:p>
          <a:p>
            <a:pPr marL="0" indent="0" eaLnBrk="1" hangingPunct="1">
              <a:buClr>
                <a:schemeClr val="accent1"/>
              </a:buClr>
              <a:buNone/>
              <a:defRPr/>
            </a:pPr>
            <a:r>
              <a:rPr lang="en-US" sz="2100" b="1">
                <a:solidFill>
                  <a:srgbClr val="0070C0"/>
                </a:solidFill>
                <a:latin typeface="Times New Roman" panose="02020603050405020304" pitchFamily="18" charset="0"/>
                <a:cs typeface="Times New Roman" panose="02020603050405020304" pitchFamily="18" charset="0"/>
              </a:rPr>
              <a:t>English 10 (options)</a:t>
            </a:r>
          </a:p>
          <a:p>
            <a:pPr marL="0" indent="0" eaLnBrk="1" hangingPunct="1">
              <a:buClr>
                <a:schemeClr val="accent1"/>
              </a:buClr>
              <a:buNone/>
              <a:defRPr/>
            </a:pPr>
            <a:r>
              <a:rPr lang="en-US" sz="2100" b="1">
                <a:solidFill>
                  <a:srgbClr val="0070C0"/>
                </a:solidFill>
                <a:latin typeface="Times New Roman" panose="02020603050405020304" pitchFamily="18" charset="0"/>
                <a:cs typeface="Times New Roman" panose="02020603050405020304" pitchFamily="18" charset="0"/>
              </a:rPr>
              <a:t>Science 10 </a:t>
            </a:r>
          </a:p>
          <a:p>
            <a:pPr marL="0" indent="0">
              <a:buClr>
                <a:schemeClr val="accent1"/>
              </a:buClr>
              <a:buNone/>
              <a:defRPr/>
            </a:pPr>
            <a:r>
              <a:rPr lang="en-US" sz="2100" b="1">
                <a:solidFill>
                  <a:srgbClr val="0070C0"/>
                </a:solidFill>
                <a:latin typeface="Times New Roman" panose="02020603050405020304" pitchFamily="18" charset="0"/>
                <a:cs typeface="Times New Roman" panose="02020603050405020304" pitchFamily="18" charset="0"/>
              </a:rPr>
              <a:t>Math 10 (options)</a:t>
            </a:r>
          </a:p>
          <a:p>
            <a:pPr marL="0" indent="0">
              <a:buClr>
                <a:schemeClr val="accent1"/>
              </a:buClr>
              <a:buNone/>
              <a:defRPr/>
            </a:pPr>
            <a:r>
              <a:rPr lang="en-US" sz="2100" b="1">
                <a:solidFill>
                  <a:srgbClr val="0070C0"/>
                </a:solidFill>
                <a:latin typeface="Times New Roman" panose="02020603050405020304" pitchFamily="18" charset="0"/>
                <a:cs typeface="Times New Roman" panose="02020603050405020304" pitchFamily="18" charset="0"/>
              </a:rPr>
              <a:t>Socials 10  </a:t>
            </a:r>
          </a:p>
          <a:p>
            <a:pPr marL="0" indent="0" eaLnBrk="1" hangingPunct="1">
              <a:buClr>
                <a:schemeClr val="accent1"/>
              </a:buClr>
              <a:buNone/>
              <a:defRPr/>
            </a:pPr>
            <a:r>
              <a:rPr lang="en-US" sz="2100" b="1">
                <a:solidFill>
                  <a:srgbClr val="0070C0"/>
                </a:solidFill>
                <a:latin typeface="Times New Roman" panose="02020603050405020304" pitchFamily="18" charset="0"/>
                <a:cs typeface="Times New Roman" panose="02020603050405020304" pitchFamily="18" charset="0"/>
              </a:rPr>
              <a:t>Physical &amp; Health Ed 10 </a:t>
            </a:r>
          </a:p>
          <a:p>
            <a:pPr marL="0" indent="0">
              <a:buClr>
                <a:schemeClr val="accent1"/>
              </a:buClr>
              <a:buNone/>
              <a:defRPr/>
            </a:pPr>
            <a:r>
              <a:rPr lang="en-US" sz="2100" b="1">
                <a:solidFill>
                  <a:srgbClr val="0070C0"/>
                </a:solidFill>
                <a:latin typeface="Times New Roman"/>
                <a:cs typeface="Times New Roman"/>
              </a:rPr>
              <a:t>Career Life Ed</a:t>
            </a:r>
          </a:p>
          <a:p>
            <a:pPr marL="0" indent="0" eaLnBrk="1" hangingPunct="1">
              <a:buClr>
                <a:schemeClr val="accent1"/>
              </a:buClr>
              <a:buNone/>
              <a:defRPr/>
            </a:pPr>
            <a:r>
              <a:rPr lang="en-US" sz="2100">
                <a:solidFill>
                  <a:srgbClr val="0070C0"/>
                </a:solidFill>
                <a:latin typeface="Times New Roman" panose="02020603050405020304" pitchFamily="18" charset="0"/>
                <a:cs typeface="Times New Roman" panose="02020603050405020304" pitchFamily="18" charset="0"/>
              </a:rPr>
              <a:t>Elective </a:t>
            </a:r>
          </a:p>
          <a:p>
            <a:pPr marL="0" indent="0" eaLnBrk="1" hangingPunct="1">
              <a:buClr>
                <a:schemeClr val="accent1"/>
              </a:buClr>
              <a:buNone/>
              <a:defRPr/>
            </a:pPr>
            <a:r>
              <a:rPr lang="en-US" sz="2100">
                <a:solidFill>
                  <a:srgbClr val="0070C0"/>
                </a:solidFill>
                <a:latin typeface="Times New Roman" panose="02020603050405020304" pitchFamily="18" charset="0"/>
                <a:cs typeface="Times New Roman" panose="02020603050405020304" pitchFamily="18" charset="0"/>
              </a:rPr>
              <a:t>Elective </a:t>
            </a:r>
            <a:endParaRPr lang="en-US" sz="2100">
              <a:solidFill>
                <a:srgbClr val="0070C0"/>
              </a:solidFill>
            </a:endParaRPr>
          </a:p>
          <a:p>
            <a:pPr algn="ctr" eaLnBrk="1" hangingPunct="1">
              <a:lnSpc>
                <a:spcPct val="90000"/>
              </a:lnSpc>
              <a:buClr>
                <a:schemeClr val="accent1"/>
              </a:buClr>
              <a:buFont typeface="Wingdings" pitchFamily="2" charset="2"/>
              <a:buChar char="Ø"/>
              <a:defRPr/>
            </a:pPr>
            <a:endParaRPr lang="en-US" sz="2400"/>
          </a:p>
          <a:p>
            <a:pPr eaLnBrk="1" hangingPunct="1">
              <a:lnSpc>
                <a:spcPct val="90000"/>
              </a:lnSpc>
              <a:buClr>
                <a:schemeClr val="accent1"/>
              </a:buClr>
              <a:buFont typeface="Wingdings" pitchFamily="2" charset="2"/>
              <a:buChar char="Ø"/>
              <a:defRPr/>
            </a:pPr>
            <a:endParaRPr lang="en-US" sz="2400"/>
          </a:p>
        </p:txBody>
      </p:sp>
      <p:sp>
        <p:nvSpPr>
          <p:cNvPr id="3077" name="Rectangle 5"/>
          <p:cNvSpPr>
            <a:spLocks noGrp="1" noChangeArrowheads="1"/>
          </p:cNvSpPr>
          <p:nvPr>
            <p:ph sz="half" idx="2"/>
          </p:nvPr>
        </p:nvSpPr>
        <p:spPr>
          <a:xfrm>
            <a:off x="2595716" y="1691148"/>
            <a:ext cx="2408903" cy="3237132"/>
          </a:xfrm>
        </p:spPr>
        <p:txBody>
          <a:bodyPr vert="horz" lIns="91440" tIns="45720" rIns="91440" bIns="45720" rtlCol="0" anchor="t">
            <a:normAutofit fontScale="77500" lnSpcReduction="20000"/>
          </a:bodyPr>
          <a:lstStyle/>
          <a:p>
            <a:pPr algn="ctr" eaLnBrk="1" hangingPunct="1">
              <a:buClr>
                <a:schemeClr val="accent1"/>
              </a:buClr>
              <a:buFont typeface="Wingdings" pitchFamily="2" charset="2"/>
              <a:buNone/>
              <a:defRPr/>
            </a:pPr>
            <a:r>
              <a:rPr lang="en-US" sz="2100" b="1" u="sng">
                <a:solidFill>
                  <a:srgbClr val="FF0000"/>
                </a:solidFill>
                <a:latin typeface="Times New Roman" panose="02020603050405020304" pitchFamily="18" charset="0"/>
                <a:cs typeface="Times New Roman" panose="02020603050405020304" pitchFamily="18" charset="0"/>
              </a:rPr>
              <a:t>GRADE 11</a:t>
            </a:r>
          </a:p>
          <a:p>
            <a:pPr marL="0" indent="0">
              <a:buClr>
                <a:schemeClr val="accent1"/>
              </a:buClr>
              <a:buNone/>
              <a:defRPr/>
            </a:pPr>
            <a:r>
              <a:rPr lang="en-US" sz="2100" b="1">
                <a:solidFill>
                  <a:srgbClr val="FF0000"/>
                </a:solidFill>
                <a:latin typeface="Times New Roman" panose="02020603050405020304" pitchFamily="18" charset="0"/>
                <a:cs typeface="Times New Roman" panose="02020603050405020304" pitchFamily="18" charset="0"/>
              </a:rPr>
              <a:t>English 11 (options)</a:t>
            </a:r>
          </a:p>
          <a:p>
            <a:pPr marL="0" indent="0">
              <a:buClr>
                <a:schemeClr val="accent1"/>
              </a:buClr>
              <a:buNone/>
              <a:defRPr/>
            </a:pPr>
            <a:r>
              <a:rPr lang="en-US" sz="2100" b="1">
                <a:solidFill>
                  <a:srgbClr val="FF0000"/>
                </a:solidFill>
                <a:latin typeface="Times New Roman" panose="02020603050405020304" pitchFamily="18" charset="0"/>
                <a:cs typeface="Times New Roman" panose="02020603050405020304" pitchFamily="18" charset="0"/>
              </a:rPr>
              <a:t>Science 11 (options) </a:t>
            </a:r>
          </a:p>
          <a:p>
            <a:pPr marL="0" indent="0">
              <a:buClr>
                <a:schemeClr val="accent1"/>
              </a:buClr>
              <a:buNone/>
              <a:defRPr/>
            </a:pPr>
            <a:r>
              <a:rPr lang="en-US" sz="2100" b="1">
                <a:solidFill>
                  <a:srgbClr val="FF0000"/>
                </a:solidFill>
                <a:latin typeface="Times New Roman" panose="02020603050405020304" pitchFamily="18" charset="0"/>
                <a:cs typeface="Times New Roman" panose="02020603050405020304" pitchFamily="18" charset="0"/>
              </a:rPr>
              <a:t>Math 11  (options)</a:t>
            </a:r>
          </a:p>
          <a:p>
            <a:pPr marL="0" indent="0">
              <a:buClr>
                <a:schemeClr val="accent1"/>
              </a:buClr>
              <a:buNone/>
              <a:defRPr/>
            </a:pPr>
            <a:r>
              <a:rPr lang="en-US" sz="2100" b="1">
                <a:solidFill>
                  <a:srgbClr val="FF0000"/>
                </a:solidFill>
                <a:latin typeface="Times New Roman" panose="02020603050405020304" pitchFamily="18" charset="0"/>
                <a:cs typeface="Times New Roman" panose="02020603050405020304" pitchFamily="18" charset="0"/>
              </a:rPr>
              <a:t>Socials 11 or 12 </a:t>
            </a:r>
            <a:r>
              <a:rPr lang="en-US" sz="1300" b="1">
                <a:solidFill>
                  <a:srgbClr val="FF0000"/>
                </a:solidFill>
                <a:latin typeface="Times New Roman" panose="02020603050405020304" pitchFamily="18" charset="0"/>
                <a:cs typeface="Times New Roman" panose="02020603050405020304" pitchFamily="18" charset="0"/>
              </a:rPr>
              <a:t>(options)</a:t>
            </a:r>
            <a:endParaRPr lang="en-US" sz="1000" b="1">
              <a:solidFill>
                <a:srgbClr val="FF0000"/>
              </a:solidFill>
              <a:latin typeface="Times New Roman" panose="02020603050405020304" pitchFamily="18" charset="0"/>
              <a:cs typeface="Times New Roman" panose="02020603050405020304" pitchFamily="18" charset="0"/>
            </a:endParaRPr>
          </a:p>
          <a:p>
            <a:pPr marL="0" indent="0">
              <a:buClr>
                <a:schemeClr val="accent1"/>
              </a:buClr>
              <a:buNone/>
              <a:defRPr/>
            </a:pPr>
            <a:r>
              <a:rPr lang="en-US" sz="2100">
                <a:solidFill>
                  <a:srgbClr val="FF0000"/>
                </a:solidFill>
                <a:latin typeface="Times New Roman"/>
                <a:cs typeface="Times New Roman"/>
              </a:rPr>
              <a:t>Elective or </a:t>
            </a:r>
            <a:r>
              <a:rPr lang="en-US" sz="2100" b="1">
                <a:solidFill>
                  <a:srgbClr val="FF0000"/>
                </a:solidFill>
                <a:latin typeface="Times New Roman"/>
                <a:cs typeface="Times New Roman"/>
              </a:rPr>
              <a:t>CLC</a:t>
            </a:r>
            <a:endParaRPr lang="en-US" sz="2100" b="1">
              <a:solidFill>
                <a:srgbClr val="FF0000"/>
              </a:solidFill>
              <a:latin typeface="Times New Roman" panose="02020603050405020304" pitchFamily="18" charset="0"/>
              <a:cs typeface="Times New Roman" panose="02020603050405020304" pitchFamily="18" charset="0"/>
            </a:endParaRPr>
          </a:p>
          <a:p>
            <a:pPr marL="0" indent="0">
              <a:buClr>
                <a:schemeClr val="accent1"/>
              </a:buClr>
              <a:buNone/>
              <a:defRPr/>
            </a:pPr>
            <a:r>
              <a:rPr lang="en-US" sz="2100">
                <a:solidFill>
                  <a:srgbClr val="FF0000"/>
                </a:solidFill>
                <a:latin typeface="Times New Roman" panose="02020603050405020304" pitchFamily="18" charset="0"/>
                <a:cs typeface="Times New Roman" panose="02020603050405020304" pitchFamily="18" charset="0"/>
              </a:rPr>
              <a:t>Elective </a:t>
            </a:r>
          </a:p>
          <a:p>
            <a:pPr marL="0" indent="0">
              <a:buClr>
                <a:schemeClr val="accent1"/>
              </a:buClr>
              <a:buNone/>
              <a:defRPr/>
            </a:pPr>
            <a:r>
              <a:rPr lang="en-US" sz="2100">
                <a:solidFill>
                  <a:srgbClr val="FF0000"/>
                </a:solidFill>
                <a:latin typeface="Times New Roman" panose="02020603050405020304" pitchFamily="18" charset="0"/>
                <a:cs typeface="Times New Roman" panose="02020603050405020304" pitchFamily="18" charset="0"/>
              </a:rPr>
              <a:t>Elective </a:t>
            </a:r>
          </a:p>
          <a:p>
            <a:pPr marL="0" indent="0">
              <a:buClr>
                <a:schemeClr val="accent1"/>
              </a:buClr>
              <a:buNone/>
              <a:defRPr/>
            </a:pPr>
            <a:r>
              <a:rPr lang="en-US" sz="2100">
                <a:solidFill>
                  <a:srgbClr val="FF0000"/>
                </a:solidFill>
                <a:latin typeface="Times New Roman" panose="02020603050405020304" pitchFamily="18" charset="0"/>
                <a:cs typeface="Times New Roman" panose="02020603050405020304" pitchFamily="18" charset="0"/>
              </a:rPr>
              <a:t>Elective</a:t>
            </a:r>
          </a:p>
          <a:p>
            <a:pPr algn="ctr" eaLnBrk="1" hangingPunct="1">
              <a:lnSpc>
                <a:spcPct val="90000"/>
              </a:lnSpc>
              <a:buClr>
                <a:schemeClr val="accent1"/>
              </a:buClr>
              <a:buFont typeface="Wingdings" pitchFamily="2" charset="2"/>
              <a:buNone/>
              <a:defRPr/>
            </a:pPr>
            <a:endParaRPr lang="en-US" sz="2000" b="1" u="sng">
              <a:latin typeface="Times New Roman" panose="02020603050405020304" pitchFamily="18" charset="0"/>
              <a:cs typeface="Times New Roman" panose="02020603050405020304" pitchFamily="18" charset="0"/>
            </a:endParaRPr>
          </a:p>
          <a:p>
            <a:pPr eaLnBrk="1" hangingPunct="1">
              <a:lnSpc>
                <a:spcPct val="90000"/>
              </a:lnSpc>
              <a:buClr>
                <a:schemeClr val="accent1"/>
              </a:buClr>
              <a:buFont typeface="Wingdings" pitchFamily="2" charset="2"/>
              <a:buChar char="Ø"/>
              <a:defRPr/>
            </a:pPr>
            <a:endParaRPr lang="en-US" sz="2100"/>
          </a:p>
          <a:p>
            <a:pPr marL="457200" lvl="1" indent="0">
              <a:lnSpc>
                <a:spcPct val="90000"/>
              </a:lnSpc>
              <a:buClr>
                <a:schemeClr val="accent1"/>
              </a:buClr>
              <a:buNone/>
              <a:defRPr/>
            </a:pPr>
            <a:endParaRPr lang="en-US" sz="1700"/>
          </a:p>
        </p:txBody>
      </p:sp>
      <p:sp>
        <p:nvSpPr>
          <p:cNvPr id="6" name="Rectangle 5"/>
          <p:cNvSpPr txBox="1">
            <a:spLocks noChangeArrowheads="1"/>
          </p:cNvSpPr>
          <p:nvPr/>
        </p:nvSpPr>
        <p:spPr>
          <a:xfrm>
            <a:off x="323529" y="5304444"/>
            <a:ext cx="6008446" cy="999901"/>
          </a:xfrm>
          <a:prstGeom prst="rect">
            <a:avLst/>
          </a:prstGeom>
        </p:spPr>
        <p:txBody>
          <a:bodyPr vert="horz" lIns="91440" tIns="45720" rIns="91440" bIns="45720" rtlCol="0" anchor="t">
            <a:normAutofit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ctr" fontAlgn="auto">
              <a:lnSpc>
                <a:spcPct val="90000"/>
              </a:lnSpc>
              <a:spcAft>
                <a:spcPts val="0"/>
              </a:spcAft>
              <a:buClr>
                <a:schemeClr val="accent1"/>
              </a:buClr>
              <a:buFont typeface="Wingdings" pitchFamily="2" charset="2"/>
              <a:buNone/>
              <a:defRPr/>
            </a:pPr>
            <a:r>
              <a:rPr lang="en-US" sz="2000" b="1" u="sng">
                <a:latin typeface="Times New Roman" panose="02020603050405020304" pitchFamily="18" charset="0"/>
                <a:cs typeface="Times New Roman" panose="02020603050405020304" pitchFamily="18" charset="0"/>
              </a:rPr>
              <a:t>Provincial Assessments</a:t>
            </a:r>
          </a:p>
          <a:p>
            <a:pPr marL="0" indent="0" algn="ctr" fontAlgn="auto">
              <a:lnSpc>
                <a:spcPct val="90000"/>
              </a:lnSpc>
              <a:spcAft>
                <a:spcPts val="0"/>
              </a:spcAft>
              <a:buClr>
                <a:schemeClr val="accent1"/>
              </a:buClr>
              <a:buNone/>
              <a:defRPr/>
            </a:pPr>
            <a:r>
              <a:rPr lang="en-US" sz="2000">
                <a:latin typeface="Times New Roman" panose="02020603050405020304" pitchFamily="18" charset="0"/>
                <a:cs typeface="Times New Roman" panose="02020603050405020304" pitchFamily="18" charset="0"/>
              </a:rPr>
              <a:t>Numeracy Assessment– Grade 10</a:t>
            </a:r>
          </a:p>
          <a:p>
            <a:pPr marL="0" indent="0" algn="ctr" fontAlgn="auto">
              <a:lnSpc>
                <a:spcPct val="90000"/>
              </a:lnSpc>
              <a:spcAft>
                <a:spcPts val="0"/>
              </a:spcAft>
              <a:buClr>
                <a:schemeClr val="accent1"/>
              </a:buClr>
              <a:buNone/>
              <a:defRPr/>
            </a:pPr>
            <a:r>
              <a:rPr lang="en-US" sz="2000">
                <a:latin typeface="Times New Roman"/>
                <a:cs typeface="Times New Roman"/>
              </a:rPr>
              <a:t>Literacy Assessments – Grade 10 and 12</a:t>
            </a:r>
            <a:endParaRPr lang="en-US" sz="2000">
              <a:latin typeface="Times New Roman" panose="02020603050405020304" pitchFamily="18" charset="0"/>
              <a:cs typeface="Times New Roman" panose="02020603050405020304" pitchFamily="18" charset="0"/>
            </a:endParaRPr>
          </a:p>
          <a:p>
            <a:pPr algn="ctr" fontAlgn="auto">
              <a:lnSpc>
                <a:spcPct val="90000"/>
              </a:lnSpc>
              <a:spcAft>
                <a:spcPts val="0"/>
              </a:spcAft>
              <a:buClr>
                <a:schemeClr val="accent1"/>
              </a:buClr>
              <a:buFont typeface="Wingdings" pitchFamily="2" charset="2"/>
              <a:buNone/>
              <a:defRPr/>
            </a:pPr>
            <a:endParaRPr lang="en-US" sz="2100" b="1" u="sng">
              <a:latin typeface="Times New Roman" panose="02020603050405020304" pitchFamily="18" charset="0"/>
              <a:cs typeface="Times New Roman" panose="02020603050405020304" pitchFamily="18" charset="0"/>
            </a:endParaRPr>
          </a:p>
          <a:p>
            <a:pPr fontAlgn="auto">
              <a:lnSpc>
                <a:spcPct val="90000"/>
              </a:lnSpc>
              <a:spcAft>
                <a:spcPts val="0"/>
              </a:spcAft>
              <a:buClr>
                <a:schemeClr val="accent1"/>
              </a:buClr>
              <a:buFont typeface="Wingdings" pitchFamily="2" charset="2"/>
              <a:buChar char="Ø"/>
              <a:defRPr/>
            </a:pPr>
            <a:endParaRPr lang="en-US" sz="2100"/>
          </a:p>
          <a:p>
            <a:pPr marL="457200" lvl="1" indent="0" fontAlgn="auto">
              <a:lnSpc>
                <a:spcPct val="90000"/>
              </a:lnSpc>
              <a:spcAft>
                <a:spcPts val="0"/>
              </a:spcAft>
              <a:buClr>
                <a:schemeClr val="accent1"/>
              </a:buClr>
              <a:buFont typeface="Arial" pitchFamily="34" charset="0"/>
              <a:buNone/>
              <a:defRPr/>
            </a:pPr>
            <a:endParaRPr lang="en-US" sz="1700"/>
          </a:p>
        </p:txBody>
      </p:sp>
      <p:sp>
        <p:nvSpPr>
          <p:cNvPr id="2" name="TextBox 1"/>
          <p:cNvSpPr txBox="1"/>
          <p:nvPr/>
        </p:nvSpPr>
        <p:spPr>
          <a:xfrm>
            <a:off x="5004619" y="1691148"/>
            <a:ext cx="3982065" cy="3569695"/>
          </a:xfrm>
          <a:prstGeom prst="rect">
            <a:avLst/>
          </a:prstGeom>
          <a:noFill/>
        </p:spPr>
        <p:txBody>
          <a:bodyPr wrap="square" rtlCol="0" anchor="t">
            <a:spAutoFit/>
          </a:bodyPr>
          <a:lstStyle/>
          <a:p>
            <a:pPr algn="ctr" eaLnBrk="1" hangingPunct="1">
              <a:lnSpc>
                <a:spcPct val="80000"/>
              </a:lnSpc>
              <a:spcBef>
                <a:spcPts val="456"/>
              </a:spcBef>
              <a:spcAft>
                <a:spcPts val="0"/>
              </a:spcAft>
              <a:buClr>
                <a:schemeClr val="accent1"/>
              </a:buClr>
              <a:buFont typeface="Wingdings" pitchFamily="2" charset="2"/>
              <a:buNone/>
              <a:defRPr/>
            </a:pPr>
            <a:r>
              <a:rPr lang="en-US" sz="1900" b="1" u="sng">
                <a:latin typeface="Times New Roman"/>
                <a:cs typeface="Times New Roman"/>
              </a:rPr>
              <a:t>GRADE 12</a:t>
            </a:r>
          </a:p>
          <a:p>
            <a:pPr>
              <a:lnSpc>
                <a:spcPct val="80000"/>
              </a:lnSpc>
              <a:spcBef>
                <a:spcPts val="456"/>
              </a:spcBef>
              <a:spcAft>
                <a:spcPts val="0"/>
              </a:spcAft>
              <a:buClr>
                <a:schemeClr val="accent1"/>
              </a:buClr>
              <a:defRPr/>
            </a:pPr>
            <a:r>
              <a:rPr lang="en-US" sz="1900" b="1">
                <a:latin typeface="Times New Roman"/>
                <a:cs typeface="Times New Roman"/>
              </a:rPr>
              <a:t>English Studies 12 </a:t>
            </a:r>
          </a:p>
          <a:p>
            <a:pPr>
              <a:lnSpc>
                <a:spcPct val="80000"/>
              </a:lnSpc>
              <a:spcBef>
                <a:spcPts val="456"/>
              </a:spcBef>
              <a:spcAft>
                <a:spcPts val="0"/>
              </a:spcAft>
              <a:buClr>
                <a:schemeClr val="accent1"/>
              </a:buClr>
              <a:defRPr/>
            </a:pPr>
            <a:r>
              <a:rPr lang="en-US" sz="1900">
                <a:latin typeface="Times New Roman"/>
                <a:cs typeface="Times New Roman"/>
              </a:rPr>
              <a:t>Elective 12 or Socials 12</a:t>
            </a:r>
            <a:endParaRPr lang="en-US" sz="1900">
              <a:latin typeface="Times New Roman" panose="02020603050405020304" pitchFamily="18" charset="0"/>
              <a:cs typeface="Times New Roman" panose="02020603050405020304" pitchFamily="18" charset="0"/>
            </a:endParaRPr>
          </a:p>
          <a:p>
            <a:pPr marL="0" indent="0">
              <a:lnSpc>
                <a:spcPct val="80000"/>
              </a:lnSpc>
              <a:spcBef>
                <a:spcPts val="456"/>
              </a:spcBef>
              <a:spcAft>
                <a:spcPts val="0"/>
              </a:spcAft>
              <a:buClr>
                <a:schemeClr val="accent1"/>
              </a:buClr>
              <a:buNone/>
              <a:defRPr/>
            </a:pPr>
            <a:r>
              <a:rPr lang="en-US" sz="1900">
                <a:latin typeface="Times New Roman"/>
                <a:cs typeface="Times New Roman"/>
              </a:rPr>
              <a:t>Elective 12</a:t>
            </a:r>
          </a:p>
          <a:p>
            <a:pPr marL="0" indent="0">
              <a:lnSpc>
                <a:spcPct val="80000"/>
              </a:lnSpc>
              <a:spcBef>
                <a:spcPts val="456"/>
              </a:spcBef>
              <a:spcAft>
                <a:spcPts val="0"/>
              </a:spcAft>
              <a:buClr>
                <a:schemeClr val="accent1"/>
              </a:buClr>
              <a:buNone/>
              <a:defRPr/>
            </a:pPr>
            <a:r>
              <a:rPr lang="en-US" sz="1900">
                <a:latin typeface="Times New Roman"/>
                <a:cs typeface="Times New Roman"/>
              </a:rPr>
              <a:t>Elective 12</a:t>
            </a:r>
          </a:p>
          <a:p>
            <a:pPr>
              <a:lnSpc>
                <a:spcPct val="80000"/>
              </a:lnSpc>
              <a:spcBef>
                <a:spcPts val="456"/>
              </a:spcBef>
              <a:spcAft>
                <a:spcPts val="0"/>
              </a:spcAft>
              <a:buClr>
                <a:schemeClr val="accent1"/>
              </a:buClr>
              <a:defRPr/>
            </a:pPr>
            <a:r>
              <a:rPr lang="en-US" sz="1900">
                <a:latin typeface="Times New Roman"/>
                <a:cs typeface="Times New Roman"/>
              </a:rPr>
              <a:t>Elective </a:t>
            </a:r>
            <a:endParaRPr lang="en-US" sz="1900">
              <a:latin typeface="Times New Roman" panose="02020603050405020304" pitchFamily="18" charset="0"/>
              <a:cs typeface="Times New Roman" panose="02020603050405020304" pitchFamily="18" charset="0"/>
            </a:endParaRPr>
          </a:p>
          <a:p>
            <a:pPr marL="0" indent="0">
              <a:lnSpc>
                <a:spcPct val="80000"/>
              </a:lnSpc>
              <a:spcBef>
                <a:spcPts val="456"/>
              </a:spcBef>
              <a:spcAft>
                <a:spcPts val="0"/>
              </a:spcAft>
              <a:buClr>
                <a:schemeClr val="accent1"/>
              </a:buClr>
              <a:buNone/>
              <a:defRPr/>
            </a:pPr>
            <a:r>
              <a:rPr lang="en-US" sz="1900">
                <a:latin typeface="Times New Roman"/>
                <a:cs typeface="Times New Roman"/>
              </a:rPr>
              <a:t>Elective</a:t>
            </a:r>
          </a:p>
          <a:p>
            <a:pPr marL="0" indent="0">
              <a:lnSpc>
                <a:spcPct val="80000"/>
              </a:lnSpc>
              <a:spcBef>
                <a:spcPts val="456"/>
              </a:spcBef>
              <a:spcAft>
                <a:spcPts val="0"/>
              </a:spcAft>
              <a:buClr>
                <a:schemeClr val="accent1"/>
              </a:buClr>
              <a:buNone/>
              <a:defRPr/>
            </a:pPr>
            <a:r>
              <a:rPr lang="en-US" sz="1900">
                <a:latin typeface="Times New Roman"/>
                <a:cs typeface="Times New Roman"/>
              </a:rPr>
              <a:t>Elective</a:t>
            </a:r>
          </a:p>
          <a:p>
            <a:pPr>
              <a:lnSpc>
                <a:spcPct val="80000"/>
              </a:lnSpc>
              <a:spcBef>
                <a:spcPts val="455"/>
              </a:spcBef>
              <a:spcAft>
                <a:spcPts val="0"/>
              </a:spcAft>
              <a:defRPr/>
            </a:pPr>
            <a:r>
              <a:rPr lang="en-US" sz="1900">
                <a:latin typeface="Times New Roman"/>
                <a:cs typeface="Times New Roman"/>
              </a:rPr>
              <a:t>Elective or</a:t>
            </a:r>
            <a:r>
              <a:rPr lang="en-US" sz="1900" b="1">
                <a:latin typeface="Times New Roman"/>
                <a:cs typeface="Times New Roman"/>
              </a:rPr>
              <a:t> Career Life Connections </a:t>
            </a:r>
            <a:endParaRPr lang="en-US">
              <a:latin typeface="Times New Roman"/>
              <a:cs typeface="Times New Roman"/>
            </a:endParaRPr>
          </a:p>
          <a:p>
            <a:pPr>
              <a:lnSpc>
                <a:spcPct val="80000"/>
              </a:lnSpc>
              <a:spcBef>
                <a:spcPts val="456"/>
              </a:spcBef>
              <a:spcAft>
                <a:spcPts val="0"/>
              </a:spcAft>
              <a:buClr>
                <a:schemeClr val="accent1"/>
              </a:buClr>
              <a:defRPr/>
            </a:pPr>
            <a:endParaRPr lang="en-US" sz="1900">
              <a:latin typeface="Times New Roman" panose="02020603050405020304" pitchFamily="18" charset="0"/>
              <a:cs typeface="Times New Roman" panose="02020603050405020304" pitchFamily="18" charset="0"/>
            </a:endParaRPr>
          </a:p>
          <a:p>
            <a:pPr>
              <a:lnSpc>
                <a:spcPct val="80000"/>
              </a:lnSpc>
              <a:spcBef>
                <a:spcPts val="456"/>
              </a:spcBef>
              <a:spcAft>
                <a:spcPts val="0"/>
              </a:spcAft>
              <a:buClr>
                <a:schemeClr val="accent1"/>
              </a:buClr>
              <a:defRPr/>
            </a:pPr>
            <a:r>
              <a:rPr lang="en-US" sz="1900" b="1">
                <a:latin typeface="Times New Roman"/>
                <a:cs typeface="Times New Roman"/>
              </a:rPr>
              <a:t>Must have 4 Grade 12 Level Courses</a:t>
            </a:r>
            <a:endParaRPr lang="en-US" sz="1900">
              <a:latin typeface="Times New Roman" panose="02020603050405020304" pitchFamily="18" charset="0"/>
              <a:cs typeface="Times New Roman" panose="02020603050405020304" pitchFamily="18" charset="0"/>
            </a:endParaRPr>
          </a:p>
          <a:p>
            <a:pPr marL="0" indent="0">
              <a:lnSpc>
                <a:spcPct val="90000"/>
              </a:lnSpc>
              <a:buClr>
                <a:schemeClr val="accent1"/>
              </a:buClr>
              <a:buNone/>
              <a:defRPr/>
            </a:pPr>
            <a:endParaRPr lang="en-US" sz="1900">
              <a:latin typeface="Times New Roman" panose="02020603050405020304" pitchFamily="18" charset="0"/>
              <a:cs typeface="Times New Roman" panose="02020603050405020304"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3529" y="102840"/>
            <a:ext cx="609600" cy="609600"/>
          </a:xfrm>
          <a:prstGeom prst="rect">
            <a:avLst/>
          </a:prstGeom>
        </p:spPr>
      </p:pic>
    </p:spTree>
    <p:extLst>
      <p:ext uri="{BB962C8B-B14F-4D97-AF65-F5344CB8AC3E}">
        <p14:creationId xmlns:p14="http://schemas.microsoft.com/office/powerpoint/2010/main" val="95879392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4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983163"/>
          </a:xfrm>
        </p:spPr>
        <p:txBody>
          <a:bodyPr vert="horz" lIns="91440" tIns="45720" rIns="91440" bIns="45720" rtlCol="0" anchor="t">
            <a:normAutofit/>
          </a:bodyPr>
          <a:lstStyle/>
          <a:p>
            <a:pPr marL="0" indent="0" algn="ctr">
              <a:buNone/>
            </a:pPr>
            <a:r>
              <a:rPr lang="en-US" sz="4400" b="1">
                <a:solidFill>
                  <a:srgbClr val="92D050"/>
                </a:solidFill>
                <a:latin typeface="Times New Roman"/>
                <a:cs typeface="Times New Roman"/>
              </a:rPr>
              <a:t>Students take 8 classes</a:t>
            </a:r>
          </a:p>
          <a:p>
            <a:pPr marL="0" indent="0" algn="ctr">
              <a:buNone/>
            </a:pPr>
            <a:endParaRPr lang="en-US" sz="4000" b="1" u="sng">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en-US" sz="3600">
                <a:latin typeface="Times New Roman" panose="02020603050405020304" pitchFamily="18" charset="0"/>
                <a:cs typeface="Times New Roman" panose="02020603050405020304" pitchFamily="18" charset="0"/>
              </a:rPr>
              <a:t>6 required courses (must take)</a:t>
            </a:r>
          </a:p>
          <a:p>
            <a:pPr marL="0" indent="0" algn="ctr">
              <a:buNone/>
            </a:pPr>
            <a:endParaRPr lang="en-US" sz="440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en-US" sz="3600">
                <a:latin typeface="Times New Roman" panose="02020603050405020304" pitchFamily="18" charset="0"/>
                <a:cs typeface="Times New Roman" panose="02020603050405020304" pitchFamily="18" charset="0"/>
              </a:rPr>
              <a:t>2 elective courses (student’s choice)</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7200" y="325581"/>
            <a:ext cx="609600" cy="609600"/>
          </a:xfrm>
          <a:prstGeom prst="rect">
            <a:avLst/>
          </a:prstGeom>
        </p:spPr>
      </p:pic>
    </p:spTree>
    <p:extLst>
      <p:ext uri="{BB962C8B-B14F-4D97-AF65-F5344CB8AC3E}">
        <p14:creationId xmlns:p14="http://schemas.microsoft.com/office/powerpoint/2010/main" val="8611540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5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073727"/>
          </a:xfrm>
        </p:spPr>
        <p:txBody>
          <a:bodyPr/>
          <a:lstStyle/>
          <a:p>
            <a:pPr algn="ctr"/>
            <a:r>
              <a:rPr lang="en-US" b="1">
                <a:latin typeface="Times New Roman" panose="02020603050405020304" pitchFamily="18" charset="0"/>
                <a:cs typeface="Times New Roman" panose="02020603050405020304" pitchFamily="18" charset="0"/>
              </a:rPr>
              <a:t>Required Courses</a:t>
            </a:r>
            <a:endParaRPr lang="en-US"/>
          </a:p>
        </p:txBody>
      </p:sp>
      <p:sp>
        <p:nvSpPr>
          <p:cNvPr id="3" name="Content Placeholder 2"/>
          <p:cNvSpPr>
            <a:spLocks noGrp="1"/>
          </p:cNvSpPr>
          <p:nvPr>
            <p:ph idx="1"/>
          </p:nvPr>
        </p:nvSpPr>
        <p:spPr>
          <a:xfrm>
            <a:off x="609599" y="1828800"/>
            <a:ext cx="6347714" cy="4212563"/>
          </a:xfrm>
        </p:spPr>
        <p:txBody>
          <a:bodyPr vert="horz" lIns="91440" tIns="45720" rIns="91440" bIns="45720" rtlCol="0" anchor="t">
            <a:normAutofit/>
          </a:bodyPr>
          <a:lstStyle/>
          <a:p>
            <a:pPr marL="914400" lvl="1" indent="-457200">
              <a:buAutoNum type="arabicPeriod"/>
            </a:pPr>
            <a:r>
              <a:rPr lang="en-US" sz="2400" dirty="0">
                <a:latin typeface="Times New Roman"/>
                <a:cs typeface="Times New Roman"/>
              </a:rPr>
              <a:t>English 10 – pick an option</a:t>
            </a:r>
            <a:endParaRPr lang="en-US" dirty="0">
              <a:latin typeface="Times New Roman"/>
              <a:cs typeface="Times New Roman"/>
            </a:endParaRPr>
          </a:p>
          <a:p>
            <a:pPr marL="914400" lvl="1" indent="-457200">
              <a:buAutoNum type="arabicPeriod"/>
            </a:pPr>
            <a:r>
              <a:rPr lang="en-US" sz="2400" dirty="0">
                <a:latin typeface="Times New Roman"/>
                <a:cs typeface="Times New Roman"/>
              </a:rPr>
              <a:t>Social Studies 10</a:t>
            </a:r>
          </a:p>
          <a:p>
            <a:pPr marL="914400" lvl="1" indent="-457200">
              <a:buAutoNum type="arabicPeriod"/>
            </a:pPr>
            <a:r>
              <a:rPr lang="en-US" sz="2400" dirty="0">
                <a:latin typeface="Times New Roman"/>
                <a:cs typeface="Times New Roman"/>
              </a:rPr>
              <a:t>Science 10</a:t>
            </a:r>
          </a:p>
          <a:p>
            <a:pPr marL="914400" lvl="1" indent="-457200">
              <a:buAutoNum type="arabicPeriod"/>
            </a:pPr>
            <a:r>
              <a:rPr lang="en-US" sz="2400" dirty="0">
                <a:latin typeface="Times New Roman"/>
                <a:cs typeface="Times New Roman"/>
              </a:rPr>
              <a:t>A Math 10 – pick an option</a:t>
            </a:r>
          </a:p>
          <a:p>
            <a:pPr marL="914400" lvl="1" indent="-457200">
              <a:buAutoNum type="arabicPeriod"/>
            </a:pPr>
            <a:r>
              <a:rPr lang="en-US" sz="2400" dirty="0">
                <a:latin typeface="Times New Roman"/>
                <a:cs typeface="Times New Roman"/>
              </a:rPr>
              <a:t>Physical &amp; Health Education 10</a:t>
            </a:r>
          </a:p>
          <a:p>
            <a:pPr marL="914400" lvl="1" indent="-457200">
              <a:buAutoNum type="arabicPeriod"/>
            </a:pPr>
            <a:r>
              <a:rPr lang="en-US" sz="2400" dirty="0">
                <a:latin typeface="Times New Roman"/>
                <a:cs typeface="Times New Roman"/>
              </a:rPr>
              <a:t>Career Life Education</a:t>
            </a:r>
          </a:p>
          <a:p>
            <a:pPr marL="457200" lvl="1" indent="0">
              <a:buNone/>
            </a:pPr>
            <a:endParaRPr lang="en-US">
              <a:latin typeface="Times New Roman" panose="02020603050405020304" pitchFamily="18" charset="0"/>
              <a:cs typeface="Times New Roman" panose="02020603050405020304" pitchFamily="18" charset="0"/>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9599" y="304800"/>
            <a:ext cx="609600" cy="609600"/>
          </a:xfrm>
          <a:prstGeom prst="rect">
            <a:avLst/>
          </a:prstGeom>
        </p:spPr>
      </p:pic>
    </p:spTree>
    <p:extLst>
      <p:ext uri="{BB962C8B-B14F-4D97-AF65-F5344CB8AC3E}">
        <p14:creationId xmlns:p14="http://schemas.microsoft.com/office/powerpoint/2010/main" val="39092222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92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778694"/>
            <a:ext cx="8229600" cy="850106"/>
          </a:xfrm>
        </p:spPr>
        <p:txBody>
          <a:bodyPr>
            <a:noAutofit/>
          </a:bodyPr>
          <a:lstStyle/>
          <a:p>
            <a:pPr algn="ctr"/>
            <a:r>
              <a:rPr lang="en-CA" sz="4000" b="1">
                <a:latin typeface="Times New Roman" panose="02020603050405020304" pitchFamily="18" charset="0"/>
                <a:ea typeface="Tahoma" panose="020B0604030504040204" pitchFamily="34" charset="0"/>
                <a:cs typeface="Times New Roman" panose="02020603050405020304" pitchFamily="18" charset="0"/>
              </a:rPr>
              <a:t>Career Courses</a:t>
            </a:r>
            <a:br>
              <a:rPr lang="en-CA" sz="4000" b="1" u="sng">
                <a:latin typeface="Times New Roman" panose="02020603050405020304" pitchFamily="18" charset="0"/>
                <a:ea typeface="Tahoma" panose="020B0604030504040204" pitchFamily="34" charset="0"/>
                <a:cs typeface="Times New Roman" panose="02020603050405020304" pitchFamily="18" charset="0"/>
              </a:rPr>
            </a:br>
            <a:endParaRPr lang="en-CA" sz="4000">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Content Placeholder 6"/>
          <p:cNvSpPr>
            <a:spLocks noGrp="1"/>
          </p:cNvSpPr>
          <p:nvPr>
            <p:ph idx="1"/>
          </p:nvPr>
        </p:nvSpPr>
        <p:spPr>
          <a:xfrm>
            <a:off x="1081454" y="1776846"/>
            <a:ext cx="7239982" cy="4197928"/>
          </a:xfrm>
        </p:spPr>
        <p:txBody>
          <a:bodyPr vert="horz" lIns="91440" tIns="45720" rIns="91440" bIns="45720" rtlCol="0" anchor="t">
            <a:normAutofit/>
          </a:bodyPr>
          <a:lstStyle/>
          <a:p>
            <a:pPr marL="0" indent="0" algn="ctr">
              <a:buNone/>
            </a:pPr>
            <a:endParaRPr lang="en-CA">
              <a:latin typeface="Times New Roman" panose="02020603050405020304" pitchFamily="18" charset="0"/>
              <a:cs typeface="Times New Roman" panose="02020603050405020304" pitchFamily="18" charset="0"/>
            </a:endParaRPr>
          </a:p>
          <a:p>
            <a:r>
              <a:rPr lang="en-CA" sz="2400">
                <a:latin typeface="Times New Roman"/>
                <a:cs typeface="Times New Roman"/>
              </a:rPr>
              <a:t>You have completed Careers 8 and 9. </a:t>
            </a:r>
          </a:p>
          <a:p>
            <a:r>
              <a:rPr lang="en-CA" sz="2400">
                <a:latin typeface="Times New Roman"/>
                <a:cs typeface="Times New Roman"/>
              </a:rPr>
              <a:t>Grade 10 – Career Life Education</a:t>
            </a:r>
          </a:p>
          <a:p>
            <a:r>
              <a:rPr lang="en-CA" sz="2400">
                <a:latin typeface="Times New Roman"/>
                <a:cs typeface="Times New Roman"/>
              </a:rPr>
              <a:t>Grade 11 or 12 – Career Life Connections</a:t>
            </a:r>
          </a:p>
          <a:p>
            <a:r>
              <a:rPr lang="en-CA" sz="2400">
                <a:latin typeface="Times New Roman" panose="02020603050405020304" pitchFamily="18" charset="0"/>
                <a:cs typeface="Times New Roman" panose="02020603050405020304" pitchFamily="18" charset="0"/>
              </a:rPr>
              <a:t>Explore </a:t>
            </a:r>
            <a:r>
              <a:rPr lang="en-CA" sz="2400">
                <a:latin typeface="Times New Roman" panose="02020603050405020304" pitchFamily="18" charset="0"/>
                <a:cs typeface="Times New Roman" panose="02020603050405020304" pitchFamily="18" charset="0"/>
                <a:hlinkClick r:id="rId4"/>
              </a:rPr>
              <a:t>www.educationplannerbc.ca</a:t>
            </a:r>
            <a:r>
              <a:rPr lang="en-CA" sz="2400">
                <a:latin typeface="Times New Roman" panose="02020603050405020304" pitchFamily="18" charset="0"/>
                <a:cs typeface="Times New Roman" panose="02020603050405020304" pitchFamily="18" charset="0"/>
              </a:rPr>
              <a:t> and </a:t>
            </a:r>
            <a:r>
              <a:rPr lang="en-CA" sz="2400">
                <a:latin typeface="Times New Roman" panose="02020603050405020304" pitchFamily="18" charset="0"/>
                <a:cs typeface="Times New Roman" panose="02020603050405020304" pitchFamily="18" charset="0"/>
                <a:hlinkClick r:id="rId5"/>
              </a:rPr>
              <a:t>https://myblueprint.ca/</a:t>
            </a:r>
            <a:endParaRPr lang="en-CA" sz="2400">
              <a:latin typeface="Times New Roman" panose="02020603050405020304" pitchFamily="18" charset="0"/>
              <a:cs typeface="Times New Roman" panose="02020603050405020304" pitchFamily="18" charset="0"/>
            </a:endParaRPr>
          </a:p>
          <a:p>
            <a:endParaRPr lang="en-CA" sz="2400">
              <a:latin typeface="Times New Roman"/>
              <a:cs typeface="Times New Roman"/>
            </a:endParaRPr>
          </a:p>
          <a:p>
            <a:pPr marL="0" indent="0">
              <a:buNone/>
            </a:pPr>
            <a:endParaRPr lang="en-CA"/>
          </a:p>
          <a:p>
            <a:endParaRPr lang="en-CA"/>
          </a:p>
        </p:txBody>
      </p:sp>
      <p:sp>
        <p:nvSpPr>
          <p:cNvPr id="2" name="TextBox 1">
            <a:extLst>
              <a:ext uri="{FF2B5EF4-FFF2-40B4-BE49-F238E27FC236}">
                <a16:creationId xmlns:a16="http://schemas.microsoft.com/office/drawing/2014/main" id="{B211C256-5FF5-4883-9787-D7185AEF5EE0}"/>
              </a:ext>
            </a:extLst>
          </p:cNvPr>
          <p:cNvSpPr txBox="1"/>
          <p:nvPr/>
        </p:nvSpPr>
        <p:spPr>
          <a:xfrm>
            <a:off x="3200399" y="3200399"/>
            <a:ext cx="274319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0288" y="325848"/>
            <a:ext cx="609600" cy="609600"/>
          </a:xfrm>
          <a:prstGeom prst="rect">
            <a:avLst/>
          </a:prstGeom>
        </p:spPr>
      </p:pic>
    </p:spTree>
    <p:extLst>
      <p:ext uri="{BB962C8B-B14F-4D97-AF65-F5344CB8AC3E}">
        <p14:creationId xmlns:p14="http://schemas.microsoft.com/office/powerpoint/2010/main" val="39893414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6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363683"/>
            <a:ext cx="6728750" cy="747488"/>
          </a:xfrm>
        </p:spPr>
        <p:txBody>
          <a:bodyPr>
            <a:normAutofit fontScale="90000"/>
          </a:bodyPr>
          <a:lstStyle/>
          <a:p>
            <a:r>
              <a:rPr lang="en-US" sz="2800" b="1">
                <a:latin typeface="Times New Roman" panose="02020603050405020304" pitchFamily="18" charset="0"/>
                <a:cs typeface="Times New Roman" panose="02020603050405020304" pitchFamily="18" charset="0"/>
              </a:rPr>
              <a:t>Choosing the Math course that is right for you</a:t>
            </a:r>
            <a:r>
              <a:rPr lang="en-US" sz="3200" b="1">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334736" y="1070350"/>
            <a:ext cx="7854462" cy="5518230"/>
          </a:xfrm>
        </p:spPr>
        <p:txBody>
          <a:bodyPr vert="horz" lIns="91440" tIns="45720" rIns="91440" bIns="45720" rtlCol="0" anchor="t">
            <a:normAutofit/>
          </a:bodyPr>
          <a:lstStyle/>
          <a:p>
            <a:pPr>
              <a:buFont typeface="Wingdings" panose="05000000000000000000" pitchFamily="2" charset="2"/>
              <a:buChar char="§"/>
            </a:pPr>
            <a:r>
              <a:rPr lang="en-US" b="1" u="sng">
                <a:latin typeface="Times New Roman" panose="02020603050405020304" pitchFamily="18" charset="0"/>
                <a:cs typeface="Times New Roman" panose="02020603050405020304" pitchFamily="18" charset="0"/>
              </a:rPr>
              <a:t>There are 2 Math classes offered at the grade 10 level</a:t>
            </a:r>
            <a:r>
              <a:rPr lang="en-US">
                <a:latin typeface="Times New Roman" panose="02020603050405020304" pitchFamily="18" charset="0"/>
                <a:cs typeface="Times New Roman" panose="02020603050405020304" pitchFamily="18" charset="0"/>
              </a:rPr>
              <a:t>:</a:t>
            </a:r>
          </a:p>
          <a:p>
            <a:pPr lvl="2">
              <a:buFont typeface="Courier New" panose="02070309020205020404" pitchFamily="49" charset="0"/>
              <a:buChar char="o"/>
            </a:pPr>
            <a:r>
              <a:rPr lang="en-US" sz="1600">
                <a:latin typeface="Times New Roman" panose="02020603050405020304" pitchFamily="18" charset="0"/>
                <a:cs typeface="Times New Roman" panose="02020603050405020304" pitchFamily="18" charset="0"/>
              </a:rPr>
              <a:t> Foundations of Math and Pre-Calculus 10</a:t>
            </a:r>
          </a:p>
          <a:p>
            <a:pPr lvl="3">
              <a:buFont typeface="Wingdings" panose="02070309020205020404" pitchFamily="49" charset="0"/>
              <a:buChar char="§"/>
            </a:pPr>
            <a:r>
              <a:rPr lang="en-US" sz="1600">
                <a:latin typeface="Times New Roman" panose="02020603050405020304" pitchFamily="18" charset="0"/>
                <a:cs typeface="Times New Roman" panose="02020603050405020304" pitchFamily="18" charset="0"/>
              </a:rPr>
              <a:t>Majority of students will take this math</a:t>
            </a:r>
          </a:p>
          <a:p>
            <a:pPr lvl="2">
              <a:buFont typeface="Courier New" panose="02070309020205020404" pitchFamily="49" charset="0"/>
              <a:buChar char="o"/>
            </a:pPr>
            <a:r>
              <a:rPr lang="en-US" sz="1600">
                <a:latin typeface="Times New Roman"/>
                <a:cs typeface="Times New Roman"/>
              </a:rPr>
              <a:t> Workplace Math 10</a:t>
            </a:r>
          </a:p>
          <a:p>
            <a:pPr lvl="3">
              <a:buFont typeface="Wingdings" panose="02070309020205020404" pitchFamily="49" charset="0"/>
              <a:buChar char="§"/>
            </a:pPr>
            <a:r>
              <a:rPr lang="en-US" sz="1600">
                <a:latin typeface="Times New Roman"/>
                <a:cs typeface="Times New Roman"/>
              </a:rPr>
              <a:t>Designed for students who may struggle in math </a:t>
            </a:r>
            <a:endParaRPr lang="en-US" sz="1600">
              <a:latin typeface="Times New Roman" panose="02020603050405020304" pitchFamily="18" charset="0"/>
              <a:cs typeface="Times New Roman" panose="02020603050405020304" pitchFamily="18" charset="0"/>
            </a:endParaRPr>
          </a:p>
          <a:p>
            <a:pPr lvl="3">
              <a:buFont typeface="Wingdings" panose="02070309020205020404" pitchFamily="49" charset="0"/>
              <a:buChar char="§"/>
            </a:pPr>
            <a:r>
              <a:rPr lang="en-US" sz="1600">
                <a:latin typeface="Times New Roman"/>
                <a:cs typeface="Times New Roman"/>
              </a:rPr>
              <a:t>Designed for entry into many college/trades programs and the work place</a:t>
            </a:r>
          </a:p>
          <a:p>
            <a:pPr>
              <a:buFont typeface="Wingdings" panose="05000000000000000000" pitchFamily="2" charset="2"/>
              <a:buChar char="§"/>
            </a:pPr>
            <a:r>
              <a:rPr lang="en-US" b="1" u="sng">
                <a:latin typeface="Times New Roman" panose="02020603050405020304" pitchFamily="18" charset="0"/>
                <a:cs typeface="Times New Roman" panose="02020603050405020304" pitchFamily="18" charset="0"/>
              </a:rPr>
              <a:t>How to decide which to take</a:t>
            </a:r>
            <a:r>
              <a:rPr lang="en-US">
                <a:latin typeface="Times New Roman" panose="02020603050405020304" pitchFamily="18" charset="0"/>
                <a:cs typeface="Times New Roman" panose="02020603050405020304" pitchFamily="18" charset="0"/>
              </a:rPr>
              <a:t>:</a:t>
            </a:r>
          </a:p>
          <a:p>
            <a:pPr lvl="2">
              <a:buFont typeface="Courier New" panose="02070309020205020404" pitchFamily="49" charset="0"/>
              <a:buChar char="o"/>
            </a:pPr>
            <a:r>
              <a:rPr lang="en-US" sz="1600">
                <a:latin typeface="Times New Roman" panose="02020603050405020304" pitchFamily="18" charset="0"/>
                <a:cs typeface="Times New Roman" panose="02020603050405020304" pitchFamily="18" charset="0"/>
              </a:rPr>
              <a:t>If you have Math this </a:t>
            </a:r>
            <a:r>
              <a:rPr lang="en-US" sz="1600" i="1">
                <a:solidFill>
                  <a:srgbClr val="FF0000"/>
                </a:solidFill>
                <a:latin typeface="Times New Roman" panose="02020603050405020304" pitchFamily="18" charset="0"/>
                <a:cs typeface="Times New Roman" panose="02020603050405020304" pitchFamily="18" charset="0"/>
              </a:rPr>
              <a:t>semester,</a:t>
            </a:r>
            <a:r>
              <a:rPr lang="en-US" sz="1600">
                <a:latin typeface="Times New Roman" panose="02020603050405020304" pitchFamily="18" charset="0"/>
                <a:cs typeface="Times New Roman" panose="02020603050405020304" pitchFamily="18" charset="0"/>
              </a:rPr>
              <a:t> talk with your teacher.</a:t>
            </a:r>
          </a:p>
          <a:p>
            <a:pPr lvl="2">
              <a:buFont typeface="Courier New" panose="02070309020205020404" pitchFamily="49" charset="0"/>
              <a:buChar char="o"/>
            </a:pPr>
            <a:r>
              <a:rPr lang="en-US" sz="1600">
                <a:latin typeface="Times New Roman" panose="02020603050405020304" pitchFamily="18" charset="0"/>
                <a:cs typeface="Times New Roman" panose="02020603050405020304" pitchFamily="18" charset="0"/>
              </a:rPr>
              <a:t>If you have math next </a:t>
            </a:r>
            <a:r>
              <a:rPr lang="en-US" sz="1600" i="1">
                <a:solidFill>
                  <a:srgbClr val="FF0000"/>
                </a:solidFill>
                <a:latin typeface="Times New Roman" panose="02020603050405020304" pitchFamily="18" charset="0"/>
                <a:cs typeface="Times New Roman" panose="02020603050405020304" pitchFamily="18" charset="0"/>
              </a:rPr>
              <a:t>semester</a:t>
            </a:r>
            <a:r>
              <a:rPr lang="en-US" sz="1600">
                <a:latin typeface="Times New Roman" panose="02020603050405020304" pitchFamily="18" charset="0"/>
                <a:cs typeface="Times New Roman" panose="02020603050405020304" pitchFamily="18" charset="0"/>
              </a:rPr>
              <a:t>, talk to your teacher from last year or refer to your experience in grade 8 math.</a:t>
            </a:r>
          </a:p>
          <a:p>
            <a:pPr lvl="2">
              <a:buFont typeface="Courier New" panose="02070309020205020404" pitchFamily="49" charset="0"/>
              <a:buChar char="o"/>
            </a:pPr>
            <a:r>
              <a:rPr lang="en-US" sz="1600">
                <a:latin typeface="Times New Roman"/>
                <a:cs typeface="Times New Roman"/>
              </a:rPr>
              <a:t>Generally if your mark is in the low 50’s and you have worked hard and completed your homework to the best of your ability, you may be best suited to Workplace.</a:t>
            </a:r>
            <a:endParaRPr lang="en-US" sz="1600">
              <a:latin typeface="Times New Roman" panose="02020603050405020304" pitchFamily="18" charset="0"/>
              <a:cs typeface="Times New Roman" panose="02020603050405020304" pitchFamily="18" charset="0"/>
            </a:endParaRPr>
          </a:p>
          <a:p>
            <a:pPr lvl="2">
              <a:buFont typeface="Courier New" panose="02070309020205020404" pitchFamily="49" charset="0"/>
              <a:buChar char="o"/>
            </a:pPr>
            <a:endParaRPr lang="en-US" sz="1600">
              <a:latin typeface="Times New Roman"/>
              <a:cs typeface="Times New Roman"/>
            </a:endParaRPr>
          </a:p>
          <a:p>
            <a:endParaRPr lang="en-US"/>
          </a:p>
        </p:txBody>
      </p:sp>
      <p:pic>
        <p:nvPicPr>
          <p:cNvPr id="1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111" y="130963"/>
            <a:ext cx="609600" cy="609600"/>
          </a:xfrm>
          <a:prstGeom prst="rect">
            <a:avLst/>
          </a:prstGeom>
        </p:spPr>
      </p:pic>
    </p:spTree>
    <p:extLst>
      <p:ext uri="{BB962C8B-B14F-4D97-AF65-F5344CB8AC3E}">
        <p14:creationId xmlns:p14="http://schemas.microsoft.com/office/powerpoint/2010/main" val="40984316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484"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00126" y="363416"/>
            <a:ext cx="6447501" cy="820616"/>
          </a:xfrm>
        </p:spPr>
        <p:txBody>
          <a:bodyPr>
            <a:normAutofit/>
          </a:bodyPr>
          <a:lstStyle/>
          <a:p>
            <a:pPr algn="ctr"/>
            <a:r>
              <a:rPr lang="en-US" sz="2800" b="1">
                <a:latin typeface="Times New Roman" panose="02020603050405020304" pitchFamily="18" charset="0"/>
                <a:cs typeface="Times New Roman" panose="02020603050405020304" pitchFamily="18" charset="0"/>
              </a:rPr>
              <a:t>How to select your two Elective Courses</a:t>
            </a:r>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1000126" y="1184032"/>
            <a:ext cx="7553565" cy="5482985"/>
          </a:xfrm>
        </p:spPr>
        <p:txBody>
          <a:bodyPr vert="horz" lIns="91440" tIns="45720" rIns="91440" bIns="45720" rtlCol="0">
            <a:noAutofit/>
          </a:bodyPr>
          <a:lstStyle/>
          <a:p>
            <a:pPr>
              <a:lnSpc>
                <a:spcPct val="90000"/>
              </a:lnSpc>
            </a:pPr>
            <a:r>
              <a:rPr lang="en-US" sz="2000">
                <a:latin typeface="Times New Roman"/>
                <a:cs typeface="Times New Roman"/>
              </a:rPr>
              <a:t>Think about courses you are interested in.</a:t>
            </a:r>
          </a:p>
          <a:p>
            <a:pPr marL="0" indent="0">
              <a:lnSpc>
                <a:spcPct val="90000"/>
              </a:lnSpc>
              <a:buNone/>
            </a:pPr>
            <a:endParaRPr lang="en-US" sz="2000">
              <a:latin typeface="Times New Roman"/>
              <a:cs typeface="Times New Roman"/>
            </a:endParaRPr>
          </a:p>
          <a:p>
            <a:pPr>
              <a:lnSpc>
                <a:spcPct val="90000"/>
              </a:lnSpc>
            </a:pPr>
            <a:r>
              <a:rPr lang="en-US" sz="2000">
                <a:latin typeface="Times New Roman"/>
                <a:cs typeface="Times New Roman"/>
              </a:rPr>
              <a:t>Review the NSS Learning Guide to get a sense of what courses are about.</a:t>
            </a:r>
            <a:endParaRPr lang="en-US" sz="2000" b="1">
              <a:latin typeface="Times New Roman"/>
              <a:cs typeface="Times New Roman"/>
            </a:endParaRPr>
          </a:p>
          <a:p>
            <a:pPr>
              <a:lnSpc>
                <a:spcPct val="90000"/>
              </a:lnSpc>
            </a:pPr>
            <a:endParaRPr lang="en-US" sz="2000">
              <a:latin typeface="Times New Roman" panose="02020603050405020304" pitchFamily="18" charset="0"/>
              <a:cs typeface="Times New Roman" panose="02020603050405020304" pitchFamily="18" charset="0"/>
            </a:endParaRPr>
          </a:p>
          <a:p>
            <a:pPr>
              <a:lnSpc>
                <a:spcPct val="90000"/>
              </a:lnSpc>
            </a:pPr>
            <a:r>
              <a:rPr lang="en-US" sz="2000">
                <a:latin typeface="Times New Roman" panose="02020603050405020304" pitchFamily="18" charset="0"/>
                <a:cs typeface="Times New Roman" panose="02020603050405020304" pitchFamily="18" charset="0"/>
              </a:rPr>
              <a:t>Talk to teachers who teach the class to get more information.</a:t>
            </a:r>
          </a:p>
          <a:p>
            <a:pPr>
              <a:lnSpc>
                <a:spcPct val="90000"/>
              </a:lnSpc>
            </a:pPr>
            <a:endParaRPr lang="en-US" sz="2000">
              <a:latin typeface="Times New Roman" panose="02020603050405020304" pitchFamily="18" charset="0"/>
              <a:cs typeface="Times New Roman" panose="02020603050405020304" pitchFamily="18" charset="0"/>
            </a:endParaRPr>
          </a:p>
          <a:p>
            <a:pPr>
              <a:lnSpc>
                <a:spcPct val="90000"/>
              </a:lnSpc>
            </a:pPr>
            <a:r>
              <a:rPr lang="en-US" sz="2000">
                <a:latin typeface="Times New Roman" panose="02020603050405020304" pitchFamily="18" charset="0"/>
                <a:cs typeface="Times New Roman" panose="02020603050405020304" pitchFamily="18" charset="0"/>
              </a:rPr>
              <a:t>Note:  </a:t>
            </a:r>
            <a:r>
              <a:rPr lang="en-US" sz="2000" b="1">
                <a:latin typeface="Times New Roman" panose="02020603050405020304" pitchFamily="18" charset="0"/>
                <a:cs typeface="Times New Roman" panose="02020603050405020304" pitchFamily="18" charset="0"/>
              </a:rPr>
              <a:t>Many</a:t>
            </a:r>
            <a:r>
              <a:rPr lang="en-US" sz="2000">
                <a:latin typeface="Times New Roman" panose="02020603050405020304" pitchFamily="18" charset="0"/>
                <a:cs typeface="Times New Roman" panose="02020603050405020304" pitchFamily="18" charset="0"/>
              </a:rPr>
              <a:t> electives may be taken in grade 10/11/12 without having taken the course in a previous year. </a:t>
            </a:r>
          </a:p>
          <a:p>
            <a:pPr marL="0" indent="0">
              <a:lnSpc>
                <a:spcPct val="90000"/>
              </a:lnSpc>
              <a:buNone/>
            </a:pPr>
            <a:r>
              <a:rPr lang="en-US" sz="2000">
                <a:latin typeface="Times New Roman" panose="02020603050405020304" pitchFamily="18" charset="0"/>
                <a:cs typeface="Times New Roman" panose="02020603050405020304" pitchFamily="18" charset="0"/>
              </a:rPr>
              <a:t>	For example:</a:t>
            </a:r>
          </a:p>
          <a:p>
            <a:pPr lvl="1">
              <a:lnSpc>
                <a:spcPct val="90000"/>
              </a:lnSpc>
              <a:buFont typeface="Courier New" panose="02070309020205020404" pitchFamily="49" charset="0"/>
              <a:buChar char="o"/>
            </a:pPr>
            <a:r>
              <a:rPr lang="en-US" sz="2000">
                <a:latin typeface="Times New Roman"/>
                <a:cs typeface="Times New Roman"/>
              </a:rPr>
              <a:t>if you don’t take Art 9,  you can still take Art 10 </a:t>
            </a:r>
          </a:p>
          <a:p>
            <a:pPr lvl="1">
              <a:lnSpc>
                <a:spcPct val="90000"/>
              </a:lnSpc>
              <a:buFont typeface="Courier New" panose="02070309020205020404" pitchFamily="49" charset="0"/>
              <a:buChar char="o"/>
            </a:pPr>
            <a:endParaRPr lang="en-US" sz="2000">
              <a:latin typeface="Times New Roman" panose="02020603050405020304" pitchFamily="18" charset="0"/>
              <a:cs typeface="Times New Roman" panose="02020603050405020304" pitchFamily="18" charset="0"/>
            </a:endParaRPr>
          </a:p>
          <a:p>
            <a:pPr marL="0" indent="0">
              <a:buNone/>
            </a:pPr>
            <a:r>
              <a:rPr lang="en-US" sz="2000" b="1">
                <a:solidFill>
                  <a:srgbClr val="361BDB"/>
                </a:solidFill>
                <a:latin typeface="Times New Roman" panose="02020603050405020304" pitchFamily="18" charset="0"/>
                <a:cs typeface="Times New Roman" panose="02020603050405020304" pitchFamily="18" charset="0"/>
              </a:rPr>
              <a:t>Choose wisely…elective changes may be difficult to accommodate.</a:t>
            </a:r>
            <a:endParaRPr lang="en-US" sz="2000">
              <a:solidFill>
                <a:srgbClr val="361BDB"/>
              </a:solidFill>
              <a:latin typeface="Times New Roman" panose="02020603050405020304" pitchFamily="18" charset="0"/>
              <a:cs typeface="Times New Roman" panose="02020603050405020304" pitchFamily="18" charset="0"/>
            </a:endParaRPr>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70580" y="468924"/>
            <a:ext cx="609600" cy="609600"/>
          </a:xfrm>
          <a:prstGeom prst="rect">
            <a:avLst/>
          </a:prstGeom>
        </p:spPr>
      </p:pic>
    </p:spTree>
    <p:extLst>
      <p:ext uri="{BB962C8B-B14F-4D97-AF65-F5344CB8AC3E}">
        <p14:creationId xmlns:p14="http://schemas.microsoft.com/office/powerpoint/2010/main" val="351716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0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4&quot;&gt;&lt;property id=&quot;20148&quot; value=&quot;5&quot;/&gt;&lt;property id=&quot;20300&quot; value=&quot;Slide 2 - &amp;quot;Timeline for Course Selection&amp;quot;&quot;/&gt;&lt;property id=&quot;20307&quot; value=&quot;398&quot;/&gt;&lt;/object&gt;&lt;object type=&quot;3&quot; unique_id=&quot;10005&quot;&gt;&lt;property id=&quot;20148&quot; value=&quot;5&quot;/&gt;&lt;property id=&quot;20300&quot; value=&quot;Slide 3 - &amp;quot;Course Selection&amp;quot;&quot;/&gt;&lt;property id=&quot;20307&quot; value=&quot;425&quot;/&gt;&lt;/object&gt;&lt;object type=&quot;3&quot; unique_id=&quot;10006&quot;&gt;&lt;property id=&quot;20148&quot; value=&quot;5&quot;/&gt;&lt;property id=&quot;20300&quot; value=&quot;Slide 4&quot;/&gt;&lt;property id=&quot;20307&quot; value=&quot;399&quot;/&gt;&lt;/object&gt;&lt;object type=&quot;3&quot; unique_id=&quot;10007&quot;&gt;&lt;property id=&quot;20148&quot; value=&quot;5&quot;/&gt;&lt;property id=&quot;20300&quot; value=&quot;Slide 5 - &amp;quot;Required Courses&amp;quot;&quot;/&gt;&lt;property id=&quot;20307&quot; value=&quot;400&quot;/&gt;&lt;/object&gt;&lt;object type=&quot;3&quot; unique_id=&quot;10008&quot;&gt;&lt;property id=&quot;20148&quot; value=&quot;5&quot;/&gt;&lt;property id=&quot;20300&quot; value=&quot;Slide 6 - &amp;quot;GRADUATION  PROGRAM REQUIREMENTS  80 CREDITS min. (Gr. 10 - 12)  Each course = 4 credits&amp;quot;&quot;/&gt;&lt;property id=&quot;20307&quot; value=&quot;416&quot;/&gt;&lt;/object&gt;&lt;object type=&quot;3&quot; unique_id=&quot;10009&quot;&gt;&lt;property id=&quot;20148&quot; value=&quot;5&quot;/&gt;&lt;property id=&quot;20300&quot; value=&quot;Slide 7&quot;/&gt;&lt;property id=&quot;20307&quot; value=&quot;412&quot;/&gt;&lt;/object&gt;&lt;object type=&quot;3&quot; unique_id=&quot;10010&quot;&gt;&lt;property id=&quot;20148&quot; value=&quot;5&quot;/&gt;&lt;property id=&quot;20300&quot; value=&quot;Slide 8&quot;/&gt;&lt;property id=&quot;20307&quot; value=&quot;417&quot;/&gt;&lt;/object&gt;&lt;object type=&quot;3&quot; unique_id=&quot;10011&quot;&gt;&lt;property id=&quot;20148&quot; value=&quot;5&quot;/&gt;&lt;property id=&quot;20300&quot; value=&quot;Slide 9 - &amp;quot;English&amp;quot;&quot;/&gt;&lt;property id=&quot;20307&quot; value=&quot;426&quot;/&gt;&lt;/object&gt;&lt;object type=&quot;3&quot; unique_id=&quot;10012&quot;&gt;&lt;property id=&quot;20148&quot; value=&quot;5&quot;/&gt;&lt;property id=&quot;20300&quot; value=&quot;Slide 10&quot;/&gt;&lt;property id=&quot;20307&quot; value=&quot;401&quot;/&gt;&lt;/object&gt;&lt;object type=&quot;3&quot; unique_id=&quot;10013&quot;&gt;&lt;property id=&quot;20148&quot; value=&quot;5&quot;/&gt;&lt;property id=&quot;20300&quot; value=&quot;Slide 11 - &amp;quot;Math 10&amp;quot;&quot;/&gt;&lt;property id=&quot;20307&quot; value=&quot;402&quot;/&gt;&lt;/object&gt;&lt;object type=&quot;3&quot; unique_id=&quot;10015&quot;&gt;&lt;property id=&quot;20148&quot; value=&quot;5&quot;/&gt;&lt;property id=&quot;20300&quot; value=&quot;Slide 13 - &amp;quot;Language Courses&amp;quot;&quot;/&gt;&lt;property id=&quot;20307&quot; value=&quot;407&quot;/&gt;&lt;/object&gt;&lt;object type=&quot;3&quot; unique_id=&quot;10016&quot;&gt;&lt;property id=&quot;20148&quot; value=&quot;5&quot;/&gt;&lt;property id=&quot;20300&quot; value=&quot;Slide 14&quot;/&gt;&lt;property id=&quot;20307&quot; value=&quot;418&quot;/&gt;&lt;/object&gt;&lt;object type=&quot;3&quot; unique_id=&quot;10017&quot;&gt;&lt;property id=&quot;20148&quot; value=&quot;5&quot;/&gt;&lt;property id=&quot;20300&quot; value=&quot;Slide 15 - &amp;quot;9th Course Option – Audition Courses&amp;quot;&quot;/&gt;&lt;property id=&quot;20307&quot; value=&quot;419&quot;/&gt;&lt;/object&gt;&lt;object type=&quot;3&quot; unique_id=&quot;10018&quot;&gt;&lt;property id=&quot;20148&quot; value=&quot;5&quot;/&gt;&lt;property id=&quot;20300&quot; value=&quot;Slide 16 - &amp;quot;Career Courses &amp;quot;&quot;/&gt;&lt;property id=&quot;20307&quot; value=&quot;382&quot;/&gt;&lt;/object&gt;&lt;object type=&quot;3&quot; unique_id=&quot;10019&quot;&gt;&lt;property id=&quot;20148&quot; value=&quot;5&quot;/&gt;&lt;property id=&quot;20300&quot; value=&quot;Slide 17 - &amp;quot;There are Other Ways   to Get Credits&amp;quot;&quot;/&gt;&lt;property id=&quot;20307&quot; value=&quot;352&quot;/&gt;&lt;/object&gt;&lt;object type=&quot;3&quot; unique_id=&quot;10020&quot;&gt;&lt;property id=&quot;20148&quot; value=&quot;5&quot;/&gt;&lt;property id=&quot;20300&quot; value=&quot;Slide 18 - &amp;quot;Summer School&amp;quot;&quot;/&gt;&lt;property id=&quot;20307&quot; value=&quot;414&quot;/&gt;&lt;/object&gt;&lt;object type=&quot;3&quot; unique_id=&quot;10021&quot;&gt;&lt;property id=&quot;20148&quot; value=&quot;5&quot;/&gt;&lt;property id=&quot;20300&quot; value=&quot;Slide 19&quot;/&gt;&lt;property id=&quot;20307&quot; value=&quot;421&quot;/&gt;&lt;/object&gt;&lt;object type=&quot;3&quot; unique_id=&quot;10022&quot;&gt;&lt;property id=&quot;20148&quot; value=&quot;5&quot;/&gt;&lt;property id=&quot;20300&quot; value=&quot;Slide 20 - &amp;quot;Important Notes about  Course Selection&amp;quot;&quot;/&gt;&lt;property id=&quot;20307&quot; value=&quot;322&quot;/&gt;&lt;/object&gt;&lt;object type=&quot;3&quot; unique_id=&quot;10023&quot;&gt;&lt;property id=&quot;20148&quot; value=&quot;5&quot;/&gt;&lt;property id=&quot;20300&quot; value=&quot;Slide 21 - &amp;quot;Course Selection Process&amp;quot;&quot;/&gt;&lt;property id=&quot;20307&quot; value=&quot;422&quot;/&gt;&lt;/object&gt;&lt;object type=&quot;3&quot; unique_id=&quot;10024&quot;&gt;&lt;property id=&quot;20148&quot; value=&quot;5&quot;/&gt;&lt;property id=&quot;20300&quot; value=&quot;Slide 22 - &amp;quot;Where to find Course Selection Info?&amp;quot;&quot;/&gt;&lt;property id=&quot;20307&quot; value=&quot;405&quot;/&gt;&lt;/object&gt;&lt;object type=&quot;3&quot; unique_id=&quot;10025&quot;&gt;&lt;property id=&quot;20148&quot; value=&quot;5&quot;/&gt;&lt;property id=&quot;20300&quot; value=&quot;Slide 23 - &amp;quot;Course Selection Process&amp;quot;&quot;/&gt;&lt;property id=&quot;20307&quot; value=&quot;377&quot;/&gt;&lt;/object&gt;&lt;object type=&quot;3&quot; unique_id=&quot;10026&quot;&gt;&lt;property id=&quot;20148&quot; value=&quot;5&quot;/&gt;&lt;property id=&quot;20300&quot; value=&quot;Slide 24 - &amp;quot;Course Selection Process&amp;quot;&quot;/&gt;&lt;property id=&quot;20307&quot; value=&quot;423&quot;/&gt;&lt;/object&gt;&lt;object type=&quot;3&quot; unique_id=&quot;10027&quot;&gt;&lt;property id=&quot;20148&quot; value=&quot;5&quot;/&gt;&lt;property id=&quot;20300&quot; value=&quot;Slide 25&quot;/&gt;&lt;property id=&quot;20307&quot; value=&quot;420&quot;/&gt;&lt;/object&gt;&lt;object type=&quot;3&quot; unique_id=&quot;10028&quot;&gt;&lt;property id=&quot;20148&quot; value=&quot;5&quot;/&gt;&lt;property id=&quot;20300&quot; value=&quot;Slide 26&quot;/&gt;&lt;property id=&quot;20307&quot; value=&quot;389&quot;/&gt;&lt;/object&gt;&lt;object type=&quot;3&quot; unique_id=&quot;10602&quot;&gt;&lt;property id=&quot;20148&quot; value=&quot;5&quot;/&gt;&lt;property id=&quot;20300&quot; value=&quot;Slide 1&quot;/&gt;&lt;property id=&quot;20307&quot; value=&quot;428&quot;/&gt;&lt;/object&gt;&lt;object type=&quot;3&quot; unique_id=&quot;11167&quot;&gt;&lt;property id=&quot;20148&quot; value=&quot;5&quot;/&gt;&lt;property id=&quot;20300&quot; value=&quot;Slide 12 - &amp;quot;How to pick your 2 Elective Courses&amp;quot;&quot;/&gt;&lt;property id=&quot;20307&quot; value=&quot;429&quot;/&gt;&lt;/object&gt;&lt;/object&gt;&lt;object type=&quot;8&quot; unique_id=&quot;10056&quot;&gt;&lt;/object&gt;&lt;/object&gt;&lt;/database&gt;"/>
  <p:tag name="SECTOMILLISECCONVERTED" val="1"/>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393B8974771047872DC0C5BC02BCA6" ma:contentTypeVersion="1" ma:contentTypeDescription="Create a new document." ma:contentTypeScope="" ma:versionID="99cb117fdf4424c69363a6b5a1e6f13b">
  <xsd:schema xmlns:xsd="http://www.w3.org/2001/XMLSchema" xmlns:xs="http://www.w3.org/2001/XMLSchema" xmlns:p="http://schemas.microsoft.com/office/2006/metadata/properties" xmlns:ns1="http://schemas.microsoft.com/sharepoint/v3" targetNamespace="http://schemas.microsoft.com/office/2006/metadata/properties" ma:root="true" ma:fieldsID="ef2aa9ed40e72a78c3822fc753b43e87"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57A464-0B23-4CA2-81CF-AD7C62FD6D5F}"/>
</file>

<file path=customXml/itemProps2.xml><?xml version="1.0" encoding="utf-8"?>
<ds:datastoreItem xmlns:ds="http://schemas.openxmlformats.org/officeDocument/2006/customXml" ds:itemID="{8978A808-5065-441D-AAC2-8325A3F79E0F}">
  <ds:schemaRefs>
    <ds:schemaRef ds:uri="http://purl.org/dc/elements/1.1/"/>
    <ds:schemaRef ds:uri="http://schemas.microsoft.com/office/2006/metadata/properties"/>
    <ds:schemaRef ds:uri="5dd436e3-3998-4908-92c2-7430ec47ced3"/>
    <ds:schemaRef ds:uri="http://purl.org/dc/terms/"/>
    <ds:schemaRef ds:uri="http://schemas.openxmlformats.org/package/2006/metadata/core-properties"/>
    <ds:schemaRef ds:uri="1d59c960-134c-493f-aaaf-bf1d009520fe"/>
    <ds:schemaRef ds:uri="http://purl.org/dc/dcmitype/"/>
    <ds:schemaRef ds:uri="http://schemas.microsoft.com/office/2006/documentManagement/typ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2B392821-D504-43BB-B492-70947B4507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108</TotalTime>
  <Words>1250</Words>
  <Application>Microsoft Office PowerPoint</Application>
  <PresentationFormat>On-screen Show (4:3)</PresentationFormat>
  <Paragraphs>177</Paragraphs>
  <Slides>20</Slides>
  <Notes>5</Notes>
  <HiddenSlides>0</HiddenSlides>
  <MMClips>20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Courier New</vt:lpstr>
      <vt:lpstr>Times New Roman</vt:lpstr>
      <vt:lpstr>Trebuchet MS</vt:lpstr>
      <vt:lpstr>Wingdings</vt:lpstr>
      <vt:lpstr>Wingdings 3</vt:lpstr>
      <vt:lpstr>Facet</vt:lpstr>
      <vt:lpstr>PowerPoint Presentation</vt:lpstr>
      <vt:lpstr>Timeline for Course Planning</vt:lpstr>
      <vt:lpstr>Course Planning</vt:lpstr>
      <vt:lpstr> GRADUATION  PROGRAM REQUIREMENTS  80 CREDITS min. (Gr 10 - 12)  Each course = 4 credits</vt:lpstr>
      <vt:lpstr>PowerPoint Presentation</vt:lpstr>
      <vt:lpstr>Required Courses</vt:lpstr>
      <vt:lpstr>Career Courses </vt:lpstr>
      <vt:lpstr>Choosing the Math course that is right for you:</vt:lpstr>
      <vt:lpstr>How to select your two Elective Courses</vt:lpstr>
      <vt:lpstr>PowerPoint Presentation</vt:lpstr>
      <vt:lpstr>PowerPoint Presentation</vt:lpstr>
      <vt:lpstr>Language Courses</vt:lpstr>
      <vt:lpstr>Audition Courses  (9th course before or after school)</vt:lpstr>
      <vt:lpstr>There are Other Ways   to Get Credits</vt:lpstr>
      <vt:lpstr>Summer School </vt:lpstr>
      <vt:lpstr>Online Courses ​</vt:lpstr>
      <vt:lpstr>PowerPoint Presentation</vt:lpstr>
      <vt:lpstr>Where do I find Course  Planning Info?</vt:lpstr>
      <vt:lpstr>Do Not Forget…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GRADUATION REQUIREMENTS</dc:title>
  <dc:creator>Steven</dc:creator>
  <cp:lastModifiedBy>Mohinder Khaira</cp:lastModifiedBy>
  <cp:revision>38</cp:revision>
  <cp:lastPrinted>2020-01-30T00:11:23Z</cp:lastPrinted>
  <dcterms:created xsi:type="dcterms:W3CDTF">2013-12-10T05:26:30Z</dcterms:created>
  <dcterms:modified xsi:type="dcterms:W3CDTF">2022-02-02T17:18:04Z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0x010100D6393B8974771047872DC0C5BC02BCA6</vt:lpwstr>
  </property>
</Properties>
</file>