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6632" r:id="rId1"/>
  </p:sldMasterIdLst>
  <p:notesMasterIdLst>
    <p:notesMasterId r:id="rId25"/>
  </p:notesMasterIdLst>
  <p:handoutMasterIdLst>
    <p:handoutMasterId r:id="rId26"/>
  </p:handoutMasterIdLst>
  <p:sldIdLst>
    <p:sldId id="256" r:id="rId2"/>
    <p:sldId id="333" r:id="rId3"/>
    <p:sldId id="258" r:id="rId4"/>
    <p:sldId id="274" r:id="rId5"/>
    <p:sldId id="341" r:id="rId6"/>
    <p:sldId id="331" r:id="rId7"/>
    <p:sldId id="340" r:id="rId8"/>
    <p:sldId id="337" r:id="rId9"/>
    <p:sldId id="336" r:id="rId10"/>
    <p:sldId id="338" r:id="rId11"/>
    <p:sldId id="298" r:id="rId12"/>
    <p:sldId id="264" r:id="rId13"/>
    <p:sldId id="268" r:id="rId14"/>
    <p:sldId id="273" r:id="rId15"/>
    <p:sldId id="342" r:id="rId16"/>
    <p:sldId id="321" r:id="rId17"/>
    <p:sldId id="307" r:id="rId18"/>
    <p:sldId id="304" r:id="rId19"/>
    <p:sldId id="343" r:id="rId20"/>
    <p:sldId id="344" r:id="rId21"/>
    <p:sldId id="345" r:id="rId22"/>
    <p:sldId id="346" r:id="rId23"/>
    <p:sldId id="328" r:id="rId2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5pPr>
    <a:lvl6pPr marL="2286000" algn="l" defTabSz="914400" rtl="0" eaLnBrk="1" latinLnBrk="0" hangingPunct="1">
      <a:defRPr sz="2400" kern="1200">
        <a:solidFill>
          <a:schemeClr val="tx1"/>
        </a:solidFill>
        <a:latin typeface="Arial" panose="020B0604020202020204" pitchFamily="34" charset="0"/>
        <a:ea typeface="Osaka" charset="-128"/>
        <a:cs typeface="+mn-cs"/>
      </a:defRPr>
    </a:lvl6pPr>
    <a:lvl7pPr marL="2743200" algn="l" defTabSz="914400" rtl="0" eaLnBrk="1" latinLnBrk="0" hangingPunct="1">
      <a:defRPr sz="2400" kern="1200">
        <a:solidFill>
          <a:schemeClr val="tx1"/>
        </a:solidFill>
        <a:latin typeface="Arial" panose="020B0604020202020204" pitchFamily="34" charset="0"/>
        <a:ea typeface="Osaka" charset="-128"/>
        <a:cs typeface="+mn-cs"/>
      </a:defRPr>
    </a:lvl7pPr>
    <a:lvl8pPr marL="3200400" algn="l" defTabSz="914400" rtl="0" eaLnBrk="1" latinLnBrk="0" hangingPunct="1">
      <a:defRPr sz="2400" kern="1200">
        <a:solidFill>
          <a:schemeClr val="tx1"/>
        </a:solidFill>
        <a:latin typeface="Arial" panose="020B0604020202020204" pitchFamily="34" charset="0"/>
        <a:ea typeface="Osaka" charset="-128"/>
        <a:cs typeface="+mn-cs"/>
      </a:defRPr>
    </a:lvl8pPr>
    <a:lvl9pPr marL="3657600" algn="l" defTabSz="914400" rtl="0" eaLnBrk="1" latinLnBrk="0" hangingPunct="1">
      <a:defRPr sz="2400" kern="1200">
        <a:solidFill>
          <a:schemeClr val="tx1"/>
        </a:solidFill>
        <a:latin typeface="Arial" panose="020B0604020202020204" pitchFamily="34" charset="0"/>
        <a:ea typeface="Osak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ela Spenc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205559"/>
    <a:srgbClr val="FFFFFF"/>
    <a:srgbClr val="060C7A"/>
    <a:srgbClr val="000000"/>
    <a:srgbClr val="FF6FCF"/>
    <a:srgbClr val="4F6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D04CF-2178-6BD5-6949-CCE709E5B396}" v="254" dt="2025-12-08T19:33:13.4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1" d="100"/>
          <a:sy n="81" d="100"/>
        </p:scale>
        <p:origin x="123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83017E-9F52-4B2D-8B95-D36CAC09ADC4}"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62E149D9-C28F-434B-819F-A9269A5C86A3}">
      <dgm:prSet/>
      <dgm:spPr/>
      <dgm:t>
        <a:bodyPr/>
        <a:lstStyle/>
        <a:p>
          <a:r>
            <a:rPr lang="en-US"/>
            <a:t>Jan.–Mar.</a:t>
          </a:r>
        </a:p>
      </dgm:t>
    </dgm:pt>
    <dgm:pt modelId="{2DE58A0B-37E4-49F6-BECA-99F1EA7ED9E8}" type="parTrans" cxnId="{80A4ED5A-07A7-4655-9427-E6CF53A4D0BD}">
      <dgm:prSet/>
      <dgm:spPr/>
      <dgm:t>
        <a:bodyPr/>
        <a:lstStyle/>
        <a:p>
          <a:endParaRPr lang="en-US"/>
        </a:p>
      </dgm:t>
    </dgm:pt>
    <dgm:pt modelId="{B1F26FD2-210C-4D6B-8885-D078FA2C14D1}" type="sibTrans" cxnId="{80A4ED5A-07A7-4655-9427-E6CF53A4D0BD}">
      <dgm:prSet/>
      <dgm:spPr/>
      <dgm:t>
        <a:bodyPr/>
        <a:lstStyle/>
        <a:p>
          <a:endParaRPr lang="en-US"/>
        </a:p>
      </dgm:t>
    </dgm:pt>
    <dgm:pt modelId="{E01B1110-ABDA-42A3-9919-27AF152C53C0}">
      <dgm:prSet/>
      <dgm:spPr/>
      <dgm:t>
        <a:bodyPr/>
        <a:lstStyle/>
        <a:p>
          <a:r>
            <a:rPr lang="en-US"/>
            <a:t>students choose courses</a:t>
          </a:r>
        </a:p>
      </dgm:t>
    </dgm:pt>
    <dgm:pt modelId="{919595CA-6BB3-4471-8D83-FF290F5A08D4}" type="parTrans" cxnId="{11E4758D-A083-4E65-B017-E47C233387BC}">
      <dgm:prSet/>
      <dgm:spPr/>
      <dgm:t>
        <a:bodyPr/>
        <a:lstStyle/>
        <a:p>
          <a:endParaRPr lang="en-US"/>
        </a:p>
      </dgm:t>
    </dgm:pt>
    <dgm:pt modelId="{3F70A2C6-5293-4ADD-8DE3-5FA420EA7F8B}" type="sibTrans" cxnId="{11E4758D-A083-4E65-B017-E47C233387BC}">
      <dgm:prSet/>
      <dgm:spPr/>
      <dgm:t>
        <a:bodyPr/>
        <a:lstStyle/>
        <a:p>
          <a:endParaRPr lang="en-US"/>
        </a:p>
      </dgm:t>
    </dgm:pt>
    <dgm:pt modelId="{D864C013-8C95-42AA-9364-96C0CD9F4EFE}">
      <dgm:prSet/>
      <dgm:spPr/>
      <dgm:t>
        <a:bodyPr/>
        <a:lstStyle/>
        <a:p>
          <a:r>
            <a:rPr lang="en-US"/>
            <a:t>Mar.–May</a:t>
          </a:r>
        </a:p>
      </dgm:t>
    </dgm:pt>
    <dgm:pt modelId="{B4692C8E-FBD7-484A-9B42-8BA99C1CF725}" type="parTrans" cxnId="{5114EE3A-FE50-4CB2-8600-853511DF00A1}">
      <dgm:prSet/>
      <dgm:spPr/>
      <dgm:t>
        <a:bodyPr/>
        <a:lstStyle/>
        <a:p>
          <a:endParaRPr lang="en-US"/>
        </a:p>
      </dgm:t>
    </dgm:pt>
    <dgm:pt modelId="{E5ED1A95-085A-4283-9D1B-F5938A8B728F}" type="sibTrans" cxnId="{5114EE3A-FE50-4CB2-8600-853511DF00A1}">
      <dgm:prSet/>
      <dgm:spPr/>
      <dgm:t>
        <a:bodyPr/>
        <a:lstStyle/>
        <a:p>
          <a:endParaRPr lang="en-US"/>
        </a:p>
      </dgm:t>
    </dgm:pt>
    <dgm:pt modelId="{597B8B28-C981-4FA6-A12A-09204A79B0EC}">
      <dgm:prSet/>
      <dgm:spPr/>
      <dgm:t>
        <a:bodyPr/>
        <a:lstStyle/>
        <a:p>
          <a:r>
            <a:rPr lang="en-US"/>
            <a:t>admin builds the timetable</a:t>
          </a:r>
        </a:p>
      </dgm:t>
    </dgm:pt>
    <dgm:pt modelId="{8522AC7C-941C-41A8-884B-ED14904F809B}" type="parTrans" cxnId="{AB9C3047-830A-460E-9C7D-57CA1D342101}">
      <dgm:prSet/>
      <dgm:spPr/>
      <dgm:t>
        <a:bodyPr/>
        <a:lstStyle/>
        <a:p>
          <a:endParaRPr lang="en-US"/>
        </a:p>
      </dgm:t>
    </dgm:pt>
    <dgm:pt modelId="{801D7712-526D-4453-8342-0BF1175C94E7}" type="sibTrans" cxnId="{AB9C3047-830A-460E-9C7D-57CA1D342101}">
      <dgm:prSet/>
      <dgm:spPr/>
      <dgm:t>
        <a:bodyPr/>
        <a:lstStyle/>
        <a:p>
          <a:endParaRPr lang="en-US"/>
        </a:p>
      </dgm:t>
    </dgm:pt>
    <dgm:pt modelId="{6E86221D-A1EF-4632-9D03-125142D40DA8}">
      <dgm:prSet/>
      <dgm:spPr/>
      <dgm:t>
        <a:bodyPr/>
        <a:lstStyle/>
        <a:p>
          <a:r>
            <a:rPr lang="en-US"/>
            <a:t>May–June</a:t>
          </a:r>
        </a:p>
      </dgm:t>
    </dgm:pt>
    <dgm:pt modelId="{96506BFF-EA4D-41CB-9151-BA7E11467DF7}" type="parTrans" cxnId="{59E0D432-842E-43C3-8F9C-5C3CD163EF93}">
      <dgm:prSet/>
      <dgm:spPr/>
      <dgm:t>
        <a:bodyPr/>
        <a:lstStyle/>
        <a:p>
          <a:endParaRPr lang="en-US"/>
        </a:p>
      </dgm:t>
    </dgm:pt>
    <dgm:pt modelId="{11A92052-CB4D-41D0-BC12-7E057D379A7B}" type="sibTrans" cxnId="{59E0D432-842E-43C3-8F9C-5C3CD163EF93}">
      <dgm:prSet/>
      <dgm:spPr/>
      <dgm:t>
        <a:bodyPr/>
        <a:lstStyle/>
        <a:p>
          <a:endParaRPr lang="en-US"/>
        </a:p>
      </dgm:t>
    </dgm:pt>
    <dgm:pt modelId="{A380E4D0-7D3B-4362-A9D9-BB769C9E82EF}">
      <dgm:prSet/>
      <dgm:spPr/>
      <dgm:t>
        <a:bodyPr/>
        <a:lstStyle/>
        <a:p>
          <a:r>
            <a:rPr lang="en-US"/>
            <a:t>adjustments for students that meet criteria--plan to go to summer school, failed a required class, missing requirement etc.</a:t>
          </a:r>
        </a:p>
      </dgm:t>
    </dgm:pt>
    <dgm:pt modelId="{B6D38E1D-DA33-4785-A08C-137E2A6F8E4E}" type="parTrans" cxnId="{E1A16C69-F43A-4CBA-899F-FD40C83CCCCB}">
      <dgm:prSet/>
      <dgm:spPr/>
      <dgm:t>
        <a:bodyPr/>
        <a:lstStyle/>
        <a:p>
          <a:endParaRPr lang="en-US"/>
        </a:p>
      </dgm:t>
    </dgm:pt>
    <dgm:pt modelId="{777B2072-EA7F-4A61-B339-566048803F2C}" type="sibTrans" cxnId="{E1A16C69-F43A-4CBA-899F-FD40C83CCCCB}">
      <dgm:prSet/>
      <dgm:spPr/>
      <dgm:t>
        <a:bodyPr/>
        <a:lstStyle/>
        <a:p>
          <a:endParaRPr lang="en-US"/>
        </a:p>
      </dgm:t>
    </dgm:pt>
    <dgm:pt modelId="{38E4D8E4-6E03-4E78-AE7A-49AF2AFB9C1F}">
      <dgm:prSet/>
      <dgm:spPr/>
      <dgm:t>
        <a:bodyPr/>
        <a:lstStyle/>
        <a:p>
          <a:r>
            <a:rPr lang="en-US"/>
            <a:t>September</a:t>
          </a:r>
        </a:p>
      </dgm:t>
    </dgm:pt>
    <dgm:pt modelId="{1A8FEA3D-49CD-459B-BF6C-888B77F02B05}" type="parTrans" cxnId="{CF2BF863-1C74-4B03-9EE4-8571D619FC70}">
      <dgm:prSet/>
      <dgm:spPr/>
      <dgm:t>
        <a:bodyPr/>
        <a:lstStyle/>
        <a:p>
          <a:endParaRPr lang="en-US"/>
        </a:p>
      </dgm:t>
    </dgm:pt>
    <dgm:pt modelId="{611EDEA0-D07B-46D1-9320-6A137E9E95A6}" type="sibTrans" cxnId="{CF2BF863-1C74-4B03-9EE4-8571D619FC70}">
      <dgm:prSet/>
      <dgm:spPr/>
      <dgm:t>
        <a:bodyPr/>
        <a:lstStyle/>
        <a:p>
          <a:endParaRPr lang="en-US"/>
        </a:p>
      </dgm:t>
    </dgm:pt>
    <dgm:pt modelId="{BD712911-BBA3-4074-A5E5-F6C346A85780}">
      <dgm:prSet/>
      <dgm:spPr/>
      <dgm:t>
        <a:bodyPr/>
        <a:lstStyle/>
        <a:p>
          <a:r>
            <a:rPr lang="en-US"/>
            <a:t>NOTE: you will be unable to change courses in September, so make sure you choose correctly and have your courses set in May.</a:t>
          </a:r>
        </a:p>
      </dgm:t>
    </dgm:pt>
    <dgm:pt modelId="{78619A98-7E64-429E-B83C-5BFBAB257A03}" type="parTrans" cxnId="{9A204141-66BC-4ADC-97A8-B5231B409D14}">
      <dgm:prSet/>
      <dgm:spPr/>
      <dgm:t>
        <a:bodyPr/>
        <a:lstStyle/>
        <a:p>
          <a:endParaRPr lang="en-US"/>
        </a:p>
      </dgm:t>
    </dgm:pt>
    <dgm:pt modelId="{E2FDA857-806A-425A-A9F7-837E462E1371}" type="sibTrans" cxnId="{9A204141-66BC-4ADC-97A8-B5231B409D14}">
      <dgm:prSet/>
      <dgm:spPr/>
      <dgm:t>
        <a:bodyPr/>
        <a:lstStyle/>
        <a:p>
          <a:endParaRPr lang="en-US"/>
        </a:p>
      </dgm:t>
    </dgm:pt>
    <dgm:pt modelId="{8A18E4B8-F943-4073-B907-B7067A813794}" type="pres">
      <dgm:prSet presAssocID="{7D83017E-9F52-4B2D-8B95-D36CAC09ADC4}" presName="Name0" presStyleCnt="0">
        <dgm:presLayoutVars>
          <dgm:chMax/>
          <dgm:chPref/>
          <dgm:animLvl val="lvl"/>
        </dgm:presLayoutVars>
      </dgm:prSet>
      <dgm:spPr/>
    </dgm:pt>
    <dgm:pt modelId="{C80E3F0B-2D0B-4984-B989-3E02D82E5A24}" type="pres">
      <dgm:prSet presAssocID="{62E149D9-C28F-434B-819F-A9269A5C86A3}" presName="composite1" presStyleCnt="0"/>
      <dgm:spPr/>
    </dgm:pt>
    <dgm:pt modelId="{111B489F-CC6B-4B61-848C-7F0287FD0D05}" type="pres">
      <dgm:prSet presAssocID="{62E149D9-C28F-434B-819F-A9269A5C86A3}" presName="parent1" presStyleLbl="alignNode1" presStyleIdx="0" presStyleCnt="4">
        <dgm:presLayoutVars>
          <dgm:chMax val="1"/>
          <dgm:chPref val="1"/>
          <dgm:bulletEnabled val="1"/>
        </dgm:presLayoutVars>
      </dgm:prSet>
      <dgm:spPr/>
    </dgm:pt>
    <dgm:pt modelId="{22DA97D6-3246-417F-AD6F-280C61F66737}" type="pres">
      <dgm:prSet presAssocID="{62E149D9-C28F-434B-819F-A9269A5C86A3}" presName="Childtext1" presStyleLbl="revTx" presStyleIdx="0" presStyleCnt="4">
        <dgm:presLayoutVars>
          <dgm:bulletEnabled val="1"/>
        </dgm:presLayoutVars>
      </dgm:prSet>
      <dgm:spPr/>
    </dgm:pt>
    <dgm:pt modelId="{B64FD47C-BA28-423D-9835-31FA4D0FE957}" type="pres">
      <dgm:prSet presAssocID="{62E149D9-C28F-434B-819F-A9269A5C86A3}" presName="ConnectLine1" presStyleLbl="sibTrans1D1" presStyleIdx="0" presStyleCnt="4"/>
      <dgm:spPr>
        <a:noFill/>
        <a:ln w="9525" cap="rnd" cmpd="sng" algn="ctr">
          <a:solidFill>
            <a:schemeClr val="accent5">
              <a:hueOff val="0"/>
              <a:satOff val="0"/>
              <a:lumOff val="0"/>
              <a:alphaOff val="0"/>
            </a:schemeClr>
          </a:solidFill>
          <a:prstDash val="dash"/>
        </a:ln>
        <a:effectLst/>
      </dgm:spPr>
    </dgm:pt>
    <dgm:pt modelId="{5BA612E2-027D-4838-B265-74463449A5F3}" type="pres">
      <dgm:prSet presAssocID="{62E149D9-C28F-434B-819F-A9269A5C86A3}" presName="ConnectLineEnd1" presStyleLbl="lnNode1" presStyleIdx="0" presStyleCnt="4"/>
      <dgm:spPr/>
    </dgm:pt>
    <dgm:pt modelId="{A5427C45-7C32-4C22-941B-C025D795EF6A}" type="pres">
      <dgm:prSet presAssocID="{62E149D9-C28F-434B-819F-A9269A5C86A3}" presName="EmptyPane1" presStyleCnt="0"/>
      <dgm:spPr/>
    </dgm:pt>
    <dgm:pt modelId="{435BE038-44F9-45F9-9A95-FB8F8BA9CD04}" type="pres">
      <dgm:prSet presAssocID="{B1F26FD2-210C-4D6B-8885-D078FA2C14D1}" presName="spaceBetweenRectangles1" presStyleCnt="0"/>
      <dgm:spPr/>
    </dgm:pt>
    <dgm:pt modelId="{76C76F55-B7A8-4F4B-A532-B805BFD52428}" type="pres">
      <dgm:prSet presAssocID="{D864C013-8C95-42AA-9364-96C0CD9F4EFE}" presName="composite1" presStyleCnt="0"/>
      <dgm:spPr/>
    </dgm:pt>
    <dgm:pt modelId="{5CACCEB2-EA14-44C7-B0D4-BF085543E5CE}" type="pres">
      <dgm:prSet presAssocID="{D864C013-8C95-42AA-9364-96C0CD9F4EFE}" presName="parent1" presStyleLbl="alignNode1" presStyleIdx="1" presStyleCnt="4">
        <dgm:presLayoutVars>
          <dgm:chMax val="1"/>
          <dgm:chPref val="1"/>
          <dgm:bulletEnabled val="1"/>
        </dgm:presLayoutVars>
      </dgm:prSet>
      <dgm:spPr/>
    </dgm:pt>
    <dgm:pt modelId="{00645112-86B5-4784-923F-51328CEAA5F5}" type="pres">
      <dgm:prSet presAssocID="{D864C013-8C95-42AA-9364-96C0CD9F4EFE}" presName="Childtext1" presStyleLbl="revTx" presStyleIdx="1" presStyleCnt="4">
        <dgm:presLayoutVars>
          <dgm:bulletEnabled val="1"/>
        </dgm:presLayoutVars>
      </dgm:prSet>
      <dgm:spPr/>
    </dgm:pt>
    <dgm:pt modelId="{B5BCC1E1-5F8E-494D-975D-DA02A223262D}" type="pres">
      <dgm:prSet presAssocID="{D864C013-8C95-42AA-9364-96C0CD9F4EFE}" presName="ConnectLine1" presStyleLbl="sibTrans1D1" presStyleIdx="1" presStyleCnt="4"/>
      <dgm:spPr>
        <a:noFill/>
        <a:ln w="9525" cap="rnd" cmpd="sng" algn="ctr">
          <a:solidFill>
            <a:schemeClr val="accent5">
              <a:hueOff val="2436877"/>
              <a:satOff val="265"/>
              <a:lumOff val="0"/>
              <a:alphaOff val="0"/>
            </a:schemeClr>
          </a:solidFill>
          <a:prstDash val="dash"/>
        </a:ln>
        <a:effectLst/>
      </dgm:spPr>
    </dgm:pt>
    <dgm:pt modelId="{ECC6BA6B-7E2D-4945-BB67-1004FAA46F6B}" type="pres">
      <dgm:prSet presAssocID="{D864C013-8C95-42AA-9364-96C0CD9F4EFE}" presName="ConnectLineEnd1" presStyleLbl="lnNode1" presStyleIdx="1" presStyleCnt="4"/>
      <dgm:spPr/>
    </dgm:pt>
    <dgm:pt modelId="{CA30F0D4-C294-4D6C-B538-FD77BA267337}" type="pres">
      <dgm:prSet presAssocID="{D864C013-8C95-42AA-9364-96C0CD9F4EFE}" presName="EmptyPane1" presStyleCnt="0"/>
      <dgm:spPr/>
    </dgm:pt>
    <dgm:pt modelId="{8A198FD5-6F92-441E-84ED-8C5DC03A1E3B}" type="pres">
      <dgm:prSet presAssocID="{E5ED1A95-085A-4283-9D1B-F5938A8B728F}" presName="spaceBetweenRectangles1" presStyleCnt="0"/>
      <dgm:spPr/>
    </dgm:pt>
    <dgm:pt modelId="{35F4AA2D-2551-4A36-9BA5-AA4BAA6CB13C}" type="pres">
      <dgm:prSet presAssocID="{6E86221D-A1EF-4632-9D03-125142D40DA8}" presName="composite1" presStyleCnt="0"/>
      <dgm:spPr/>
    </dgm:pt>
    <dgm:pt modelId="{82E70B41-C38A-4613-B4EC-C21A5F1E914D}" type="pres">
      <dgm:prSet presAssocID="{6E86221D-A1EF-4632-9D03-125142D40DA8}" presName="parent1" presStyleLbl="alignNode1" presStyleIdx="2" presStyleCnt="4">
        <dgm:presLayoutVars>
          <dgm:chMax val="1"/>
          <dgm:chPref val="1"/>
          <dgm:bulletEnabled val="1"/>
        </dgm:presLayoutVars>
      </dgm:prSet>
      <dgm:spPr/>
    </dgm:pt>
    <dgm:pt modelId="{DC3C0F4A-41D7-4ADB-BA4C-D0AD803E6445}" type="pres">
      <dgm:prSet presAssocID="{6E86221D-A1EF-4632-9D03-125142D40DA8}" presName="Childtext1" presStyleLbl="revTx" presStyleIdx="2" presStyleCnt="4">
        <dgm:presLayoutVars>
          <dgm:bulletEnabled val="1"/>
        </dgm:presLayoutVars>
      </dgm:prSet>
      <dgm:spPr/>
    </dgm:pt>
    <dgm:pt modelId="{A10B9FB1-E239-4192-ABA8-AD2ACCEB020B}" type="pres">
      <dgm:prSet presAssocID="{6E86221D-A1EF-4632-9D03-125142D40DA8}" presName="ConnectLine1" presStyleLbl="sibTrans1D1" presStyleIdx="2" presStyleCnt="4"/>
      <dgm:spPr>
        <a:noFill/>
        <a:ln w="9525" cap="rnd" cmpd="sng" algn="ctr">
          <a:solidFill>
            <a:schemeClr val="accent5">
              <a:hueOff val="4873755"/>
              <a:satOff val="530"/>
              <a:lumOff val="-1"/>
              <a:alphaOff val="0"/>
            </a:schemeClr>
          </a:solidFill>
          <a:prstDash val="dash"/>
        </a:ln>
        <a:effectLst/>
      </dgm:spPr>
    </dgm:pt>
    <dgm:pt modelId="{5E55463C-B6CA-4DEE-97BB-76C12F9E7B17}" type="pres">
      <dgm:prSet presAssocID="{6E86221D-A1EF-4632-9D03-125142D40DA8}" presName="ConnectLineEnd1" presStyleLbl="lnNode1" presStyleIdx="2" presStyleCnt="4"/>
      <dgm:spPr/>
    </dgm:pt>
    <dgm:pt modelId="{F4027568-EC8F-4EF1-9967-4557F2BC119B}" type="pres">
      <dgm:prSet presAssocID="{6E86221D-A1EF-4632-9D03-125142D40DA8}" presName="EmptyPane1" presStyleCnt="0"/>
      <dgm:spPr/>
    </dgm:pt>
    <dgm:pt modelId="{BE355328-5672-4F23-A436-62C14591BDAD}" type="pres">
      <dgm:prSet presAssocID="{11A92052-CB4D-41D0-BC12-7E057D379A7B}" presName="spaceBetweenRectangles1" presStyleCnt="0"/>
      <dgm:spPr/>
    </dgm:pt>
    <dgm:pt modelId="{D2292EAA-7BA4-4F28-983B-2460101C5358}" type="pres">
      <dgm:prSet presAssocID="{38E4D8E4-6E03-4E78-AE7A-49AF2AFB9C1F}" presName="composite1" presStyleCnt="0"/>
      <dgm:spPr/>
    </dgm:pt>
    <dgm:pt modelId="{47C3E1E2-0351-419F-9038-DB231518C873}" type="pres">
      <dgm:prSet presAssocID="{38E4D8E4-6E03-4E78-AE7A-49AF2AFB9C1F}" presName="parent1" presStyleLbl="alignNode1" presStyleIdx="3" presStyleCnt="4">
        <dgm:presLayoutVars>
          <dgm:chMax val="1"/>
          <dgm:chPref val="1"/>
          <dgm:bulletEnabled val="1"/>
        </dgm:presLayoutVars>
      </dgm:prSet>
      <dgm:spPr/>
    </dgm:pt>
    <dgm:pt modelId="{7E1C3AD3-D82A-4A22-9FAC-A9BD11AC91C3}" type="pres">
      <dgm:prSet presAssocID="{38E4D8E4-6E03-4E78-AE7A-49AF2AFB9C1F}" presName="Childtext1" presStyleLbl="revTx" presStyleIdx="3" presStyleCnt="4">
        <dgm:presLayoutVars>
          <dgm:bulletEnabled val="1"/>
        </dgm:presLayoutVars>
      </dgm:prSet>
      <dgm:spPr/>
    </dgm:pt>
    <dgm:pt modelId="{8F219B91-AB08-4922-91A1-EB1579D728CD}" type="pres">
      <dgm:prSet presAssocID="{38E4D8E4-6E03-4E78-AE7A-49AF2AFB9C1F}" presName="ConnectLine1" presStyleLbl="sibTrans1D1" presStyleIdx="3" presStyleCnt="4"/>
      <dgm:spPr>
        <a:noFill/>
        <a:ln w="9525" cap="rnd" cmpd="sng" algn="ctr">
          <a:solidFill>
            <a:schemeClr val="accent5">
              <a:hueOff val="7310632"/>
              <a:satOff val="795"/>
              <a:lumOff val="-1"/>
              <a:alphaOff val="0"/>
            </a:schemeClr>
          </a:solidFill>
          <a:prstDash val="dash"/>
        </a:ln>
        <a:effectLst/>
      </dgm:spPr>
    </dgm:pt>
    <dgm:pt modelId="{906A0C9B-A611-4409-8714-36895A959C2B}" type="pres">
      <dgm:prSet presAssocID="{38E4D8E4-6E03-4E78-AE7A-49AF2AFB9C1F}" presName="ConnectLineEnd1" presStyleLbl="lnNode1" presStyleIdx="3" presStyleCnt="4"/>
      <dgm:spPr/>
    </dgm:pt>
    <dgm:pt modelId="{00B59AD3-6960-4A93-BD47-C3B306D38DAC}" type="pres">
      <dgm:prSet presAssocID="{38E4D8E4-6E03-4E78-AE7A-49AF2AFB9C1F}" presName="EmptyPane1" presStyleCnt="0"/>
      <dgm:spPr/>
    </dgm:pt>
  </dgm:ptLst>
  <dgm:cxnLst>
    <dgm:cxn modelId="{8F79330F-4643-4CB6-A334-7095D2DC9BC9}" type="presOf" srcId="{7D83017E-9F52-4B2D-8B95-D36CAC09ADC4}" destId="{8A18E4B8-F943-4073-B907-B7067A813794}" srcOrd="0" destOrd="0" presId="urn:microsoft.com/office/officeart/2016/7/layout/RoundedRectangleTimeline"/>
    <dgm:cxn modelId="{49431024-0315-48BF-86EA-719413B680C7}" type="presOf" srcId="{D864C013-8C95-42AA-9364-96C0CD9F4EFE}" destId="{5CACCEB2-EA14-44C7-B0D4-BF085543E5CE}" srcOrd="0" destOrd="0" presId="urn:microsoft.com/office/officeart/2016/7/layout/RoundedRectangleTimeline"/>
    <dgm:cxn modelId="{59E0D432-842E-43C3-8F9C-5C3CD163EF93}" srcId="{7D83017E-9F52-4B2D-8B95-D36CAC09ADC4}" destId="{6E86221D-A1EF-4632-9D03-125142D40DA8}" srcOrd="2" destOrd="0" parTransId="{96506BFF-EA4D-41CB-9151-BA7E11467DF7}" sibTransId="{11A92052-CB4D-41D0-BC12-7E057D379A7B}"/>
    <dgm:cxn modelId="{5114EE3A-FE50-4CB2-8600-853511DF00A1}" srcId="{7D83017E-9F52-4B2D-8B95-D36CAC09ADC4}" destId="{D864C013-8C95-42AA-9364-96C0CD9F4EFE}" srcOrd="1" destOrd="0" parTransId="{B4692C8E-FBD7-484A-9B42-8BA99C1CF725}" sibTransId="{E5ED1A95-085A-4283-9D1B-F5938A8B728F}"/>
    <dgm:cxn modelId="{9A204141-66BC-4ADC-97A8-B5231B409D14}" srcId="{38E4D8E4-6E03-4E78-AE7A-49AF2AFB9C1F}" destId="{BD712911-BBA3-4074-A5E5-F6C346A85780}" srcOrd="0" destOrd="0" parTransId="{78619A98-7E64-429E-B83C-5BFBAB257A03}" sibTransId="{E2FDA857-806A-425A-A9F7-837E462E1371}"/>
    <dgm:cxn modelId="{CF2BF863-1C74-4B03-9EE4-8571D619FC70}" srcId="{7D83017E-9F52-4B2D-8B95-D36CAC09ADC4}" destId="{38E4D8E4-6E03-4E78-AE7A-49AF2AFB9C1F}" srcOrd="3" destOrd="0" parTransId="{1A8FEA3D-49CD-459B-BF6C-888B77F02B05}" sibTransId="{611EDEA0-D07B-46D1-9320-6A137E9E95A6}"/>
    <dgm:cxn modelId="{AB9C3047-830A-460E-9C7D-57CA1D342101}" srcId="{D864C013-8C95-42AA-9364-96C0CD9F4EFE}" destId="{597B8B28-C981-4FA6-A12A-09204A79B0EC}" srcOrd="0" destOrd="0" parTransId="{8522AC7C-941C-41A8-884B-ED14904F809B}" sibTransId="{801D7712-526D-4453-8342-0BF1175C94E7}"/>
    <dgm:cxn modelId="{E1A16C69-F43A-4CBA-899F-FD40C83CCCCB}" srcId="{6E86221D-A1EF-4632-9D03-125142D40DA8}" destId="{A380E4D0-7D3B-4362-A9D9-BB769C9E82EF}" srcOrd="0" destOrd="0" parTransId="{B6D38E1D-DA33-4785-A08C-137E2A6F8E4E}" sibTransId="{777B2072-EA7F-4A61-B339-566048803F2C}"/>
    <dgm:cxn modelId="{98D43652-A7B0-4037-B3BB-13079E619F30}" type="presOf" srcId="{E01B1110-ABDA-42A3-9919-27AF152C53C0}" destId="{22DA97D6-3246-417F-AD6F-280C61F66737}" srcOrd="0" destOrd="0" presId="urn:microsoft.com/office/officeart/2016/7/layout/RoundedRectangleTimeline"/>
    <dgm:cxn modelId="{89255D76-228F-47C4-BB89-29EB6690D9F5}" type="presOf" srcId="{62E149D9-C28F-434B-819F-A9269A5C86A3}" destId="{111B489F-CC6B-4B61-848C-7F0287FD0D05}" srcOrd="0" destOrd="0" presId="urn:microsoft.com/office/officeart/2016/7/layout/RoundedRectangleTimeline"/>
    <dgm:cxn modelId="{80A4ED5A-07A7-4655-9427-E6CF53A4D0BD}" srcId="{7D83017E-9F52-4B2D-8B95-D36CAC09ADC4}" destId="{62E149D9-C28F-434B-819F-A9269A5C86A3}" srcOrd="0" destOrd="0" parTransId="{2DE58A0B-37E4-49F6-BECA-99F1EA7ED9E8}" sibTransId="{B1F26FD2-210C-4D6B-8885-D078FA2C14D1}"/>
    <dgm:cxn modelId="{11E4758D-A083-4E65-B017-E47C233387BC}" srcId="{62E149D9-C28F-434B-819F-A9269A5C86A3}" destId="{E01B1110-ABDA-42A3-9919-27AF152C53C0}" srcOrd="0" destOrd="0" parTransId="{919595CA-6BB3-4471-8D83-FF290F5A08D4}" sibTransId="{3F70A2C6-5293-4ADD-8DE3-5FA420EA7F8B}"/>
    <dgm:cxn modelId="{DC72409D-991A-49B6-AEB0-8EE91FB96ACA}" type="presOf" srcId="{38E4D8E4-6E03-4E78-AE7A-49AF2AFB9C1F}" destId="{47C3E1E2-0351-419F-9038-DB231518C873}" srcOrd="0" destOrd="0" presId="urn:microsoft.com/office/officeart/2016/7/layout/RoundedRectangleTimeline"/>
    <dgm:cxn modelId="{C14456A5-5611-493C-9FDF-BDF5FBD29CAC}" type="presOf" srcId="{597B8B28-C981-4FA6-A12A-09204A79B0EC}" destId="{00645112-86B5-4784-923F-51328CEAA5F5}" srcOrd="0" destOrd="0" presId="urn:microsoft.com/office/officeart/2016/7/layout/RoundedRectangleTimeline"/>
    <dgm:cxn modelId="{595782C1-A9F4-48C9-B28B-5C25292B0D9D}" type="presOf" srcId="{BD712911-BBA3-4074-A5E5-F6C346A85780}" destId="{7E1C3AD3-D82A-4A22-9FAC-A9BD11AC91C3}" srcOrd="0" destOrd="0" presId="urn:microsoft.com/office/officeart/2016/7/layout/RoundedRectangleTimeline"/>
    <dgm:cxn modelId="{CD7971C4-BD15-4720-B6C3-D4289E5D8D38}" type="presOf" srcId="{6E86221D-A1EF-4632-9D03-125142D40DA8}" destId="{82E70B41-C38A-4613-B4EC-C21A5F1E914D}" srcOrd="0" destOrd="0" presId="urn:microsoft.com/office/officeart/2016/7/layout/RoundedRectangleTimeline"/>
    <dgm:cxn modelId="{7D5CE8F4-09C6-4D9F-B794-6F1AF802A726}" type="presOf" srcId="{A380E4D0-7D3B-4362-A9D9-BB769C9E82EF}" destId="{DC3C0F4A-41D7-4ADB-BA4C-D0AD803E6445}" srcOrd="0" destOrd="0" presId="urn:microsoft.com/office/officeart/2016/7/layout/RoundedRectangleTimeline"/>
    <dgm:cxn modelId="{712CCBDA-7397-4489-9CDE-091A3B6F14DD}" type="presParOf" srcId="{8A18E4B8-F943-4073-B907-B7067A813794}" destId="{C80E3F0B-2D0B-4984-B989-3E02D82E5A24}" srcOrd="0" destOrd="0" presId="urn:microsoft.com/office/officeart/2016/7/layout/RoundedRectangleTimeline"/>
    <dgm:cxn modelId="{C8B077AF-FA05-4D11-95EF-04E381B1B233}" type="presParOf" srcId="{C80E3F0B-2D0B-4984-B989-3E02D82E5A24}" destId="{111B489F-CC6B-4B61-848C-7F0287FD0D05}" srcOrd="0" destOrd="0" presId="urn:microsoft.com/office/officeart/2016/7/layout/RoundedRectangleTimeline"/>
    <dgm:cxn modelId="{B3BD106C-AA86-4274-9EBD-6938CD7BD041}" type="presParOf" srcId="{C80E3F0B-2D0B-4984-B989-3E02D82E5A24}" destId="{22DA97D6-3246-417F-AD6F-280C61F66737}" srcOrd="1" destOrd="0" presId="urn:microsoft.com/office/officeart/2016/7/layout/RoundedRectangleTimeline"/>
    <dgm:cxn modelId="{FFA36E0D-661E-4933-8A4D-18890A091F13}" type="presParOf" srcId="{C80E3F0B-2D0B-4984-B989-3E02D82E5A24}" destId="{B64FD47C-BA28-423D-9835-31FA4D0FE957}" srcOrd="2" destOrd="0" presId="urn:microsoft.com/office/officeart/2016/7/layout/RoundedRectangleTimeline"/>
    <dgm:cxn modelId="{32FEAA23-2D8E-45BB-83EF-A8A8C854A484}" type="presParOf" srcId="{C80E3F0B-2D0B-4984-B989-3E02D82E5A24}" destId="{5BA612E2-027D-4838-B265-74463449A5F3}" srcOrd="3" destOrd="0" presId="urn:microsoft.com/office/officeart/2016/7/layout/RoundedRectangleTimeline"/>
    <dgm:cxn modelId="{1E37BF1A-579C-4B17-85CC-FEBDFF96292E}" type="presParOf" srcId="{C80E3F0B-2D0B-4984-B989-3E02D82E5A24}" destId="{A5427C45-7C32-4C22-941B-C025D795EF6A}" srcOrd="4" destOrd="0" presId="urn:microsoft.com/office/officeart/2016/7/layout/RoundedRectangleTimeline"/>
    <dgm:cxn modelId="{1E193174-034F-4FA8-9ADB-EB3BFBAC5B95}" type="presParOf" srcId="{8A18E4B8-F943-4073-B907-B7067A813794}" destId="{435BE038-44F9-45F9-9A95-FB8F8BA9CD04}" srcOrd="1" destOrd="0" presId="urn:microsoft.com/office/officeart/2016/7/layout/RoundedRectangleTimeline"/>
    <dgm:cxn modelId="{41FD4292-D065-4DA1-9B85-E2912F3D4867}" type="presParOf" srcId="{8A18E4B8-F943-4073-B907-B7067A813794}" destId="{76C76F55-B7A8-4F4B-A532-B805BFD52428}" srcOrd="2" destOrd="0" presId="urn:microsoft.com/office/officeart/2016/7/layout/RoundedRectangleTimeline"/>
    <dgm:cxn modelId="{B67C3A16-6977-4D9E-AAC5-16534D23D549}" type="presParOf" srcId="{76C76F55-B7A8-4F4B-A532-B805BFD52428}" destId="{5CACCEB2-EA14-44C7-B0D4-BF085543E5CE}" srcOrd="0" destOrd="0" presId="urn:microsoft.com/office/officeart/2016/7/layout/RoundedRectangleTimeline"/>
    <dgm:cxn modelId="{12604A63-84DA-4312-9C81-C6F47B2EEB79}" type="presParOf" srcId="{76C76F55-B7A8-4F4B-A532-B805BFD52428}" destId="{00645112-86B5-4784-923F-51328CEAA5F5}" srcOrd="1" destOrd="0" presId="urn:microsoft.com/office/officeart/2016/7/layout/RoundedRectangleTimeline"/>
    <dgm:cxn modelId="{58D4A5DA-7B82-4A00-83ED-8F982F99DEC2}" type="presParOf" srcId="{76C76F55-B7A8-4F4B-A532-B805BFD52428}" destId="{B5BCC1E1-5F8E-494D-975D-DA02A223262D}" srcOrd="2" destOrd="0" presId="urn:microsoft.com/office/officeart/2016/7/layout/RoundedRectangleTimeline"/>
    <dgm:cxn modelId="{8E335417-4E97-4293-A4EB-34CA8E13010E}" type="presParOf" srcId="{76C76F55-B7A8-4F4B-A532-B805BFD52428}" destId="{ECC6BA6B-7E2D-4945-BB67-1004FAA46F6B}" srcOrd="3" destOrd="0" presId="urn:microsoft.com/office/officeart/2016/7/layout/RoundedRectangleTimeline"/>
    <dgm:cxn modelId="{2953597C-AC86-4A38-8BEF-88D36537FD3D}" type="presParOf" srcId="{76C76F55-B7A8-4F4B-A532-B805BFD52428}" destId="{CA30F0D4-C294-4D6C-B538-FD77BA267337}" srcOrd="4" destOrd="0" presId="urn:microsoft.com/office/officeart/2016/7/layout/RoundedRectangleTimeline"/>
    <dgm:cxn modelId="{67C7B0A1-B580-4C65-A562-BBA920E412A4}" type="presParOf" srcId="{8A18E4B8-F943-4073-B907-B7067A813794}" destId="{8A198FD5-6F92-441E-84ED-8C5DC03A1E3B}" srcOrd="3" destOrd="0" presId="urn:microsoft.com/office/officeart/2016/7/layout/RoundedRectangleTimeline"/>
    <dgm:cxn modelId="{568216A0-CA34-42A7-A636-BB999DD00E34}" type="presParOf" srcId="{8A18E4B8-F943-4073-B907-B7067A813794}" destId="{35F4AA2D-2551-4A36-9BA5-AA4BAA6CB13C}" srcOrd="4" destOrd="0" presId="urn:microsoft.com/office/officeart/2016/7/layout/RoundedRectangleTimeline"/>
    <dgm:cxn modelId="{7BABECA9-0019-433F-A431-8DF37047D00C}" type="presParOf" srcId="{35F4AA2D-2551-4A36-9BA5-AA4BAA6CB13C}" destId="{82E70B41-C38A-4613-B4EC-C21A5F1E914D}" srcOrd="0" destOrd="0" presId="urn:microsoft.com/office/officeart/2016/7/layout/RoundedRectangleTimeline"/>
    <dgm:cxn modelId="{D732FD82-50F7-40D4-8C6E-96378039C566}" type="presParOf" srcId="{35F4AA2D-2551-4A36-9BA5-AA4BAA6CB13C}" destId="{DC3C0F4A-41D7-4ADB-BA4C-D0AD803E6445}" srcOrd="1" destOrd="0" presId="urn:microsoft.com/office/officeart/2016/7/layout/RoundedRectangleTimeline"/>
    <dgm:cxn modelId="{31362C3D-BA9F-4ED2-991F-C2969A1D4835}" type="presParOf" srcId="{35F4AA2D-2551-4A36-9BA5-AA4BAA6CB13C}" destId="{A10B9FB1-E239-4192-ABA8-AD2ACCEB020B}" srcOrd="2" destOrd="0" presId="urn:microsoft.com/office/officeart/2016/7/layout/RoundedRectangleTimeline"/>
    <dgm:cxn modelId="{78003EFF-2B18-4E73-97E8-EB47288CA30D}" type="presParOf" srcId="{35F4AA2D-2551-4A36-9BA5-AA4BAA6CB13C}" destId="{5E55463C-B6CA-4DEE-97BB-76C12F9E7B17}" srcOrd="3" destOrd="0" presId="urn:microsoft.com/office/officeart/2016/7/layout/RoundedRectangleTimeline"/>
    <dgm:cxn modelId="{D24B8D6A-F042-4755-A398-A8CBAB68C84A}" type="presParOf" srcId="{35F4AA2D-2551-4A36-9BA5-AA4BAA6CB13C}" destId="{F4027568-EC8F-4EF1-9967-4557F2BC119B}" srcOrd="4" destOrd="0" presId="urn:microsoft.com/office/officeart/2016/7/layout/RoundedRectangleTimeline"/>
    <dgm:cxn modelId="{A62785C4-9024-4878-B4B4-799CDFBE34A1}" type="presParOf" srcId="{8A18E4B8-F943-4073-B907-B7067A813794}" destId="{BE355328-5672-4F23-A436-62C14591BDAD}" srcOrd="5" destOrd="0" presId="urn:microsoft.com/office/officeart/2016/7/layout/RoundedRectangleTimeline"/>
    <dgm:cxn modelId="{F6A704A9-FC22-4056-A3A5-50DB248FF82A}" type="presParOf" srcId="{8A18E4B8-F943-4073-B907-B7067A813794}" destId="{D2292EAA-7BA4-4F28-983B-2460101C5358}" srcOrd="6" destOrd="0" presId="urn:microsoft.com/office/officeart/2016/7/layout/RoundedRectangleTimeline"/>
    <dgm:cxn modelId="{426DE2DE-5150-42B5-921D-65394558D2A3}" type="presParOf" srcId="{D2292EAA-7BA4-4F28-983B-2460101C5358}" destId="{47C3E1E2-0351-419F-9038-DB231518C873}" srcOrd="0" destOrd="0" presId="urn:microsoft.com/office/officeart/2016/7/layout/RoundedRectangleTimeline"/>
    <dgm:cxn modelId="{07EF360F-22D1-4CC1-9C87-D2D3FF358E56}" type="presParOf" srcId="{D2292EAA-7BA4-4F28-983B-2460101C5358}" destId="{7E1C3AD3-D82A-4A22-9FAC-A9BD11AC91C3}" srcOrd="1" destOrd="0" presId="urn:microsoft.com/office/officeart/2016/7/layout/RoundedRectangleTimeline"/>
    <dgm:cxn modelId="{A4B1F474-2219-4C23-BF33-5A390378553D}" type="presParOf" srcId="{D2292EAA-7BA4-4F28-983B-2460101C5358}" destId="{8F219B91-AB08-4922-91A1-EB1579D728CD}" srcOrd="2" destOrd="0" presId="urn:microsoft.com/office/officeart/2016/7/layout/RoundedRectangleTimeline"/>
    <dgm:cxn modelId="{18406443-6044-438E-B3F1-51DD0DE29A3D}" type="presParOf" srcId="{D2292EAA-7BA4-4F28-983B-2460101C5358}" destId="{906A0C9B-A611-4409-8714-36895A959C2B}" srcOrd="3" destOrd="0" presId="urn:microsoft.com/office/officeart/2016/7/layout/RoundedRectangleTimeline"/>
    <dgm:cxn modelId="{B4A2CC04-9B17-4882-B35E-0E6CFA848F76}" type="presParOf" srcId="{D2292EAA-7BA4-4F28-983B-2460101C5358}" destId="{00B59AD3-6960-4A93-BD47-C3B306D38DAC}"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B489F-CC6B-4B61-848C-7F0287FD0D05}">
      <dsp:nvSpPr>
        <dsp:cNvPr id="0" name=""/>
        <dsp:cNvSpPr/>
      </dsp:nvSpPr>
      <dsp:spPr>
        <a:xfrm rot="16200000">
          <a:off x="1290526" y="827130"/>
          <a:ext cx="340427" cy="1750015"/>
        </a:xfrm>
        <a:prstGeom prst="round2Same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Jan.–Mar.</a:t>
          </a:r>
        </a:p>
      </dsp:txBody>
      <dsp:txXfrm rot="5400000">
        <a:off x="602350" y="1548542"/>
        <a:ext cx="1733397" cy="307191"/>
      </dsp:txXfrm>
    </dsp:sp>
    <dsp:sp modelId="{22DA97D6-3246-417F-AD6F-280C61F66737}">
      <dsp:nvSpPr>
        <dsp:cNvPr id="0" name=""/>
        <dsp:cNvSpPr/>
      </dsp:nvSpPr>
      <dsp:spPr>
        <a:xfrm>
          <a:off x="2394" y="0"/>
          <a:ext cx="2916692" cy="1191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students choose courses</a:t>
          </a:r>
        </a:p>
      </dsp:txBody>
      <dsp:txXfrm>
        <a:off x="2394" y="0"/>
        <a:ext cx="2916692" cy="1191496"/>
      </dsp:txXfrm>
    </dsp:sp>
    <dsp:sp modelId="{B64FD47C-BA28-423D-9835-31FA4D0FE957}">
      <dsp:nvSpPr>
        <dsp:cNvPr id="0" name=""/>
        <dsp:cNvSpPr/>
      </dsp:nvSpPr>
      <dsp:spPr>
        <a:xfrm>
          <a:off x="1460740" y="1259582"/>
          <a:ext cx="0" cy="272342"/>
        </a:xfrm>
        <a:prstGeom prst="line">
          <a:avLst/>
        </a:prstGeom>
        <a:noFill/>
        <a:ln w="9525"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BA612E2-027D-4838-B265-74463449A5F3}">
      <dsp:nvSpPr>
        <dsp:cNvPr id="0" name=""/>
        <dsp:cNvSpPr/>
      </dsp:nvSpPr>
      <dsp:spPr>
        <a:xfrm>
          <a:off x="1426697" y="1191496"/>
          <a:ext cx="68085" cy="68085"/>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CCEB2-EA14-44C7-B0D4-BF085543E5CE}">
      <dsp:nvSpPr>
        <dsp:cNvPr id="0" name=""/>
        <dsp:cNvSpPr/>
      </dsp:nvSpPr>
      <dsp:spPr>
        <a:xfrm>
          <a:off x="2335748" y="1531924"/>
          <a:ext cx="1750015" cy="340427"/>
        </a:xfrm>
        <a:prstGeom prst="rect">
          <a:avLst/>
        </a:prstGeom>
        <a:solidFill>
          <a:schemeClr val="accent5">
            <a:hueOff val="2436877"/>
            <a:satOff val="265"/>
            <a:lumOff val="0"/>
            <a:alphaOff val="0"/>
          </a:schemeClr>
        </a:solidFill>
        <a:ln w="19050" cap="rnd" cmpd="sng" algn="ctr">
          <a:solidFill>
            <a:schemeClr val="accent5">
              <a:hueOff val="2436877"/>
              <a:satOff val="265"/>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Mar.–May</a:t>
          </a:r>
        </a:p>
      </dsp:txBody>
      <dsp:txXfrm>
        <a:off x="2335748" y="1531924"/>
        <a:ext cx="1750015" cy="340427"/>
      </dsp:txXfrm>
    </dsp:sp>
    <dsp:sp modelId="{00645112-86B5-4784-923F-51328CEAA5F5}">
      <dsp:nvSpPr>
        <dsp:cNvPr id="0" name=""/>
        <dsp:cNvSpPr/>
      </dsp:nvSpPr>
      <dsp:spPr>
        <a:xfrm>
          <a:off x="1752409" y="2212780"/>
          <a:ext cx="2916692" cy="1191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admin builds the timetable</a:t>
          </a:r>
        </a:p>
      </dsp:txBody>
      <dsp:txXfrm>
        <a:off x="1752409" y="2212780"/>
        <a:ext cx="2916692" cy="1191496"/>
      </dsp:txXfrm>
    </dsp:sp>
    <dsp:sp modelId="{B5BCC1E1-5F8E-494D-975D-DA02A223262D}">
      <dsp:nvSpPr>
        <dsp:cNvPr id="0" name=""/>
        <dsp:cNvSpPr/>
      </dsp:nvSpPr>
      <dsp:spPr>
        <a:xfrm>
          <a:off x="3210756" y="1872352"/>
          <a:ext cx="0" cy="272342"/>
        </a:xfrm>
        <a:prstGeom prst="line">
          <a:avLst/>
        </a:prstGeom>
        <a:noFill/>
        <a:ln w="9525" cap="rnd" cmpd="sng" algn="ctr">
          <a:solidFill>
            <a:schemeClr val="accent5">
              <a:hueOff val="2436877"/>
              <a:satOff val="265"/>
              <a:lumOff val="0"/>
              <a:alphaOff val="0"/>
            </a:schemeClr>
          </a:solidFill>
          <a:prstDash val="dash"/>
        </a:ln>
        <a:effectLst/>
      </dsp:spPr>
      <dsp:style>
        <a:lnRef idx="1">
          <a:scrgbClr r="0" g="0" b="0"/>
        </a:lnRef>
        <a:fillRef idx="0">
          <a:scrgbClr r="0" g="0" b="0"/>
        </a:fillRef>
        <a:effectRef idx="0">
          <a:scrgbClr r="0" g="0" b="0"/>
        </a:effectRef>
        <a:fontRef idx="minor"/>
      </dsp:style>
    </dsp:sp>
    <dsp:sp modelId="{ECC6BA6B-7E2D-4945-BB67-1004FAA46F6B}">
      <dsp:nvSpPr>
        <dsp:cNvPr id="0" name=""/>
        <dsp:cNvSpPr/>
      </dsp:nvSpPr>
      <dsp:spPr>
        <a:xfrm>
          <a:off x="3176713" y="2144694"/>
          <a:ext cx="68085" cy="68085"/>
        </a:xfrm>
        <a:prstGeom prst="ellipse">
          <a:avLst/>
        </a:prstGeom>
        <a:solidFill>
          <a:schemeClr val="accent5">
            <a:hueOff val="2436877"/>
            <a:satOff val="265"/>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E70B41-C38A-4613-B4EC-C21A5F1E914D}">
      <dsp:nvSpPr>
        <dsp:cNvPr id="0" name=""/>
        <dsp:cNvSpPr/>
      </dsp:nvSpPr>
      <dsp:spPr>
        <a:xfrm>
          <a:off x="4085764" y="1531924"/>
          <a:ext cx="1750015" cy="340427"/>
        </a:xfrm>
        <a:prstGeom prst="rect">
          <a:avLst/>
        </a:prstGeom>
        <a:solidFill>
          <a:schemeClr val="accent5">
            <a:hueOff val="4873755"/>
            <a:satOff val="530"/>
            <a:lumOff val="-1"/>
            <a:alphaOff val="0"/>
          </a:schemeClr>
        </a:solidFill>
        <a:ln w="19050" cap="rnd" cmpd="sng" algn="ctr">
          <a:solidFill>
            <a:schemeClr val="accent5">
              <a:hueOff val="4873755"/>
              <a:satOff val="530"/>
              <a:lumOff val="-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May–June</a:t>
          </a:r>
        </a:p>
      </dsp:txBody>
      <dsp:txXfrm>
        <a:off x="4085764" y="1531924"/>
        <a:ext cx="1750015" cy="340427"/>
      </dsp:txXfrm>
    </dsp:sp>
    <dsp:sp modelId="{DC3C0F4A-41D7-4ADB-BA4C-D0AD803E6445}">
      <dsp:nvSpPr>
        <dsp:cNvPr id="0" name=""/>
        <dsp:cNvSpPr/>
      </dsp:nvSpPr>
      <dsp:spPr>
        <a:xfrm>
          <a:off x="3502425" y="0"/>
          <a:ext cx="2916692" cy="1191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adjustments for students that meet criteria--plan to go to summer school, failed a required class, missing requirement etc.</a:t>
          </a:r>
        </a:p>
      </dsp:txBody>
      <dsp:txXfrm>
        <a:off x="3502425" y="0"/>
        <a:ext cx="2916692" cy="1191496"/>
      </dsp:txXfrm>
    </dsp:sp>
    <dsp:sp modelId="{A10B9FB1-E239-4192-ABA8-AD2ACCEB020B}">
      <dsp:nvSpPr>
        <dsp:cNvPr id="0" name=""/>
        <dsp:cNvSpPr/>
      </dsp:nvSpPr>
      <dsp:spPr>
        <a:xfrm>
          <a:off x="4960771" y="1259582"/>
          <a:ext cx="0" cy="272342"/>
        </a:xfrm>
        <a:prstGeom prst="line">
          <a:avLst/>
        </a:prstGeom>
        <a:noFill/>
        <a:ln w="9525" cap="rnd" cmpd="sng" algn="ctr">
          <a:solidFill>
            <a:schemeClr val="accent5">
              <a:hueOff val="4873755"/>
              <a:satOff val="530"/>
              <a:lumOff val="-1"/>
              <a:alphaOff val="0"/>
            </a:schemeClr>
          </a:solidFill>
          <a:prstDash val="dash"/>
        </a:ln>
        <a:effectLst/>
      </dsp:spPr>
      <dsp:style>
        <a:lnRef idx="1">
          <a:scrgbClr r="0" g="0" b="0"/>
        </a:lnRef>
        <a:fillRef idx="0">
          <a:scrgbClr r="0" g="0" b="0"/>
        </a:fillRef>
        <a:effectRef idx="0">
          <a:scrgbClr r="0" g="0" b="0"/>
        </a:effectRef>
        <a:fontRef idx="minor"/>
      </dsp:style>
    </dsp:sp>
    <dsp:sp modelId="{5E55463C-B6CA-4DEE-97BB-76C12F9E7B17}">
      <dsp:nvSpPr>
        <dsp:cNvPr id="0" name=""/>
        <dsp:cNvSpPr/>
      </dsp:nvSpPr>
      <dsp:spPr>
        <a:xfrm>
          <a:off x="4926729" y="1191496"/>
          <a:ext cx="68085" cy="68085"/>
        </a:xfrm>
        <a:prstGeom prst="ellipse">
          <a:avLst/>
        </a:prstGeom>
        <a:solidFill>
          <a:schemeClr val="accent5">
            <a:hueOff val="4873755"/>
            <a:satOff val="530"/>
            <a:lumOff val="-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C3E1E2-0351-419F-9038-DB231518C873}">
      <dsp:nvSpPr>
        <dsp:cNvPr id="0" name=""/>
        <dsp:cNvSpPr/>
      </dsp:nvSpPr>
      <dsp:spPr>
        <a:xfrm rot="5400000">
          <a:off x="6540573" y="827130"/>
          <a:ext cx="340427" cy="1750015"/>
        </a:xfrm>
        <a:prstGeom prst="round2SameRect">
          <a:avLst/>
        </a:prstGeom>
        <a:solidFill>
          <a:schemeClr val="accent5">
            <a:hueOff val="7310632"/>
            <a:satOff val="795"/>
            <a:lumOff val="-1"/>
            <a:alphaOff val="0"/>
          </a:schemeClr>
        </a:solidFill>
        <a:ln w="19050" cap="rnd" cmpd="sng" algn="ctr">
          <a:solidFill>
            <a:schemeClr val="accent5">
              <a:hueOff val="7310632"/>
              <a:satOff val="795"/>
              <a:lumOff val="-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September</a:t>
          </a:r>
        </a:p>
      </dsp:txBody>
      <dsp:txXfrm rot="-5400000">
        <a:off x="5835779" y="1548542"/>
        <a:ext cx="1733397" cy="307191"/>
      </dsp:txXfrm>
    </dsp:sp>
    <dsp:sp modelId="{7E1C3AD3-D82A-4A22-9FAC-A9BD11AC91C3}">
      <dsp:nvSpPr>
        <dsp:cNvPr id="0" name=""/>
        <dsp:cNvSpPr/>
      </dsp:nvSpPr>
      <dsp:spPr>
        <a:xfrm>
          <a:off x="5252441" y="2212780"/>
          <a:ext cx="2916692" cy="1191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NOTE: you will be unable to change courses in September, so make sure you choose correctly and have your courses set in May.</a:t>
          </a:r>
        </a:p>
      </dsp:txBody>
      <dsp:txXfrm>
        <a:off x="5252441" y="2212780"/>
        <a:ext cx="2916692" cy="1191496"/>
      </dsp:txXfrm>
    </dsp:sp>
    <dsp:sp modelId="{8F219B91-AB08-4922-91A1-EB1579D728CD}">
      <dsp:nvSpPr>
        <dsp:cNvPr id="0" name=""/>
        <dsp:cNvSpPr/>
      </dsp:nvSpPr>
      <dsp:spPr>
        <a:xfrm>
          <a:off x="6710787" y="1872352"/>
          <a:ext cx="0" cy="272342"/>
        </a:xfrm>
        <a:prstGeom prst="line">
          <a:avLst/>
        </a:prstGeom>
        <a:noFill/>
        <a:ln w="9525" cap="rnd" cmpd="sng" algn="ctr">
          <a:solidFill>
            <a:schemeClr val="accent5">
              <a:hueOff val="7310632"/>
              <a:satOff val="795"/>
              <a:lumOff val="-1"/>
              <a:alphaOff val="0"/>
            </a:schemeClr>
          </a:solidFill>
          <a:prstDash val="dash"/>
        </a:ln>
        <a:effectLst/>
      </dsp:spPr>
      <dsp:style>
        <a:lnRef idx="1">
          <a:scrgbClr r="0" g="0" b="0"/>
        </a:lnRef>
        <a:fillRef idx="0">
          <a:scrgbClr r="0" g="0" b="0"/>
        </a:fillRef>
        <a:effectRef idx="0">
          <a:scrgbClr r="0" g="0" b="0"/>
        </a:effectRef>
        <a:fontRef idx="minor"/>
      </dsp:style>
    </dsp:sp>
    <dsp:sp modelId="{906A0C9B-A611-4409-8714-36895A959C2B}">
      <dsp:nvSpPr>
        <dsp:cNvPr id="0" name=""/>
        <dsp:cNvSpPr/>
      </dsp:nvSpPr>
      <dsp:spPr>
        <a:xfrm>
          <a:off x="6676744" y="2144694"/>
          <a:ext cx="68085" cy="68085"/>
        </a:xfrm>
        <a:prstGeom prst="ellipse">
          <a:avLst/>
        </a:prstGeom>
        <a:solidFill>
          <a:schemeClr val="accent5">
            <a:hueOff val="7310632"/>
            <a:satOff val="795"/>
            <a:lumOff val="-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42" name="Rectangle 2">
            <a:extLst>
              <a:ext uri="{FF2B5EF4-FFF2-40B4-BE49-F238E27FC236}">
                <a16:creationId xmlns:a16="http://schemas.microsoft.com/office/drawing/2014/main" id="{5D74CA99-79D0-4568-9FA4-C38B850A572C}"/>
              </a:ext>
            </a:extLst>
          </p:cNvPr>
          <p:cNvSpPr>
            <a:spLocks noGrp="1" noChangeArrowheads="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29443" name="Rectangle 3">
            <a:extLst>
              <a:ext uri="{FF2B5EF4-FFF2-40B4-BE49-F238E27FC236}">
                <a16:creationId xmlns:a16="http://schemas.microsoft.com/office/drawing/2014/main" id="{35DA4CD6-934B-4438-B0C7-1F6EB26ACC54}"/>
              </a:ext>
            </a:extLst>
          </p:cNvPr>
          <p:cNvSpPr>
            <a:spLocks noGrp="1" noChangeArrowheads="1"/>
          </p:cNvSpPr>
          <p:nvPr>
            <p:ph type="dt" sz="quarter" idx="1"/>
          </p:nvPr>
        </p:nvSpPr>
        <p:spPr bwMode="auto">
          <a:xfrm>
            <a:off x="3971925" y="0"/>
            <a:ext cx="30384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829444" name="Rectangle 4">
            <a:extLst>
              <a:ext uri="{FF2B5EF4-FFF2-40B4-BE49-F238E27FC236}">
                <a16:creationId xmlns:a16="http://schemas.microsoft.com/office/drawing/2014/main" id="{035BF689-2429-4B6B-A13E-CCD93F763B64}"/>
              </a:ext>
            </a:extLst>
          </p:cNvPr>
          <p:cNvSpPr>
            <a:spLocks noGrp="1" noChangeArrowheads="1"/>
          </p:cNvSpPr>
          <p:nvPr>
            <p:ph type="ftr" sz="quarter" idx="2"/>
          </p:nvPr>
        </p:nvSpPr>
        <p:spPr bwMode="auto">
          <a:xfrm>
            <a:off x="0" y="8831263"/>
            <a:ext cx="30384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29445" name="Rectangle 5">
            <a:extLst>
              <a:ext uri="{FF2B5EF4-FFF2-40B4-BE49-F238E27FC236}">
                <a16:creationId xmlns:a16="http://schemas.microsoft.com/office/drawing/2014/main" id="{3EA4524D-3333-42F0-9D74-DC5C216CD5D1}"/>
              </a:ext>
            </a:extLst>
          </p:cNvPr>
          <p:cNvSpPr>
            <a:spLocks noGrp="1" noChangeArrowheads="1"/>
          </p:cNvSpPr>
          <p:nvPr>
            <p:ph type="sldNum" sz="quarter" idx="3"/>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lgn="r">
              <a:defRPr sz="1200">
                <a:ea typeface="MS PGothic" panose="020B0600070205080204" pitchFamily="34" charset="-128"/>
              </a:defRPr>
            </a:lvl1pPr>
          </a:lstStyle>
          <a:p>
            <a:fld id="{D5BE2F4A-722D-441D-8D2A-30D8B59FB11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89586510-F784-4A95-92D7-805F2E2EA8E4}"/>
              </a:ext>
            </a:extLst>
          </p:cNvPr>
          <p:cNvSpPr>
            <a:spLocks noGrp="1" noChangeArrowheads="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4755" name="Rectangle 3">
            <a:extLst>
              <a:ext uri="{FF2B5EF4-FFF2-40B4-BE49-F238E27FC236}">
                <a16:creationId xmlns:a16="http://schemas.microsoft.com/office/drawing/2014/main" id="{EDFDE245-B210-4994-B7CE-F1F503F2D368}"/>
              </a:ext>
            </a:extLst>
          </p:cNvPr>
          <p:cNvSpPr>
            <a:spLocks noGrp="1" noChangeArrowheads="1"/>
          </p:cNvSpPr>
          <p:nvPr>
            <p:ph type="dt" idx="1"/>
          </p:nvPr>
        </p:nvSpPr>
        <p:spPr bwMode="auto">
          <a:xfrm>
            <a:off x="3971925" y="0"/>
            <a:ext cx="30384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74756" name="Rectangle 4">
            <a:extLst>
              <a:ext uri="{FF2B5EF4-FFF2-40B4-BE49-F238E27FC236}">
                <a16:creationId xmlns:a16="http://schemas.microsoft.com/office/drawing/2014/main" id="{FD6FDF5D-B915-4655-AA96-3D59478D6646}"/>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sp>
      <p:sp>
        <p:nvSpPr>
          <p:cNvPr id="74757" name="Rectangle 5">
            <a:extLst>
              <a:ext uri="{FF2B5EF4-FFF2-40B4-BE49-F238E27FC236}">
                <a16:creationId xmlns:a16="http://schemas.microsoft.com/office/drawing/2014/main" id="{951FF154-2629-47B4-A592-DAD5CA7985CA}"/>
              </a:ext>
            </a:extLst>
          </p:cNvPr>
          <p:cNvSpPr>
            <a:spLocks noGrp="1" noChangeArrowheads="1"/>
          </p:cNvSpPr>
          <p:nvPr>
            <p:ph type="body" sz="quarter" idx="3"/>
          </p:nvPr>
        </p:nvSpPr>
        <p:spPr bwMode="auto">
          <a:xfrm>
            <a:off x="935038" y="4416425"/>
            <a:ext cx="5140325" cy="418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a:extLst>
              <a:ext uri="{FF2B5EF4-FFF2-40B4-BE49-F238E27FC236}">
                <a16:creationId xmlns:a16="http://schemas.microsoft.com/office/drawing/2014/main" id="{CE9FA6CA-4E8E-476F-8FE4-7644A6BF7171}"/>
              </a:ext>
            </a:extLst>
          </p:cNvPr>
          <p:cNvSpPr>
            <a:spLocks noGrp="1" noChangeArrowheads="1"/>
          </p:cNvSpPr>
          <p:nvPr>
            <p:ph type="ftr" sz="quarter" idx="4"/>
          </p:nvPr>
        </p:nvSpPr>
        <p:spPr bwMode="auto">
          <a:xfrm>
            <a:off x="0" y="8831263"/>
            <a:ext cx="30384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4759" name="Rectangle 7">
            <a:extLst>
              <a:ext uri="{FF2B5EF4-FFF2-40B4-BE49-F238E27FC236}">
                <a16:creationId xmlns:a16="http://schemas.microsoft.com/office/drawing/2014/main" id="{1A9231D0-DDE8-4D9B-A6B4-57BAE3E97E79}"/>
              </a:ext>
            </a:extLst>
          </p:cNvPr>
          <p:cNvSpPr>
            <a:spLocks noGrp="1" noChangeArrowheads="1"/>
          </p:cNvSpPr>
          <p:nvPr>
            <p:ph type="sldNum" sz="quarter" idx="5"/>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lgn="r">
              <a:defRPr sz="1200">
                <a:ea typeface="MS PGothic" panose="020B0600070205080204" pitchFamily="34" charset="-128"/>
              </a:defRPr>
            </a:lvl1pPr>
          </a:lstStyle>
          <a:p>
            <a:fld id="{50798FF9-7347-4805-AC57-779A6E99771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2DA12AF-86E2-42B1-9115-F135FF746F92}"/>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C7F60-5FD3-469F-BB33-F923E7FA4C7A}" type="slidenum">
              <a:rPr lang="en-US" altLang="en-US" sz="1200">
                <a:ea typeface="MS PGothic" panose="020B0600070205080204" pitchFamily="34" charset="-128"/>
              </a:rPr>
              <a:pPr/>
              <a:t>1</a:t>
            </a:fld>
            <a:endParaRPr lang="en-US" altLang="en-US" sz="1200">
              <a:ea typeface="MS PGothic" panose="020B0600070205080204" pitchFamily="34" charset="-128"/>
            </a:endParaRPr>
          </a:p>
        </p:txBody>
      </p:sp>
      <p:sp>
        <p:nvSpPr>
          <p:cNvPr id="75778" name="Rectangle 2">
            <a:extLst>
              <a:ext uri="{FF2B5EF4-FFF2-40B4-BE49-F238E27FC236}">
                <a16:creationId xmlns:a16="http://schemas.microsoft.com/office/drawing/2014/main" id="{27FD102B-8D0D-4845-8D38-8FB83DCE8851}"/>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7693996-95C5-4F90-81E2-124BAF10F46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9F7BF65-B66D-4748-82C2-8A1695154935}"/>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97858369-B5B0-4FD8-8F96-74C89140E037}" type="slidenum">
              <a:rPr lang="en-US" altLang="en-US" sz="1200">
                <a:ea typeface="MS PGothic" panose="020B0600070205080204" pitchFamily="34" charset="-128"/>
              </a:rPr>
              <a:pPr/>
              <a:t>3</a:t>
            </a:fld>
            <a:endParaRPr lang="en-US" altLang="en-US" sz="1200">
              <a:ea typeface="MS PGothic" panose="020B0600070205080204" pitchFamily="34" charset="-128"/>
            </a:endParaRPr>
          </a:p>
        </p:txBody>
      </p:sp>
      <p:sp>
        <p:nvSpPr>
          <p:cNvPr id="77826" name="Rectangle 2">
            <a:extLst>
              <a:ext uri="{FF2B5EF4-FFF2-40B4-BE49-F238E27FC236}">
                <a16:creationId xmlns:a16="http://schemas.microsoft.com/office/drawing/2014/main" id="{C6743491-2E67-4E22-9690-6387732FEE51}"/>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31671BC6-234B-4A71-9F96-628790D0FFA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2E13B2B-A0DB-4EF7-8BBF-90F8ED748EF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19664EEB-44D6-4D3D-BACF-538E7EDA960A}" type="slidenum">
              <a:rPr lang="en-US" altLang="en-US" sz="1200">
                <a:ea typeface="MS PGothic" panose="020B0600070205080204" pitchFamily="34" charset="-128"/>
              </a:rPr>
              <a:pPr/>
              <a:t>4</a:t>
            </a:fld>
            <a:endParaRPr lang="en-US" altLang="en-US" sz="1200">
              <a:ea typeface="MS PGothic" panose="020B0600070205080204" pitchFamily="34" charset="-128"/>
            </a:endParaRPr>
          </a:p>
        </p:txBody>
      </p:sp>
      <p:sp>
        <p:nvSpPr>
          <p:cNvPr id="78850" name="Rectangle 2">
            <a:extLst>
              <a:ext uri="{FF2B5EF4-FFF2-40B4-BE49-F238E27FC236}">
                <a16:creationId xmlns:a16="http://schemas.microsoft.com/office/drawing/2014/main" id="{E9D6BDF1-DF9A-4318-9F2E-C5316993595B}"/>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266D9B86-96EB-4DA5-84BE-ED54A9F2E53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73BCF8E-9CCC-4496-BE91-CE117E70C1E5}"/>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4D0C563F-142A-4AEA-8369-832704DC06CB}" type="slidenum">
              <a:rPr lang="en-US" altLang="en-US" sz="1200">
                <a:ea typeface="MS PGothic" panose="020B0600070205080204" pitchFamily="34" charset="-128"/>
              </a:rPr>
              <a:pPr/>
              <a:t>11</a:t>
            </a:fld>
            <a:endParaRPr lang="en-US" altLang="en-US" sz="1200">
              <a:ea typeface="MS PGothic" panose="020B0600070205080204" pitchFamily="34" charset="-128"/>
            </a:endParaRPr>
          </a:p>
        </p:txBody>
      </p:sp>
      <p:sp>
        <p:nvSpPr>
          <p:cNvPr id="289794" name="Rectangle 2">
            <a:extLst>
              <a:ext uri="{FF2B5EF4-FFF2-40B4-BE49-F238E27FC236}">
                <a16:creationId xmlns:a16="http://schemas.microsoft.com/office/drawing/2014/main" id="{EFBD0DCC-CB2D-44E6-A0E2-41357B30E47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FC20E5CA-7E6F-4C68-AA7A-69EA21436CE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B047159-75AB-4E0A-9DD8-17788FB41CA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2B215B70-9D00-43AB-9566-171EC865DF40}" type="slidenum">
              <a:rPr lang="en-US" altLang="en-US" sz="1200">
                <a:ea typeface="MS PGothic" panose="020B0600070205080204" pitchFamily="34" charset="-128"/>
              </a:rPr>
              <a:pPr/>
              <a:t>12</a:t>
            </a:fld>
            <a:endParaRPr lang="en-US" altLang="en-US" sz="1200">
              <a:ea typeface="MS PGothic" panose="020B0600070205080204" pitchFamily="34" charset="-128"/>
            </a:endParaRPr>
          </a:p>
        </p:txBody>
      </p:sp>
      <p:sp>
        <p:nvSpPr>
          <p:cNvPr id="82946" name="Rectangle 2">
            <a:extLst>
              <a:ext uri="{FF2B5EF4-FFF2-40B4-BE49-F238E27FC236}">
                <a16:creationId xmlns:a16="http://schemas.microsoft.com/office/drawing/2014/main" id="{B922EA18-38B0-4B01-A34C-41BA1F172D6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EE50413E-F75D-4CA5-9B84-C6CE07746F0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84DDE64-FE65-4B7D-80E0-7E18984732ED}"/>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75012F54-C036-47E7-8F9A-0D1F88141961}" type="slidenum">
              <a:rPr lang="en-US" altLang="en-US" sz="1200">
                <a:ea typeface="MS PGothic" panose="020B0600070205080204" pitchFamily="34" charset="-128"/>
              </a:rPr>
              <a:pPr/>
              <a:t>13</a:t>
            </a:fld>
            <a:endParaRPr lang="en-US" altLang="en-US" sz="1200">
              <a:ea typeface="MS PGothic" panose="020B0600070205080204" pitchFamily="34" charset="-128"/>
            </a:endParaRPr>
          </a:p>
        </p:txBody>
      </p:sp>
      <p:sp>
        <p:nvSpPr>
          <p:cNvPr id="84994" name="Rectangle 2">
            <a:extLst>
              <a:ext uri="{FF2B5EF4-FFF2-40B4-BE49-F238E27FC236}">
                <a16:creationId xmlns:a16="http://schemas.microsoft.com/office/drawing/2014/main" id="{D82593C9-A9DA-4310-9FA3-49F737269924}"/>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B642D8BD-8843-4587-AFC4-00ED04B3A95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FA48D10-FD62-4CB8-85D0-2417AE9E8ED6}"/>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23ECE7E5-16B4-40DF-9BC1-54E66D6CA979}" type="slidenum">
              <a:rPr lang="en-US" altLang="en-US" sz="1200">
                <a:ea typeface="MS PGothic" panose="020B0600070205080204" pitchFamily="34" charset="-128"/>
              </a:rPr>
              <a:pPr/>
              <a:t>14</a:t>
            </a:fld>
            <a:endParaRPr lang="en-US" altLang="en-US" sz="1200">
              <a:ea typeface="MS PGothic" panose="020B0600070205080204" pitchFamily="34" charset="-128"/>
            </a:endParaRPr>
          </a:p>
        </p:txBody>
      </p:sp>
      <p:sp>
        <p:nvSpPr>
          <p:cNvPr id="87042" name="Rectangle 2">
            <a:extLst>
              <a:ext uri="{FF2B5EF4-FFF2-40B4-BE49-F238E27FC236}">
                <a16:creationId xmlns:a16="http://schemas.microsoft.com/office/drawing/2014/main" id="{A71197BB-9B08-42FA-94BB-46853AE409E2}"/>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8C292AAA-BB0C-4C09-8402-F286173531C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E42BE82-01A8-436B-95A2-396E7942C5A6}"/>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Osaka" charset="-128"/>
              </a:defRPr>
            </a:lvl1pPr>
            <a:lvl2pPr marL="755650" indent="-290513">
              <a:defRPr sz="2400">
                <a:solidFill>
                  <a:schemeClr val="tx1"/>
                </a:solidFill>
                <a:latin typeface="Arial" panose="020B0604020202020204" pitchFamily="34" charset="0"/>
                <a:ea typeface="Osaka" charset="-128"/>
              </a:defRPr>
            </a:lvl2pPr>
            <a:lvl3pPr marL="1163638" indent="-231775">
              <a:defRPr sz="2400">
                <a:solidFill>
                  <a:schemeClr val="tx1"/>
                </a:solidFill>
                <a:latin typeface="Arial" panose="020B0604020202020204" pitchFamily="34" charset="0"/>
                <a:ea typeface="Osaka" charset="-128"/>
              </a:defRPr>
            </a:lvl3pPr>
            <a:lvl4pPr marL="1630363" indent="-231775">
              <a:defRPr sz="2400">
                <a:solidFill>
                  <a:schemeClr val="tx1"/>
                </a:solidFill>
                <a:latin typeface="Arial" panose="020B0604020202020204" pitchFamily="34" charset="0"/>
                <a:ea typeface="Osaka" charset="-128"/>
              </a:defRPr>
            </a:lvl4pPr>
            <a:lvl5pPr marL="2095500" indent="-231775">
              <a:defRPr sz="2400">
                <a:solidFill>
                  <a:schemeClr val="tx1"/>
                </a:solidFill>
                <a:latin typeface="Arial" panose="020B0604020202020204" pitchFamily="34" charset="0"/>
                <a:ea typeface="Osaka"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84A5278C-A923-4217-8464-3B6C0F261797}" type="slidenum">
              <a:rPr lang="en-US" altLang="en-US" sz="1200">
                <a:ea typeface="MS PGothic" panose="020B0600070205080204" pitchFamily="34" charset="-128"/>
              </a:rPr>
              <a:pPr/>
              <a:t>17</a:t>
            </a:fld>
            <a:endParaRPr lang="en-US" altLang="en-US" sz="1200">
              <a:ea typeface="MS PGothic" panose="020B0600070205080204" pitchFamily="34" charset="-128"/>
            </a:endParaRPr>
          </a:p>
        </p:txBody>
      </p:sp>
      <p:sp>
        <p:nvSpPr>
          <p:cNvPr id="96258" name="Rectangle 2">
            <a:extLst>
              <a:ext uri="{FF2B5EF4-FFF2-40B4-BE49-F238E27FC236}">
                <a16:creationId xmlns:a16="http://schemas.microsoft.com/office/drawing/2014/main" id="{CFCCB6A1-B637-4BE8-9C3F-A41CBB5A398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CBAEBF3-99A1-4917-A315-AAC50570E0B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46893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30007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064668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4139031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41320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12/8/2025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39981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12/8/2025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0409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52603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612690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613D5-608A-4A6A-88E8-1F86DEF8B377}"/>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7C29AF4-CBC6-4714-866B-B6EB257E36A7}"/>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F406FA-9CBB-453B-BDA0-C5514C7FBAA8}"/>
              </a:ext>
            </a:extLst>
          </p:cNvPr>
          <p:cNvSpPr>
            <a:spLocks noGrp="1"/>
          </p:cNvSpPr>
          <p:nvPr>
            <p:ph type="sldNum" sz="quarter" idx="16"/>
          </p:nvPr>
        </p:nvSpPr>
        <p:spPr/>
        <p:txBody>
          <a:bodyPr/>
          <a:lstStyle>
            <a:lvl1pPr>
              <a:defRPr/>
            </a:lvl1pPr>
          </a:lstStyle>
          <a:p>
            <a:fld id="{3B0DBC6B-2EB6-4F74-B682-883A6ABB97C0}" type="slidenum">
              <a:rPr lang="en-US" altLang="en-US"/>
              <a:pPr/>
              <a:t>‹#›</a:t>
            </a:fld>
            <a:endParaRPr lang="en-US" altLang="en-US"/>
          </a:p>
        </p:txBody>
      </p:sp>
    </p:spTree>
    <p:extLst>
      <p:ext uri="{BB962C8B-B14F-4D97-AF65-F5344CB8AC3E}">
        <p14:creationId xmlns:p14="http://schemas.microsoft.com/office/powerpoint/2010/main" val="3562240422"/>
      </p:ext>
    </p:extLst>
  </p:cSld>
  <p:clrMapOvr>
    <a:masterClrMapping/>
  </p:clrMapOvr>
  <p:transition spd="med">
    <p:wipe/>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A6918FC-3943-4944-A970-6B657BB8B1CB}"/>
              </a:ext>
            </a:extLst>
          </p:cNvPr>
          <p:cNvSpPr>
            <a:spLocks noGrp="1"/>
          </p:cNvSpPr>
          <p:nvPr>
            <p:ph type="dt" sz="half" idx="15"/>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C27763-EF7B-4530-BC0B-B270A4D6A15F}"/>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BA6BAC-4E08-4E50-A9A5-D83A894B6707}"/>
              </a:ext>
            </a:extLst>
          </p:cNvPr>
          <p:cNvSpPr>
            <a:spLocks noGrp="1"/>
          </p:cNvSpPr>
          <p:nvPr>
            <p:ph type="sldNum" sz="quarter" idx="17"/>
          </p:nvPr>
        </p:nvSpPr>
        <p:spPr/>
        <p:txBody>
          <a:bodyPr/>
          <a:lstStyle>
            <a:lvl1pPr>
              <a:defRPr/>
            </a:lvl1pPr>
          </a:lstStyle>
          <a:p>
            <a:fld id="{F196ACD9-E289-477E-BBAC-0AF82C95BA2E}" type="slidenum">
              <a:rPr lang="en-US" altLang="en-US"/>
              <a:pPr/>
              <a:t>‹#›</a:t>
            </a:fld>
            <a:endParaRPr lang="en-US" altLang="en-US"/>
          </a:p>
        </p:txBody>
      </p:sp>
    </p:spTree>
    <p:extLst>
      <p:ext uri="{BB962C8B-B14F-4D97-AF65-F5344CB8AC3E}">
        <p14:creationId xmlns:p14="http://schemas.microsoft.com/office/powerpoint/2010/main" val="3556838331"/>
      </p:ext>
    </p:extLst>
  </p:cSld>
  <p:clrMapOvr>
    <a:masterClrMapping/>
  </p:clrMapOvr>
  <p:transition spd="med">
    <p:wipe/>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24132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129923F6-7EC6-4C0F-8DC0-0905670B24B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0FF25B4-3681-4309-A621-2FAF4051CF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A80523-71A7-41B8-B5F3-BE6EA703F114}"/>
              </a:ext>
            </a:extLst>
          </p:cNvPr>
          <p:cNvSpPr>
            <a:spLocks noGrp="1"/>
          </p:cNvSpPr>
          <p:nvPr>
            <p:ph type="sldNum" sz="quarter" idx="12"/>
          </p:nvPr>
        </p:nvSpPr>
        <p:spPr/>
        <p:txBody>
          <a:bodyPr/>
          <a:lstStyle>
            <a:lvl1pPr>
              <a:defRPr/>
            </a:lvl1pPr>
          </a:lstStyle>
          <a:p>
            <a:fld id="{90F661DE-AAA1-4451-AE3C-57F7BC90D27E}" type="slidenum">
              <a:rPr lang="en-US" altLang="en-US"/>
              <a:pPr/>
              <a:t>‹#›</a:t>
            </a:fld>
            <a:endParaRPr lang="en-US" altLang="en-US"/>
          </a:p>
        </p:txBody>
      </p:sp>
    </p:spTree>
    <p:extLst>
      <p:ext uri="{BB962C8B-B14F-4D97-AF65-F5344CB8AC3E}">
        <p14:creationId xmlns:p14="http://schemas.microsoft.com/office/powerpoint/2010/main" val="2091983276"/>
      </p:ext>
    </p:extLst>
  </p:cSld>
  <p:clrMapOvr>
    <a:masterClrMapping/>
  </p:clrMapOvr>
  <p:transition spd="med">
    <p:wipe/>
    <p:sndAc>
      <p:end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68300"/>
            <a:ext cx="7772400" cy="1143000"/>
          </a:xfrm>
        </p:spPr>
        <p:txBody>
          <a:bodyPr/>
          <a:lstStyle/>
          <a:p>
            <a:r>
              <a:rPr lang="en-US"/>
              <a:t>Click to edit Master title style</a:t>
            </a:r>
          </a:p>
        </p:txBody>
      </p:sp>
      <p:sp>
        <p:nvSpPr>
          <p:cNvPr id="3" name="Table Placeholder 2"/>
          <p:cNvSpPr>
            <a:spLocks noGrp="1"/>
          </p:cNvSpPr>
          <p:nvPr>
            <p:ph type="tbl" idx="1"/>
          </p:nvPr>
        </p:nvSpPr>
        <p:spPr>
          <a:xfrm>
            <a:off x="457200" y="1828800"/>
            <a:ext cx="8305800" cy="4267200"/>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E16CBDCA-7F8C-465A-AF12-728EA6BA4B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08C319-BBAB-4DBE-B02C-0625DA6471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E45075-97E7-4FC6-8E3E-E45D1775C1EB}"/>
              </a:ext>
            </a:extLst>
          </p:cNvPr>
          <p:cNvSpPr>
            <a:spLocks noGrp="1"/>
          </p:cNvSpPr>
          <p:nvPr>
            <p:ph type="sldNum" sz="quarter" idx="12"/>
          </p:nvPr>
        </p:nvSpPr>
        <p:spPr/>
        <p:txBody>
          <a:bodyPr/>
          <a:lstStyle>
            <a:lvl1pPr>
              <a:defRPr/>
            </a:lvl1pPr>
          </a:lstStyle>
          <a:p>
            <a:fld id="{C2103294-C8C4-4D81-BFB9-7A74200A8666}" type="slidenum">
              <a:rPr lang="en-US" altLang="en-US"/>
              <a:pPr/>
              <a:t>‹#›</a:t>
            </a:fld>
            <a:endParaRPr lang="en-US" altLang="en-US"/>
          </a:p>
        </p:txBody>
      </p:sp>
    </p:spTree>
    <p:extLst>
      <p:ext uri="{BB962C8B-B14F-4D97-AF65-F5344CB8AC3E}">
        <p14:creationId xmlns:p14="http://schemas.microsoft.com/office/powerpoint/2010/main" val="595800585"/>
      </p:ext>
    </p:extLst>
  </p:cSld>
  <p:clrMapOvr>
    <a:masterClrMapping/>
  </p:clrMapOvr>
  <p:transition spd="med">
    <p:wipe/>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1669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56284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29902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12/8/2025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435439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12/8/2025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75215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12/8/2025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52839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4518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12/8/2025</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4026239157"/>
      </p:ext>
    </p:extLst>
  </p:cSld>
  <p:clrMap bg1="dk1" tx1="lt1" bg2="dk2" tx2="lt2" accent1="accent1" accent2="accent2" accent3="accent3" accent4="accent4" accent5="accent5" accent6="accent6" hlink="hlink" folHlink="folHlink"/>
  <p:sldLayoutIdLst>
    <p:sldLayoutId id="2147486633" r:id="rId1"/>
    <p:sldLayoutId id="2147486634" r:id="rId2"/>
    <p:sldLayoutId id="2147486635" r:id="rId3"/>
    <p:sldLayoutId id="2147486636" r:id="rId4"/>
    <p:sldLayoutId id="2147486637" r:id="rId5"/>
    <p:sldLayoutId id="2147486638" r:id="rId6"/>
    <p:sldLayoutId id="2147486639" r:id="rId7"/>
    <p:sldLayoutId id="2147486640" r:id="rId8"/>
    <p:sldLayoutId id="2147486641" r:id="rId9"/>
    <p:sldLayoutId id="2147486642" r:id="rId10"/>
    <p:sldLayoutId id="2147486643" r:id="rId11"/>
    <p:sldLayoutId id="2147486644" r:id="rId12"/>
    <p:sldLayoutId id="2147486645" r:id="rId13"/>
    <p:sldLayoutId id="2147486646" r:id="rId14"/>
    <p:sldLayoutId id="2147486647" r:id="rId15"/>
    <p:sldLayoutId id="2147486648" r:id="rId16"/>
    <p:sldLayoutId id="2147486649" r:id="rId17"/>
    <p:sldLayoutId id="2147486650" r:id="rId18"/>
    <p:sldLayoutId id="2147486651" r:id="rId19"/>
    <p:sldLayoutId id="2147486652" r:id="rId20"/>
    <p:sldLayoutId id="2147486653" r:id="rId21"/>
  </p:sldLayoutIdLst>
  <p:transition spd="med">
    <p:wipe/>
    <p:sndAc>
      <p:endSnd/>
    </p:sndAc>
  </p:transition>
  <p:hf sldNum="0"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11" Type="http://schemas.openxmlformats.org/officeDocument/2006/relationships/image" Target="../media/image15.svg"/><Relationship Id="rId5" Type="http://schemas.openxmlformats.org/officeDocument/2006/relationships/image" Target="../media/image1.jpeg"/><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hyperlink" Target="https://you.ubc.ca/applying-ubc/requirements/canadian-high-schools#british-columbia" TargetMode="External"/><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www.sfu.ca/students/admission/admission-requirements/canadian-highschool/bc-yukon.html" TargetMode="External"/><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hyperlink" Target="https://www.uvic.ca/undergraduate/index.php"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17.sv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hyperlink" Target="https://www.surreyschools.ca/semiahmoo/page/52871/courses" TargetMode="Externa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hyperlink" Target="https://www.surreyschools.ca/semiahmoo/course-selection"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1.emf"/><Relationship Id="rId5" Type="http://schemas.openxmlformats.org/officeDocument/2006/relationships/oleObject" Target="../embeddings/oleObject2.bin"/><Relationship Id="rId10" Type="http://schemas.openxmlformats.org/officeDocument/2006/relationships/image" Target="../media/image22.emf"/><Relationship Id="rId4" Type="http://schemas.openxmlformats.org/officeDocument/2006/relationships/oleObject" Target="../embeddings/oleObject1.bin"/><Relationship Id="rId9" Type="http://schemas.openxmlformats.org/officeDocument/2006/relationships/package" Target="../embeddings/Microsoft_Word_Document.docx"/></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8.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E939936-0568-4D66-A797-958C778E9118}"/>
              </a:ext>
            </a:extLst>
          </p:cNvPr>
          <p:cNvSpPr>
            <a:spLocks noGrp="1" noChangeArrowheads="1"/>
          </p:cNvSpPr>
          <p:nvPr>
            <p:ph type="ctrTitle"/>
          </p:nvPr>
        </p:nvSpPr>
        <p:spPr>
          <a:xfrm>
            <a:off x="4782561" y="415829"/>
            <a:ext cx="3758989" cy="3329581"/>
          </a:xfrm>
          <a:extLst>
            <a:ext uri="{AF507438-7753-43E0-B8FC-AC1667EBCBE1}">
              <a14:hiddenEffects xmlns:a14="http://schemas.microsoft.com/office/drawing/2010/main">
                <a:effectLst>
                  <a:outerShdw blurRad="63500" dist="46662" dir="2115817" algn="ctr" rotWithShape="0">
                    <a:schemeClr val="bg2">
                      <a:alpha val="74997"/>
                    </a:schemeClr>
                  </a:outerShdw>
                </a:effectLst>
              </a14:hiddenEffects>
            </a:ext>
          </a:extLst>
        </p:spPr>
        <p:txBody>
          <a:bodyPr>
            <a:normAutofit/>
          </a:bodyPr>
          <a:lstStyle/>
          <a:p>
            <a:pPr marL="182880" indent="0" eaLnBrk="1" fontAlgn="auto" hangingPunct="1">
              <a:spcAft>
                <a:spcPts val="0"/>
              </a:spcAft>
              <a:buClr>
                <a:schemeClr val="accent6">
                  <a:lumMod val="75000"/>
                </a:schemeClr>
              </a:buClr>
              <a:buFont typeface="Georgia" panose="02040502050405020303" pitchFamily="18" charset="0"/>
              <a:buNone/>
              <a:defRPr/>
            </a:pPr>
            <a:r>
              <a:rPr lang="en-US" altLang="en-US" sz="4000">
                <a:effectLst>
                  <a:outerShdw blurRad="38100" dist="38100" dir="2700000" algn="tl">
                    <a:srgbClr val="C0C0C0"/>
                  </a:outerShdw>
                </a:effectLst>
                <a:latin typeface="Big Caslon" charset="0"/>
                <a:ea typeface="+mj-ea"/>
                <a:cs typeface="+mj-cs"/>
              </a:rPr>
              <a:t>COURSE SELECTION</a:t>
            </a:r>
          </a:p>
        </p:txBody>
      </p:sp>
      <p:sp>
        <p:nvSpPr>
          <p:cNvPr id="2051" name="Rectangle 3">
            <a:extLst>
              <a:ext uri="{FF2B5EF4-FFF2-40B4-BE49-F238E27FC236}">
                <a16:creationId xmlns:a16="http://schemas.microsoft.com/office/drawing/2014/main" id="{2F2AE0BA-03B0-4AB8-A28B-62A608E87998}"/>
              </a:ext>
            </a:extLst>
          </p:cNvPr>
          <p:cNvSpPr>
            <a:spLocks noGrp="1" noChangeArrowheads="1"/>
          </p:cNvSpPr>
          <p:nvPr>
            <p:ph type="subTitle" idx="1"/>
          </p:nvPr>
        </p:nvSpPr>
        <p:spPr>
          <a:xfrm>
            <a:off x="5113054" y="4094312"/>
            <a:ext cx="3298371" cy="861420"/>
          </a:xfrm>
        </p:spPr>
        <p:txBody>
          <a:bodyPr>
            <a:normAutofit/>
          </a:bodyPr>
          <a:lstStyle/>
          <a:p>
            <a:pPr>
              <a:defRPr/>
            </a:pPr>
            <a:r>
              <a:rPr lang="en-US" altLang="en-US" sz="3200">
                <a:effectLst>
                  <a:outerShdw blurRad="38100" dist="38100" dir="2700000" algn="tl">
                    <a:srgbClr val="C0C0C0"/>
                  </a:outerShdw>
                </a:effectLst>
              </a:rPr>
              <a:t>For Fall 2026</a:t>
            </a:r>
          </a:p>
        </p:txBody>
      </p:sp>
      <p:pic>
        <p:nvPicPr>
          <p:cNvPr id="71" name="Graphic 70" descr="Checkmark">
            <a:extLst>
              <a:ext uri="{FF2B5EF4-FFF2-40B4-BE49-F238E27FC236}">
                <a16:creationId xmlns:a16="http://schemas.microsoft.com/office/drawing/2014/main" id="{90C2920E-62FE-48D7-A8DD-9F9E51E0C8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890" y="792816"/>
            <a:ext cx="4087918" cy="4087918"/>
          </a:xfrm>
          <a:prstGeom prst="rect">
            <a:avLst/>
          </a:prstGeom>
          <a:effectLst/>
        </p:spPr>
      </p:pic>
      <p:pic>
        <p:nvPicPr>
          <p:cNvPr id="12" name="Audio 11">
            <a:extLst>
              <a:ext uri="{FF2B5EF4-FFF2-40B4-BE49-F238E27FC236}">
                <a16:creationId xmlns:a16="http://schemas.microsoft.com/office/drawing/2014/main" id="{54B19311-6CCE-21DC-7061-4393537122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2" name="TextBox 1">
            <a:extLst>
              <a:ext uri="{FF2B5EF4-FFF2-40B4-BE49-F238E27FC236}">
                <a16:creationId xmlns:a16="http://schemas.microsoft.com/office/drawing/2014/main" id="{4BB68A9C-204D-6131-BAAD-D5AFC54059C1}"/>
              </a:ext>
            </a:extLst>
          </p:cNvPr>
          <p:cNvSpPr txBox="1"/>
          <p:nvPr/>
        </p:nvSpPr>
        <p:spPr>
          <a:xfrm>
            <a:off x="224599" y="5473965"/>
            <a:ext cx="604976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u="sng" dirty="0">
                <a:solidFill>
                  <a:srgbClr val="FFFF00"/>
                </a:solidFill>
                <a:latin typeface="Arial"/>
                <a:ea typeface="Osaka"/>
                <a:cs typeface="Arial"/>
              </a:rPr>
              <a:t>This presentation has audio, so please make sure to click the audio icon in the lower right corner of each slide, or view it as a slideshow.</a:t>
            </a:r>
            <a:endParaRPr lang="en-US" sz="2000" b="1" i="1" u="sng" dirty="0">
              <a:solidFill>
                <a:srgbClr val="FFFFFF"/>
              </a:solidFill>
              <a:cs typeface="Arial"/>
            </a:endParaRPr>
          </a:p>
        </p:txBody>
      </p:sp>
    </p:spTree>
  </p:cSld>
  <p:clrMapOvr>
    <a:masterClrMapping/>
  </p:clrMapOvr>
  <p:transition spd="med" advTm="10719">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09ED2772-22EB-4305-A911-B1CB1E791FA0}"/>
              </a:ext>
            </a:extLst>
          </p:cNvPr>
          <p:cNvSpPr txBox="1"/>
          <p:nvPr/>
        </p:nvSpPr>
        <p:spPr>
          <a:xfrm>
            <a:off x="3501879" y="395045"/>
            <a:ext cx="4007403" cy="16419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457200" eaLnBrk="1" hangingPunct="1">
              <a:spcAft>
                <a:spcPts val="600"/>
              </a:spcAft>
            </a:pPr>
            <a:r>
              <a:rPr lang="en-US" sz="4200">
                <a:solidFill>
                  <a:schemeClr val="tx2"/>
                </a:solidFill>
                <a:latin typeface="+mj-lt"/>
                <a:ea typeface="+mj-ea"/>
                <a:cs typeface="+mj-cs"/>
              </a:rPr>
              <a:t>Other Careers Opportunities</a:t>
            </a:r>
          </a:p>
        </p:txBody>
      </p:sp>
      <p:pic>
        <p:nvPicPr>
          <p:cNvPr id="5" name="Picture 4">
            <a:extLst>
              <a:ext uri="{FF2B5EF4-FFF2-40B4-BE49-F238E27FC236}">
                <a16:creationId xmlns:a16="http://schemas.microsoft.com/office/drawing/2014/main" id="{EFCF8240-A7BF-45E2-8CFA-C7A6C900BEFD}"/>
              </a:ext>
            </a:extLst>
          </p:cNvPr>
          <p:cNvPicPr>
            <a:picLocks noChangeAspect="1"/>
          </p:cNvPicPr>
          <p:nvPr/>
        </p:nvPicPr>
        <p:blipFill rotWithShape="1">
          <a:blip r:embed="rId9"/>
          <a:srcRect l="70417" r="-3" b="-3"/>
          <a:stretch/>
        </p:blipFill>
        <p:spPr>
          <a:xfrm>
            <a:off x="20" y="10"/>
            <a:ext cx="3044191" cy="6857990"/>
          </a:xfrm>
          <a:prstGeom prst="rect">
            <a:avLst/>
          </a:prstGeom>
        </p:spPr>
      </p:pic>
      <p:sp>
        <p:nvSpPr>
          <p:cNvPr id="3" name="TextBox 2">
            <a:extLst>
              <a:ext uri="{FF2B5EF4-FFF2-40B4-BE49-F238E27FC236}">
                <a16:creationId xmlns:a16="http://schemas.microsoft.com/office/drawing/2014/main" id="{F30DAA6F-5285-4E18-A03D-07731C112620}"/>
              </a:ext>
            </a:extLst>
          </p:cNvPr>
          <p:cNvSpPr txBox="1"/>
          <p:nvPr/>
        </p:nvSpPr>
        <p:spPr>
          <a:xfrm>
            <a:off x="3558093" y="2035539"/>
            <a:ext cx="4663221" cy="380999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a:latin typeface="+mj-lt"/>
                <a:ea typeface="+mj-ea"/>
                <a:cs typeface="+mj-cs"/>
              </a:rPr>
              <a:t>High School on Campus (HSOC)</a:t>
            </a:r>
          </a:p>
          <a:p>
            <a:pPr marL="800100" lvl="1"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a:latin typeface="+mj-lt"/>
                <a:ea typeface="+mj-ea"/>
                <a:cs typeface="+mj-cs"/>
              </a:rPr>
              <a:t>Study at KPU, SFU or Douglas College  while you are still in high school and earn post secondary credits</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a:latin typeface="+mj-lt"/>
                <a:ea typeface="+mj-ea"/>
                <a:cs typeface="+mj-cs"/>
              </a:rPr>
              <a:t>Work Experience</a:t>
            </a:r>
          </a:p>
        </p:txBody>
      </p:sp>
      <p:sp>
        <p:nvSpPr>
          <p:cNvPr id="4" name="TextBox 3">
            <a:extLst>
              <a:ext uri="{FF2B5EF4-FFF2-40B4-BE49-F238E27FC236}">
                <a16:creationId xmlns:a16="http://schemas.microsoft.com/office/drawing/2014/main" id="{0CAAC55E-BBC2-EA04-DCF4-3E07FF85634F}"/>
              </a:ext>
            </a:extLst>
          </p:cNvPr>
          <p:cNvSpPr txBox="1"/>
          <p:nvPr/>
        </p:nvSpPr>
        <p:spPr>
          <a:xfrm>
            <a:off x="3560163" y="5799319"/>
            <a:ext cx="50779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Osaka"/>
                <a:cs typeface="Arial"/>
              </a:rPr>
              <a:t>See Ms. Pajic in the Career Office for more information  pajic_l@surreyschools.ca</a:t>
            </a:r>
            <a:endParaRPr lang="en-US" sz="2000"/>
          </a:p>
        </p:txBody>
      </p:sp>
      <p:pic>
        <p:nvPicPr>
          <p:cNvPr id="8" name="Audio 7">
            <a:extLst>
              <a:ext uri="{FF2B5EF4-FFF2-40B4-BE49-F238E27FC236}">
                <a16:creationId xmlns:a16="http://schemas.microsoft.com/office/drawing/2014/main" id="{153CDF9A-65D2-C4EA-A3FA-AA18E99FE6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27065276"/>
      </p:ext>
    </p:extLst>
  </p:cSld>
  <p:clrMapOvr>
    <a:masterClrMapping/>
  </p:clrMapOvr>
  <p:transition spd="med" advTm="40749">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75" name="Picture 74">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77" name="Oval 76">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9" name="Picture 78">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81" name="Picture 80">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83" name="Rectangle 82">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66" name="TextBox 1">
            <a:extLst>
              <a:ext uri="{FF2B5EF4-FFF2-40B4-BE49-F238E27FC236}">
                <a16:creationId xmlns:a16="http://schemas.microsoft.com/office/drawing/2014/main" id="{1F771DF0-0098-4602-B7B5-A59FC2B96E44}"/>
              </a:ext>
            </a:extLst>
          </p:cNvPr>
          <p:cNvSpPr txBox="1">
            <a:spLocks noChangeArrowheads="1"/>
          </p:cNvSpPr>
          <p:nvPr/>
        </p:nvSpPr>
        <p:spPr bwMode="auto">
          <a:xfrm>
            <a:off x="2197742" y="3670703"/>
            <a:ext cx="6213232" cy="11883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Arial" panose="020B0604020202020204" pitchFamily="34" charset="0"/>
                <a:ea typeface="Osaka" charset="-128"/>
              </a:defRPr>
            </a:lvl1pPr>
            <a:lvl2pPr marL="742950" indent="-285750">
              <a:defRPr sz="2400">
                <a:solidFill>
                  <a:schemeClr val="tx1"/>
                </a:solidFill>
                <a:latin typeface="Arial" panose="020B0604020202020204" pitchFamily="34" charset="0"/>
                <a:ea typeface="Osaka" charset="-128"/>
              </a:defRPr>
            </a:lvl2pPr>
            <a:lvl3pPr marL="1143000" indent="-228600">
              <a:defRPr sz="2400">
                <a:solidFill>
                  <a:schemeClr val="tx1"/>
                </a:solidFill>
                <a:latin typeface="Arial" panose="020B0604020202020204" pitchFamily="34" charset="0"/>
                <a:ea typeface="Osaka" charset="-128"/>
              </a:defRPr>
            </a:lvl3pPr>
            <a:lvl4pPr marL="1600200" indent="-228600">
              <a:defRPr sz="2400">
                <a:solidFill>
                  <a:schemeClr val="tx1"/>
                </a:solidFill>
                <a:latin typeface="Arial" panose="020B0604020202020204" pitchFamily="34" charset="0"/>
                <a:ea typeface="Osaka" charset="-128"/>
              </a:defRPr>
            </a:lvl4pPr>
            <a:lvl5pPr marL="2057400" indent="-228600">
              <a:defRPr sz="2400">
                <a:solidFill>
                  <a:schemeClr val="tx1"/>
                </a:solidFill>
                <a:latin typeface="Arial" panose="020B0604020202020204" pitchFamily="34" charset="0"/>
                <a:ea typeface="Osaka"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pPr defTabSz="457200" eaLnBrk="1" hangingPunct="1">
              <a:lnSpc>
                <a:spcPct val="90000"/>
              </a:lnSpc>
              <a:spcAft>
                <a:spcPts val="600"/>
              </a:spcAft>
              <a:defRPr/>
            </a:pPr>
            <a:r>
              <a:rPr lang="en-US" altLang="en-US" sz="3600" b="0" i="0" kern="1200">
                <a:solidFill>
                  <a:schemeClr val="tx2"/>
                </a:solidFill>
                <a:latin typeface="+mj-lt"/>
                <a:ea typeface="+mj-ea"/>
                <a:cs typeface="+mj-cs"/>
              </a:rPr>
              <a:t>WHAT DO I NEED TO APPLY TO POST-SECONDARY?</a:t>
            </a:r>
          </a:p>
        </p:txBody>
      </p:sp>
      <p:pic>
        <p:nvPicPr>
          <p:cNvPr id="70" name="Graphic 69" descr="Diploma Roll">
            <a:extLst>
              <a:ext uri="{FF2B5EF4-FFF2-40B4-BE49-F238E27FC236}">
                <a16:creationId xmlns:a16="http://schemas.microsoft.com/office/drawing/2014/main" id="{E646111F-292C-4032-9183-1DC192E11A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4997" y="-162823"/>
            <a:ext cx="4087918" cy="4087918"/>
          </a:xfrm>
          <a:prstGeom prst="rect">
            <a:avLst/>
          </a:prstGeom>
          <a:effectLst/>
        </p:spPr>
      </p:pic>
      <p:pic>
        <p:nvPicPr>
          <p:cNvPr id="4" name="Audio 3">
            <a:extLst>
              <a:ext uri="{FF2B5EF4-FFF2-40B4-BE49-F238E27FC236}">
                <a16:creationId xmlns:a16="http://schemas.microsoft.com/office/drawing/2014/main" id="{27DCB7A1-08CE-5DB0-86C5-A7AFC64330B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cSld>
  <p:clrMapOvr>
    <a:masterClrMapping/>
  </p:clrMapOvr>
  <p:transition spd="med" advTm="47394">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0A63366-F0C6-4906-8D88-08EF8AD35738}"/>
              </a:ext>
            </a:extLst>
          </p:cNvPr>
          <p:cNvSpPr>
            <a:spLocks noGrp="1" noChangeArrowheads="1"/>
          </p:cNvSpPr>
          <p:nvPr>
            <p:ph type="title"/>
          </p:nvPr>
        </p:nvSpPr>
        <p:spPr>
          <a:xfrm>
            <a:off x="971600" y="980728"/>
            <a:ext cx="7016567" cy="1143000"/>
          </a:xfrm>
        </p:spPr>
        <p:txBody>
          <a:bodyPr/>
          <a:lstStyle/>
          <a:p>
            <a:pPr marL="0" indent="0" algn="l" eaLnBrk="1" fontAlgn="auto" hangingPunct="1">
              <a:spcAft>
                <a:spcPts val="0"/>
              </a:spcAft>
              <a:buClr>
                <a:schemeClr val="accent6">
                  <a:lumMod val="75000"/>
                </a:schemeClr>
              </a:buClr>
              <a:buFont typeface="Georgia" panose="02040502050405020303" pitchFamily="18" charset="0"/>
              <a:buNone/>
              <a:defRPr/>
            </a:pPr>
            <a:r>
              <a:rPr lang="en-US" altLang="en-US" sz="4400">
                <a:ea typeface="+mj-ea"/>
                <a:cs typeface="+mj-cs"/>
              </a:rPr>
              <a:t>COLLEGE REQUIREMENTS</a:t>
            </a:r>
          </a:p>
        </p:txBody>
      </p:sp>
      <p:sp>
        <p:nvSpPr>
          <p:cNvPr id="40963" name="Rectangle 3">
            <a:extLst>
              <a:ext uri="{FF2B5EF4-FFF2-40B4-BE49-F238E27FC236}">
                <a16:creationId xmlns:a16="http://schemas.microsoft.com/office/drawing/2014/main" id="{EB9505AD-FBC0-4217-9FE1-12F462E7EE92}"/>
              </a:ext>
            </a:extLst>
          </p:cNvPr>
          <p:cNvSpPr>
            <a:spLocks noGrp="1" noChangeArrowheads="1"/>
          </p:cNvSpPr>
          <p:nvPr>
            <p:ph sz="quarter" idx="13"/>
          </p:nvPr>
        </p:nvSpPr>
        <p:spPr>
          <a:xfrm>
            <a:off x="1279525" y="2276475"/>
            <a:ext cx="6400800" cy="3097213"/>
          </a:xfrm>
        </p:spPr>
        <p:txBody>
          <a:bodyPr vert="horz" lIns="91440" tIns="45720" rIns="91440" bIns="45720" rtlCol="0" anchor="t">
            <a:normAutofit lnSpcReduction="10000"/>
          </a:bodyPr>
          <a:lstStyle/>
          <a:p>
            <a:pPr marL="342900" indent="-342900">
              <a:lnSpc>
                <a:spcPct val="90000"/>
              </a:lnSpc>
              <a:buClrTx/>
              <a:buFont typeface="Wingdings" panose="05000000000000000000" pitchFamily="2" charset="2"/>
              <a:buChar char="Ø"/>
              <a:defRPr/>
            </a:pPr>
            <a:r>
              <a:rPr lang="en-US" altLang="en-US">
                <a:solidFill>
                  <a:schemeClr val="tx1">
                    <a:lumMod val="85000"/>
                    <a:lumOff val="15000"/>
                  </a:schemeClr>
                </a:solidFill>
              </a:rPr>
              <a:t>ENGLISH 12 or English First People's 12 is the only course needed for </a:t>
            </a:r>
            <a:r>
              <a:rPr lang="en-US" altLang="en-US" u="sng">
                <a:solidFill>
                  <a:schemeClr val="tx1">
                    <a:lumMod val="85000"/>
                    <a:lumOff val="15000"/>
                  </a:schemeClr>
                </a:solidFill>
              </a:rPr>
              <a:t>general</a:t>
            </a:r>
            <a:r>
              <a:rPr lang="en-US" altLang="en-US">
                <a:solidFill>
                  <a:schemeClr val="tx1">
                    <a:lumMod val="85000"/>
                    <a:lumOff val="15000"/>
                  </a:schemeClr>
                </a:solidFill>
              </a:rPr>
              <a:t> admission.</a:t>
            </a:r>
            <a:endParaRPr lang="en-US">
              <a:solidFill>
                <a:schemeClr val="tx1">
                  <a:lumMod val="85000"/>
                  <a:lumOff val="15000"/>
                </a:schemeClr>
              </a:solidFill>
            </a:endParaRPr>
          </a:p>
          <a:p>
            <a:pPr marL="742950" lvl="1" indent="-342900">
              <a:lnSpc>
                <a:spcPct val="90000"/>
              </a:lnSpc>
              <a:buClrTx/>
              <a:buFont typeface="Wingdings" panose="05000000000000000000" pitchFamily="2" charset="2"/>
              <a:buChar char="Ø"/>
              <a:defRPr/>
            </a:pPr>
            <a:r>
              <a:rPr lang="en-US" altLang="en-US" i="1">
                <a:solidFill>
                  <a:schemeClr val="tx1">
                    <a:lumMod val="85000"/>
                    <a:lumOff val="15000"/>
                  </a:schemeClr>
                </a:solidFill>
              </a:rPr>
              <a:t> Kwantlen requires a minimum grade of 67% (C+) </a:t>
            </a:r>
          </a:p>
          <a:p>
            <a:pPr marL="742950" lvl="1" indent="-342900">
              <a:lnSpc>
                <a:spcPct val="90000"/>
              </a:lnSpc>
              <a:buClrTx/>
              <a:buFont typeface="Wingdings" panose="05000000000000000000" pitchFamily="2" charset="2"/>
              <a:buChar char="Ø"/>
              <a:defRPr/>
            </a:pPr>
            <a:r>
              <a:rPr lang="en-US" altLang="en-US" i="1">
                <a:solidFill>
                  <a:schemeClr val="tx1">
                    <a:lumMod val="85000"/>
                    <a:lumOff val="15000"/>
                  </a:schemeClr>
                </a:solidFill>
              </a:rPr>
              <a:t> Douglas College requires a minimum grade of 60% (C) </a:t>
            </a:r>
          </a:p>
          <a:p>
            <a:pPr marL="742950" lvl="1" indent="-342900">
              <a:lnSpc>
                <a:spcPct val="90000"/>
              </a:lnSpc>
              <a:buClrTx/>
              <a:buFont typeface="Wingdings" panose="05000000000000000000" pitchFamily="2" charset="2"/>
              <a:buChar char="Ø"/>
              <a:defRPr/>
            </a:pPr>
            <a:r>
              <a:rPr lang="en-US" altLang="en-US" i="1" err="1">
                <a:solidFill>
                  <a:schemeClr val="tx1">
                    <a:lumMod val="85000"/>
                    <a:lumOff val="15000"/>
                  </a:schemeClr>
                </a:solidFill>
              </a:rPr>
              <a:t>Langara</a:t>
            </a:r>
            <a:r>
              <a:rPr lang="en-US" altLang="en-US" i="1">
                <a:solidFill>
                  <a:schemeClr val="tx1">
                    <a:lumMod val="85000"/>
                    <a:lumOff val="15000"/>
                  </a:schemeClr>
                </a:solidFill>
              </a:rPr>
              <a:t> College requires either a 50% or a 70% in English 12 depending on program.</a:t>
            </a:r>
            <a:endParaRPr lang="en-US">
              <a:solidFill>
                <a:schemeClr val="tx1">
                  <a:lumMod val="85000"/>
                  <a:lumOff val="15000"/>
                </a:schemeClr>
              </a:solidFill>
            </a:endParaRPr>
          </a:p>
          <a:p>
            <a:pPr marL="342900" indent="-342900" eaLnBrk="1" hangingPunct="1">
              <a:lnSpc>
                <a:spcPct val="90000"/>
              </a:lnSpc>
              <a:buClrTx/>
              <a:buFont typeface="Wingdings" panose="05000000000000000000" pitchFamily="2" charset="2"/>
              <a:buChar char="Ø"/>
              <a:defRPr/>
            </a:pPr>
            <a:r>
              <a:rPr lang="en-US" altLang="en-US">
                <a:solidFill>
                  <a:schemeClr val="tx1">
                    <a:lumMod val="85000"/>
                    <a:lumOff val="15000"/>
                  </a:schemeClr>
                </a:solidFill>
              </a:rPr>
              <a:t>There are also </a:t>
            </a:r>
            <a:r>
              <a:rPr lang="en-US" altLang="en-US" b="1" u="sng">
                <a:solidFill>
                  <a:schemeClr val="tx1">
                    <a:lumMod val="85000"/>
                    <a:lumOff val="15000"/>
                  </a:schemeClr>
                </a:solidFill>
              </a:rPr>
              <a:t>program specific requirements </a:t>
            </a:r>
            <a:r>
              <a:rPr lang="en-US" altLang="en-US">
                <a:solidFill>
                  <a:schemeClr val="tx1">
                    <a:lumMod val="85000"/>
                    <a:lumOff val="15000"/>
                  </a:schemeClr>
                </a:solidFill>
              </a:rPr>
              <a:t>– especially Math requirements. Find out what you need!</a:t>
            </a:r>
          </a:p>
          <a:p>
            <a:pPr marL="45720" indent="0" eaLnBrk="1" hangingPunct="1">
              <a:lnSpc>
                <a:spcPct val="90000"/>
              </a:lnSpc>
              <a:buFont typeface="Georgia" panose="02040502050405020303" pitchFamily="18" charset="0"/>
              <a:buNone/>
              <a:defRPr/>
            </a:pPr>
            <a:endParaRPr lang="en-US" altLang="en-US"/>
          </a:p>
        </p:txBody>
      </p:sp>
      <p:pic>
        <p:nvPicPr>
          <p:cNvPr id="4" name="Audio 3">
            <a:extLst>
              <a:ext uri="{FF2B5EF4-FFF2-40B4-BE49-F238E27FC236}">
                <a16:creationId xmlns:a16="http://schemas.microsoft.com/office/drawing/2014/main" id="{0FC69CD6-61B4-1354-99EC-AB5114C1D1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35740">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A0E69D1-4D1B-4627-A2A8-B927BAB7F30E}"/>
              </a:ext>
            </a:extLst>
          </p:cNvPr>
          <p:cNvSpPr>
            <a:spLocks noGrp="1" noChangeArrowheads="1"/>
          </p:cNvSpPr>
          <p:nvPr>
            <p:ph type="title"/>
          </p:nvPr>
        </p:nvSpPr>
        <p:spPr>
          <a:xfrm>
            <a:off x="1205936" y="575965"/>
            <a:ext cx="6512511" cy="1143000"/>
          </a:xfrm>
        </p:spPr>
        <p:txBody>
          <a:bodyPr/>
          <a:lstStyle/>
          <a:p>
            <a:pPr marL="0" indent="0" algn="ctr" eaLnBrk="1" fontAlgn="auto" hangingPunct="1">
              <a:spcAft>
                <a:spcPts val="0"/>
              </a:spcAft>
              <a:buClr>
                <a:schemeClr val="accent6">
                  <a:lumMod val="75000"/>
                </a:schemeClr>
              </a:buClr>
              <a:buFont typeface="Georgia" panose="02040502050405020303" pitchFamily="18" charset="0"/>
              <a:buNone/>
              <a:defRPr/>
            </a:pPr>
            <a:r>
              <a:rPr lang="en-US" altLang="en-US">
                <a:ea typeface="+mj-ea"/>
                <a:cs typeface="+mj-cs"/>
              </a:rPr>
              <a:t>UBC REQUIREMENTS</a:t>
            </a:r>
            <a:br>
              <a:rPr lang="en-US" altLang="en-US">
                <a:ea typeface="+mj-ea"/>
                <a:cs typeface="+mj-cs"/>
              </a:rPr>
            </a:br>
            <a:r>
              <a:rPr lang="en-US" altLang="en-US" sz="2000">
                <a:ea typeface="+mj-ea"/>
                <a:cs typeface="+mj-cs"/>
              </a:rPr>
              <a:t>(MINIMUM ACADEMIC QUALIFICATIONS)</a:t>
            </a:r>
            <a:br>
              <a:rPr lang="en-US" altLang="en-US">
                <a:ea typeface="+mj-ea"/>
                <a:cs typeface="+mj-cs"/>
              </a:rPr>
            </a:br>
            <a:endParaRPr lang="en-US" altLang="en-US">
              <a:ea typeface="+mj-ea"/>
              <a:cs typeface="+mj-cs"/>
            </a:endParaRPr>
          </a:p>
        </p:txBody>
      </p:sp>
      <p:sp>
        <p:nvSpPr>
          <p:cNvPr id="40963" name="Rectangle 3">
            <a:extLst>
              <a:ext uri="{FF2B5EF4-FFF2-40B4-BE49-F238E27FC236}">
                <a16:creationId xmlns:a16="http://schemas.microsoft.com/office/drawing/2014/main" id="{834A6AC2-F817-4189-BEC6-67843AC4EFF8}"/>
              </a:ext>
            </a:extLst>
          </p:cNvPr>
          <p:cNvSpPr>
            <a:spLocks noGrp="1" noChangeArrowheads="1"/>
          </p:cNvSpPr>
          <p:nvPr>
            <p:ph sz="quarter" idx="13"/>
          </p:nvPr>
        </p:nvSpPr>
        <p:spPr>
          <a:xfrm>
            <a:off x="395288" y="1755775"/>
            <a:ext cx="4248150" cy="2519363"/>
          </a:xfrm>
        </p:spPr>
        <p:txBody>
          <a:bodyPr vert="horz" lIns="91440" tIns="45720" rIns="91440" bIns="45720" rtlCol="0" anchor="t">
            <a:normAutofit/>
          </a:bodyPr>
          <a:lstStyle/>
          <a:p>
            <a:pPr marL="342900" indent="-342900" eaLnBrk="1" hangingPunct="1">
              <a:buClrTx/>
              <a:buFont typeface="Wingdings" panose="05000000000000000000" pitchFamily="2" charset="2"/>
              <a:buChar char="Ø"/>
            </a:pPr>
            <a:endParaRPr lang="en-US" altLang="en-US"/>
          </a:p>
          <a:p>
            <a:pPr eaLnBrk="1" hangingPunct="1"/>
            <a:endParaRPr lang="en-US" altLang="en-US"/>
          </a:p>
        </p:txBody>
      </p:sp>
      <p:sp>
        <p:nvSpPr>
          <p:cNvPr id="40964" name="Rectangle 4">
            <a:extLst>
              <a:ext uri="{FF2B5EF4-FFF2-40B4-BE49-F238E27FC236}">
                <a16:creationId xmlns:a16="http://schemas.microsoft.com/office/drawing/2014/main" id="{B766B8AC-5D60-4E52-821F-45B756514F5C}"/>
              </a:ext>
            </a:extLst>
          </p:cNvPr>
          <p:cNvSpPr>
            <a:spLocks noGrp="1" noChangeArrowheads="1"/>
          </p:cNvSpPr>
          <p:nvPr>
            <p:ph sz="quarter" idx="14"/>
          </p:nvPr>
        </p:nvSpPr>
        <p:spPr>
          <a:xfrm>
            <a:off x="249107" y="2388669"/>
            <a:ext cx="8781916" cy="2373543"/>
          </a:xfrm>
        </p:spPr>
        <p:txBody>
          <a:bodyPr vert="horz" lIns="91440" tIns="45720" rIns="91440" bIns="45720" rtlCol="0" anchor="t">
            <a:normAutofit/>
          </a:bodyPr>
          <a:lstStyle/>
          <a:p>
            <a:pPr marL="0" indent="0">
              <a:buClrTx/>
              <a:buNone/>
              <a:defRPr/>
            </a:pPr>
            <a:r>
              <a:rPr lang="en-US" altLang="en-US" u="sng"/>
              <a:t>Click on link below for up to date admissions information on UBC.  Admissions requirements have changed in recent years, so check often and stay up to date!</a:t>
            </a:r>
          </a:p>
          <a:p>
            <a:pPr marL="0" indent="0">
              <a:buClrTx/>
              <a:buNone/>
              <a:defRPr/>
            </a:pPr>
            <a:endParaRPr lang="en-US" altLang="en-US"/>
          </a:p>
          <a:p>
            <a:pPr marL="342900" indent="-342900">
              <a:buFont typeface="Wingdings" charset="2"/>
              <a:buChar char="Ø"/>
              <a:defRPr/>
            </a:pPr>
            <a:r>
              <a:rPr lang="en-US">
                <a:ea typeface="+mj-lt"/>
                <a:cs typeface="+mj-lt"/>
                <a:hlinkClick r:id="rId5"/>
              </a:rPr>
              <a:t>https://you.ubc.ca/applying-ubc/requirements/canadian-high-schools#british-columbia</a:t>
            </a:r>
            <a:endParaRPr lang="en-US"/>
          </a:p>
        </p:txBody>
      </p:sp>
      <p:sp>
        <p:nvSpPr>
          <p:cNvPr id="2" name="TextBox 1">
            <a:extLst>
              <a:ext uri="{FF2B5EF4-FFF2-40B4-BE49-F238E27FC236}">
                <a16:creationId xmlns:a16="http://schemas.microsoft.com/office/drawing/2014/main" id="{B2309C4D-6A2C-4B28-86F9-816F0FB32B29}"/>
              </a:ext>
            </a:extLst>
          </p:cNvPr>
          <p:cNvSpPr txBox="1"/>
          <p:nvPr/>
        </p:nvSpPr>
        <p:spPr>
          <a:xfrm>
            <a:off x="1402248" y="3874372"/>
            <a:ext cx="6119813" cy="800219"/>
          </a:xfrm>
          <a:prstGeom prst="rect">
            <a:avLst/>
          </a:prstGeom>
          <a:noFill/>
        </p:spPr>
        <p:txBody>
          <a:bodyPr lIns="91440" tIns="45720" rIns="91440" bIns="45720" anchor="t">
            <a:spAutoFit/>
          </a:bodyPr>
          <a:lstStyle/>
          <a:p>
            <a:pPr>
              <a:defRPr/>
            </a:pPr>
            <a:endParaRPr lang="en-CA" sz="2200" b="1">
              <a:solidFill>
                <a:schemeClr val="tx1">
                  <a:lumMod val="85000"/>
                  <a:lumOff val="15000"/>
                </a:schemeClr>
              </a:solidFill>
              <a:latin typeface="Century Gothic"/>
            </a:endParaRPr>
          </a:p>
          <a:p>
            <a:pPr>
              <a:defRPr/>
            </a:pPr>
            <a:endParaRPr lang="en-CA"/>
          </a:p>
        </p:txBody>
      </p:sp>
      <p:pic>
        <p:nvPicPr>
          <p:cNvPr id="5" name="Audio 4">
            <a:extLst>
              <a:ext uri="{FF2B5EF4-FFF2-40B4-BE49-F238E27FC236}">
                <a16:creationId xmlns:a16="http://schemas.microsoft.com/office/drawing/2014/main" id="{A975A91A-64D1-5E9F-FD73-B2AC14FE7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30182">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FCCEAE4-57BC-484B-AE62-E161A7B594C5}"/>
              </a:ext>
            </a:extLst>
          </p:cNvPr>
          <p:cNvSpPr>
            <a:spLocks noGrp="1" noChangeArrowheads="1"/>
          </p:cNvSpPr>
          <p:nvPr>
            <p:ph type="title"/>
          </p:nvPr>
        </p:nvSpPr>
        <p:spPr>
          <a:xfrm>
            <a:off x="1331640" y="620688"/>
            <a:ext cx="6512511" cy="1143000"/>
          </a:xfrm>
        </p:spPr>
        <p:txBody>
          <a:bodyPr/>
          <a:lstStyle/>
          <a:p>
            <a:pPr marL="0" indent="0" algn="ctr" eaLnBrk="1" fontAlgn="auto" hangingPunct="1">
              <a:spcAft>
                <a:spcPts val="0"/>
              </a:spcAft>
              <a:buClr>
                <a:schemeClr val="accent6">
                  <a:lumMod val="75000"/>
                </a:schemeClr>
              </a:buClr>
              <a:buFont typeface="Georgia" panose="02040502050405020303" pitchFamily="18" charset="0"/>
              <a:buNone/>
              <a:defRPr/>
            </a:pPr>
            <a:r>
              <a:rPr lang="en-US" altLang="en-US">
                <a:ea typeface="+mj-ea"/>
                <a:cs typeface="+mj-cs"/>
              </a:rPr>
              <a:t>SFU REQUIREMENTS</a:t>
            </a:r>
            <a:br>
              <a:rPr lang="en-US" altLang="en-US" sz="2000">
                <a:ea typeface="+mj-ea"/>
                <a:cs typeface="+mj-cs"/>
              </a:rPr>
            </a:br>
            <a:r>
              <a:rPr lang="en-US" altLang="en-US" sz="2000"/>
              <a:t>(MINIMUM ACADEMIC QUALIFICATIONS)</a:t>
            </a:r>
            <a:endParaRPr lang="en-US" altLang="en-US" sz="2000">
              <a:ea typeface="+mj-ea"/>
              <a:cs typeface="+mj-cs"/>
            </a:endParaRPr>
          </a:p>
        </p:txBody>
      </p:sp>
      <p:sp>
        <p:nvSpPr>
          <p:cNvPr id="46083" name="Rectangle 3">
            <a:extLst>
              <a:ext uri="{FF2B5EF4-FFF2-40B4-BE49-F238E27FC236}">
                <a16:creationId xmlns:a16="http://schemas.microsoft.com/office/drawing/2014/main" id="{6BEE30BC-16A2-420F-9D67-DE6A6450A471}"/>
              </a:ext>
            </a:extLst>
          </p:cNvPr>
          <p:cNvSpPr>
            <a:spLocks noGrp="1" noChangeArrowheads="1"/>
          </p:cNvSpPr>
          <p:nvPr>
            <p:ph sz="quarter" idx="13"/>
          </p:nvPr>
        </p:nvSpPr>
        <p:spPr>
          <a:xfrm>
            <a:off x="438150" y="2205038"/>
            <a:ext cx="3529013" cy="3600450"/>
          </a:xfrm>
        </p:spPr>
        <p:txBody>
          <a:bodyPr vert="horz" lIns="91440" tIns="45720" rIns="91440" bIns="45720" rtlCol="0" anchor="t">
            <a:normAutofit/>
          </a:bodyPr>
          <a:lstStyle/>
          <a:p>
            <a:pPr marL="342900" indent="-342900" eaLnBrk="1" hangingPunct="1">
              <a:buClrTx/>
              <a:buFont typeface="Wingdings" panose="05000000000000000000" pitchFamily="2" charset="2"/>
              <a:buChar char="Ø"/>
              <a:defRPr/>
            </a:pPr>
            <a:endParaRPr lang="en-US" altLang="en-US"/>
          </a:p>
          <a:p>
            <a:pPr marL="45720" indent="0" eaLnBrk="1" hangingPunct="1">
              <a:buClrTx/>
              <a:buFont typeface="Georgia" panose="02040502050405020303" pitchFamily="18" charset="0"/>
              <a:buNone/>
              <a:defRPr/>
            </a:pPr>
            <a:endParaRPr lang="en-US" altLang="en-US"/>
          </a:p>
          <a:p>
            <a:pPr marL="342900" indent="-342900" eaLnBrk="1" hangingPunct="1">
              <a:buFontTx/>
              <a:buNone/>
              <a:defRPr/>
            </a:pPr>
            <a:r>
              <a:rPr lang="en-US" altLang="en-US"/>
              <a:t>	</a:t>
            </a:r>
          </a:p>
          <a:p>
            <a:pPr marL="742950" lvl="1" indent="-285750" eaLnBrk="1" hangingPunct="1">
              <a:buFontTx/>
              <a:buNone/>
              <a:defRPr/>
            </a:pPr>
            <a:endParaRPr lang="en-US" altLang="en-US"/>
          </a:p>
        </p:txBody>
      </p:sp>
      <p:sp>
        <p:nvSpPr>
          <p:cNvPr id="3" name="Content Placeholder 2">
            <a:extLst>
              <a:ext uri="{FF2B5EF4-FFF2-40B4-BE49-F238E27FC236}">
                <a16:creationId xmlns:a16="http://schemas.microsoft.com/office/drawing/2014/main" id="{4E820778-9810-4107-AB2E-0D74DAC7B94E}"/>
              </a:ext>
            </a:extLst>
          </p:cNvPr>
          <p:cNvSpPr>
            <a:spLocks noGrp="1"/>
          </p:cNvSpPr>
          <p:nvPr>
            <p:ph sz="quarter" idx="14"/>
          </p:nvPr>
        </p:nvSpPr>
        <p:spPr>
          <a:xfrm>
            <a:off x="546935" y="2555582"/>
            <a:ext cx="8250349" cy="3794523"/>
          </a:xfrm>
        </p:spPr>
        <p:txBody>
          <a:bodyPr vert="horz" lIns="91440" tIns="45720" rIns="91440" bIns="45720" rtlCol="0" anchor="t">
            <a:normAutofit/>
          </a:bodyPr>
          <a:lstStyle/>
          <a:p>
            <a:pPr marL="0" indent="0">
              <a:buNone/>
            </a:pPr>
            <a:r>
              <a:rPr lang="en-US" u="sng">
                <a:ea typeface="+mj-lt"/>
                <a:cs typeface="+mj-lt"/>
              </a:rPr>
              <a:t>Check the following link for up to date information on SFU admissions.  Admissions have changed as of fall 2026, so check carefully!</a:t>
            </a:r>
          </a:p>
          <a:p>
            <a:pPr marL="0" indent="0">
              <a:buNone/>
            </a:pPr>
            <a:endParaRPr lang="en-US">
              <a:ea typeface="+mj-lt"/>
              <a:cs typeface="+mj-lt"/>
            </a:endParaRPr>
          </a:p>
          <a:p>
            <a:pPr marL="342900" indent="-342900">
              <a:buClr>
                <a:srgbClr val="8AD0D6"/>
              </a:buClr>
            </a:pPr>
            <a:r>
              <a:rPr lang="en-US">
                <a:ea typeface="+mj-lt"/>
                <a:cs typeface="+mj-lt"/>
                <a:hlinkClick r:id="rId5"/>
              </a:rPr>
              <a:t>http://www.sfu.ca/students/admission/admission-requirements/canadian-highschool/bc-yukon.html</a:t>
            </a:r>
            <a:r>
              <a:rPr lang="en-US"/>
              <a:t> </a:t>
            </a:r>
          </a:p>
        </p:txBody>
      </p:sp>
      <p:pic>
        <p:nvPicPr>
          <p:cNvPr id="5" name="Audio 4">
            <a:extLst>
              <a:ext uri="{FF2B5EF4-FFF2-40B4-BE49-F238E27FC236}">
                <a16:creationId xmlns:a16="http://schemas.microsoft.com/office/drawing/2014/main" id="{EE37C696-AF3B-3CEA-7DC3-046CE76740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14189">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C93E-9240-35BE-820C-389D2F6B6FEA}"/>
              </a:ext>
            </a:extLst>
          </p:cNvPr>
          <p:cNvSpPr>
            <a:spLocks noGrp="1"/>
          </p:cNvSpPr>
          <p:nvPr>
            <p:ph type="title"/>
          </p:nvPr>
        </p:nvSpPr>
        <p:spPr>
          <a:xfrm>
            <a:off x="1600201" y="648661"/>
            <a:ext cx="6063342" cy="1400530"/>
          </a:xfrm>
        </p:spPr>
        <p:txBody>
          <a:bodyPr/>
          <a:lstStyle/>
          <a:p>
            <a:r>
              <a:rPr lang="en-US"/>
              <a:t>UVIC REQUIREMENTS</a:t>
            </a:r>
          </a:p>
        </p:txBody>
      </p:sp>
      <p:sp>
        <p:nvSpPr>
          <p:cNvPr id="3" name="Content Placeholder 2">
            <a:extLst>
              <a:ext uri="{FF2B5EF4-FFF2-40B4-BE49-F238E27FC236}">
                <a16:creationId xmlns:a16="http://schemas.microsoft.com/office/drawing/2014/main" id="{CD96CCA0-0A0B-8223-4FB6-C8BA27165AC9}"/>
              </a:ext>
            </a:extLst>
          </p:cNvPr>
          <p:cNvSpPr>
            <a:spLocks noGrp="1"/>
          </p:cNvSpPr>
          <p:nvPr>
            <p:ph sz="quarter" idx="13"/>
          </p:nvPr>
        </p:nvSpPr>
        <p:spPr>
          <a:xfrm>
            <a:off x="1160415" y="2049191"/>
            <a:ext cx="6823169" cy="3474720"/>
          </a:xfrm>
        </p:spPr>
        <p:txBody>
          <a:bodyPr/>
          <a:lstStyle/>
          <a:p>
            <a:pPr marL="0" indent="0">
              <a:buNone/>
            </a:pPr>
            <a:r>
              <a:rPr lang="en-US" sz="2400">
                <a:hlinkClick r:id="rId4">
                  <a:extLst>
                    <a:ext uri="{A12FA001-AC4F-418D-AE19-62706E023703}">
                      <ahyp:hlinkClr xmlns:ahyp="http://schemas.microsoft.com/office/drawing/2018/hyperlinkcolor" val="tx"/>
                    </a:ext>
                  </a:extLst>
                </a:hlinkClick>
              </a:rPr>
              <a:t>Check the following link for up to date admissions information.</a:t>
            </a:r>
          </a:p>
          <a:p>
            <a:pPr marL="0" indent="0">
              <a:buNone/>
            </a:pPr>
            <a:endParaRPr lang="en-US" sz="2400">
              <a:hlinkClick r:id="rId4">
                <a:extLst>
                  <a:ext uri="{A12FA001-AC4F-418D-AE19-62706E023703}">
                    <ahyp:hlinkClr xmlns:ahyp="http://schemas.microsoft.com/office/drawing/2018/hyperlinkcolor" val="tx"/>
                  </a:ext>
                </a:extLst>
              </a:hlinkClick>
            </a:endParaRPr>
          </a:p>
          <a:p>
            <a:pPr>
              <a:buFont typeface="Wingdings" pitchFamily="2" charset="2"/>
              <a:buChar char="Ø"/>
            </a:pPr>
            <a:r>
              <a:rPr lang="en-US" sz="2400">
                <a:solidFill>
                  <a:schemeClr val="bg2">
                    <a:lumMod val="60000"/>
                    <a:lumOff val="40000"/>
                  </a:schemeClr>
                </a:solidFill>
                <a:hlinkClick r:id="rId4">
                  <a:extLst>
                    <a:ext uri="{A12FA001-AC4F-418D-AE19-62706E023703}">
                      <ahyp:hlinkClr xmlns:ahyp="http://schemas.microsoft.com/office/drawing/2018/hyperlinkcolor" val="tx"/>
                    </a:ext>
                  </a:extLst>
                </a:hlinkClick>
              </a:rPr>
              <a:t>https://www.uvic.ca/undergraduate/index.php </a:t>
            </a:r>
          </a:p>
          <a:p>
            <a:pPr marL="0" indent="0">
              <a:buNone/>
            </a:pPr>
            <a:endParaRPr lang="en-US">
              <a:solidFill>
                <a:srgbClr val="58C1BA"/>
              </a:solidFill>
              <a:hlinkClick r:id="rId4">
                <a:extLst>
                  <a:ext uri="{A12FA001-AC4F-418D-AE19-62706E023703}">
                    <ahyp:hlinkClr xmlns:ahyp="http://schemas.microsoft.com/office/drawing/2018/hyperlinkcolor" val="tx"/>
                  </a:ext>
                </a:extLst>
              </a:hlinkClick>
            </a:endParaRPr>
          </a:p>
        </p:txBody>
      </p:sp>
      <p:pic>
        <p:nvPicPr>
          <p:cNvPr id="6" name="Audio 5">
            <a:extLst>
              <a:ext uri="{FF2B5EF4-FFF2-40B4-BE49-F238E27FC236}">
                <a16:creationId xmlns:a16="http://schemas.microsoft.com/office/drawing/2014/main" id="{6719D68E-C6CF-1238-A431-3C637A728D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96362602"/>
      </p:ext>
    </p:extLst>
  </p:cSld>
  <p:clrMapOvr>
    <a:masterClrMapping/>
  </p:clrMapOvr>
  <p:transition spd="med" advTm="15596">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5CD206C-0A61-4119-958B-CAA4A7E216F6}"/>
              </a:ext>
            </a:extLst>
          </p:cNvPr>
          <p:cNvGraphicFramePr>
            <a:graphicFrameLocks noGrp="1"/>
          </p:cNvGraphicFramePr>
          <p:nvPr>
            <p:extLst>
              <p:ext uri="{D42A27DB-BD31-4B8C-83A1-F6EECF244321}">
                <p14:modId xmlns:p14="http://schemas.microsoft.com/office/powerpoint/2010/main" val="328820040"/>
              </p:ext>
            </p:extLst>
          </p:nvPr>
        </p:nvGraphicFramePr>
        <p:xfrm>
          <a:off x="370609" y="1912818"/>
          <a:ext cx="8402777" cy="4746437"/>
        </p:xfrm>
        <a:graphic>
          <a:graphicData uri="http://schemas.openxmlformats.org/drawingml/2006/table">
            <a:tbl>
              <a:tblPr/>
              <a:tblGrid>
                <a:gridCol w="1332409">
                  <a:extLst>
                    <a:ext uri="{9D8B030D-6E8A-4147-A177-3AD203B41FA5}">
                      <a16:colId xmlns:a16="http://schemas.microsoft.com/office/drawing/2014/main" val="20000"/>
                    </a:ext>
                  </a:extLst>
                </a:gridCol>
                <a:gridCol w="4624251">
                  <a:extLst>
                    <a:ext uri="{9D8B030D-6E8A-4147-A177-3AD203B41FA5}">
                      <a16:colId xmlns:a16="http://schemas.microsoft.com/office/drawing/2014/main" val="20001"/>
                    </a:ext>
                  </a:extLst>
                </a:gridCol>
                <a:gridCol w="2446117">
                  <a:extLst>
                    <a:ext uri="{9D8B030D-6E8A-4147-A177-3AD203B41FA5}">
                      <a16:colId xmlns:a16="http://schemas.microsoft.com/office/drawing/2014/main" val="20002"/>
                    </a:ext>
                  </a:extLst>
                </a:gridCol>
              </a:tblGrid>
              <a:tr h="307774">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CA" altLang="en-US" sz="1400" b="1" i="0" u="none" strike="noStrike" cap="none" normalizeH="0" baseline="0">
                          <a:ln>
                            <a:noFill/>
                          </a:ln>
                          <a:solidFill>
                            <a:srgbClr val="FFFFFF"/>
                          </a:solidFill>
                          <a:effectLst/>
                          <a:latin typeface="Trebuchet MS"/>
                        </a:rPr>
                        <a:t>PROGRAM</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CA" altLang="en-US" sz="1400" b="1" i="0" u="none" strike="noStrike" cap="none" normalizeH="0" baseline="0">
                          <a:ln>
                            <a:noFill/>
                          </a:ln>
                          <a:solidFill>
                            <a:srgbClr val="FFFFFF"/>
                          </a:solidFill>
                          <a:effectLst/>
                          <a:latin typeface="Trebuchet MS"/>
                        </a:rPr>
                        <a:t>Minimum Pre-Requisite courses</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CA" altLang="en-US" sz="1400" b="1" i="0" u="none" strike="noStrike" cap="none" normalizeH="0" baseline="0">
                          <a:ln>
                            <a:noFill/>
                          </a:ln>
                          <a:solidFill>
                            <a:srgbClr val="FFFFFF"/>
                          </a:solidFill>
                          <a:effectLst/>
                          <a:latin typeface="Trebuchet MS"/>
                        </a:rPr>
                        <a:t>Additional ‘Application Boosters’</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73389">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1" i="0" u="none" strike="noStrike" cap="none" normalizeH="0" baseline="0">
                          <a:ln>
                            <a:noFill/>
                          </a:ln>
                          <a:solidFill>
                            <a:srgbClr val="262626"/>
                          </a:solidFill>
                          <a:effectLst/>
                          <a:latin typeface="Trebuchet MS"/>
                        </a:rPr>
                        <a:t>Arts</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CF9"/>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-English 12</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CA" altLang="en-US" sz="1400" b="0" i="0" u="none" strike="noStrike" cap="none" normalizeH="0" baseline="0">
                          <a:ln>
                            <a:noFill/>
                          </a:ln>
                          <a:solidFill>
                            <a:srgbClr val="262626"/>
                          </a:solidFill>
                          <a:effectLst/>
                          <a:latin typeface="Trebuchet MS"/>
                        </a:rPr>
                        <a:t>-An approved Gr.11 Science</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-Pre-Calculus 11 or Foundations 12 (UBC)</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-Pre-calc 11 or Foundations 11 AND </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-1 Science 12 or Math 12 (includes Geography!)</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CF9"/>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Language Arts</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Math &amp; Computation</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2</a:t>
                      </a:r>
                      <a:r>
                        <a:rPr kumimoji="0" lang="en-CA" altLang="en-US" sz="1400" b="0" i="0" u="none" strike="noStrike" cap="none" normalizeH="0" baseline="30000">
                          <a:ln>
                            <a:noFill/>
                          </a:ln>
                          <a:solidFill>
                            <a:srgbClr val="000000"/>
                          </a:solidFill>
                          <a:effectLst/>
                          <a:latin typeface="Trebuchet MS"/>
                        </a:rPr>
                        <a:t>nd</a:t>
                      </a:r>
                      <a:r>
                        <a:rPr kumimoji="0" lang="en-CA" altLang="en-US" sz="1400" b="0" i="0" u="none" strike="noStrike" cap="none" normalizeH="0" baseline="0">
                          <a:ln>
                            <a:noFill/>
                          </a:ln>
                          <a:solidFill>
                            <a:srgbClr val="000000"/>
                          </a:solidFill>
                          <a:effectLst/>
                          <a:latin typeface="Trebuchet MS"/>
                        </a:rPr>
                        <a:t> Languages</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Social Studies</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Visual / Performing Arts</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CF9"/>
                    </a:solidFill>
                  </a:tcPr>
                </a:tc>
                <a:extLst>
                  <a:ext uri="{0D108BD9-81ED-4DB2-BD59-A6C34878D82A}">
                    <a16:rowId xmlns:a16="http://schemas.microsoft.com/office/drawing/2014/main" val="10001"/>
                  </a:ext>
                </a:extLst>
              </a:tr>
              <a:tr h="961794">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1" i="0" u="none" strike="noStrike" cap="none" normalizeH="0" baseline="0">
                          <a:ln>
                            <a:noFill/>
                          </a:ln>
                          <a:solidFill>
                            <a:srgbClr val="262626"/>
                          </a:solidFill>
                          <a:effectLst/>
                          <a:latin typeface="Trebuchet MS"/>
                        </a:rPr>
                        <a:t>Commerce/Business</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6FC"/>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-English 12</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CA" altLang="en-US" sz="1400" b="0" i="0" u="none" strike="noStrike" cap="none" normalizeH="0" baseline="0">
                          <a:ln>
                            <a:noFill/>
                          </a:ln>
                          <a:solidFill>
                            <a:srgbClr val="262626"/>
                          </a:solidFill>
                          <a:effectLst/>
                          <a:latin typeface="Trebuchet MS"/>
                        </a:rPr>
                        <a:t>-An approved Gr.11 Science</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CA" altLang="en-US" sz="1400" b="0" i="0" u="none" strike="noStrike" cap="none" normalizeH="0" baseline="0">
                          <a:ln>
                            <a:noFill/>
                          </a:ln>
                          <a:solidFill>
                            <a:srgbClr val="262626"/>
                          </a:solidFill>
                          <a:effectLst/>
                          <a:latin typeface="Trebuchet MS"/>
                        </a:rPr>
                        <a:t>-Pre-Calculus 12</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6FC"/>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Language Arts</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Math &amp; Computation</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Social Studies</a:t>
                      </a:r>
                    </a:p>
                    <a:p>
                      <a:pPr marL="0" marR="0" lvl="0" indent="0" algn="l" defTabSz="457200" rtl="0" eaLnBrk="1" fontAlgn="base" latinLnBrk="0" hangingPunct="1">
                        <a:lnSpc>
                          <a:spcPct val="100000"/>
                        </a:lnSpc>
                        <a:spcBef>
                          <a:spcPts val="0"/>
                        </a:spcBef>
                        <a:spcAft>
                          <a:spcPts val="0"/>
                        </a:spcAft>
                        <a:buClrTx/>
                        <a:buSzTx/>
                        <a:buFontTx/>
                        <a:buNone/>
                        <a:tabLst/>
                      </a:pPr>
                      <a:endParaRPr kumimoji="0" lang="en-CA" altLang="en-US" sz="1400" b="0" i="0" u="none" strike="noStrike" cap="none" normalizeH="0" baseline="0">
                        <a:ln>
                          <a:noFill/>
                        </a:ln>
                        <a:solidFill>
                          <a:srgbClr val="262626"/>
                        </a:solidFill>
                        <a:effectLst/>
                        <a:latin typeface="Trebuchet MS"/>
                      </a:endParaRP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6FC"/>
                    </a:solidFill>
                  </a:tcPr>
                </a:tc>
                <a:extLst>
                  <a:ext uri="{0D108BD9-81ED-4DB2-BD59-A6C34878D82A}">
                    <a16:rowId xmlns:a16="http://schemas.microsoft.com/office/drawing/2014/main" val="10002"/>
                  </a:ext>
                </a:extLst>
              </a:tr>
              <a:tr h="961794">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1" i="0" u="none" strike="noStrike" cap="none" normalizeH="0" baseline="0">
                          <a:ln>
                            <a:noFill/>
                          </a:ln>
                          <a:solidFill>
                            <a:srgbClr val="262626"/>
                          </a:solidFill>
                          <a:effectLst/>
                          <a:latin typeface="Trebuchet MS"/>
                        </a:rPr>
                        <a:t>Engineering</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CF9"/>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-English 12</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-Pre-Calculus 12</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-Chemistry 12 &amp; Physics 12</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CF9"/>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Language Arts</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Science</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Math &amp; Computation</a:t>
                      </a:r>
                    </a:p>
                    <a:p>
                      <a:pPr marL="0" marR="0" lvl="0" indent="0" algn="l" defTabSz="457200" rtl="0" eaLnBrk="1" fontAlgn="base" latinLnBrk="0" hangingPunct="1">
                        <a:lnSpc>
                          <a:spcPct val="100000"/>
                        </a:lnSpc>
                        <a:spcBef>
                          <a:spcPts val="0"/>
                        </a:spcBef>
                        <a:spcAft>
                          <a:spcPts val="0"/>
                        </a:spcAft>
                        <a:buClrTx/>
                        <a:buSzTx/>
                        <a:buFontTx/>
                        <a:buNone/>
                        <a:tabLst/>
                      </a:pPr>
                      <a:endParaRPr kumimoji="0" lang="en-CA" altLang="en-US" sz="1400" b="0" i="0" u="none" strike="noStrike" cap="none" normalizeH="0" baseline="0">
                        <a:ln>
                          <a:noFill/>
                        </a:ln>
                        <a:solidFill>
                          <a:srgbClr val="262626"/>
                        </a:solidFill>
                        <a:effectLst/>
                        <a:latin typeface="Trebuchet MS"/>
                      </a:endParaRP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ECF9"/>
                    </a:solidFill>
                  </a:tcPr>
                </a:tc>
                <a:extLst>
                  <a:ext uri="{0D108BD9-81ED-4DB2-BD59-A6C34878D82A}">
                    <a16:rowId xmlns:a16="http://schemas.microsoft.com/office/drawing/2014/main" val="10003"/>
                  </a:ext>
                </a:extLst>
              </a:tr>
              <a:tr h="1154154">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1" i="0" u="none" strike="noStrike" cap="none" normalizeH="0" baseline="0">
                          <a:ln>
                            <a:noFill/>
                          </a:ln>
                          <a:solidFill>
                            <a:srgbClr val="262626"/>
                          </a:solidFill>
                          <a:effectLst/>
                          <a:latin typeface="Trebuchet MS"/>
                        </a:rPr>
                        <a:t>Science</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6FC"/>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-English 12</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CA" altLang="en-US" sz="1400" b="0" i="0" u="none" strike="noStrike" cap="none" normalizeH="0" baseline="0">
                          <a:ln>
                            <a:noFill/>
                          </a:ln>
                          <a:solidFill>
                            <a:srgbClr val="262626"/>
                          </a:solidFill>
                          <a:effectLst/>
                          <a:latin typeface="Trebuchet MS"/>
                        </a:rPr>
                        <a:t>-Chemistry 11 &amp; Physics 11</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-Pre-Calculus 12</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-Anatomy &amp; Physiology12, Chemistry 12 </a:t>
                      </a:r>
                      <a:r>
                        <a:rPr kumimoji="0" lang="en-CA" altLang="en-US" sz="1400" b="0" i="1" u="sng" strike="noStrike" cap="none" normalizeH="0" baseline="0">
                          <a:ln>
                            <a:noFill/>
                          </a:ln>
                          <a:solidFill>
                            <a:srgbClr val="262626"/>
                          </a:solidFill>
                          <a:effectLst/>
                          <a:latin typeface="Trebuchet MS"/>
                        </a:rPr>
                        <a:t>or</a:t>
                      </a:r>
                      <a:r>
                        <a:rPr kumimoji="0" lang="en-CA" altLang="en-US" sz="1400" b="0" i="0" u="none" strike="noStrike" cap="none" normalizeH="0" baseline="0">
                          <a:ln>
                            <a:noFill/>
                          </a:ln>
                          <a:solidFill>
                            <a:srgbClr val="262626"/>
                          </a:solidFill>
                          <a:effectLst/>
                          <a:latin typeface="Trebuchet MS"/>
                        </a:rPr>
                        <a:t> Physics 12</a:t>
                      </a: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6FC"/>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Language Arts</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262626"/>
                          </a:solidFill>
                          <a:effectLst/>
                          <a:latin typeface="Trebuchet MS"/>
                        </a:rPr>
                        <a:t>Science</a:t>
                      </a:r>
                    </a:p>
                    <a:p>
                      <a:pPr marL="0" marR="0" lvl="0" indent="0" algn="l" defTabSz="457200" rtl="0" eaLnBrk="1" fontAlgn="base" latinLnBrk="0" hangingPunct="1">
                        <a:lnSpc>
                          <a:spcPct val="100000"/>
                        </a:lnSpc>
                        <a:spcBef>
                          <a:spcPts val="0"/>
                        </a:spcBef>
                        <a:spcAft>
                          <a:spcPts val="0"/>
                        </a:spcAft>
                        <a:buClrTx/>
                        <a:buSzTx/>
                        <a:buFontTx/>
                        <a:buNone/>
                        <a:tabLst/>
                      </a:pPr>
                      <a:r>
                        <a:rPr kumimoji="0" lang="en-CA" altLang="en-US" sz="1400" b="0" i="0" u="none" strike="noStrike" cap="none" normalizeH="0" baseline="0">
                          <a:ln>
                            <a:noFill/>
                          </a:ln>
                          <a:solidFill>
                            <a:srgbClr val="000000"/>
                          </a:solidFill>
                          <a:effectLst/>
                          <a:latin typeface="Trebuchet MS"/>
                        </a:rPr>
                        <a:t>Math &amp; Computation</a:t>
                      </a:r>
                    </a:p>
                    <a:p>
                      <a:pPr marL="0" marR="0" lvl="0" indent="0" algn="l" defTabSz="457200" rtl="0" eaLnBrk="1" fontAlgn="base" latinLnBrk="0" hangingPunct="1">
                        <a:lnSpc>
                          <a:spcPct val="100000"/>
                        </a:lnSpc>
                        <a:spcBef>
                          <a:spcPts val="0"/>
                        </a:spcBef>
                        <a:spcAft>
                          <a:spcPts val="0"/>
                        </a:spcAft>
                        <a:buClrTx/>
                        <a:buSzTx/>
                        <a:buFontTx/>
                        <a:buNone/>
                        <a:tabLst/>
                      </a:pPr>
                      <a:endParaRPr kumimoji="0" lang="en-CA" altLang="en-US" sz="1400" b="0" i="0" u="none" strike="noStrike" cap="none" normalizeH="0" baseline="0">
                        <a:ln>
                          <a:noFill/>
                        </a:ln>
                        <a:solidFill>
                          <a:srgbClr val="262626"/>
                        </a:solidFill>
                        <a:effectLst/>
                        <a:latin typeface="Trebuchet MS"/>
                      </a:endParaRPr>
                    </a:p>
                  </a:txBody>
                  <a:tcPr marL="68581" marR="68581" marT="34293" marB="342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6FC"/>
                    </a:solidFill>
                  </a:tcPr>
                </a:tc>
                <a:extLst>
                  <a:ext uri="{0D108BD9-81ED-4DB2-BD59-A6C34878D82A}">
                    <a16:rowId xmlns:a16="http://schemas.microsoft.com/office/drawing/2014/main" val="10004"/>
                  </a:ext>
                </a:extLst>
              </a:tr>
            </a:tbl>
          </a:graphicData>
        </a:graphic>
      </p:graphicFrame>
      <p:sp>
        <p:nvSpPr>
          <p:cNvPr id="55324" name="Title 2">
            <a:extLst>
              <a:ext uri="{FF2B5EF4-FFF2-40B4-BE49-F238E27FC236}">
                <a16:creationId xmlns:a16="http://schemas.microsoft.com/office/drawing/2014/main" id="{51672B8E-9459-436D-B285-50BC1F255A84}"/>
              </a:ext>
            </a:extLst>
          </p:cNvPr>
          <p:cNvSpPr>
            <a:spLocks noGrp="1" noChangeArrowheads="1"/>
          </p:cNvSpPr>
          <p:nvPr>
            <p:ph type="title"/>
          </p:nvPr>
        </p:nvSpPr>
        <p:spPr>
          <a:xfrm>
            <a:off x="370609" y="468664"/>
            <a:ext cx="6429916" cy="990600"/>
          </a:xfrm>
        </p:spPr>
        <p:txBody>
          <a:bodyPr/>
          <a:lstStyle/>
          <a:p>
            <a:pPr eaLnBrk="1" hangingPunct="1"/>
            <a:r>
              <a:rPr lang="en-CA" altLang="en-US"/>
              <a:t>FACULTY REQUIREMENTS</a:t>
            </a:r>
          </a:p>
        </p:txBody>
      </p:sp>
      <p:sp>
        <p:nvSpPr>
          <p:cNvPr id="2" name="TextBox 1">
            <a:extLst>
              <a:ext uri="{FF2B5EF4-FFF2-40B4-BE49-F238E27FC236}">
                <a16:creationId xmlns:a16="http://schemas.microsoft.com/office/drawing/2014/main" id="{F1E18760-548A-D5C0-F934-A194A79C1AE1}"/>
              </a:ext>
            </a:extLst>
          </p:cNvPr>
          <p:cNvSpPr txBox="1"/>
          <p:nvPr/>
        </p:nvSpPr>
        <p:spPr>
          <a:xfrm>
            <a:off x="370609" y="1235548"/>
            <a:ext cx="8402783" cy="461665"/>
          </a:xfrm>
          <a:prstGeom prst="rect">
            <a:avLst/>
          </a:prstGeom>
          <a:noFill/>
        </p:spPr>
        <p:txBody>
          <a:bodyPr wrap="square" rtlCol="0">
            <a:spAutoFit/>
          </a:bodyPr>
          <a:lstStyle/>
          <a:p>
            <a:r>
              <a:rPr lang="en-CA" sz="1200"/>
              <a:t>This is a </a:t>
            </a:r>
            <a:r>
              <a:rPr lang="en-CA" sz="1200" u="sng"/>
              <a:t>guideline</a:t>
            </a:r>
            <a:r>
              <a:rPr lang="en-CA" sz="1200"/>
              <a:t> only. Requirements vary by school.</a:t>
            </a:r>
          </a:p>
          <a:p>
            <a:r>
              <a:rPr lang="en-CA" sz="1200"/>
              <a:t>Students are responsible for checking specific program requirements.</a:t>
            </a:r>
          </a:p>
        </p:txBody>
      </p:sp>
      <p:sp>
        <p:nvSpPr>
          <p:cNvPr id="3" name="Right Bracket 2">
            <a:extLst>
              <a:ext uri="{FF2B5EF4-FFF2-40B4-BE49-F238E27FC236}">
                <a16:creationId xmlns:a16="http://schemas.microsoft.com/office/drawing/2014/main" id="{237B8251-8946-BCA0-94FE-60F61E77AE23}"/>
              </a:ext>
            </a:extLst>
          </p:cNvPr>
          <p:cNvSpPr/>
          <p:nvPr/>
        </p:nvSpPr>
        <p:spPr>
          <a:xfrm rot="10800000">
            <a:off x="2077769" y="2924991"/>
            <a:ext cx="353085" cy="351387"/>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sz="1350"/>
          </a:p>
        </p:txBody>
      </p:sp>
      <p:pic>
        <p:nvPicPr>
          <p:cNvPr id="7" name="Audio 6">
            <a:extLst>
              <a:ext uri="{FF2B5EF4-FFF2-40B4-BE49-F238E27FC236}">
                <a16:creationId xmlns:a16="http://schemas.microsoft.com/office/drawing/2014/main" id="{87ED2ABC-7912-0CBF-E910-2CE5C2A959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p:transition spd="med" advTm="48713">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a:extLst>
              <a:ext uri="{FF2B5EF4-FFF2-40B4-BE49-F238E27FC236}">
                <a16:creationId xmlns:a16="http://schemas.microsoft.com/office/drawing/2014/main" id="{7C430960-0D79-4C55-91CC-6FE1DE40E349}"/>
              </a:ext>
            </a:extLst>
          </p:cNvPr>
          <p:cNvSpPr>
            <a:spLocks noGrp="1"/>
          </p:cNvSpPr>
          <p:nvPr>
            <p:ph sz="quarter" idx="13"/>
          </p:nvPr>
        </p:nvSpPr>
        <p:spPr>
          <a:xfrm>
            <a:off x="468313" y="262430"/>
            <a:ext cx="8213725" cy="6335713"/>
          </a:xfrm>
        </p:spPr>
        <p:txBody>
          <a:bodyPr vert="horz" lIns="91440" tIns="45720" rIns="91440" bIns="45720" rtlCol="0" anchor="t">
            <a:normAutofit/>
          </a:bodyPr>
          <a:lstStyle/>
          <a:p>
            <a:pPr marL="44450" indent="0" algn="ctr" eaLnBrk="1" hangingPunct="1">
              <a:buFont typeface="Georgia" panose="02040502050405020303" pitchFamily="18" charset="0"/>
              <a:buNone/>
              <a:defRPr/>
            </a:pPr>
            <a:r>
              <a:rPr lang="en-CA" altLang="en-US" sz="3600" b="1" u="sng"/>
              <a:t>HELPFUL WEBSITES</a:t>
            </a:r>
          </a:p>
          <a:p>
            <a:pPr marL="44450" indent="0" algn="ctr" eaLnBrk="1" hangingPunct="1">
              <a:buFont typeface="Georgia" panose="02040502050405020303" pitchFamily="18" charset="0"/>
              <a:buNone/>
              <a:defRPr/>
            </a:pPr>
            <a:endParaRPr lang="en-US" altLang="en-US" sz="800" b="1" u="sng"/>
          </a:p>
          <a:p>
            <a:pPr marL="44450" indent="0" eaLnBrk="1" hangingPunct="1">
              <a:buFont typeface="Georgia" panose="02040502050405020303" pitchFamily="18" charset="0"/>
              <a:buNone/>
              <a:defRPr/>
            </a:pPr>
            <a:r>
              <a:rPr lang="en-US" altLang="en-US" sz="2400" b="1" u="sng"/>
              <a:t>educationplannerbc.ca</a:t>
            </a:r>
            <a:r>
              <a:rPr lang="en-US" altLang="en-US" sz="2400" b="1"/>
              <a:t> </a:t>
            </a:r>
            <a:r>
              <a:rPr lang="en-US" altLang="en-US" sz="2400"/>
              <a:t>– Search careers and programs, admission requirements, tuition costs, length of program etc.  This is your one stop shop for all things university admission!  Please research on this site—being informed is up to you.</a:t>
            </a:r>
          </a:p>
          <a:p>
            <a:pPr marL="44450" indent="0">
              <a:buFont typeface="Georgia" panose="02040502050405020303" pitchFamily="18" charset="0"/>
              <a:buNone/>
              <a:defRPr/>
            </a:pPr>
            <a:endParaRPr lang="en-CA" altLang="en-US" sz="800"/>
          </a:p>
          <a:p>
            <a:pPr marL="387350" indent="-342900">
              <a:buClrTx/>
              <a:buFont typeface="Wingdings" panose="05000000000000000000" pitchFamily="2" charset="2"/>
              <a:buChar char="Ø"/>
              <a:defRPr/>
            </a:pPr>
            <a:r>
              <a:rPr lang="en-CA" altLang="en-US"/>
              <a:t>Check out the Counselling tab on the Semiahmoo Secondary website or "Resources" &gt; "Courses" (surreyschools.ca)</a:t>
            </a:r>
          </a:p>
          <a:p>
            <a:pPr marL="44450" indent="0" eaLnBrk="1" hangingPunct="1">
              <a:buClrTx/>
              <a:buFont typeface="Georgia" panose="02040502050405020303" pitchFamily="18" charset="0"/>
              <a:buNone/>
              <a:defRPr/>
            </a:pPr>
            <a:endParaRPr lang="en-US" altLang="en-US" sz="800"/>
          </a:p>
          <a:p>
            <a:pPr marL="387350" indent="-342900">
              <a:buClrTx/>
              <a:buFont typeface="Wingdings" panose="05000000000000000000" pitchFamily="2" charset="2"/>
              <a:buChar char="Ø"/>
              <a:defRPr/>
            </a:pPr>
            <a:r>
              <a:rPr lang="en-US" altLang="en-US" u="sng"/>
              <a:t>Always</a:t>
            </a:r>
            <a:r>
              <a:rPr lang="en-US" altLang="en-US"/>
              <a:t> check the post-secondary institute’s website for up-to-date admission information!  Admissions change every year, and there are thousands of different institutions across Canada—it is your future, and your responsibility to check!</a:t>
            </a:r>
          </a:p>
        </p:txBody>
      </p:sp>
      <p:pic>
        <p:nvPicPr>
          <p:cNvPr id="4" name="Audio 3">
            <a:extLst>
              <a:ext uri="{FF2B5EF4-FFF2-40B4-BE49-F238E27FC236}">
                <a16:creationId xmlns:a16="http://schemas.microsoft.com/office/drawing/2014/main" id="{6D6766E7-9A1D-EA31-89B3-EE6BD14B1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68754">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990F3C1C-8919-49CE-A43A-EE2DBA32FE9C}"/>
              </a:ext>
            </a:extLst>
          </p:cNvPr>
          <p:cNvSpPr>
            <a:spLocks noGrp="1" noChangeArrowheads="1"/>
          </p:cNvSpPr>
          <p:nvPr>
            <p:ph type="title"/>
          </p:nvPr>
        </p:nvSpPr>
        <p:spPr>
          <a:xfrm>
            <a:off x="486697" y="629266"/>
            <a:ext cx="6939116" cy="1223983"/>
          </a:xfrm>
        </p:spPr>
        <p:txBody>
          <a:bodyPr>
            <a:normAutofit/>
          </a:bodyPr>
          <a:lstStyle/>
          <a:p>
            <a:pPr marL="320040" indent="-320040" eaLnBrk="1" fontAlgn="auto" hangingPunct="1">
              <a:lnSpc>
                <a:spcPct val="90000"/>
              </a:lnSpc>
              <a:spcAft>
                <a:spcPts val="0"/>
              </a:spcAft>
              <a:buClr>
                <a:schemeClr val="accent6">
                  <a:lumMod val="75000"/>
                </a:schemeClr>
              </a:buClr>
              <a:buFont typeface="Wingdings" charset="0"/>
              <a:buNone/>
              <a:defRPr/>
            </a:pPr>
            <a:r>
              <a:rPr lang="en-US" sz="3900">
                <a:ea typeface="+mj-ea"/>
                <a:cs typeface="+mj-cs"/>
              </a:rPr>
              <a:t>FIND INFORMATION TO MAKE GOOD CHOICES!</a:t>
            </a:r>
          </a:p>
        </p:txBody>
      </p:sp>
      <p:sp>
        <p:nvSpPr>
          <p:cNvPr id="60419" name="Rectangle 3">
            <a:extLst>
              <a:ext uri="{FF2B5EF4-FFF2-40B4-BE49-F238E27FC236}">
                <a16:creationId xmlns:a16="http://schemas.microsoft.com/office/drawing/2014/main" id="{2AE83808-0828-42D8-A220-0B9A7AD8265F}"/>
              </a:ext>
            </a:extLst>
          </p:cNvPr>
          <p:cNvSpPr>
            <a:spLocks noGrp="1" noChangeArrowheads="1"/>
          </p:cNvSpPr>
          <p:nvPr>
            <p:ph sz="quarter" idx="13"/>
          </p:nvPr>
        </p:nvSpPr>
        <p:spPr>
          <a:xfrm>
            <a:off x="827483" y="2052214"/>
            <a:ext cx="4474045" cy="4196185"/>
          </a:xfrm>
        </p:spPr>
        <p:txBody>
          <a:bodyPr vert="horz" lIns="91440" tIns="45720" rIns="91440" bIns="45720" rtlCol="0" anchor="t">
            <a:normAutofit/>
          </a:bodyPr>
          <a:lstStyle/>
          <a:p>
            <a:pPr marL="342900" indent="-342900">
              <a:buClr>
                <a:srgbClr val="F7F7F7"/>
              </a:buClr>
              <a:buFont typeface="Wingdings" charset="2"/>
              <a:buChar char="ü"/>
            </a:pPr>
            <a:r>
              <a:rPr lang="en-US">
                <a:ea typeface="+mj-lt"/>
                <a:cs typeface="+mj-lt"/>
              </a:rPr>
              <a:t> Talk to parents and family</a:t>
            </a:r>
            <a:endParaRPr lang="en-US"/>
          </a:p>
          <a:p>
            <a:pPr marL="342900" indent="-342900">
              <a:buClr>
                <a:srgbClr val="F7F7F7"/>
              </a:buClr>
              <a:buFont typeface="Wingdings,Sans-Serif" panose="05000000000000000000" pitchFamily="2" charset="2"/>
              <a:buChar char="ü"/>
            </a:pPr>
            <a:r>
              <a:rPr lang="en-US">
                <a:ea typeface="+mj-lt"/>
                <a:cs typeface="+mj-lt"/>
              </a:rPr>
              <a:t> Discuss with subject teachers</a:t>
            </a:r>
          </a:p>
          <a:p>
            <a:pPr marL="342900" indent="-342900">
              <a:buClr>
                <a:srgbClr val="F7F7F7"/>
              </a:buClr>
              <a:buFont typeface="Wingdings,Sans-Serif" panose="05000000000000000000" pitchFamily="2" charset="2"/>
              <a:buChar char="ü"/>
            </a:pPr>
            <a:r>
              <a:rPr lang="en-US">
                <a:ea typeface="+mj-lt"/>
                <a:cs typeface="+mj-lt"/>
              </a:rPr>
              <a:t> Talk to students who have taken the course</a:t>
            </a:r>
          </a:p>
          <a:p>
            <a:pPr marL="342900" indent="-342900">
              <a:buClr>
                <a:srgbClr val="F7F7F7"/>
              </a:buClr>
              <a:buFont typeface="Wingdings,Sans-Serif" panose="05000000000000000000" pitchFamily="2" charset="2"/>
              <a:buChar char="ü"/>
            </a:pPr>
            <a:r>
              <a:rPr lang="en-US">
                <a:ea typeface="+mj-lt"/>
                <a:cs typeface="+mj-lt"/>
              </a:rPr>
              <a:t>Visit </a:t>
            </a:r>
            <a:r>
              <a:rPr lang="en-US">
                <a:ea typeface="+mj-lt"/>
                <a:cs typeface="+mj-lt"/>
                <a:hlinkClick r:id="rId5"/>
              </a:rPr>
              <a:t>https://www.surreyschools.ca/semiahmoo/page/52871/courses</a:t>
            </a:r>
            <a:r>
              <a:rPr lang="en-US">
                <a:ea typeface="+mj-lt"/>
                <a:cs typeface="+mj-lt"/>
              </a:rPr>
              <a:t> </a:t>
            </a:r>
          </a:p>
          <a:p>
            <a:pPr marL="342900" indent="-342900">
              <a:buClr>
                <a:srgbClr val="F7F7F7"/>
              </a:buClr>
              <a:buFont typeface="Wingdings,Sans-Serif" panose="05000000000000000000" pitchFamily="2" charset="2"/>
              <a:buChar char="ü"/>
            </a:pPr>
            <a:r>
              <a:rPr lang="en-US">
                <a:ea typeface="+mj-lt"/>
                <a:cs typeface="+mj-lt"/>
              </a:rPr>
              <a:t>Contact your counsellor for an appointment!!!</a:t>
            </a:r>
            <a:endParaRPr lang="en-US"/>
          </a:p>
          <a:p>
            <a:pPr marL="342900" indent="-342900">
              <a:buNone/>
            </a:pPr>
            <a:endParaRPr lang="en-US" altLang="en-US"/>
          </a:p>
        </p:txBody>
      </p:sp>
      <p:pic>
        <p:nvPicPr>
          <p:cNvPr id="71" name="Graphic 70" descr="Chat Bubble">
            <a:extLst>
              <a:ext uri="{FF2B5EF4-FFF2-40B4-BE49-F238E27FC236}">
                <a16:creationId xmlns:a16="http://schemas.microsoft.com/office/drawing/2014/main" id="{0E709CFE-70F6-4F1D-868B-ACED080865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0991" y="2646972"/>
            <a:ext cx="3006666" cy="3006666"/>
          </a:xfrm>
          <a:prstGeom prst="rect">
            <a:avLst/>
          </a:prstGeom>
          <a:effectLst>
            <a:outerShdw blurRad="50800" dist="38100" dir="5400000" algn="t" rotWithShape="0">
              <a:prstClr val="black">
                <a:alpha val="43000"/>
              </a:prstClr>
            </a:outerShdw>
          </a:effectLst>
        </p:spPr>
      </p:pic>
      <p:pic>
        <p:nvPicPr>
          <p:cNvPr id="4" name="Audio 3">
            <a:extLst>
              <a:ext uri="{FF2B5EF4-FFF2-40B4-BE49-F238E27FC236}">
                <a16:creationId xmlns:a16="http://schemas.microsoft.com/office/drawing/2014/main" id="{245CC2DA-A1A3-C4A3-8E8D-230D6908D3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spd="med" advTm="57861">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7D5D-D8D5-29C5-43FA-2B1074F0803B}"/>
              </a:ext>
            </a:extLst>
          </p:cNvPr>
          <p:cNvSpPr>
            <a:spLocks noGrp="1"/>
          </p:cNvSpPr>
          <p:nvPr>
            <p:ph type="title"/>
          </p:nvPr>
        </p:nvSpPr>
        <p:spPr>
          <a:xfrm>
            <a:off x="2027612" y="147919"/>
            <a:ext cx="5088776" cy="799139"/>
          </a:xfrm>
        </p:spPr>
        <p:txBody>
          <a:bodyPr/>
          <a:lstStyle/>
          <a:p>
            <a:r>
              <a:rPr lang="en-US"/>
              <a:t>Helpful Worksheets</a:t>
            </a:r>
          </a:p>
        </p:txBody>
      </p:sp>
      <p:pic>
        <p:nvPicPr>
          <p:cNvPr id="4" name="Content Placeholder 3">
            <a:extLst>
              <a:ext uri="{FF2B5EF4-FFF2-40B4-BE49-F238E27FC236}">
                <a16:creationId xmlns:a16="http://schemas.microsoft.com/office/drawing/2014/main" id="{DBF2580D-FBD1-23FF-BCBF-C4FEBCB94100}"/>
              </a:ext>
            </a:extLst>
          </p:cNvPr>
          <p:cNvPicPr>
            <a:picLocks noGrp="1" noChangeAspect="1"/>
          </p:cNvPicPr>
          <p:nvPr>
            <p:ph sz="quarter" idx="13"/>
          </p:nvPr>
        </p:nvPicPr>
        <p:blipFill>
          <a:blip r:embed="rId4"/>
          <a:stretch>
            <a:fillRect/>
          </a:stretch>
        </p:blipFill>
        <p:spPr>
          <a:xfrm>
            <a:off x="58790" y="1142341"/>
            <a:ext cx="4411382" cy="5726576"/>
          </a:xfrm>
          <a:prstGeom prst="rect">
            <a:avLst/>
          </a:prstGeom>
        </p:spPr>
      </p:pic>
      <p:pic>
        <p:nvPicPr>
          <p:cNvPr id="5" name="Picture 4">
            <a:extLst>
              <a:ext uri="{FF2B5EF4-FFF2-40B4-BE49-F238E27FC236}">
                <a16:creationId xmlns:a16="http://schemas.microsoft.com/office/drawing/2014/main" id="{6C4EA2A2-97C1-1A85-15BB-BADD172E5AB7}"/>
              </a:ext>
            </a:extLst>
          </p:cNvPr>
          <p:cNvPicPr>
            <a:picLocks noChangeAspect="1"/>
          </p:cNvPicPr>
          <p:nvPr/>
        </p:nvPicPr>
        <p:blipFill>
          <a:blip r:embed="rId5"/>
          <a:stretch>
            <a:fillRect/>
          </a:stretch>
        </p:blipFill>
        <p:spPr>
          <a:xfrm>
            <a:off x="4673830" y="1131424"/>
            <a:ext cx="4386943" cy="5726576"/>
          </a:xfrm>
          <a:prstGeom prst="rect">
            <a:avLst/>
          </a:prstGeom>
        </p:spPr>
      </p:pic>
      <p:pic>
        <p:nvPicPr>
          <p:cNvPr id="7" name="Audio 6">
            <a:extLst>
              <a:ext uri="{FF2B5EF4-FFF2-40B4-BE49-F238E27FC236}">
                <a16:creationId xmlns:a16="http://schemas.microsoft.com/office/drawing/2014/main" id="{542AFA3C-098E-464B-FB67-E1AE43F703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5451708"/>
      </p:ext>
    </p:extLst>
  </p:cSld>
  <p:clrMapOvr>
    <a:masterClrMapping/>
  </p:clrMapOvr>
  <p:transition spd="med" advTm="37072">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7" name="Freeform: Shape 26">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2" name="Title 1">
            <a:extLst>
              <a:ext uri="{FF2B5EF4-FFF2-40B4-BE49-F238E27FC236}">
                <a16:creationId xmlns:a16="http://schemas.microsoft.com/office/drawing/2014/main" id="{EFBCF4F8-77B3-4970-BF76-A81D824342C5}"/>
              </a:ext>
            </a:extLst>
          </p:cNvPr>
          <p:cNvSpPr>
            <a:spLocks noGrp="1"/>
          </p:cNvSpPr>
          <p:nvPr>
            <p:ph type="title"/>
          </p:nvPr>
        </p:nvSpPr>
        <p:spPr>
          <a:xfrm>
            <a:off x="827484" y="452718"/>
            <a:ext cx="6710641" cy="1400530"/>
          </a:xfrm>
        </p:spPr>
        <p:txBody>
          <a:bodyPr vert="horz" lIns="91440" tIns="45720" rIns="91440" bIns="45720" rtlCol="0" anchor="ctr">
            <a:normAutofit/>
          </a:bodyPr>
          <a:lstStyle/>
          <a:p>
            <a:pPr defTabSz="457200"/>
            <a:r>
              <a:rPr lang="en-US" b="0" i="0" kern="1200">
                <a:solidFill>
                  <a:srgbClr val="FFFFFF"/>
                </a:solidFill>
                <a:latin typeface="+mj-lt"/>
                <a:ea typeface="+mj-ea"/>
                <a:cs typeface="+mj-cs"/>
              </a:rPr>
              <a:t>Semiahmoo Counsellors</a:t>
            </a:r>
          </a:p>
        </p:txBody>
      </p:sp>
      <p:sp>
        <p:nvSpPr>
          <p:cNvPr id="4" name="TextBox 3">
            <a:extLst>
              <a:ext uri="{FF2B5EF4-FFF2-40B4-BE49-F238E27FC236}">
                <a16:creationId xmlns:a16="http://schemas.microsoft.com/office/drawing/2014/main" id="{C63FC63B-FAAB-4033-8C0C-B3AAC9EC88C2}"/>
              </a:ext>
            </a:extLst>
          </p:cNvPr>
          <p:cNvSpPr txBox="1"/>
          <p:nvPr/>
        </p:nvSpPr>
        <p:spPr>
          <a:xfrm>
            <a:off x="1215447" y="3187295"/>
            <a:ext cx="6709905" cy="348487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defTabSz="457200" eaLnBrk="1" hangingPunct="1">
              <a:spcBef>
                <a:spcPts val="1000"/>
              </a:spcBef>
              <a:spcAft>
                <a:spcPts val="0"/>
              </a:spcAft>
              <a:buClr>
                <a:schemeClr val="bg2">
                  <a:lumMod val="40000"/>
                  <a:lumOff val="60000"/>
                </a:schemeClr>
              </a:buClr>
              <a:buSzPct val="80000"/>
              <a:buFont typeface="Wingdings 3" charset="2"/>
              <a:buChar char=""/>
            </a:pPr>
            <a:r>
              <a:rPr lang="en-US" sz="2800">
                <a:latin typeface="+mj-lt"/>
                <a:ea typeface="+mj-ea"/>
                <a:cs typeface="+mj-cs"/>
              </a:rPr>
              <a:t>A – Gill                    	 Ms. Phillips</a:t>
            </a:r>
          </a:p>
          <a:p>
            <a:pPr defTabSz="457200" eaLnBrk="1" hangingPunct="1">
              <a:spcBef>
                <a:spcPts val="1000"/>
              </a:spcBef>
              <a:spcAft>
                <a:spcPts val="0"/>
              </a:spcAft>
              <a:buClr>
                <a:schemeClr val="bg2">
                  <a:lumMod val="40000"/>
                  <a:lumOff val="60000"/>
                </a:schemeClr>
              </a:buClr>
              <a:buSzPct val="80000"/>
              <a:buFont typeface="Wingdings 3" charset="2"/>
              <a:buChar char=""/>
            </a:pPr>
            <a:r>
              <a:rPr lang="en-US" sz="2800">
                <a:latin typeface="+mj-lt"/>
                <a:ea typeface="+mj-ea"/>
                <a:cs typeface="+mj-cs"/>
              </a:rPr>
              <a:t>Gillespie – Liu             Ms. Wilson</a:t>
            </a:r>
            <a:endParaRPr lang="en-US">
              <a:ea typeface="+mj-ea"/>
              <a:cs typeface="Arial"/>
            </a:endParaRPr>
          </a:p>
          <a:p>
            <a:pPr defTabSz="457200">
              <a:spcBef>
                <a:spcPts val="1000"/>
              </a:spcBef>
              <a:spcAft>
                <a:spcPts val="0"/>
              </a:spcAft>
              <a:buClr>
                <a:srgbClr val="F7F7F7"/>
              </a:buClr>
              <a:buSzPct val="80000"/>
              <a:buFont typeface="Wingdings 3" charset="2"/>
              <a:buChar char=""/>
            </a:pPr>
            <a:r>
              <a:rPr lang="en-US" sz="2800">
                <a:latin typeface="+mj-lt"/>
                <a:ea typeface="+mj-ea"/>
                <a:cs typeface="+mj-cs"/>
              </a:rPr>
              <a:t>Lo – Th                        Ms. Barclay</a:t>
            </a:r>
          </a:p>
          <a:p>
            <a:pPr defTabSz="457200" eaLnBrk="1" hangingPunct="1">
              <a:spcBef>
                <a:spcPts val="1000"/>
              </a:spcBef>
              <a:spcAft>
                <a:spcPts val="0"/>
              </a:spcAft>
              <a:buClr>
                <a:schemeClr val="bg2">
                  <a:lumMod val="40000"/>
                  <a:lumOff val="60000"/>
                </a:schemeClr>
              </a:buClr>
              <a:buSzPct val="80000"/>
              <a:buFont typeface="Wingdings 3" charset="2"/>
              <a:buChar char=""/>
            </a:pPr>
            <a:r>
              <a:rPr lang="en-US" sz="2800">
                <a:latin typeface="+mj-lt"/>
                <a:ea typeface="+mj-ea"/>
                <a:cs typeface="+mj-cs"/>
              </a:rPr>
              <a:t>Ti - Z                            Ms. Blackwell</a:t>
            </a:r>
          </a:p>
          <a:p>
            <a:pPr defTabSz="457200" eaLnBrk="1" hangingPunct="1">
              <a:spcBef>
                <a:spcPts val="1000"/>
              </a:spcBef>
              <a:spcAft>
                <a:spcPts val="0"/>
              </a:spcAft>
              <a:buClr>
                <a:schemeClr val="bg2">
                  <a:lumMod val="40000"/>
                  <a:lumOff val="60000"/>
                </a:schemeClr>
              </a:buClr>
              <a:buSzPct val="80000"/>
              <a:buFont typeface="Wingdings 3" charset="2"/>
              <a:buChar char=""/>
            </a:pPr>
            <a:endParaRPr lang="en-US">
              <a:latin typeface="+mj-lt"/>
              <a:ea typeface="+mj-ea"/>
              <a:cs typeface="+mj-cs"/>
            </a:endParaRPr>
          </a:p>
        </p:txBody>
      </p:sp>
      <p:pic>
        <p:nvPicPr>
          <p:cNvPr id="12" name="Audio 11">
            <a:extLst>
              <a:ext uri="{FF2B5EF4-FFF2-40B4-BE49-F238E27FC236}">
                <a16:creationId xmlns:a16="http://schemas.microsoft.com/office/drawing/2014/main" id="{14F9A267-3BD8-7E73-4213-B3EDB0C9A8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9899324"/>
      </p:ext>
    </p:extLst>
  </p:cSld>
  <p:clrMapOvr>
    <a:overrideClrMapping bg1="lt1" tx1="dk1" bg2="lt2" tx2="dk2" accent1="accent1" accent2="accent2" accent3="accent3" accent4="accent4" accent5="accent5" accent6="accent6" hlink="hlink" folHlink="folHlink"/>
  </p:clrMapOvr>
  <p:transition spd="med" advTm="17668">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F249-DAE8-F9D4-A735-8907D7A7ED4D}"/>
              </a:ext>
            </a:extLst>
          </p:cNvPr>
          <p:cNvSpPr>
            <a:spLocks noGrp="1"/>
          </p:cNvSpPr>
          <p:nvPr>
            <p:ph type="title"/>
          </p:nvPr>
        </p:nvSpPr>
        <p:spPr>
          <a:xfrm>
            <a:off x="73572" y="104375"/>
            <a:ext cx="8026118" cy="1072784"/>
          </a:xfrm>
        </p:spPr>
        <p:txBody>
          <a:bodyPr/>
          <a:lstStyle/>
          <a:p>
            <a:r>
              <a:rPr lang="en-US" sz="3200" dirty="0"/>
              <a:t>PSI Cheat Sheet </a:t>
            </a:r>
            <a:r>
              <a:rPr lang="en-US" sz="2400" dirty="0"/>
              <a:t>~ at a glance (make sure you verify requirements by visiting PSI website</a:t>
            </a:r>
          </a:p>
        </p:txBody>
      </p:sp>
      <p:pic>
        <p:nvPicPr>
          <p:cNvPr id="6" name="Audio 5">
            <a:extLst>
              <a:ext uri="{FF2B5EF4-FFF2-40B4-BE49-F238E27FC236}">
                <a16:creationId xmlns:a16="http://schemas.microsoft.com/office/drawing/2014/main" id="{13AC1D14-B6D4-0E2B-3558-C8386E7075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pic>
        <p:nvPicPr>
          <p:cNvPr id="11" name="Content Placeholder 10">
            <a:extLst>
              <a:ext uri="{FF2B5EF4-FFF2-40B4-BE49-F238E27FC236}">
                <a16:creationId xmlns:a16="http://schemas.microsoft.com/office/drawing/2014/main" id="{F9B6C9CC-642F-1666-9CB2-62DA49D4ECD0}"/>
              </a:ext>
            </a:extLst>
          </p:cNvPr>
          <p:cNvPicPr>
            <a:picLocks noGrp="1" noChangeAspect="1"/>
          </p:cNvPicPr>
          <p:nvPr>
            <p:ph sz="quarter" idx="13"/>
          </p:nvPr>
        </p:nvPicPr>
        <p:blipFill>
          <a:blip r:embed="rId5"/>
          <a:stretch>
            <a:fillRect/>
          </a:stretch>
        </p:blipFill>
        <p:spPr>
          <a:xfrm>
            <a:off x="2459420" y="1034518"/>
            <a:ext cx="4468385" cy="5823482"/>
          </a:xfrm>
          <a:prstGeom prst="rect">
            <a:avLst/>
          </a:prstGeom>
        </p:spPr>
      </p:pic>
    </p:spTree>
    <p:extLst>
      <p:ext uri="{BB962C8B-B14F-4D97-AF65-F5344CB8AC3E}">
        <p14:creationId xmlns:p14="http://schemas.microsoft.com/office/powerpoint/2010/main" val="1121295042"/>
      </p:ext>
    </p:extLst>
  </p:cSld>
  <p:clrMapOvr>
    <a:masterClrMapping/>
  </p:clrMapOvr>
  <p:transition spd="med" advTm="23480">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09D2-1AB2-5F72-7387-3E70909DE1E6}"/>
              </a:ext>
            </a:extLst>
          </p:cNvPr>
          <p:cNvSpPr>
            <a:spLocks noGrp="1"/>
          </p:cNvSpPr>
          <p:nvPr>
            <p:ph type="title"/>
          </p:nvPr>
        </p:nvSpPr>
        <p:spPr/>
        <p:txBody>
          <a:bodyPr/>
          <a:lstStyle/>
          <a:p>
            <a:r>
              <a:rPr lang="en-US" sz="3200"/>
              <a:t>Link to worksheets and PSI cheat sheet </a:t>
            </a:r>
            <a:r>
              <a:rPr lang="en-US" sz="2400"/>
              <a:t>(click, print off and use!!!)</a:t>
            </a:r>
          </a:p>
        </p:txBody>
      </p:sp>
      <p:graphicFrame>
        <p:nvGraphicFramePr>
          <p:cNvPr id="7" name="Content Placeholder 6">
            <a:extLst>
              <a:ext uri="{FF2B5EF4-FFF2-40B4-BE49-F238E27FC236}">
                <a16:creationId xmlns:a16="http://schemas.microsoft.com/office/drawing/2014/main" id="{4D47CBBE-15D7-AC7F-91E9-801947D2714C}"/>
              </a:ext>
            </a:extLst>
          </p:cNvPr>
          <p:cNvGraphicFramePr>
            <a:graphicFrameLocks noGrp="1" noChangeAspect="1"/>
          </p:cNvGraphicFramePr>
          <p:nvPr>
            <p:ph sz="quarter" idx="13"/>
            <p:extLst>
              <p:ext uri="{D42A27DB-BD31-4B8C-83A1-F6EECF244321}">
                <p14:modId xmlns:p14="http://schemas.microsoft.com/office/powerpoint/2010/main" val="2495132128"/>
              </p:ext>
            </p:extLst>
          </p:nvPr>
        </p:nvGraphicFramePr>
        <p:xfrm>
          <a:off x="1219200" y="1852613"/>
          <a:ext cx="6400800" cy="3475037"/>
        </p:xfrm>
        <a:graphic>
          <a:graphicData uri="http://schemas.openxmlformats.org/presentationml/2006/ole">
            <mc:AlternateContent xmlns:mc="http://schemas.openxmlformats.org/markup-compatibility/2006">
              <mc:Choice xmlns:v="urn:schemas-microsoft-com:vml" Requires="v">
                <p:oleObj name="Document" r:id="rId4" imgW="0" imgH="0" progId="Word.Document.12">
                  <p:embed/>
                </p:oleObj>
              </mc:Choice>
              <mc:Fallback>
                <p:oleObj name="Document" r:id="rId4" imgW="0" imgH="0" progId="Word.Document.12">
                  <p:embed/>
                  <p:pic>
                    <p:nvPicPr>
                      <p:cNvPr id="7" name="Content Placeholder 6">
                        <a:extLst>
                          <a:ext uri="{FF2B5EF4-FFF2-40B4-BE49-F238E27FC236}">
                            <a16:creationId xmlns:a16="http://schemas.microsoft.com/office/drawing/2014/main" id="{4D47CBBE-15D7-AC7F-91E9-801947D2714C}"/>
                          </a:ext>
                        </a:extLst>
                      </p:cNvPr>
                      <p:cNvPicPr/>
                      <p:nvPr/>
                    </p:nvPicPr>
                    <p:blipFill/>
                    <p:spPr>
                      <a:xfrm>
                        <a:off x="1219200" y="1852613"/>
                        <a:ext cx="6400800" cy="34750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D8B690F-50BA-BAD8-792A-D2CB0F342299}"/>
              </a:ext>
            </a:extLst>
          </p:cNvPr>
          <p:cNvGraphicFramePr>
            <a:graphicFrameLocks noChangeAspect="1"/>
          </p:cNvGraphicFramePr>
          <p:nvPr>
            <p:extLst>
              <p:ext uri="{D42A27DB-BD31-4B8C-83A1-F6EECF244321}">
                <p14:modId xmlns:p14="http://schemas.microsoft.com/office/powerpoint/2010/main" val="2418749589"/>
              </p:ext>
            </p:extLst>
          </p:nvPr>
        </p:nvGraphicFramePr>
        <p:xfrm flipH="1" flipV="1">
          <a:off x="6109575" y="2752135"/>
          <a:ext cx="93727" cy="56320"/>
        </p:xfrm>
        <a:graphic>
          <a:graphicData uri="http://schemas.openxmlformats.org/presentationml/2006/ole">
            <mc:AlternateContent xmlns:mc="http://schemas.openxmlformats.org/markup-compatibility/2006">
              <mc:Choice xmlns:v="urn:schemas-microsoft-com:vml" Requires="v">
                <p:oleObj name="Document" showAsIcon="1" r:id="rId5" imgW="965200" imgH="609600" progId="Word.Document.12">
                  <p:embed/>
                </p:oleObj>
              </mc:Choice>
              <mc:Fallback>
                <p:oleObj name="Document" showAsIcon="1" r:id="rId5" imgW="965200" imgH="609600" progId="Word.Document.12">
                  <p:embed/>
                  <p:pic>
                    <p:nvPicPr>
                      <p:cNvPr id="10" name="Object 9">
                        <a:extLst>
                          <a:ext uri="{FF2B5EF4-FFF2-40B4-BE49-F238E27FC236}">
                            <a16:creationId xmlns:a16="http://schemas.microsoft.com/office/drawing/2014/main" id="{3D8B690F-50BA-BAD8-792A-D2CB0F342299}"/>
                          </a:ext>
                        </a:extLst>
                      </p:cNvPr>
                      <p:cNvPicPr/>
                      <p:nvPr/>
                    </p:nvPicPr>
                    <p:blipFill>
                      <a:blip r:embed="rId6"/>
                      <a:stretch>
                        <a:fillRect/>
                      </a:stretch>
                    </p:blipFill>
                    <p:spPr>
                      <a:xfrm flipH="1" flipV="1">
                        <a:off x="6109575" y="2752135"/>
                        <a:ext cx="93727" cy="5632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2518586-1B41-0BFC-987F-F1A2D28F7F8E}"/>
              </a:ext>
            </a:extLst>
          </p:cNvPr>
          <p:cNvSpPr txBox="1"/>
          <p:nvPr/>
        </p:nvSpPr>
        <p:spPr>
          <a:xfrm>
            <a:off x="640217" y="3592138"/>
            <a:ext cx="7866993" cy="2677656"/>
          </a:xfrm>
          <a:prstGeom prst="rect">
            <a:avLst/>
          </a:prstGeom>
          <a:noFill/>
        </p:spPr>
        <p:txBody>
          <a:bodyPr wrap="square" lIns="91440" tIns="45720" rIns="91440" bIns="45720" rtlCol="0" anchor="t">
            <a:spAutoFit/>
          </a:bodyPr>
          <a:lstStyle/>
          <a:p>
            <a:pPr marL="342900" indent="-342900">
              <a:buFont typeface="Wingdings" pitchFamily="2" charset="2"/>
              <a:buChar char="v"/>
            </a:pPr>
            <a:r>
              <a:rPr lang="en-US" dirty="0">
                <a:latin typeface="Arial"/>
                <a:ea typeface="Osaka"/>
                <a:cs typeface="Arial"/>
              </a:rPr>
              <a:t>Right click the icon above, choose document object &gt; open</a:t>
            </a:r>
          </a:p>
          <a:p>
            <a:pPr marL="342900" indent="-342900">
              <a:buFont typeface="Wingdings" pitchFamily="2" charset="2"/>
              <a:buChar char="v"/>
            </a:pPr>
            <a:r>
              <a:rPr lang="en-US" dirty="0">
                <a:latin typeface="Arial"/>
                <a:ea typeface="Osaka"/>
                <a:cs typeface="Arial"/>
              </a:rPr>
              <a:t>Print off the sheets and use to plan!</a:t>
            </a:r>
          </a:p>
          <a:p>
            <a:pPr marL="342900" indent="-342900">
              <a:buFont typeface="Wingdings" pitchFamily="2" charset="2"/>
              <a:buChar char="v"/>
            </a:pPr>
            <a:r>
              <a:rPr lang="en-US" dirty="0">
                <a:latin typeface="Arial"/>
                <a:ea typeface="Osaka"/>
                <a:cs typeface="Arial"/>
              </a:rPr>
              <a:t>If this isn't working, go to </a:t>
            </a:r>
            <a:r>
              <a:rPr lang="en-US" dirty="0">
                <a:latin typeface="Arial"/>
                <a:ea typeface="Osaka"/>
                <a:cs typeface="Arial"/>
                <a:hlinkClick r:id="rId7"/>
              </a:rPr>
              <a:t>https://www.surreyschools.ca/semiahmoo/course-selection</a:t>
            </a:r>
            <a:r>
              <a:rPr lang="en-US" dirty="0">
                <a:latin typeface="Arial"/>
                <a:ea typeface="Osaka"/>
                <a:cs typeface="Arial"/>
              </a:rPr>
              <a:t> where you can find these slides and print them out</a:t>
            </a:r>
            <a:endParaRPr lang="en-US" dirty="0">
              <a:cs typeface="Arial"/>
            </a:endParaRPr>
          </a:p>
        </p:txBody>
      </p:sp>
      <p:pic>
        <p:nvPicPr>
          <p:cNvPr id="8" name="Audio 7">
            <a:extLst>
              <a:ext uri="{FF2B5EF4-FFF2-40B4-BE49-F238E27FC236}">
                <a16:creationId xmlns:a16="http://schemas.microsoft.com/office/drawing/2014/main" id="{52E22C91-BDEF-BB22-2629-6037427678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graphicFrame>
        <p:nvGraphicFramePr>
          <p:cNvPr id="4" name="Object 3">
            <a:extLst>
              <a:ext uri="{FF2B5EF4-FFF2-40B4-BE49-F238E27FC236}">
                <a16:creationId xmlns:a16="http://schemas.microsoft.com/office/drawing/2014/main" id="{9FB0B081-F5D4-1F01-5233-7DBB9914E0AE}"/>
              </a:ext>
            </a:extLst>
          </p:cNvPr>
          <p:cNvGraphicFramePr>
            <a:graphicFrameLocks noChangeAspect="1"/>
          </p:cNvGraphicFramePr>
          <p:nvPr>
            <p:extLst>
              <p:ext uri="{D42A27DB-BD31-4B8C-83A1-F6EECF244321}">
                <p14:modId xmlns:p14="http://schemas.microsoft.com/office/powerpoint/2010/main" val="3291550638"/>
              </p:ext>
            </p:extLst>
          </p:nvPr>
        </p:nvGraphicFramePr>
        <p:xfrm>
          <a:off x="3436883" y="2112775"/>
          <a:ext cx="2259724" cy="1427194"/>
        </p:xfrm>
        <a:graphic>
          <a:graphicData uri="http://schemas.openxmlformats.org/presentationml/2006/ole">
            <mc:AlternateContent xmlns:mc="http://schemas.openxmlformats.org/markup-compatibility/2006">
              <mc:Choice xmlns:v="urn:schemas-microsoft-com:vml" Requires="v">
                <p:oleObj name="Document" showAsIcon="1" r:id="rId9" imgW="965200" imgH="609600" progId="Word.Document.12">
                  <p:embed/>
                </p:oleObj>
              </mc:Choice>
              <mc:Fallback>
                <p:oleObj name="Document" showAsIcon="1" r:id="rId9" imgW="965200" imgH="609600" progId="Word.Document.12">
                  <p:embed/>
                  <p:pic>
                    <p:nvPicPr>
                      <p:cNvPr id="4" name="Object 3">
                        <a:extLst>
                          <a:ext uri="{FF2B5EF4-FFF2-40B4-BE49-F238E27FC236}">
                            <a16:creationId xmlns:a16="http://schemas.microsoft.com/office/drawing/2014/main" id="{9FB0B081-F5D4-1F01-5233-7DBB9914E0AE}"/>
                          </a:ext>
                        </a:extLst>
                      </p:cNvPr>
                      <p:cNvPicPr/>
                      <p:nvPr/>
                    </p:nvPicPr>
                    <p:blipFill>
                      <a:blip r:embed="rId10"/>
                      <a:stretch>
                        <a:fillRect/>
                      </a:stretch>
                    </p:blipFill>
                    <p:spPr>
                      <a:xfrm>
                        <a:off x="3436883" y="2112775"/>
                        <a:ext cx="2259724" cy="1427194"/>
                      </a:xfrm>
                      <a:prstGeom prst="rect">
                        <a:avLst/>
                      </a:prstGeom>
                    </p:spPr>
                  </p:pic>
                </p:oleObj>
              </mc:Fallback>
            </mc:AlternateContent>
          </a:graphicData>
        </a:graphic>
      </p:graphicFrame>
    </p:spTree>
    <p:extLst>
      <p:ext uri="{BB962C8B-B14F-4D97-AF65-F5344CB8AC3E}">
        <p14:creationId xmlns:p14="http://schemas.microsoft.com/office/powerpoint/2010/main" val="1575010603"/>
      </p:ext>
    </p:extLst>
  </p:cSld>
  <p:clrMapOvr>
    <a:masterClrMapping/>
  </p:clrMapOvr>
  <p:transition spd="med" advTm="13647">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33D5-2112-D5D8-1869-239F6187BB7B}"/>
              </a:ext>
            </a:extLst>
          </p:cNvPr>
          <p:cNvSpPr>
            <a:spLocks noGrp="1"/>
          </p:cNvSpPr>
          <p:nvPr>
            <p:ph type="title"/>
          </p:nvPr>
        </p:nvSpPr>
        <p:spPr>
          <a:xfrm>
            <a:off x="724195" y="822833"/>
            <a:ext cx="7055380" cy="897111"/>
          </a:xfrm>
        </p:spPr>
        <p:txBody>
          <a:bodyPr/>
          <a:lstStyle/>
          <a:p>
            <a:r>
              <a:rPr lang="en-US" sz="3600"/>
              <a:t>Process for Course Selection:</a:t>
            </a:r>
          </a:p>
        </p:txBody>
      </p:sp>
      <p:sp>
        <p:nvSpPr>
          <p:cNvPr id="3" name="Content Placeholder 2">
            <a:extLst>
              <a:ext uri="{FF2B5EF4-FFF2-40B4-BE49-F238E27FC236}">
                <a16:creationId xmlns:a16="http://schemas.microsoft.com/office/drawing/2014/main" id="{B12074F0-CE89-C2D8-9BF0-6E6CA05CFCF7}"/>
              </a:ext>
            </a:extLst>
          </p:cNvPr>
          <p:cNvSpPr>
            <a:spLocks noGrp="1"/>
          </p:cNvSpPr>
          <p:nvPr>
            <p:ph sz="quarter" idx="13"/>
          </p:nvPr>
        </p:nvSpPr>
        <p:spPr>
          <a:xfrm>
            <a:off x="1369562" y="2216445"/>
            <a:ext cx="6400800" cy="3474720"/>
          </a:xfrm>
        </p:spPr>
        <p:txBody>
          <a:bodyPr vert="horz" lIns="91440" tIns="45720" rIns="91440" bIns="45720" rtlCol="0" anchor="t">
            <a:normAutofit fontScale="85000" lnSpcReduction="20000"/>
          </a:bodyPr>
          <a:lstStyle/>
          <a:p>
            <a:pPr marL="342900" indent="-342900"/>
            <a:r>
              <a:rPr lang="en-US"/>
              <a:t>View course selection presentation yourself and with your parents.</a:t>
            </a:r>
          </a:p>
          <a:p>
            <a:pPr marL="342900" indent="-342900"/>
            <a:r>
              <a:rPr lang="en-US" dirty="0"/>
              <a:t>Use worksheets and think about your selections thoughtfully.  Discuss with your parents.</a:t>
            </a:r>
          </a:p>
          <a:p>
            <a:pPr marL="342900" indent="-342900"/>
            <a:r>
              <a:rPr lang="en-US" dirty="0"/>
              <a:t>Login to </a:t>
            </a:r>
            <a:r>
              <a:rPr lang="en-US" dirty="0" err="1"/>
              <a:t>myed</a:t>
            </a:r>
            <a:r>
              <a:rPr lang="en-US" dirty="0"/>
              <a:t> and make your choices ASAP.</a:t>
            </a:r>
          </a:p>
          <a:p>
            <a:pPr marL="342900" indent="-342900"/>
            <a:r>
              <a:rPr lang="en-US" dirty="0"/>
              <a:t>If you have questions AFTER using the worksheets, viewing the presentation, visiting educationplannerbc.ca AND looking at post secondary school websites, visit counsellors at lunch in the library on January 12th, 13th or 14th.</a:t>
            </a:r>
          </a:p>
          <a:p>
            <a:pPr marL="342900" indent="-342900">
              <a:buClr>
                <a:srgbClr val="8AD0D6"/>
              </a:buClr>
            </a:pPr>
            <a:r>
              <a:rPr lang="en-US" dirty="0"/>
              <a:t>If you need further assistance after seeing a counsellor in the library, please make an appointment with your counsellor.</a:t>
            </a:r>
            <a:endParaRPr lang="en-US"/>
          </a:p>
        </p:txBody>
      </p:sp>
      <p:pic>
        <p:nvPicPr>
          <p:cNvPr id="6" name="Audio 5">
            <a:extLst>
              <a:ext uri="{FF2B5EF4-FFF2-40B4-BE49-F238E27FC236}">
                <a16:creationId xmlns:a16="http://schemas.microsoft.com/office/drawing/2014/main" id="{DC1D415C-915A-ACE3-6CE2-94A4A60581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25688510"/>
      </p:ext>
    </p:extLst>
  </p:cSld>
  <p:clrMapOvr>
    <a:masterClrMapping/>
  </p:clrMapOvr>
  <p:transition spd="med" advTm="38657">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644AD41-1FF7-4DDC-9302-F96B878BFF69}"/>
              </a:ext>
            </a:extLst>
          </p:cNvPr>
          <p:cNvSpPr>
            <a:spLocks noGrp="1" noChangeArrowheads="1"/>
          </p:cNvSpPr>
          <p:nvPr>
            <p:ph type="title"/>
          </p:nvPr>
        </p:nvSpPr>
        <p:spPr>
          <a:xfrm>
            <a:off x="249829" y="774687"/>
            <a:ext cx="8208912" cy="1512887"/>
          </a:xfrm>
        </p:spPr>
        <p:txBody>
          <a:bodyPr vert="horz" lIns="91440" tIns="45720" rIns="91440" bIns="45720" rtlCol="0" anchor="t">
            <a:noAutofit/>
          </a:bodyPr>
          <a:lstStyle/>
          <a:p>
            <a:pPr algn="ctr">
              <a:buClr>
                <a:schemeClr val="accent6">
                  <a:lumMod val="75000"/>
                </a:schemeClr>
              </a:buClr>
              <a:defRPr/>
            </a:pPr>
            <a:r>
              <a:rPr lang="en-US" altLang="en-US" sz="2400">
                <a:ea typeface="+mj-ea"/>
                <a:cs typeface="+mj-cs"/>
              </a:rPr>
              <a:t>And now… over to you!</a:t>
            </a:r>
            <a:br>
              <a:rPr lang="en-US" altLang="en-US" sz="2400">
                <a:ea typeface="+mj-ea"/>
                <a:cs typeface="+mj-cs"/>
              </a:rPr>
            </a:br>
            <a:br>
              <a:rPr lang="en-US" altLang="en-US" sz="2400"/>
            </a:br>
            <a:r>
              <a:rPr lang="en-US" altLang="en-US" sz="2400">
                <a:ea typeface="+mj-ea"/>
                <a:cs typeface="+mj-cs"/>
              </a:rPr>
              <a:t>Take </a:t>
            </a:r>
            <a:r>
              <a:rPr lang="en-US" altLang="en-US" sz="2400"/>
              <a:t>the </a:t>
            </a:r>
            <a:r>
              <a:rPr lang="en-US" altLang="en-US" sz="2400">
                <a:ea typeface="+mj-ea"/>
                <a:cs typeface="+mj-cs"/>
              </a:rPr>
              <a:t>time to make </a:t>
            </a:r>
            <a:r>
              <a:rPr lang="en-US" altLang="en-US" sz="2400" i="1">
                <a:solidFill>
                  <a:srgbClr val="FFFF00"/>
                </a:solidFill>
                <a:ea typeface="+mj-ea"/>
                <a:cs typeface="+mj-cs"/>
              </a:rPr>
              <a:t>thoughtful</a:t>
            </a:r>
            <a:r>
              <a:rPr lang="en-US" altLang="en-US" sz="2400">
                <a:ea typeface="+mj-ea"/>
                <a:cs typeface="+mj-cs"/>
              </a:rPr>
              <a:t> choices about your plans for next year</a:t>
            </a:r>
            <a:r>
              <a:rPr lang="en-US" altLang="en-US" sz="2400"/>
              <a:t> with your parents</a:t>
            </a:r>
            <a:r>
              <a:rPr lang="en-US" altLang="en-US" sz="2400">
                <a:ea typeface="+mj-ea"/>
                <a:cs typeface="+mj-cs"/>
              </a:rPr>
              <a:t>. </a:t>
            </a:r>
            <a:br>
              <a:rPr lang="en-US" altLang="en-US" sz="2400">
                <a:ea typeface="+mj-ea"/>
                <a:cs typeface="+mj-cs"/>
              </a:rPr>
            </a:br>
            <a:br>
              <a:rPr lang="en-US" altLang="en-US" sz="2400"/>
            </a:br>
            <a:r>
              <a:rPr lang="en-US" altLang="en-US" sz="2400"/>
              <a:t>Choose wisely because there will be no course changes once selection is complete.</a:t>
            </a:r>
            <a:br>
              <a:rPr lang="en-US" altLang="en-US" sz="2400"/>
            </a:br>
            <a:br>
              <a:rPr lang="en-US" altLang="en-US" sz="2400"/>
            </a:br>
            <a:r>
              <a:rPr lang="en-US" altLang="en-US" sz="2400"/>
              <a:t>This is </a:t>
            </a:r>
            <a:r>
              <a:rPr lang="en-US" altLang="en-US" sz="2400" b="1" i="1"/>
              <a:t>your</a:t>
            </a:r>
            <a:r>
              <a:rPr lang="en-US" altLang="en-US" sz="2400"/>
              <a:t> future and you need to be responsible for your choices.  Counsellors are here to guide and help, but we are not responsible for ensuring you have all the requirements you </a:t>
            </a:r>
            <a:r>
              <a:rPr lang="en-US" altLang="en-US" sz="2400" err="1"/>
              <a:t>need~this</a:t>
            </a:r>
            <a:r>
              <a:rPr lang="en-US" altLang="en-US" sz="2400"/>
              <a:t> is your job!</a:t>
            </a:r>
            <a:br>
              <a:rPr lang="en-US" altLang="en-US" sz="2400"/>
            </a:br>
            <a:br>
              <a:rPr lang="en-US" altLang="en-US" sz="2400"/>
            </a:br>
            <a:r>
              <a:rPr lang="en-US" altLang="en-US" sz="2400" b="1" i="1" u="sng"/>
              <a:t>ENTER YOUR SELECTIONS ON THE MYED PORTAL ASAP!!</a:t>
            </a:r>
          </a:p>
        </p:txBody>
      </p:sp>
      <p:pic>
        <p:nvPicPr>
          <p:cNvPr id="4" name="Audio 3">
            <a:extLst>
              <a:ext uri="{FF2B5EF4-FFF2-40B4-BE49-F238E27FC236}">
                <a16:creationId xmlns:a16="http://schemas.microsoft.com/office/drawing/2014/main" id="{315B21C2-A573-FEDC-C6C2-06A017EC40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p:transition spd="med" advTm="51716">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8" name="Rectangle 7187">
            <a:extLst>
              <a:ext uri="{FF2B5EF4-FFF2-40B4-BE49-F238E27FC236}">
                <a16:creationId xmlns:a16="http://schemas.microsoft.com/office/drawing/2014/main" id="{47AEA421-5F29-4BA7-9360-2501B5987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190" name="Freeform 7">
            <a:extLst>
              <a:ext uri="{FF2B5EF4-FFF2-40B4-BE49-F238E27FC236}">
                <a16:creationId xmlns:a16="http://schemas.microsoft.com/office/drawing/2014/main" id="{9348F0CB-4904-4DEF-BDD4-ADEC2DCC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7170" name="Rectangle 2">
            <a:extLst>
              <a:ext uri="{FF2B5EF4-FFF2-40B4-BE49-F238E27FC236}">
                <a16:creationId xmlns:a16="http://schemas.microsoft.com/office/drawing/2014/main" id="{3FC4AB0B-66BB-46EF-B58C-01EDA8289600}"/>
              </a:ext>
            </a:extLst>
          </p:cNvPr>
          <p:cNvSpPr>
            <a:spLocks noGrp="1" noChangeArrowheads="1"/>
          </p:cNvSpPr>
          <p:nvPr>
            <p:ph type="title"/>
          </p:nvPr>
        </p:nvSpPr>
        <p:spPr>
          <a:xfrm>
            <a:off x="486697" y="629267"/>
            <a:ext cx="6939116" cy="1016654"/>
          </a:xfrm>
        </p:spPr>
        <p:txBody>
          <a:bodyPr vert="horz" lIns="91440" tIns="45720" rIns="91440" bIns="45720" rtlCol="0">
            <a:normAutofit/>
          </a:bodyPr>
          <a:lstStyle/>
          <a:p>
            <a:pPr defTabSz="457200">
              <a:lnSpc>
                <a:spcPct val="90000"/>
              </a:lnSpc>
              <a:buClr>
                <a:schemeClr val="accent6">
                  <a:lumMod val="75000"/>
                </a:schemeClr>
              </a:buClr>
              <a:defRPr/>
            </a:pPr>
            <a:r>
              <a:rPr lang="en-US" altLang="en-US" sz="3600">
                <a:solidFill>
                  <a:srgbClr val="EBEBEB"/>
                </a:solidFill>
                <a:effectLst>
                  <a:outerShdw blurRad="38100" dist="38100" dir="2700000" algn="tl">
                    <a:srgbClr val="C0C0C0"/>
                  </a:outerShdw>
                </a:effectLst>
              </a:rPr>
              <a:t>Timeline for Course Selection</a:t>
            </a:r>
          </a:p>
        </p:txBody>
      </p:sp>
      <p:sp>
        <p:nvSpPr>
          <p:cNvPr id="7192" name="Rectangle 7191">
            <a:extLst>
              <a:ext uri="{FF2B5EF4-FFF2-40B4-BE49-F238E27FC236}">
                <a16:creationId xmlns:a16="http://schemas.microsoft.com/office/drawing/2014/main" id="{1583E1B8-79B3-49BB-8704-58E4AB1AF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94" name="Freeform: Shape 7193">
            <a:extLst>
              <a:ext uri="{FF2B5EF4-FFF2-40B4-BE49-F238E27FC236}">
                <a16:creationId xmlns:a16="http://schemas.microsoft.com/office/drawing/2014/main" id="{7BB34D5F-2B87-438E-8236-69C6068D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7184" name="TextBox 1">
            <a:extLst>
              <a:ext uri="{FF2B5EF4-FFF2-40B4-BE49-F238E27FC236}">
                <a16:creationId xmlns:a16="http://schemas.microsoft.com/office/drawing/2014/main" id="{136F7781-9CE3-4404-5E3A-A1AB4EE57241}"/>
              </a:ext>
            </a:extLst>
          </p:cNvPr>
          <p:cNvGraphicFramePr/>
          <p:nvPr>
            <p:extLst>
              <p:ext uri="{D42A27DB-BD31-4B8C-83A1-F6EECF244321}">
                <p14:modId xmlns:p14="http://schemas.microsoft.com/office/powerpoint/2010/main" val="4073264120"/>
              </p:ext>
            </p:extLst>
          </p:nvPr>
        </p:nvGraphicFramePr>
        <p:xfrm>
          <a:off x="486697" y="2810256"/>
          <a:ext cx="8171528" cy="34042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extLst>
              <a:ext uri="{FF2B5EF4-FFF2-40B4-BE49-F238E27FC236}">
                <a16:creationId xmlns:a16="http://schemas.microsoft.com/office/drawing/2014/main" id="{79BB5A4F-D063-6D80-0327-21BC0AD63D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p:transition spd="med" advTm="115265">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37E09E0-A6B7-4570-B6EC-37CF3400ED3A}"/>
              </a:ext>
            </a:extLst>
          </p:cNvPr>
          <p:cNvSpPr txBox="1"/>
          <p:nvPr/>
        </p:nvSpPr>
        <p:spPr>
          <a:xfrm>
            <a:off x="486697" y="629266"/>
            <a:ext cx="4641143" cy="162232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457200" eaLnBrk="1" hangingPunct="1">
              <a:spcAft>
                <a:spcPts val="600"/>
              </a:spcAft>
            </a:pPr>
            <a:r>
              <a:rPr lang="en-US" sz="4200">
                <a:solidFill>
                  <a:srgbClr val="EBEBEB"/>
                </a:solidFill>
                <a:latin typeface="+mj-lt"/>
                <a:ea typeface="+mj-ea"/>
                <a:cs typeface="+mj-cs"/>
              </a:rPr>
              <a:t>Timeline for Course Selection</a:t>
            </a:r>
          </a:p>
        </p:txBody>
      </p:sp>
      <p:sp>
        <p:nvSpPr>
          <p:cNvPr id="43011" name="Rectangle 3">
            <a:extLst>
              <a:ext uri="{FF2B5EF4-FFF2-40B4-BE49-F238E27FC236}">
                <a16:creationId xmlns:a16="http://schemas.microsoft.com/office/drawing/2014/main" id="{611CFC32-5CA0-446E-8ECE-CE04A0B0156D}"/>
              </a:ext>
            </a:extLst>
          </p:cNvPr>
          <p:cNvSpPr>
            <a:spLocks noGrp="1" noChangeArrowheads="1"/>
          </p:cNvSpPr>
          <p:nvPr>
            <p:ph sz="quarter" idx="13"/>
          </p:nvPr>
        </p:nvSpPr>
        <p:spPr>
          <a:xfrm>
            <a:off x="486697" y="2438400"/>
            <a:ext cx="4641142" cy="3785419"/>
          </a:xfrm>
        </p:spPr>
        <p:txBody>
          <a:bodyPr vert="horz" lIns="91440" tIns="45720" rIns="91440" bIns="45720" rtlCol="0" anchor="t">
            <a:normAutofit/>
          </a:bodyPr>
          <a:lstStyle/>
          <a:p>
            <a:pPr marL="461645" indent="-461645" defTabSz="457200">
              <a:defRPr/>
            </a:pPr>
            <a:r>
              <a:rPr lang="en-US" u="sng">
                <a:solidFill>
                  <a:srgbClr val="FFFFFF"/>
                </a:solidFill>
              </a:rPr>
              <a:t>End of August</a:t>
            </a:r>
            <a:r>
              <a:rPr lang="en-US">
                <a:solidFill>
                  <a:srgbClr val="FFFFFF"/>
                </a:solidFill>
              </a:rPr>
              <a:t>:</a:t>
            </a:r>
            <a:endParaRPr lang="en-US"/>
          </a:p>
          <a:p>
            <a:pPr marL="461645" indent="-461645" defTabSz="457200">
              <a:buClr>
                <a:srgbClr val="8AD0D6"/>
              </a:buClr>
              <a:defRPr/>
            </a:pPr>
            <a:r>
              <a:rPr lang="en-US">
                <a:solidFill>
                  <a:srgbClr val="FFFFFF"/>
                </a:solidFill>
              </a:rPr>
              <a:t>   -  schedules available online </a:t>
            </a:r>
            <a:endParaRPr lang="en-US"/>
          </a:p>
          <a:p>
            <a:pPr marL="461645" indent="-461645" defTabSz="457200">
              <a:buClr>
                <a:srgbClr val="8AD0D6"/>
              </a:buClr>
              <a:defRPr/>
            </a:pPr>
            <a:endParaRPr lang="en-US">
              <a:solidFill>
                <a:srgbClr val="FFFFFF"/>
              </a:solidFill>
            </a:endParaRPr>
          </a:p>
          <a:p>
            <a:pPr marL="461645" indent="-461645" defTabSz="457200">
              <a:defRPr/>
            </a:pPr>
            <a:r>
              <a:rPr lang="en-US" u="sng">
                <a:solidFill>
                  <a:srgbClr val="FFFFFF"/>
                </a:solidFill>
              </a:rPr>
              <a:t>Early September:</a:t>
            </a:r>
          </a:p>
          <a:p>
            <a:pPr marL="461645" indent="-461645" defTabSz="457200">
              <a:buClr>
                <a:srgbClr val="8AD0D6"/>
              </a:buClr>
              <a:defRPr/>
            </a:pPr>
            <a:r>
              <a:rPr lang="en-US" b="1">
                <a:solidFill>
                  <a:srgbClr val="FFFFFF"/>
                </a:solidFill>
              </a:rPr>
              <a:t>   NO CHANGES,</a:t>
            </a:r>
            <a:r>
              <a:rPr lang="en-US">
                <a:solidFill>
                  <a:srgbClr val="FFFFFF"/>
                </a:solidFill>
              </a:rPr>
              <a:t> except:</a:t>
            </a:r>
            <a:endParaRPr lang="en-US"/>
          </a:p>
          <a:p>
            <a:pPr marL="461645" indent="-461645" defTabSz="457200">
              <a:buClr>
                <a:srgbClr val="8AD0D6"/>
              </a:buClr>
              <a:defRPr/>
            </a:pPr>
            <a:r>
              <a:rPr lang="en-US">
                <a:solidFill>
                  <a:srgbClr val="FFFFFF"/>
                </a:solidFill>
              </a:rPr>
              <a:t>   - empty block</a:t>
            </a:r>
          </a:p>
          <a:p>
            <a:pPr marL="461645" indent="-461645" defTabSz="457200">
              <a:buClr>
                <a:srgbClr val="8AD0D6"/>
              </a:buClr>
              <a:defRPr/>
            </a:pPr>
            <a:r>
              <a:rPr lang="en-US">
                <a:solidFill>
                  <a:srgbClr val="FFFFFF"/>
                </a:solidFill>
              </a:rPr>
              <a:t>   - summer school completion </a:t>
            </a:r>
          </a:p>
          <a:p>
            <a:pPr marL="461645" indent="-461645" defTabSz="457200">
              <a:buClr>
                <a:srgbClr val="8AD0D6"/>
              </a:buClr>
              <a:defRPr/>
            </a:pPr>
            <a:r>
              <a:rPr lang="en-US">
                <a:solidFill>
                  <a:srgbClr val="FFFFFF"/>
                </a:solidFill>
              </a:rPr>
              <a:t>   - missing grad requirements. </a:t>
            </a:r>
            <a:endParaRPr lang="en-US"/>
          </a:p>
        </p:txBody>
      </p:sp>
      <p:sp>
        <p:nvSpPr>
          <p:cNvPr id="7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3013" name="Picture 43012">
            <a:extLst>
              <a:ext uri="{FF2B5EF4-FFF2-40B4-BE49-F238E27FC236}">
                <a16:creationId xmlns:a16="http://schemas.microsoft.com/office/drawing/2014/main" id="{AEBDE241-228D-4A4A-9465-66E4D4A7DDC9}"/>
              </a:ext>
            </a:extLst>
          </p:cNvPr>
          <p:cNvPicPr>
            <a:picLocks noChangeAspect="1"/>
          </p:cNvPicPr>
          <p:nvPr/>
        </p:nvPicPr>
        <p:blipFill rotWithShape="1">
          <a:blip r:embed="rId6"/>
          <a:srcRect l="21599" r="42466" b="9"/>
          <a:stretch/>
        </p:blipFill>
        <p:spPr>
          <a:xfrm>
            <a:off x="5421881" y="1"/>
            <a:ext cx="3722434"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5" name="Audio 4">
            <a:extLst>
              <a:ext uri="{FF2B5EF4-FFF2-40B4-BE49-F238E27FC236}">
                <a16:creationId xmlns:a16="http://schemas.microsoft.com/office/drawing/2014/main" id="{AEBBF7EA-CC5A-030E-EDE6-9C8234E261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med" advTm="52885">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4061-8996-A6BC-3D9A-10FBC59383F7}"/>
              </a:ext>
            </a:extLst>
          </p:cNvPr>
          <p:cNvSpPr>
            <a:spLocks noGrp="1"/>
          </p:cNvSpPr>
          <p:nvPr>
            <p:ph type="title"/>
          </p:nvPr>
        </p:nvSpPr>
        <p:spPr/>
        <p:txBody>
          <a:bodyPr/>
          <a:lstStyle/>
          <a:p>
            <a:r>
              <a:rPr lang="en-US"/>
              <a:t>A Caution on Course Change Requests:</a:t>
            </a:r>
          </a:p>
        </p:txBody>
      </p:sp>
      <p:sp>
        <p:nvSpPr>
          <p:cNvPr id="3" name="Content Placeholder 2">
            <a:extLst>
              <a:ext uri="{FF2B5EF4-FFF2-40B4-BE49-F238E27FC236}">
                <a16:creationId xmlns:a16="http://schemas.microsoft.com/office/drawing/2014/main" id="{A5104F73-9183-97D6-D309-A05D0623E8DC}"/>
              </a:ext>
            </a:extLst>
          </p:cNvPr>
          <p:cNvSpPr>
            <a:spLocks noGrp="1"/>
          </p:cNvSpPr>
          <p:nvPr>
            <p:ph idx="1"/>
          </p:nvPr>
        </p:nvSpPr>
        <p:spPr/>
        <p:txBody>
          <a:bodyPr/>
          <a:lstStyle/>
          <a:p>
            <a:r>
              <a:rPr lang="en-US"/>
              <a:t>Semiahmoo is currently OVER capacity, which means we have many more students than we built space for in the timetable.</a:t>
            </a:r>
          </a:p>
          <a:p>
            <a:r>
              <a:rPr lang="en-US"/>
              <a:t>We anticipate this over enrollment to continue as our community grows.</a:t>
            </a:r>
          </a:p>
          <a:p>
            <a:r>
              <a:rPr lang="en-US"/>
              <a:t>This means that when you are trying to change courses in September, most of our courses will be full and there will be no space to move.</a:t>
            </a:r>
          </a:p>
          <a:p>
            <a:r>
              <a:rPr lang="en-US"/>
              <a:t>DO NOT expect to be able to change courses after course selection is complete.   Choose wisely and thoughtfully NOW, to save yourself the disappointment LATER.</a:t>
            </a:r>
          </a:p>
        </p:txBody>
      </p:sp>
      <p:pic>
        <p:nvPicPr>
          <p:cNvPr id="6" name="Audio 5">
            <a:extLst>
              <a:ext uri="{FF2B5EF4-FFF2-40B4-BE49-F238E27FC236}">
                <a16:creationId xmlns:a16="http://schemas.microsoft.com/office/drawing/2014/main" id="{E10285AB-180A-E4C0-A343-B7008D31A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2891443"/>
      </p:ext>
    </p:extLst>
  </p:cSld>
  <p:clrMapOvr>
    <a:masterClrMapping/>
  </p:clrMapOvr>
  <p:transition spd="med" advTm="33899">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23E05-C00D-4CCB-955B-091E9968B0E0}"/>
              </a:ext>
            </a:extLst>
          </p:cNvPr>
          <p:cNvSpPr>
            <a:spLocks noGrp="1"/>
          </p:cNvSpPr>
          <p:nvPr>
            <p:ph type="title"/>
          </p:nvPr>
        </p:nvSpPr>
        <p:spPr>
          <a:xfrm>
            <a:off x="486697" y="629266"/>
            <a:ext cx="6939116" cy="1223983"/>
          </a:xfrm>
        </p:spPr>
        <p:txBody>
          <a:bodyPr>
            <a:normAutofit/>
          </a:bodyPr>
          <a:lstStyle/>
          <a:p>
            <a:r>
              <a:rPr lang="en-US"/>
              <a:t>       Grad Requirements:</a:t>
            </a:r>
          </a:p>
        </p:txBody>
      </p:sp>
      <p:sp>
        <p:nvSpPr>
          <p:cNvPr id="3" name="Content Placeholder 2">
            <a:extLst>
              <a:ext uri="{FF2B5EF4-FFF2-40B4-BE49-F238E27FC236}">
                <a16:creationId xmlns:a16="http://schemas.microsoft.com/office/drawing/2014/main" id="{52A655DA-B031-4FAD-895C-3F8C85BE933F}"/>
              </a:ext>
            </a:extLst>
          </p:cNvPr>
          <p:cNvSpPr>
            <a:spLocks noGrp="1"/>
          </p:cNvSpPr>
          <p:nvPr>
            <p:ph idx="1"/>
          </p:nvPr>
        </p:nvSpPr>
        <p:spPr>
          <a:xfrm>
            <a:off x="827483" y="2052214"/>
            <a:ext cx="4474045" cy="4196185"/>
          </a:xfrm>
        </p:spPr>
        <p:txBody>
          <a:bodyPr vert="horz" lIns="91440" tIns="45720" rIns="91440" bIns="45720" rtlCol="0" anchor="t">
            <a:normAutofit/>
          </a:bodyPr>
          <a:lstStyle/>
          <a:p>
            <a:pPr marL="342900" indent="-342900">
              <a:lnSpc>
                <a:spcPct val="90000"/>
              </a:lnSpc>
            </a:pPr>
            <a:r>
              <a:rPr lang="en-US" sz="1100" b="1" u="sng"/>
              <a:t>80 Credits</a:t>
            </a:r>
            <a:r>
              <a:rPr lang="en-US" sz="1100"/>
              <a:t> (20 courses x 4 credits = 80 credits)</a:t>
            </a:r>
          </a:p>
          <a:p>
            <a:pPr marL="0" indent="0">
              <a:lnSpc>
                <a:spcPct val="90000"/>
              </a:lnSpc>
              <a:buClr>
                <a:srgbClr val="8AD0D6"/>
              </a:buClr>
              <a:buNone/>
            </a:pPr>
            <a:r>
              <a:rPr lang="en-US" sz="1100"/>
              <a:t>        - MANDATORY: </a:t>
            </a:r>
          </a:p>
          <a:p>
            <a:pPr marL="742950" lvl="1" indent="-285750">
              <a:lnSpc>
                <a:spcPct val="90000"/>
              </a:lnSpc>
              <a:buClr>
                <a:srgbClr val="8AD0D6"/>
              </a:buClr>
            </a:pPr>
            <a:r>
              <a:rPr lang="en-US" sz="1100"/>
              <a:t>- English 10, 11, 12               -  a Math 10 and 11</a:t>
            </a:r>
          </a:p>
          <a:p>
            <a:pPr marL="742950" lvl="1" indent="-285750">
              <a:lnSpc>
                <a:spcPct val="90000"/>
              </a:lnSpc>
              <a:buClr>
                <a:srgbClr val="8AD0D6"/>
              </a:buClr>
            </a:pPr>
            <a:r>
              <a:rPr lang="en-US" sz="1100"/>
              <a:t>- PE 10                                   -  a Science 11</a:t>
            </a:r>
          </a:p>
          <a:p>
            <a:pPr marL="742950" lvl="1" indent="-285750">
              <a:lnSpc>
                <a:spcPct val="90000"/>
              </a:lnSpc>
              <a:buClr>
                <a:srgbClr val="8AD0D6"/>
              </a:buClr>
            </a:pPr>
            <a:r>
              <a:rPr lang="en-US" sz="1100"/>
              <a:t>- Social Studies 10 &amp; 12        -  CLC 12</a:t>
            </a:r>
          </a:p>
          <a:p>
            <a:pPr marL="742950" lvl="1" indent="-285750">
              <a:lnSpc>
                <a:spcPct val="90000"/>
              </a:lnSpc>
              <a:buClr>
                <a:srgbClr val="8AD0D6"/>
              </a:buClr>
            </a:pPr>
            <a:r>
              <a:rPr lang="en-US" sz="1100"/>
              <a:t>- CLE 10                               </a:t>
            </a:r>
          </a:p>
          <a:p>
            <a:pPr marL="742950" lvl="1" indent="-285750">
              <a:lnSpc>
                <a:spcPct val="90000"/>
              </a:lnSpc>
              <a:buClr>
                <a:srgbClr val="8AD0D6"/>
              </a:buClr>
            </a:pPr>
            <a:r>
              <a:rPr lang="en-US" sz="1100"/>
              <a:t>- 4 Grade 12 courses (English 12 + 3 more)</a:t>
            </a:r>
          </a:p>
          <a:p>
            <a:pPr marL="0" indent="0">
              <a:lnSpc>
                <a:spcPct val="90000"/>
              </a:lnSpc>
              <a:buClr>
                <a:srgbClr val="8AD0D6"/>
              </a:buClr>
              <a:buNone/>
            </a:pPr>
            <a:r>
              <a:rPr lang="en-US" sz="1100" b="1"/>
              <a:t>            **1</a:t>
            </a:r>
            <a:r>
              <a:rPr lang="en-US" sz="1100"/>
              <a:t> Fine Arts or Applied Skills course </a:t>
            </a:r>
          </a:p>
          <a:p>
            <a:pPr marL="0" indent="0">
              <a:lnSpc>
                <a:spcPct val="90000"/>
              </a:lnSpc>
              <a:buClr>
                <a:srgbClr val="8AD0D6"/>
              </a:buClr>
              <a:buNone/>
            </a:pPr>
            <a:r>
              <a:rPr lang="en-US" sz="1100"/>
              <a:t>              in Grades 10, 11 or 12</a:t>
            </a:r>
          </a:p>
          <a:p>
            <a:pPr marL="0" indent="0">
              <a:lnSpc>
                <a:spcPct val="90000"/>
              </a:lnSpc>
              <a:buNone/>
            </a:pPr>
            <a:endParaRPr lang="en-US" sz="1100"/>
          </a:p>
          <a:p>
            <a:pPr marL="342900" indent="-342900">
              <a:lnSpc>
                <a:spcPct val="90000"/>
              </a:lnSpc>
              <a:buClr>
                <a:srgbClr val="8AD0D6"/>
              </a:buClr>
            </a:pPr>
            <a:r>
              <a:rPr lang="en-US" sz="1100" b="1">
                <a:solidFill>
                  <a:srgbClr val="FF0000"/>
                </a:solidFill>
              </a:rPr>
              <a:t>- </a:t>
            </a:r>
            <a:r>
              <a:rPr lang="en-US" sz="1100" b="1">
                <a:solidFill>
                  <a:srgbClr val="FF0000"/>
                </a:solidFill>
                <a:highlight>
                  <a:srgbClr val="C0C0C0"/>
                </a:highlight>
                <a:ea typeface="+mj-lt"/>
                <a:cs typeface="+mj-lt"/>
              </a:rPr>
              <a:t>NEW</a:t>
            </a:r>
            <a:r>
              <a:rPr lang="en-US" sz="1100" b="1">
                <a:solidFill>
                  <a:srgbClr val="FF0000"/>
                </a:solidFill>
              </a:rPr>
              <a:t> &amp; </a:t>
            </a:r>
            <a:r>
              <a:rPr lang="en-US" sz="1100" b="1">
                <a:solidFill>
                  <a:srgbClr val="FF0000"/>
                </a:solidFill>
                <a:highlight>
                  <a:srgbClr val="C0C0C0"/>
                </a:highlight>
              </a:rPr>
              <a:t>MANDATORY</a:t>
            </a:r>
            <a:r>
              <a:rPr lang="en-US" sz="1100" b="1">
                <a:solidFill>
                  <a:srgbClr val="FF0000"/>
                </a:solidFill>
              </a:rPr>
              <a:t>:</a:t>
            </a:r>
            <a:r>
              <a:rPr lang="en-US" sz="1100" b="1" i="1">
                <a:solidFill>
                  <a:srgbClr val="FF0000"/>
                </a:solidFill>
              </a:rPr>
              <a:t>  </a:t>
            </a:r>
            <a:endParaRPr lang="en-US" sz="1100">
              <a:solidFill>
                <a:srgbClr val="FF0000"/>
              </a:solidFill>
            </a:endParaRPr>
          </a:p>
          <a:p>
            <a:pPr marL="342900" indent="-342900">
              <a:lnSpc>
                <a:spcPct val="90000"/>
              </a:lnSpc>
              <a:buClr>
                <a:srgbClr val="8AD0D6"/>
              </a:buClr>
            </a:pPr>
            <a:r>
              <a:rPr lang="en-US" sz="1100" b="1"/>
              <a:t>-  1</a:t>
            </a:r>
            <a:r>
              <a:rPr lang="en-US" sz="1100" b="1" i="1"/>
              <a:t> First Peoples </a:t>
            </a:r>
            <a:r>
              <a:rPr lang="en-US" sz="1100" b="1"/>
              <a:t>course (4 credits)</a:t>
            </a:r>
          </a:p>
          <a:p>
            <a:pPr marL="0" indent="0">
              <a:lnSpc>
                <a:spcPct val="90000"/>
              </a:lnSpc>
              <a:buClr>
                <a:srgbClr val="8AD0D6"/>
              </a:buClr>
              <a:buNone/>
            </a:pPr>
            <a:r>
              <a:rPr lang="en-US" sz="1100"/>
              <a:t>   </a:t>
            </a:r>
            <a:r>
              <a:rPr lang="en-US" sz="1100" b="1" u="sng"/>
              <a:t>Government Assessments:</a:t>
            </a:r>
            <a:r>
              <a:rPr lang="en-US" sz="1100" u="sng"/>
              <a:t> </a:t>
            </a:r>
          </a:p>
          <a:p>
            <a:pPr marL="742950" lvl="1" indent="-285750">
              <a:lnSpc>
                <a:spcPct val="90000"/>
              </a:lnSpc>
              <a:buClr>
                <a:srgbClr val="8AD0D6"/>
              </a:buClr>
            </a:pPr>
            <a:r>
              <a:rPr lang="en-US" sz="1100"/>
              <a:t>Grade </a:t>
            </a:r>
            <a:r>
              <a:rPr lang="en-US" sz="1100" b="1"/>
              <a:t>10</a:t>
            </a:r>
            <a:r>
              <a:rPr lang="en-US" sz="1100"/>
              <a:t> Numeracy/Literacy     - Grade </a:t>
            </a:r>
            <a:r>
              <a:rPr lang="en-US" sz="1100" b="1"/>
              <a:t>12 </a:t>
            </a:r>
            <a:r>
              <a:rPr lang="en-US" sz="1100"/>
              <a:t>Literacy</a:t>
            </a:r>
          </a:p>
          <a:p>
            <a:pPr marL="742950" lvl="1" indent="-285750">
              <a:lnSpc>
                <a:spcPct val="90000"/>
              </a:lnSpc>
              <a:buClr>
                <a:srgbClr val="8AD0D6"/>
              </a:buClr>
            </a:pPr>
            <a:endParaRPr lang="en-US" sz="1100"/>
          </a:p>
          <a:p>
            <a:pPr marL="342900" indent="-342900">
              <a:lnSpc>
                <a:spcPct val="90000"/>
              </a:lnSpc>
              <a:buClr>
                <a:srgbClr val="8AD0D6"/>
              </a:buClr>
            </a:pPr>
            <a:endParaRPr lang="en-US" sz="1100"/>
          </a:p>
          <a:p>
            <a:pPr marL="342900" indent="-342900">
              <a:lnSpc>
                <a:spcPct val="90000"/>
              </a:lnSpc>
              <a:buClr>
                <a:srgbClr val="8AD0D6"/>
              </a:buClr>
            </a:pPr>
            <a:endParaRPr lang="en-US" sz="1100"/>
          </a:p>
          <a:p>
            <a:pPr marL="342900" indent="-342900">
              <a:lnSpc>
                <a:spcPct val="90000"/>
              </a:lnSpc>
              <a:buClr>
                <a:srgbClr val="8AD0D6"/>
              </a:buClr>
            </a:pPr>
            <a:endParaRPr lang="en-US" sz="1100"/>
          </a:p>
        </p:txBody>
      </p:sp>
      <p:pic>
        <p:nvPicPr>
          <p:cNvPr id="4" name="Picture 4" descr="Dog with graduation cap">
            <a:extLst>
              <a:ext uri="{FF2B5EF4-FFF2-40B4-BE49-F238E27FC236}">
                <a16:creationId xmlns:a16="http://schemas.microsoft.com/office/drawing/2014/main" id="{D46A7306-AC6D-25B7-6BCD-C0B43DB6C38C}"/>
              </a:ext>
            </a:extLst>
          </p:cNvPr>
          <p:cNvPicPr>
            <a:picLocks noChangeAspect="1"/>
          </p:cNvPicPr>
          <p:nvPr/>
        </p:nvPicPr>
        <p:blipFill rotWithShape="1">
          <a:blip r:embed="rId5"/>
          <a:srcRect l="9907" r="18741" b="-4"/>
          <a:stretch/>
        </p:blipFill>
        <p:spPr>
          <a:xfrm>
            <a:off x="5657353" y="2052213"/>
            <a:ext cx="2993942" cy="4196185"/>
          </a:xfrm>
          <a:prstGeom prst="rect">
            <a:avLst/>
          </a:prstGeom>
          <a:effectLst>
            <a:outerShdw blurRad="50800" dist="38100" dir="5400000" algn="t" rotWithShape="0">
              <a:prstClr val="black">
                <a:alpha val="43000"/>
              </a:prstClr>
            </a:outerShdw>
          </a:effectLst>
        </p:spPr>
      </p:pic>
      <p:pic>
        <p:nvPicPr>
          <p:cNvPr id="7" name="Audio 6">
            <a:extLst>
              <a:ext uri="{FF2B5EF4-FFF2-40B4-BE49-F238E27FC236}">
                <a16:creationId xmlns:a16="http://schemas.microsoft.com/office/drawing/2014/main" id="{AFFE835D-BF31-207D-5A8B-8D8E584792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24637966"/>
      </p:ext>
    </p:extLst>
  </p:cSld>
  <p:clrMapOvr>
    <a:masterClrMapping/>
  </p:clrMapOvr>
  <p:transition spd="med" advTm="113638">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D897-EAB7-6944-4EE5-857386D02571}"/>
              </a:ext>
            </a:extLst>
          </p:cNvPr>
          <p:cNvSpPr>
            <a:spLocks noGrp="1"/>
          </p:cNvSpPr>
          <p:nvPr>
            <p:ph type="title"/>
          </p:nvPr>
        </p:nvSpPr>
        <p:spPr>
          <a:xfrm>
            <a:off x="770460" y="452718"/>
            <a:ext cx="7055380" cy="967500"/>
          </a:xfrm>
        </p:spPr>
        <p:txBody>
          <a:bodyPr/>
          <a:lstStyle/>
          <a:p>
            <a:r>
              <a:rPr lang="en-US"/>
              <a:t>        First Peoples Courses:</a:t>
            </a:r>
          </a:p>
        </p:txBody>
      </p:sp>
      <p:sp>
        <p:nvSpPr>
          <p:cNvPr id="3" name="Content Placeholder 2">
            <a:extLst>
              <a:ext uri="{FF2B5EF4-FFF2-40B4-BE49-F238E27FC236}">
                <a16:creationId xmlns:a16="http://schemas.microsoft.com/office/drawing/2014/main" id="{00638AB5-7155-3629-AF1D-E0D5C0F38912}"/>
              </a:ext>
            </a:extLst>
          </p:cNvPr>
          <p:cNvSpPr>
            <a:spLocks noGrp="1"/>
          </p:cNvSpPr>
          <p:nvPr>
            <p:ph sz="quarter" idx="13"/>
          </p:nvPr>
        </p:nvSpPr>
        <p:spPr>
          <a:xfrm>
            <a:off x="589409" y="1607800"/>
            <a:ext cx="3094941" cy="4022436"/>
          </a:xfrm>
          <a:ln w="57150">
            <a:solidFill>
              <a:schemeClr val="tx1">
                <a:lumMod val="75000"/>
              </a:schemeClr>
            </a:solidFill>
          </a:ln>
        </p:spPr>
        <p:txBody>
          <a:bodyPr vert="horz" lIns="91440" tIns="45720" rIns="91440" bIns="45720" rtlCol="0" anchor="t">
            <a:normAutofit/>
          </a:bodyPr>
          <a:lstStyle/>
          <a:p>
            <a:pPr marL="342900" indent="-342900"/>
            <a:endParaRPr lang="en-US"/>
          </a:p>
          <a:p>
            <a:pPr marL="342900" indent="-342900">
              <a:buClr>
                <a:srgbClr val="8AD0D6"/>
              </a:buClr>
            </a:pPr>
            <a:r>
              <a:rPr lang="en-US"/>
              <a:t>            </a:t>
            </a:r>
            <a:r>
              <a:rPr lang="en-US" b="1">
                <a:solidFill>
                  <a:schemeClr val="accent1"/>
                </a:solidFill>
                <a:highlight>
                  <a:srgbClr val="C0C0C0"/>
                </a:highlight>
              </a:rPr>
              <a:t>NEW</a:t>
            </a:r>
            <a:endParaRPr lang="en-US">
              <a:solidFill>
                <a:schemeClr val="accent1"/>
              </a:solidFill>
            </a:endParaRPr>
          </a:p>
          <a:p>
            <a:pPr marL="342900" indent="-342900">
              <a:buClr>
                <a:srgbClr val="8AD0D6"/>
              </a:buClr>
            </a:pPr>
            <a:r>
              <a:rPr lang="en-US" b="1"/>
              <a:t> </a:t>
            </a:r>
            <a:r>
              <a:rPr lang="en-US" b="1">
                <a:solidFill>
                  <a:srgbClr val="FFFFFF"/>
                </a:solidFill>
              </a:rPr>
              <a:t>       </a:t>
            </a:r>
            <a:r>
              <a:rPr lang="en-US" b="1">
                <a:solidFill>
                  <a:schemeClr val="accent1"/>
                </a:solidFill>
                <a:highlight>
                  <a:srgbClr val="C0C0C0"/>
                </a:highlight>
              </a:rPr>
              <a:t>Mandatory</a:t>
            </a:r>
            <a:r>
              <a:rPr lang="en-US" b="1">
                <a:solidFill>
                  <a:schemeClr val="accent1"/>
                </a:solidFill>
              </a:rPr>
              <a:t> </a:t>
            </a:r>
          </a:p>
          <a:p>
            <a:pPr marL="342900" indent="-342900">
              <a:buClr>
                <a:srgbClr val="8AD0D6"/>
              </a:buClr>
            </a:pPr>
            <a:r>
              <a:rPr lang="en-US" b="1">
                <a:solidFill>
                  <a:schemeClr val="accent1"/>
                </a:solidFill>
              </a:rPr>
              <a:t>       </a:t>
            </a:r>
            <a:r>
              <a:rPr lang="en-US" b="1">
                <a:solidFill>
                  <a:srgbClr val="C00000"/>
                </a:solidFill>
                <a:highlight>
                  <a:srgbClr val="808080"/>
                </a:highlight>
              </a:rPr>
              <a:t>Requirement</a:t>
            </a:r>
          </a:p>
          <a:p>
            <a:pPr marL="342900" indent="-342900" algn="ctr">
              <a:buClr>
                <a:srgbClr val="8AD0D6"/>
              </a:buClr>
            </a:pPr>
            <a:endParaRPr lang="en-US"/>
          </a:p>
          <a:p>
            <a:pPr marL="342900" indent="-342900" algn="ctr">
              <a:buClr>
                <a:srgbClr val="8AD0D6"/>
              </a:buClr>
            </a:pPr>
            <a:r>
              <a:rPr lang="en-US"/>
              <a:t>Choose </a:t>
            </a:r>
            <a:r>
              <a:rPr lang="en-US" b="1" u="sng"/>
              <a:t>one</a:t>
            </a:r>
            <a:r>
              <a:rPr lang="en-US"/>
              <a:t> </a:t>
            </a:r>
          </a:p>
          <a:p>
            <a:pPr marL="342900" indent="-342900" algn="ctr">
              <a:buClr>
                <a:srgbClr val="8AD0D6"/>
              </a:buClr>
            </a:pPr>
            <a:r>
              <a:rPr lang="en-US"/>
              <a:t>First Peoples course </a:t>
            </a:r>
          </a:p>
          <a:p>
            <a:pPr marL="342900" indent="-342900" algn="ctr">
              <a:buClr>
                <a:srgbClr val="8AD0D6"/>
              </a:buClr>
            </a:pPr>
            <a:r>
              <a:rPr lang="en-US"/>
              <a:t>in either </a:t>
            </a:r>
          </a:p>
          <a:p>
            <a:pPr marL="342900" indent="-342900" algn="ctr">
              <a:buClr>
                <a:srgbClr val="8AD0D6"/>
              </a:buClr>
            </a:pPr>
            <a:r>
              <a:rPr lang="en-US"/>
              <a:t>Grades10, 11 or 12:</a:t>
            </a:r>
          </a:p>
          <a:p>
            <a:pPr marL="342900" indent="-342900">
              <a:buClr>
                <a:srgbClr val="8AD0D6"/>
              </a:buClr>
            </a:pPr>
            <a:endParaRPr lang="en-US"/>
          </a:p>
        </p:txBody>
      </p:sp>
      <p:sp>
        <p:nvSpPr>
          <p:cNvPr id="4" name="Content Placeholder 3">
            <a:extLst>
              <a:ext uri="{FF2B5EF4-FFF2-40B4-BE49-F238E27FC236}">
                <a16:creationId xmlns:a16="http://schemas.microsoft.com/office/drawing/2014/main" id="{C6A79213-F51F-6B0D-97C8-D3692E3FD1F6}"/>
              </a:ext>
            </a:extLst>
          </p:cNvPr>
          <p:cNvSpPr>
            <a:spLocks noGrp="1"/>
          </p:cNvSpPr>
          <p:nvPr>
            <p:ph sz="quarter" idx="14"/>
          </p:nvPr>
        </p:nvSpPr>
        <p:spPr>
          <a:xfrm>
            <a:off x="3907275" y="1484718"/>
            <a:ext cx="4947908" cy="4328889"/>
          </a:xfrm>
          <a:solidFill>
            <a:srgbClr val="C00000"/>
          </a:solidFill>
        </p:spPr>
        <p:txBody>
          <a:bodyPr vert="horz" lIns="91440" tIns="45720" rIns="91440" bIns="45720" rtlCol="0" anchor="t">
            <a:normAutofit/>
          </a:bodyPr>
          <a:lstStyle/>
          <a:p>
            <a:pPr marL="0" indent="0">
              <a:buNone/>
            </a:pPr>
            <a:r>
              <a:rPr lang="en-US"/>
              <a:t> </a:t>
            </a:r>
            <a:r>
              <a:rPr lang="en-US" u="sng"/>
              <a:t>Grade 10</a:t>
            </a:r>
            <a:r>
              <a:rPr lang="en-US"/>
              <a:t>     </a:t>
            </a:r>
          </a:p>
          <a:p>
            <a:pPr marL="342900" indent="-342900">
              <a:buClr>
                <a:srgbClr val="8AD0D6"/>
              </a:buClr>
              <a:buFont typeface="Arial" charset="2"/>
              <a:buChar char="•"/>
            </a:pPr>
            <a:r>
              <a:rPr lang="en-US"/>
              <a:t> </a:t>
            </a:r>
            <a:r>
              <a:rPr lang="en-US" sz="1400"/>
              <a:t> </a:t>
            </a:r>
            <a:r>
              <a:rPr lang="en-US" sz="1400" i="1"/>
              <a:t>English</a:t>
            </a:r>
            <a:r>
              <a:rPr lang="en-US" sz="1400"/>
              <a:t> 10  </a:t>
            </a:r>
            <a:r>
              <a:rPr lang="en-US"/>
              <a:t>= English First Peoples 10</a:t>
            </a:r>
          </a:p>
          <a:p>
            <a:pPr marL="342900" indent="-342900">
              <a:buClr>
                <a:srgbClr val="8AD0D6"/>
              </a:buClr>
            </a:pPr>
            <a:endParaRPr lang="en-US"/>
          </a:p>
          <a:p>
            <a:pPr marL="0" indent="0">
              <a:buNone/>
            </a:pPr>
            <a:r>
              <a:rPr lang="en-US" u="sng"/>
              <a:t>Grade 12</a:t>
            </a:r>
            <a:endParaRPr lang="en-US"/>
          </a:p>
          <a:p>
            <a:pPr marL="342900" indent="-342900">
              <a:buFont typeface="Arial" charset="2"/>
              <a:buChar char="•"/>
            </a:pPr>
            <a:r>
              <a:rPr lang="en-US">
                <a:ea typeface="+mj-lt"/>
                <a:cs typeface="+mj-lt"/>
              </a:rPr>
              <a:t>    </a:t>
            </a:r>
            <a:r>
              <a:rPr lang="en-US" sz="1400" i="1">
                <a:ea typeface="+mj-lt"/>
                <a:cs typeface="+mj-lt"/>
              </a:rPr>
              <a:t> English</a:t>
            </a:r>
            <a:r>
              <a:rPr lang="en-US" sz="1400">
                <a:ea typeface="+mj-lt"/>
                <a:cs typeface="+mj-lt"/>
              </a:rPr>
              <a:t> 12 </a:t>
            </a:r>
            <a:r>
              <a:rPr lang="en-US">
                <a:ea typeface="+mj-lt"/>
                <a:cs typeface="+mj-lt"/>
              </a:rPr>
              <a:t>= English First Peoples 12</a:t>
            </a:r>
            <a:endParaRPr lang="en-US"/>
          </a:p>
          <a:p>
            <a:pPr marL="0" indent="0">
              <a:buNone/>
            </a:pPr>
            <a:endParaRPr lang="en-US"/>
          </a:p>
          <a:p>
            <a:pPr marL="342900" indent="-342900">
              <a:buClr>
                <a:srgbClr val="8AD0D6"/>
              </a:buClr>
              <a:buFont typeface="Arial" charset="2"/>
              <a:buChar char="•"/>
            </a:pPr>
            <a:r>
              <a:rPr lang="en-US"/>
              <a:t>   </a:t>
            </a:r>
            <a:r>
              <a:rPr lang="en-US" i="1"/>
              <a:t>  </a:t>
            </a:r>
            <a:r>
              <a:rPr lang="en-US" sz="1400" i="1"/>
              <a:t>Social Studies 12</a:t>
            </a:r>
            <a:r>
              <a:rPr lang="en-US" i="1"/>
              <a:t> =</a:t>
            </a:r>
            <a:r>
              <a:rPr lang="en-US"/>
              <a:t> </a:t>
            </a:r>
          </a:p>
          <a:p>
            <a:pPr marL="0" indent="0">
              <a:buClr>
                <a:srgbClr val="8AD0D6"/>
              </a:buClr>
              <a:buNone/>
            </a:pPr>
            <a:r>
              <a:rPr lang="en-US"/>
              <a:t>          Contemporary</a:t>
            </a:r>
          </a:p>
          <a:p>
            <a:pPr marL="0" indent="0">
              <a:buClr>
                <a:srgbClr val="8AD0D6"/>
              </a:buClr>
              <a:buNone/>
            </a:pPr>
            <a:r>
              <a:rPr lang="en-US"/>
              <a:t>          Indigenous Studies 12      </a:t>
            </a:r>
            <a:endParaRPr lang="en-US" i="1"/>
          </a:p>
          <a:p>
            <a:pPr marL="342900" indent="-342900">
              <a:buClr>
                <a:srgbClr val="8AD0D6"/>
              </a:buClr>
            </a:pPr>
            <a:endParaRPr lang="en-US" i="1"/>
          </a:p>
          <a:p>
            <a:pPr marL="342900" indent="-342900">
              <a:buClr>
                <a:srgbClr val="8AD0D6"/>
              </a:buClr>
            </a:pPr>
            <a:endParaRPr lang="en-US" i="1"/>
          </a:p>
          <a:p>
            <a:pPr marL="342900" indent="-342900">
              <a:buClr>
                <a:srgbClr val="8AD0D6"/>
              </a:buClr>
            </a:pPr>
            <a:endParaRPr lang="en-US"/>
          </a:p>
          <a:p>
            <a:pPr marL="342900" indent="-342900">
              <a:buClr>
                <a:srgbClr val="8AD0D6"/>
              </a:buClr>
            </a:pPr>
            <a:endParaRPr lang="en-US"/>
          </a:p>
        </p:txBody>
      </p:sp>
      <p:pic>
        <p:nvPicPr>
          <p:cNvPr id="7" name="Audio 6">
            <a:extLst>
              <a:ext uri="{FF2B5EF4-FFF2-40B4-BE49-F238E27FC236}">
                <a16:creationId xmlns:a16="http://schemas.microsoft.com/office/drawing/2014/main" id="{631DAED8-DCBF-4391-8F74-9B0DAA09D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46784556"/>
      </p:ext>
    </p:extLst>
  </p:cSld>
  <p:clrMapOvr>
    <a:masterClrMapping/>
  </p:clrMapOvr>
  <p:transition spd="med" advTm="26907">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84" name="Picture 183">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6" name="Picture 18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88" name="Oval 18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0" name="Picture 189">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2" name="Picture 19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94" name="Rectangle 19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6" name="Rectangle 195">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DCF1A5-3243-4A44-9CFA-0FE3B60FE4C2}"/>
              </a:ext>
            </a:extLst>
          </p:cNvPr>
          <p:cNvSpPr txBox="1"/>
          <p:nvPr/>
        </p:nvSpPr>
        <p:spPr>
          <a:xfrm>
            <a:off x="4058948" y="452718"/>
            <a:ext cx="3479177" cy="14005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457200" eaLnBrk="1" hangingPunct="1">
              <a:lnSpc>
                <a:spcPct val="90000"/>
              </a:lnSpc>
              <a:spcAft>
                <a:spcPts val="600"/>
              </a:spcAft>
            </a:pPr>
            <a:r>
              <a:rPr lang="en-US" sz="2900">
                <a:solidFill>
                  <a:schemeClr val="tx2"/>
                </a:solidFill>
                <a:latin typeface="+mj-lt"/>
                <a:ea typeface="+mj-ea"/>
                <a:cs typeface="+mj-cs"/>
              </a:rPr>
              <a:t>District Career Education Programs</a:t>
            </a:r>
          </a:p>
        </p:txBody>
      </p:sp>
      <p:sp>
        <p:nvSpPr>
          <p:cNvPr id="19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1281" y="-1573"/>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3" name="Picture 14" descr="Diagram&#10;&#10;Description automatically generated">
            <a:extLst>
              <a:ext uri="{FF2B5EF4-FFF2-40B4-BE49-F238E27FC236}">
                <a16:creationId xmlns:a16="http://schemas.microsoft.com/office/drawing/2014/main" id="{DD763895-1218-3271-2D13-7E94022C47DE}"/>
              </a:ext>
            </a:extLst>
          </p:cNvPr>
          <p:cNvPicPr>
            <a:picLocks noChangeAspect="1"/>
          </p:cNvPicPr>
          <p:nvPr/>
        </p:nvPicPr>
        <p:blipFill rotWithShape="1">
          <a:blip r:embed="rId9"/>
          <a:srcRect l="29597"/>
          <a:stretch/>
        </p:blipFill>
        <p:spPr>
          <a:xfrm>
            <a:off x="2" y="10"/>
            <a:ext cx="3729824"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00" name="Rectangle 199">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C226DBF8-1089-4A0E-AAFC-E1828E8C825E}"/>
              </a:ext>
            </a:extLst>
          </p:cNvPr>
          <p:cNvSpPr txBox="1"/>
          <p:nvPr/>
        </p:nvSpPr>
        <p:spPr>
          <a:xfrm>
            <a:off x="4058212" y="2052918"/>
            <a:ext cx="3479177" cy="419548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sz="1700">
                <a:latin typeface="+mj-lt"/>
                <a:ea typeface="+mj-ea"/>
                <a:cs typeface="+mj-cs"/>
              </a:rPr>
              <a:t>Apply to these programs in February for the following year.</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sz="1700">
                <a:latin typeface="+mj-lt"/>
                <a:ea typeface="+mj-ea"/>
                <a:cs typeface="+mj-cs"/>
              </a:rPr>
              <a:t>When you are in Grade 11 or 12, you attend this program off site for one semester and get post secondary credits PLUS high school credits.</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sz="1700">
                <a:latin typeface="+mj-lt"/>
                <a:ea typeface="+mj-ea"/>
                <a:cs typeface="+mj-cs"/>
              </a:rPr>
              <a:t>A "C" or better in English 10 and Math 10 are minimum requirements.  </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r>
              <a:rPr lang="en-US" sz="1700">
                <a:latin typeface="+mj-lt"/>
                <a:ea typeface="+mj-ea"/>
                <a:cs typeface="+mj-cs"/>
              </a:rPr>
              <a:t>Attendance records are very important to qualify for these programs</a:t>
            </a:r>
          </a:p>
          <a:p>
            <a:pPr marL="342900" indent="-342900" defTabSz="457200" eaLnBrk="1" hangingPunct="1">
              <a:lnSpc>
                <a:spcPct val="90000"/>
              </a:lnSpc>
              <a:spcBef>
                <a:spcPts val="1000"/>
              </a:spcBef>
              <a:spcAft>
                <a:spcPts val="0"/>
              </a:spcAft>
              <a:buClr>
                <a:schemeClr val="bg2">
                  <a:lumMod val="40000"/>
                  <a:lumOff val="60000"/>
                </a:schemeClr>
              </a:buClr>
              <a:buSzPct val="80000"/>
              <a:buFont typeface="Wingdings 3" charset="2"/>
              <a:buChar char=""/>
            </a:pPr>
            <a:endParaRPr lang="en-US" sz="1700">
              <a:latin typeface="+mj-lt"/>
              <a:ea typeface="+mj-ea"/>
              <a:cs typeface="+mj-cs"/>
            </a:endParaRPr>
          </a:p>
        </p:txBody>
      </p:sp>
      <p:sp>
        <p:nvSpPr>
          <p:cNvPr id="4" name="TextBox 3">
            <a:extLst>
              <a:ext uri="{FF2B5EF4-FFF2-40B4-BE49-F238E27FC236}">
                <a16:creationId xmlns:a16="http://schemas.microsoft.com/office/drawing/2014/main" id="{A33D5C30-E6CA-4776-8F61-DBD984294BD9}"/>
              </a:ext>
            </a:extLst>
          </p:cNvPr>
          <p:cNvSpPr txBox="1"/>
          <p:nvPr/>
        </p:nvSpPr>
        <p:spPr>
          <a:xfrm>
            <a:off x="4617305" y="1974678"/>
            <a:ext cx="34674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a:buChar char="•"/>
            </a:pPr>
            <a:endParaRPr lang="en-US" sz="2000">
              <a:latin typeface="Arial"/>
              <a:ea typeface="Osaka"/>
              <a:cs typeface="Arial"/>
            </a:endParaRPr>
          </a:p>
        </p:txBody>
      </p:sp>
      <p:pic>
        <p:nvPicPr>
          <p:cNvPr id="7" name="Audio 6">
            <a:extLst>
              <a:ext uri="{FF2B5EF4-FFF2-40B4-BE49-F238E27FC236}">
                <a16:creationId xmlns:a16="http://schemas.microsoft.com/office/drawing/2014/main" id="{E722EA2E-85EF-AEFF-2BA5-E2474A1D86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22858942"/>
      </p:ext>
    </p:extLst>
  </p:cSld>
  <p:clrMapOvr>
    <a:masterClrMapping/>
  </p:clrMapOvr>
  <p:transition spd="med" advTm="54846">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DCF1A5-3243-4A44-9CFA-0FE3B60FE4C2}"/>
              </a:ext>
            </a:extLst>
          </p:cNvPr>
          <p:cNvSpPr txBox="1"/>
          <p:nvPr/>
        </p:nvSpPr>
        <p:spPr>
          <a:xfrm>
            <a:off x="652229" y="406125"/>
            <a:ext cx="80880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entury Gothic"/>
                <a:ea typeface="Osaka"/>
                <a:cs typeface="Arial"/>
              </a:rPr>
              <a:t>District Career Education Programs</a:t>
            </a:r>
          </a:p>
        </p:txBody>
      </p:sp>
      <p:sp>
        <p:nvSpPr>
          <p:cNvPr id="3" name="TextBox 2">
            <a:extLst>
              <a:ext uri="{FF2B5EF4-FFF2-40B4-BE49-F238E27FC236}">
                <a16:creationId xmlns:a16="http://schemas.microsoft.com/office/drawing/2014/main" id="{C226DBF8-1089-4A0E-AAFC-E1828E8C825E}"/>
              </a:ext>
            </a:extLst>
          </p:cNvPr>
          <p:cNvSpPr txBox="1"/>
          <p:nvPr/>
        </p:nvSpPr>
        <p:spPr>
          <a:xfrm>
            <a:off x="485591" y="1287229"/>
            <a:ext cx="345615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Century Gothic"/>
                <a:ea typeface="Osaka"/>
                <a:cs typeface="Arial"/>
              </a:rPr>
              <a:t>Baking and Pastry Arts</a:t>
            </a:r>
          </a:p>
          <a:p>
            <a:pPr marL="342900" indent="-342900">
              <a:buFont typeface="Arial"/>
              <a:buChar char="•"/>
            </a:pPr>
            <a:r>
              <a:rPr lang="en-US" sz="2000">
                <a:latin typeface="Century Gothic"/>
                <a:ea typeface="Osaka"/>
                <a:cs typeface="Arial"/>
              </a:rPr>
              <a:t>Carpentry</a:t>
            </a:r>
          </a:p>
          <a:p>
            <a:pPr marL="342900" indent="-342900">
              <a:buFont typeface="Arial"/>
              <a:buChar char="•"/>
            </a:pPr>
            <a:r>
              <a:rPr lang="en-US" sz="2000">
                <a:latin typeface="Century Gothic"/>
                <a:ea typeface="Osaka"/>
                <a:cs typeface="Arial"/>
              </a:rPr>
              <a:t>Exploration in Aviation Careers</a:t>
            </a:r>
          </a:p>
          <a:p>
            <a:pPr marL="342900" indent="-342900">
              <a:buFont typeface="Arial"/>
              <a:buChar char="•"/>
            </a:pPr>
            <a:r>
              <a:rPr lang="en-US" sz="2000">
                <a:latin typeface="Century Gothic"/>
                <a:ea typeface="Osaka"/>
                <a:cs typeface="Arial"/>
              </a:rPr>
              <a:t>Culinary Arts</a:t>
            </a:r>
          </a:p>
          <a:p>
            <a:pPr marL="342900" indent="-342900">
              <a:buFont typeface="Arial"/>
              <a:buChar char="•"/>
            </a:pPr>
            <a:r>
              <a:rPr lang="en-US" sz="2000">
                <a:latin typeface="Century Gothic"/>
                <a:ea typeface="Osaka"/>
                <a:cs typeface="Arial"/>
              </a:rPr>
              <a:t>Drafting/CADD</a:t>
            </a:r>
          </a:p>
          <a:p>
            <a:pPr marL="342900" indent="-342900">
              <a:buFont typeface="Arial"/>
              <a:buChar char="•"/>
            </a:pPr>
            <a:r>
              <a:rPr lang="en-US" sz="2000">
                <a:latin typeface="Century Gothic"/>
                <a:ea typeface="Osaka"/>
                <a:cs typeface="Arial"/>
              </a:rPr>
              <a:t>Hairstylist</a:t>
            </a:r>
          </a:p>
          <a:p>
            <a:pPr marL="342900" indent="-342900">
              <a:buFont typeface="Arial"/>
              <a:buChar char="•"/>
            </a:pPr>
            <a:r>
              <a:rPr lang="en-US" sz="2000">
                <a:latin typeface="Century Gothic"/>
                <a:ea typeface="Osaka"/>
                <a:cs typeface="Arial"/>
              </a:rPr>
              <a:t>Horticulture</a:t>
            </a:r>
          </a:p>
          <a:p>
            <a:pPr marL="342900" indent="-342900">
              <a:buFont typeface="Arial"/>
              <a:buChar char="•"/>
            </a:pPr>
            <a:r>
              <a:rPr lang="en-US" sz="2000">
                <a:latin typeface="Century Gothic"/>
                <a:ea typeface="Osaka"/>
                <a:cs typeface="Arial"/>
              </a:rPr>
              <a:t>Metal Fabrication</a:t>
            </a:r>
          </a:p>
          <a:p>
            <a:pPr marL="342900" indent="-342900">
              <a:buFont typeface="Arial"/>
              <a:buChar char="•"/>
            </a:pPr>
            <a:r>
              <a:rPr lang="en-US" sz="2000">
                <a:latin typeface="Century Gothic"/>
                <a:ea typeface="Osaka"/>
                <a:cs typeface="Arial"/>
              </a:rPr>
              <a:t>Painter/Decorator</a:t>
            </a:r>
          </a:p>
          <a:p>
            <a:pPr marL="342900" indent="-342900">
              <a:buFont typeface="Arial"/>
              <a:buChar char="•"/>
            </a:pPr>
            <a:r>
              <a:rPr lang="en-US" sz="2000">
                <a:latin typeface="Century Gothic"/>
                <a:ea typeface="Osaka"/>
                <a:cs typeface="Arial"/>
              </a:rPr>
              <a:t>Tah-</a:t>
            </a:r>
            <a:r>
              <a:rPr lang="en-US" sz="2000" err="1">
                <a:latin typeface="Century Gothic"/>
                <a:ea typeface="Osaka"/>
                <a:cs typeface="Arial"/>
              </a:rPr>
              <a:t>tul</a:t>
            </a:r>
            <a:r>
              <a:rPr lang="en-US" sz="2000">
                <a:latin typeface="Century Gothic"/>
                <a:ea typeface="Osaka"/>
                <a:cs typeface="Arial"/>
              </a:rPr>
              <a:t>-</a:t>
            </a:r>
            <a:r>
              <a:rPr lang="en-US" sz="2000" err="1">
                <a:latin typeface="Century Gothic"/>
                <a:ea typeface="Osaka"/>
                <a:cs typeface="Arial"/>
              </a:rPr>
              <a:t>ut</a:t>
            </a:r>
            <a:r>
              <a:rPr lang="en-US" sz="2000">
                <a:latin typeface="Century Gothic"/>
                <a:ea typeface="Osaka"/>
                <a:cs typeface="Arial"/>
              </a:rPr>
              <a:t> Indigenous Education Pathway</a:t>
            </a:r>
          </a:p>
        </p:txBody>
      </p:sp>
      <p:sp>
        <p:nvSpPr>
          <p:cNvPr id="4" name="TextBox 3">
            <a:extLst>
              <a:ext uri="{FF2B5EF4-FFF2-40B4-BE49-F238E27FC236}">
                <a16:creationId xmlns:a16="http://schemas.microsoft.com/office/drawing/2014/main" id="{A33D5C30-E6CA-4776-8F61-DBD984294BD9}"/>
              </a:ext>
            </a:extLst>
          </p:cNvPr>
          <p:cNvSpPr txBox="1"/>
          <p:nvPr/>
        </p:nvSpPr>
        <p:spPr>
          <a:xfrm>
            <a:off x="4835265" y="1254879"/>
            <a:ext cx="346747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Century Gothic"/>
                <a:ea typeface="Osaka"/>
                <a:cs typeface="Arial"/>
              </a:rPr>
              <a:t>Automotive Collision and Refinishing</a:t>
            </a:r>
          </a:p>
          <a:p>
            <a:pPr marL="342900" indent="-342900">
              <a:buFont typeface="Arial"/>
              <a:buChar char="•"/>
            </a:pPr>
            <a:r>
              <a:rPr lang="en-US" sz="2000">
                <a:latin typeface="Century Gothic"/>
                <a:ea typeface="Osaka"/>
                <a:cs typeface="Arial"/>
              </a:rPr>
              <a:t>Automotive Service Technician</a:t>
            </a:r>
          </a:p>
          <a:p>
            <a:pPr marL="342900" indent="-342900">
              <a:buFont typeface="Arial"/>
              <a:buChar char="•"/>
            </a:pPr>
            <a:r>
              <a:rPr lang="en-US" sz="2000">
                <a:latin typeface="Century Gothic"/>
                <a:ea typeface="Osaka"/>
                <a:cs typeface="Arial"/>
              </a:rPr>
              <a:t>Electrician</a:t>
            </a:r>
            <a:endParaRPr lang="en-US" sz="2000">
              <a:latin typeface="Century Gothic"/>
              <a:cs typeface="Arial"/>
            </a:endParaRPr>
          </a:p>
          <a:p>
            <a:pPr marL="342900" indent="-342900">
              <a:buFont typeface="Arial"/>
              <a:buChar char="•"/>
            </a:pPr>
            <a:r>
              <a:rPr lang="en-US" sz="2000">
                <a:latin typeface="Century Gothic"/>
                <a:ea typeface="Osaka"/>
                <a:cs typeface="Arial"/>
              </a:rPr>
              <a:t>Emily </a:t>
            </a:r>
            <a:r>
              <a:rPr lang="en-US" sz="2000" err="1">
                <a:latin typeface="Century Gothic"/>
                <a:ea typeface="Osaka"/>
                <a:cs typeface="Arial"/>
              </a:rPr>
              <a:t>Carr</a:t>
            </a:r>
            <a:r>
              <a:rPr lang="en-US" sz="2000">
                <a:latin typeface="Century Gothic"/>
                <a:ea typeface="Osaka"/>
                <a:cs typeface="Arial"/>
              </a:rPr>
              <a:t> Art Program</a:t>
            </a:r>
          </a:p>
          <a:p>
            <a:pPr marL="342900" indent="-342900">
              <a:buFont typeface="Arial"/>
              <a:buChar char="•"/>
            </a:pPr>
            <a:r>
              <a:rPr lang="en-US" sz="2000">
                <a:latin typeface="Century Gothic"/>
                <a:ea typeface="Osaka"/>
                <a:cs typeface="Arial"/>
              </a:rPr>
              <a:t>Law Enforcement Prep</a:t>
            </a:r>
            <a:endParaRPr lang="en-US" sz="2000">
              <a:latin typeface="Century Gothic"/>
              <a:cs typeface="Arial"/>
            </a:endParaRPr>
          </a:p>
          <a:p>
            <a:pPr marL="342900" indent="-342900">
              <a:buFont typeface="Arial"/>
              <a:buChar char="•"/>
            </a:pPr>
            <a:r>
              <a:rPr lang="en-US" sz="2000">
                <a:latin typeface="Century Gothic"/>
                <a:ea typeface="Osaka"/>
                <a:cs typeface="Arial"/>
              </a:rPr>
              <a:t>Masonry/Bricklayer</a:t>
            </a:r>
            <a:endParaRPr lang="en-US" sz="2000">
              <a:latin typeface="Century Gothic"/>
              <a:cs typeface="Arial"/>
            </a:endParaRPr>
          </a:p>
          <a:p>
            <a:pPr marL="342900" indent="-342900">
              <a:buFont typeface="Arial"/>
              <a:buChar char="•"/>
            </a:pPr>
            <a:r>
              <a:rPr lang="en-US" sz="2000">
                <a:latin typeface="Century Gothic"/>
                <a:ea typeface="Osaka"/>
                <a:cs typeface="Arial"/>
              </a:rPr>
              <a:t>Millwright/Industrial</a:t>
            </a:r>
            <a:endParaRPr lang="en-US" sz="2000">
              <a:latin typeface="Century Gothic"/>
              <a:cs typeface="Arial"/>
            </a:endParaRPr>
          </a:p>
          <a:p>
            <a:pPr marL="342900" indent="-342900">
              <a:buFont typeface="Arial"/>
              <a:buChar char="•"/>
            </a:pPr>
            <a:r>
              <a:rPr lang="en-US" sz="2000">
                <a:latin typeface="Century Gothic"/>
                <a:ea typeface="Osaka"/>
                <a:cs typeface="Arial"/>
              </a:rPr>
              <a:t>Plumbing</a:t>
            </a:r>
          </a:p>
          <a:p>
            <a:pPr marL="342900" indent="-342900">
              <a:buFont typeface="Arial"/>
              <a:buChar char="•"/>
            </a:pPr>
            <a:r>
              <a:rPr lang="en-US" sz="2000">
                <a:latin typeface="Century Gothic"/>
                <a:ea typeface="Osaka"/>
                <a:cs typeface="Arial"/>
              </a:rPr>
              <a:t>Welding</a:t>
            </a:r>
          </a:p>
          <a:p>
            <a:pPr marL="342900" indent="-342900">
              <a:buFont typeface="Arial"/>
              <a:buChar char="•"/>
            </a:pPr>
            <a:r>
              <a:rPr lang="en-US" sz="2000">
                <a:latin typeface="Century Gothic"/>
                <a:ea typeface="Osaka"/>
                <a:cs typeface="Arial"/>
              </a:rPr>
              <a:t>Education Assistant</a:t>
            </a:r>
          </a:p>
          <a:p>
            <a:pPr marL="342900" indent="-342900">
              <a:buFont typeface="Arial"/>
              <a:buChar char="•"/>
            </a:pPr>
            <a:endParaRPr lang="en-US" sz="2000">
              <a:latin typeface="Century Gothic"/>
              <a:ea typeface="Osaka"/>
              <a:cs typeface="Arial"/>
            </a:endParaRPr>
          </a:p>
        </p:txBody>
      </p:sp>
      <p:pic>
        <p:nvPicPr>
          <p:cNvPr id="5" name="Picture 5" descr="Qr code&#10;&#10;Description automatically generated">
            <a:extLst>
              <a:ext uri="{FF2B5EF4-FFF2-40B4-BE49-F238E27FC236}">
                <a16:creationId xmlns:a16="http://schemas.microsoft.com/office/drawing/2014/main" id="{2BAB4452-28CE-6F26-978A-9810BEE08995}"/>
              </a:ext>
            </a:extLst>
          </p:cNvPr>
          <p:cNvPicPr>
            <a:picLocks noChangeAspect="1"/>
          </p:cNvPicPr>
          <p:nvPr/>
        </p:nvPicPr>
        <p:blipFill>
          <a:blip r:embed="rId4"/>
          <a:stretch>
            <a:fillRect/>
          </a:stretch>
        </p:blipFill>
        <p:spPr>
          <a:xfrm>
            <a:off x="7182162" y="4989851"/>
            <a:ext cx="1834422" cy="1825053"/>
          </a:xfrm>
          <a:prstGeom prst="rect">
            <a:avLst/>
          </a:prstGeom>
        </p:spPr>
      </p:pic>
      <p:pic>
        <p:nvPicPr>
          <p:cNvPr id="8" name="Audio 7">
            <a:extLst>
              <a:ext uri="{FF2B5EF4-FFF2-40B4-BE49-F238E27FC236}">
                <a16:creationId xmlns:a16="http://schemas.microsoft.com/office/drawing/2014/main" id="{FF38D4F7-0D40-A2AE-2269-820FBB20B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34290397"/>
      </p:ext>
    </p:extLst>
  </p:cSld>
  <p:clrMapOvr>
    <a:masterClrMapping/>
  </p:clrMapOvr>
  <p:transition spd="med" advTm="23808">
    <p:wip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TM10001105[[fn=Crop]]</Template>
  <TotalTime>45</TotalTime>
  <Words>1422</Words>
  <Application>Microsoft Office PowerPoint</Application>
  <PresentationFormat>On-screen Show (4:3)</PresentationFormat>
  <Paragraphs>195</Paragraphs>
  <Slides>23</Slides>
  <Notes>8</Notes>
  <HiddenSlides>0</HiddenSlides>
  <MMClips>23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4" baseType="lpstr">
      <vt:lpstr>MS PGothic</vt:lpstr>
      <vt:lpstr>Arial</vt:lpstr>
      <vt:lpstr>Big Caslon</vt:lpstr>
      <vt:lpstr>Century Gothic</vt:lpstr>
      <vt:lpstr>Georgia</vt:lpstr>
      <vt:lpstr>Trebuchet MS</vt:lpstr>
      <vt:lpstr>Wingdings</vt:lpstr>
      <vt:lpstr>Wingdings 3</vt:lpstr>
      <vt:lpstr>Wingdings,Sans-Serif</vt:lpstr>
      <vt:lpstr>Ion</vt:lpstr>
      <vt:lpstr>Document</vt:lpstr>
      <vt:lpstr>COURSE SELECTION</vt:lpstr>
      <vt:lpstr>Semiahmoo Counsellors</vt:lpstr>
      <vt:lpstr>Timeline for Course Selection</vt:lpstr>
      <vt:lpstr>PowerPoint Presentation</vt:lpstr>
      <vt:lpstr>A Caution on Course Change Requests:</vt:lpstr>
      <vt:lpstr>       Grad Requirements:</vt:lpstr>
      <vt:lpstr>        First Peoples Courses:</vt:lpstr>
      <vt:lpstr>PowerPoint Presentation</vt:lpstr>
      <vt:lpstr>PowerPoint Presentation</vt:lpstr>
      <vt:lpstr>PowerPoint Presentation</vt:lpstr>
      <vt:lpstr>PowerPoint Presentation</vt:lpstr>
      <vt:lpstr>COLLEGE REQUIREMENTS</vt:lpstr>
      <vt:lpstr>UBC REQUIREMENTS (MINIMUM ACADEMIC QUALIFICATIONS) </vt:lpstr>
      <vt:lpstr>SFU REQUIREMENTS (MINIMUM ACADEMIC QUALIFICATIONS)</vt:lpstr>
      <vt:lpstr>UVIC REQUIREMENTS</vt:lpstr>
      <vt:lpstr>FACULTY REQUIREMENTS</vt:lpstr>
      <vt:lpstr>PowerPoint Presentation</vt:lpstr>
      <vt:lpstr>FIND INFORMATION TO MAKE GOOD CHOICES!</vt:lpstr>
      <vt:lpstr>Helpful Worksheets</vt:lpstr>
      <vt:lpstr>PSI Cheat Sheet ~ at a glance (make sure you verify requirements by visiting PSI website</vt:lpstr>
      <vt:lpstr>Link to worksheets and PSI cheat sheet (click, print off and use!!!)</vt:lpstr>
      <vt:lpstr>Process for Course Selection:</vt:lpstr>
      <vt:lpstr>And now… over to you!  Take the time to make thoughtful choices about your plans for next year with your parents.   Choose wisely because there will be no course changes once selection is complete.  This is your future and you need to be responsible for your choices.  Counsellors are here to guide and help, but we are not responsible for ensuring you have all the requirements you need~this is your job!  ENTER YOUR SELECTIONS ON THE MYED PORTAL ASAP!!</vt:lpstr>
    </vt:vector>
  </TitlesOfParts>
  <Company>School District 36 - Surrey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SELECTION</dc:title>
  <dc:creator>Property of School District 36 - Surrey</dc:creator>
  <cp:lastModifiedBy>Janice Obrovac</cp:lastModifiedBy>
  <cp:revision>45</cp:revision>
  <cp:lastPrinted>2018-12-17T19:15:04Z</cp:lastPrinted>
  <dcterms:created xsi:type="dcterms:W3CDTF">2006-11-03T18:19:26Z</dcterms:created>
  <dcterms:modified xsi:type="dcterms:W3CDTF">2025-12-08T21:40:30Z</dcterms:modified>
</cp:coreProperties>
</file>