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69" r:id="rId3"/>
    <p:sldId id="271" r:id="rId4"/>
    <p:sldId id="260" r:id="rId5"/>
    <p:sldId id="261" r:id="rId6"/>
    <p:sldId id="265" r:id="rId7"/>
    <p:sldId id="264" r:id="rId8"/>
    <p:sldId id="272" r:id="rId9"/>
    <p:sldId id="263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6"/>
    <p:restoredTop sz="94699"/>
  </p:normalViewPr>
  <p:slideViewPr>
    <p:cSldViewPr snapToGrid="0">
      <p:cViewPr varScale="1">
        <p:scale>
          <a:sx n="100" d="100"/>
          <a:sy n="100" d="100"/>
        </p:scale>
        <p:origin x="7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2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1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10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4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42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66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2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05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3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9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7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www.surreyschools.ca/semiahmoo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D8F1113-2E3C-46E3-B54F-B7F421EEF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B54A4D14-513F-4121-92D3-5CCB4689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3411F1-AD17-499D-AFEF-2F300F6DF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60BF2CBE-B1E9-4C42-89DC-C35E4E651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8">
            <a:extLst>
              <a:ext uri="{FF2B5EF4-FFF2-40B4-BE49-F238E27FC236}">
                <a16:creationId xmlns:a16="http://schemas.microsoft.com/office/drawing/2014/main" id="{72C95A87-DCDB-41C4-B774-744B3ECBE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BCB97515-32FF-43A6-A51C-B140193AB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9C6379D3-7045-4B76-9409-6D23D753D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2">
            <a:extLst>
              <a:ext uri="{FF2B5EF4-FFF2-40B4-BE49-F238E27FC236}">
                <a16:creationId xmlns:a16="http://schemas.microsoft.com/office/drawing/2014/main" id="{61B1C1DE-4201-4989-BE65-41ADC2472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4">
            <a:extLst>
              <a:ext uri="{FF2B5EF4-FFF2-40B4-BE49-F238E27FC236}">
                <a16:creationId xmlns:a16="http://schemas.microsoft.com/office/drawing/2014/main" id="{806398CC-D327-4E06-838C-31119BD56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id="{70A741CC-E736-448A-A94E-5C8BB9711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1">
            <a:extLst>
              <a:ext uri="{FF2B5EF4-FFF2-40B4-BE49-F238E27FC236}">
                <a16:creationId xmlns:a16="http://schemas.microsoft.com/office/drawing/2014/main" id="{7C324CDD-B30F-47DD-8627-E2171D5E8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79C8D19E-E3D6-45A6-BCA2-5918A37D7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F6110A-F456-E0DF-6065-EF81A837F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25306" y="1477651"/>
            <a:ext cx="2929372" cy="2468207"/>
          </a:xfrm>
        </p:spPr>
        <p:txBody>
          <a:bodyPr>
            <a:norm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</a:rPr>
              <a:t>GRADE 8 COURSE SELECTION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6F15B5-07FE-DC76-831E-A2B0B74B1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39725" y="4073959"/>
            <a:ext cx="2951163" cy="1306389"/>
          </a:xfrm>
        </p:spPr>
        <p:txBody>
          <a:bodyPr vert="horz" lIns="91440" tIns="0" rIns="91440" bIns="45720" rtlCol="0">
            <a:normAutofit/>
          </a:bodyPr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For 2026/2027 School Year</a:t>
            </a:r>
          </a:p>
        </p:txBody>
      </p:sp>
      <p:sp>
        <p:nvSpPr>
          <p:cNvPr id="34" name="Freeform 22">
            <a:extLst>
              <a:ext uri="{FF2B5EF4-FFF2-40B4-BE49-F238E27FC236}">
                <a16:creationId xmlns:a16="http://schemas.microsoft.com/office/drawing/2014/main" id="{43280283-E04A-43CA-BFA1-F285486A2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38328CB6-0FC5-4AEA-BC7E-489267CB6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38AF5D2-3A9C-4E8F-B879-36865366A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7B58B7-5869-A994-FA6B-C739375FBD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53" r="2178" b="-1"/>
          <a:stretch/>
        </p:blipFill>
        <p:spPr>
          <a:xfrm>
            <a:off x="932740" y="461405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pic>
        <p:nvPicPr>
          <p:cNvPr id="23" name="Audio 22">
            <a:extLst>
              <a:ext uri="{FF2B5EF4-FFF2-40B4-BE49-F238E27FC236}">
                <a16:creationId xmlns:a16="http://schemas.microsoft.com/office/drawing/2014/main" id="{2067F070-9FFA-17C6-3ACA-93143258BB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8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84"/>
    </mc:Choice>
    <mc:Fallback xmlns="">
      <p:transition spd="slow" advTm="107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E8DD8E1A-9945-4DBA-BC40-7A028BF32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66" name="Freeform 5">
              <a:extLst>
                <a:ext uri="{FF2B5EF4-FFF2-40B4-BE49-F238E27FC236}">
                  <a16:creationId xmlns:a16="http://schemas.microsoft.com/office/drawing/2014/main" id="{FE1C52F1-9DDF-4839-9B8F-25F7F8D42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">
              <a:extLst>
                <a:ext uri="{FF2B5EF4-FFF2-40B4-BE49-F238E27FC236}">
                  <a16:creationId xmlns:a16="http://schemas.microsoft.com/office/drawing/2014/main" id="{DB25E450-AEBE-4B5B-9CD7-7DDA5128D0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7">
              <a:extLst>
                <a:ext uri="{FF2B5EF4-FFF2-40B4-BE49-F238E27FC236}">
                  <a16:creationId xmlns:a16="http://schemas.microsoft.com/office/drawing/2014/main" id="{D57AF4B2-B19E-4839-9D9C-06AD5370C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8">
              <a:extLst>
                <a:ext uri="{FF2B5EF4-FFF2-40B4-BE49-F238E27FC236}">
                  <a16:creationId xmlns:a16="http://schemas.microsoft.com/office/drawing/2014/main" id="{2949CEBF-F4A7-44B2-8A3B-22558718F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9">
              <a:extLst>
                <a:ext uri="{FF2B5EF4-FFF2-40B4-BE49-F238E27FC236}">
                  <a16:creationId xmlns:a16="http://schemas.microsoft.com/office/drawing/2014/main" id="{28EAA589-93ED-485D-96BB-B9B21EC96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0">
              <a:extLst>
                <a:ext uri="{FF2B5EF4-FFF2-40B4-BE49-F238E27FC236}">
                  <a16:creationId xmlns:a16="http://schemas.microsoft.com/office/drawing/2014/main" id="{4BB4F238-A1F2-45F6-9074-18C4A9F92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1C658EE5-B46E-48ED-822D-1C3F08ECA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82AA74BE-73A4-4ADC-B86C-833704C0C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2018BD4B-A593-4075-9FDB-4739C6D53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0D16E44B-CE60-491F-B907-D02B0B1EE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2DFA7256-7E90-44B6-8E90-2111C1A1F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CE31CD09-2348-4B3A-9C97-CEECA4ABC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4E5422EF-93F2-41A9-B30F-9EFE9241D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7920E29F-BB48-485F-95FF-5C372339C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ACFDB0E0-ECEB-4EEB-925D-4BE22979C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30CE2542-FFC2-4E6A-9F84-265FE415D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2864C497-B900-4D3E-895C-A2A823A3C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26441ED2-272A-4395-9966-F5B1C8D3F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23">
              <a:extLst>
                <a:ext uri="{FF2B5EF4-FFF2-40B4-BE49-F238E27FC236}">
                  <a16:creationId xmlns:a16="http://schemas.microsoft.com/office/drawing/2014/main" id="{701CA35D-3DE0-4BE9-96A9-31A6F24DB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24">
              <a:extLst>
                <a:ext uri="{FF2B5EF4-FFF2-40B4-BE49-F238E27FC236}">
                  <a16:creationId xmlns:a16="http://schemas.microsoft.com/office/drawing/2014/main" id="{C9367E8C-A75F-4D57-8B79-1B3EEDFD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25">
              <a:extLst>
                <a:ext uri="{FF2B5EF4-FFF2-40B4-BE49-F238E27FC236}">
                  <a16:creationId xmlns:a16="http://schemas.microsoft.com/office/drawing/2014/main" id="{0846F98D-8409-4D6C-B830-625CC19EB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35369DB-627C-41BD-9041-6426E8BF6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BA15987-DDC0-4CAB-AF5B-7D11E25D2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0" name="Isosceles Triangle 22">
              <a:extLst>
                <a:ext uri="{FF2B5EF4-FFF2-40B4-BE49-F238E27FC236}">
                  <a16:creationId xmlns:a16="http://schemas.microsoft.com/office/drawing/2014/main" id="{9B6DF8F2-BD4C-48F5-8CDC-95B311500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8E989FB2-D6DE-43D1-84D5-1C80F9901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6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13D37A-D81D-ACA1-E7DF-9861CEFA9AB9}"/>
              </a:ext>
            </a:extLst>
          </p:cNvPr>
          <p:cNvSpPr txBox="1"/>
          <p:nvPr/>
        </p:nvSpPr>
        <p:spPr>
          <a:xfrm>
            <a:off x="2425165" y="4852736"/>
            <a:ext cx="6875736" cy="1770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dirty="0"/>
              <a:t>For detailed course descriptions and more information, visit: </a:t>
            </a:r>
            <a:r>
              <a:rPr lang="en-US" dirty="0">
                <a:hlinkClick r:id="rId4"/>
              </a:rPr>
              <a:t>https://www.surreyschools.ca/semiahmoo</a:t>
            </a:r>
            <a:endParaRPr lang="en-US" dirty="0"/>
          </a:p>
          <a:p>
            <a:pPr marL="5715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dirty="0"/>
              <a:t>Click "Resources” &gt;  ”Course Selection”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6" name="Video 5">
            <a:extLst>
              <a:ext uri="{FF2B5EF4-FFF2-40B4-BE49-F238E27FC236}">
                <a16:creationId xmlns:a16="http://schemas.microsoft.com/office/drawing/2014/main" id="{57C23E7B-4BE4-C6DB-2C81-0706E001E8B0}"/>
              </a:ext>
            </a:extLst>
          </p:cNvPr>
          <p:cNvPicPr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875" r="218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pic>
        <p:nvPicPr>
          <p:cNvPr id="3" name="Audio 2">
            <a:extLst>
              <a:ext uri="{FF2B5EF4-FFF2-40B4-BE49-F238E27FC236}">
                <a16:creationId xmlns:a16="http://schemas.microsoft.com/office/drawing/2014/main" id="{B18ED922-DD4A-CC5B-AA17-D1556B8191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5A97C5-0B9A-8CC8-2B22-7359AA2625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2409" y="768773"/>
            <a:ext cx="8081433" cy="354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24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9061"/>
    </mc:Choice>
    <mc:Fallback xmlns="">
      <p:transition spd="slow" advTm="190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BF3EAD-AA49-66FC-9CB5-F41451E90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485" y="619375"/>
            <a:ext cx="6230857" cy="1230570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>
                <a:solidFill>
                  <a:schemeClr val="accent1"/>
                </a:solidFill>
              </a:rPr>
              <a:t>Things to know…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2F72D-3B26-1894-D9B2-09B0859E6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815" y="1490686"/>
            <a:ext cx="8175321" cy="380276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Make sure you have all the “prerequisite” courses (</a:t>
            </a:r>
            <a:r>
              <a:rPr lang="en-US" sz="2000" dirty="0" err="1"/>
              <a:t>ie</a:t>
            </a:r>
            <a:r>
              <a:rPr lang="en-US" sz="2000" dirty="0"/>
              <a:t>: you cannot take French 9 if you have not taken French 8)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It should be noted that a second language (French or Spanish) is not required to graduate, or for post secondary admissions.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The portal is open now for you to do your course selection. 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Don’t procrastinate, get it done today!  Involve your parents in this process. </a:t>
            </a:r>
            <a:r>
              <a:rPr lang="en-US" sz="2000" b="1" i="1" u="sng" dirty="0">
                <a:highlight>
                  <a:srgbClr val="FFFF00"/>
                </a:highlight>
              </a:rPr>
              <a:t>All courses MUST be entered by you into </a:t>
            </a:r>
            <a:r>
              <a:rPr lang="en-US" sz="2000" b="1" i="1" u="sng" dirty="0" err="1">
                <a:highlight>
                  <a:srgbClr val="FFFF00"/>
                </a:highlight>
              </a:rPr>
              <a:t>MyEd</a:t>
            </a:r>
            <a:r>
              <a:rPr lang="en-US" sz="2000" b="1" i="1" u="sng" dirty="0">
                <a:highlight>
                  <a:srgbClr val="FFFF00"/>
                </a:highlight>
              </a:rPr>
              <a:t> by March 6th!!!!!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Choose wisely as you will not be able to change your selections as we will not have space for late changes.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Schedules will be published to students/families on </a:t>
            </a:r>
            <a:r>
              <a:rPr lang="en-US" sz="2000" dirty="0" err="1"/>
              <a:t>MyEd</a:t>
            </a:r>
            <a:r>
              <a:rPr lang="en-US" sz="2000" dirty="0"/>
              <a:t> in late August.  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500" dirty="0"/>
          </a:p>
        </p:txBody>
      </p:sp>
      <p:pic>
        <p:nvPicPr>
          <p:cNvPr id="10" name="Video 9">
            <a:extLst>
              <a:ext uri="{FF2B5EF4-FFF2-40B4-BE49-F238E27FC236}">
                <a16:creationId xmlns:a16="http://schemas.microsoft.com/office/drawing/2014/main" id="{82D27E0A-242A-A68B-7565-8BCA16C46FD0}"/>
              </a:ext>
            </a:extLst>
          </p:cNvPr>
          <p:cNvPicPr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875" r="218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pic>
        <p:nvPicPr>
          <p:cNvPr id="4" name="Audio 3">
            <a:extLst>
              <a:ext uri="{FF2B5EF4-FFF2-40B4-BE49-F238E27FC236}">
                <a16:creationId xmlns:a16="http://schemas.microsoft.com/office/drawing/2014/main" id="{F39E2069-5A26-DAB8-605C-9A91C7D397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8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86"/>
    </mc:Choice>
    <mc:Fallback xmlns="">
      <p:transition spd="slow" advTm="512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3061" cy="68692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F97EF73-D1F0-AD1B-F22A-6785E57C09B2}"/>
              </a:ext>
            </a:extLst>
          </p:cNvPr>
          <p:cNvSpPr txBox="1"/>
          <p:nvPr/>
        </p:nvSpPr>
        <p:spPr>
          <a:xfrm>
            <a:off x="1378425" y="5199797"/>
            <a:ext cx="9435152" cy="789673"/>
          </a:xfrm>
          <a:prstGeom prst="rect">
            <a:avLst/>
          </a:prstGeom>
        </p:spPr>
        <p:txBody>
          <a:bodyPr rot="0" spcFirstLastPara="0" vertOverflow="overflow" horzOverflow="overflow" vert="horz" lIns="228600" tIns="228600" rIns="22860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spc="-15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Know who your counsellor is and how you can visit!</a:t>
            </a: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A7795DFA-888F-47E2-B44E-DE1D3B3E4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58957"/>
          </a:xfrm>
          <a:custGeom>
            <a:avLst/>
            <a:gdLst>
              <a:gd name="connsiteX0" fmla="*/ 0 w 12192000"/>
              <a:gd name="connsiteY0" fmla="*/ 0 h 5058957"/>
              <a:gd name="connsiteX1" fmla="*/ 12192000 w 12192000"/>
              <a:gd name="connsiteY1" fmla="*/ 0 h 5058957"/>
              <a:gd name="connsiteX2" fmla="*/ 12192000 w 12192000"/>
              <a:gd name="connsiteY2" fmla="*/ 259692 h 5058957"/>
              <a:gd name="connsiteX3" fmla="*/ 12192000 w 12192000"/>
              <a:gd name="connsiteY3" fmla="*/ 3542069 h 5058957"/>
              <a:gd name="connsiteX4" fmla="*/ 12192000 w 12192000"/>
              <a:gd name="connsiteY4" fmla="*/ 3734194 h 5058957"/>
              <a:gd name="connsiteX5" fmla="*/ 12192000 w 12192000"/>
              <a:gd name="connsiteY5" fmla="*/ 4710012 h 5058957"/>
              <a:gd name="connsiteX6" fmla="*/ 12113803 w 12192000"/>
              <a:gd name="connsiteY6" fmla="*/ 4718295 h 5058957"/>
              <a:gd name="connsiteX7" fmla="*/ 6753597 w 12192000"/>
              <a:gd name="connsiteY7" fmla="*/ 5041852 h 5058957"/>
              <a:gd name="connsiteX8" fmla="*/ 400746 w 12192000"/>
              <a:gd name="connsiteY8" fmla="*/ 4870509 h 5058957"/>
              <a:gd name="connsiteX9" fmla="*/ 0 w 12192000"/>
              <a:gd name="connsiteY9" fmla="*/ 4833533 h 5058957"/>
              <a:gd name="connsiteX10" fmla="*/ 0 w 12192000"/>
              <a:gd name="connsiteY10" fmla="*/ 3734194 h 5058957"/>
              <a:gd name="connsiteX11" fmla="*/ 0 w 12192000"/>
              <a:gd name="connsiteY11" fmla="*/ 3542069 h 5058957"/>
              <a:gd name="connsiteX12" fmla="*/ 0 w 12192000"/>
              <a:gd name="connsiteY12" fmla="*/ 259692 h 505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  <a:solidFill>
            <a:schemeClr val="bg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Video 5">
            <a:extLst>
              <a:ext uri="{FF2B5EF4-FFF2-40B4-BE49-F238E27FC236}">
                <a16:creationId xmlns:a16="http://schemas.microsoft.com/office/drawing/2014/main" id="{FC857FFC-F37B-8DC9-EE68-09E2A2875A29}"/>
              </a:ext>
            </a:extLst>
          </p:cNvPr>
          <p:cNvPicPr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875" r="218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pic>
        <p:nvPicPr>
          <p:cNvPr id="4" name="Audio 3">
            <a:extLst>
              <a:ext uri="{FF2B5EF4-FFF2-40B4-BE49-F238E27FC236}">
                <a16:creationId xmlns:a16="http://schemas.microsoft.com/office/drawing/2014/main" id="{7207D502-2BC7-EE90-78D5-842D8BE6C8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2FC6782-BF56-2F16-65BB-CBE9A8C746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227652"/>
              </p:ext>
            </p:extLst>
          </p:nvPr>
        </p:nvGraphicFramePr>
        <p:xfrm>
          <a:off x="2032000" y="719666"/>
          <a:ext cx="81279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9064">
                  <a:extLst>
                    <a:ext uri="{9D8B030D-6E8A-4147-A177-3AD203B41FA5}">
                      <a16:colId xmlns:a16="http://schemas.microsoft.com/office/drawing/2014/main" val="3803043883"/>
                    </a:ext>
                  </a:extLst>
                </a:gridCol>
                <a:gridCol w="2185416">
                  <a:extLst>
                    <a:ext uri="{9D8B030D-6E8A-4147-A177-3AD203B41FA5}">
                      <a16:colId xmlns:a16="http://schemas.microsoft.com/office/drawing/2014/main" val="2860140510"/>
                    </a:ext>
                  </a:extLst>
                </a:gridCol>
                <a:gridCol w="4033519">
                  <a:extLst>
                    <a:ext uri="{9D8B030D-6E8A-4147-A177-3AD203B41FA5}">
                      <a16:colId xmlns:a16="http://schemas.microsoft.com/office/drawing/2014/main" val="21115333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Counsellor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Alpha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929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err="1"/>
                        <a:t>Ms.Phillips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A - Gill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Phillips_s1@surreyschools.ca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928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Ms. Wilson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Gillespie - Liu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Wilson_j@surreyschools.ca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771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Ms. Barclay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Lo - 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Barclay_C@surreyschools.ca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160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err="1"/>
                        <a:t>Ms.Blackwell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Ti -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Blackwell_s@surreyschools.ca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215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74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76"/>
    </mc:Choice>
    <mc:Fallback xmlns="">
      <p:transition spd="slow" advTm="153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8334A2EF-69D9-41C1-9876-91D7FCF7C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74C0C03-1202-4DC9-BA33-998DDFB3F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60BF984B-F4C1-4BF0-B296-72CAD8814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2E887C16-A8CC-48BD-A34B-69B5D14BE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94B805-0CE2-4FD6-804E-2771E18BB4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96000EBD-113B-4BB5-94F2-B2C961094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C2C37892-BF6A-4DDB-BAA9-48B6A051E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A53A2B-EB9B-4318-A7F9-E371D211E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59001F5F-9338-43E1-BB4B-21C681CA2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24781ABE-347F-40E9-9BB2-3E35C8F15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6D8A7767-4D16-4AB7-8277-D66FEC7F7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1B7D649D-9559-4E1D-937A-351948350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45AA5D21-8C7B-4C77-815C-C3A8EA0A5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D7A46675-AA96-41DB-B9DB-CAA471A207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82090F8A-ECF2-423C-98D0-8EF226220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A5DE46B-A4BE-407F-835A-693D3E979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429E4297-5489-465D-A6D7-03BD468E0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69A4CFA1-B603-453B-AC53-49E8A8DF7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7A997EDF-8927-490B-AD5F-046317B8B2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3C91BE84-B1A4-4592-A942-2C72C86DD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A0AAA5CD-6E44-429A-91FA-D650BAF9E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46624EE-CCCD-CE62-1956-B73C44825A74}"/>
              </a:ext>
            </a:extLst>
          </p:cNvPr>
          <p:cNvSpPr txBox="1"/>
          <p:nvPr/>
        </p:nvSpPr>
        <p:spPr>
          <a:xfrm>
            <a:off x="7687025" y="2053996"/>
            <a:ext cx="3849624" cy="3068521"/>
          </a:xfrm>
          <a:prstGeom prst="rect">
            <a:avLst/>
          </a:prstGeom>
        </p:spPr>
        <p:txBody>
          <a:bodyPr rot="0" spcFirstLastPara="0" vertOverflow="overflow" horzOverflow="overflow" vert="horz" lIns="228600" tIns="228600" rIns="228600" bIns="0" numCol="1" spcCol="0" rtlCol="0" fromWordArt="0" anchor="b" anchorCtr="0" forceAA="0" compatLnSpc="1">
            <a:prstTxWarp prst="textNoShape">
              <a:avLst/>
            </a:prstTxWarp>
            <a:normAutofit fontScale="92500"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spc="-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Step One: You have to be able to login to </a:t>
            </a:r>
            <a:r>
              <a:rPr lang="en-US" sz="4000" spc="-15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MyEd</a:t>
            </a:r>
            <a:r>
              <a:rPr lang="en-US" sz="4000" spc="-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Refer to the attachment titled "How to Log Onto </a:t>
            </a:r>
            <a:r>
              <a:rPr lang="en-US" sz="4000" spc="-15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MyEd</a:t>
            </a:r>
            <a:r>
              <a:rPr lang="en-US" sz="4000" spc="-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"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8CA0C52-5ACA-4F17-AA4A-312E0E110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D7604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E82AD0CE-AA0F-74B8-03E1-FC4CEB4F9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115" y="1043322"/>
            <a:ext cx="5641848" cy="4753256"/>
          </a:xfrm>
          <a:prstGeom prst="rect">
            <a:avLst/>
          </a:prstGeom>
          <a:ln w="12700">
            <a:noFill/>
          </a:ln>
        </p:spPr>
      </p:pic>
      <p:sp>
        <p:nvSpPr>
          <p:cNvPr id="59" name="Isosceles Triangle 39">
            <a:extLst>
              <a:ext uri="{FF2B5EF4-FFF2-40B4-BE49-F238E27FC236}">
                <a16:creationId xmlns:a16="http://schemas.microsoft.com/office/drawing/2014/main" id="{4F37E7FB-7372-47E3-914E-7CF7E94B1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50273" y="3291386"/>
            <a:ext cx="407233" cy="35106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Video 5">
            <a:extLst>
              <a:ext uri="{FF2B5EF4-FFF2-40B4-BE49-F238E27FC236}">
                <a16:creationId xmlns:a16="http://schemas.microsoft.com/office/drawing/2014/main" id="{887DA355-4768-BD6A-5FA6-015DA0DEF2D7}"/>
              </a:ext>
            </a:extLst>
          </p:cNvPr>
          <p:cNvPicPr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875" r="218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pic>
        <p:nvPicPr>
          <p:cNvPr id="4" name="Audio 3">
            <a:extLst>
              <a:ext uri="{FF2B5EF4-FFF2-40B4-BE49-F238E27FC236}">
                <a16:creationId xmlns:a16="http://schemas.microsoft.com/office/drawing/2014/main" id="{35BA3F66-97B0-EDCE-C0E5-5FDECC4815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6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70"/>
    </mc:Choice>
    <mc:Fallback xmlns="">
      <p:transition spd="slow" advTm="297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4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800B320-C486-4967-AFB8-58E3EBDA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B6E6BEB2-753A-4253-9BE2-9E569A8A5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96A6026-E2E2-4401-BB72-F8314907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852B828-3E4B-4404-AEE7-815B0B6EE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B2BAC571-023A-4027-9689-5A7375FE5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BB424FB-2158-48AB-9A28-A11889AA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E5FA512-D3FE-4F91-AE23-51DAAAA74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3CF3A0A-06AA-4987-8182-4F86E662E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969C6F15-1F6D-46D5-8C47-3FBC31253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01E2B94D-4E93-4C11-A1FC-B3A6E8CC5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47C1110-8C08-4C26-BD0D-3083BFAC1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3085CEBC-D1F5-4F82-93C8-8ED38B7CB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3ED8F25D-E867-46B6-A62D-3B2114768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BB81545-0C01-4B56-BADD-6B7D5B72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A1574FCC-646A-4771-AB54-A44212F19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A56CC2BC-E51D-4A79-AA80-770FAA784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95E0495-B7F8-44C5-AD1F-5F3C8633E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28C1E7AA-A198-498A-9426-7632D7AA3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96410611-0DF8-42D3-91B1-B87AE692E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EACF821F-24B2-49B5-8688-744B0EADF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18BD791-FEEE-4A18-A5EF-F3815F184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5">
              <a:extLst>
                <a:ext uri="{FF2B5EF4-FFF2-40B4-BE49-F238E27FC236}">
                  <a16:creationId xmlns:a16="http://schemas.microsoft.com/office/drawing/2014/main" id="{D5D16C8F-EA4F-447C-934A-06E7BFAE9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D83E3D3-3C33-E3A5-79D9-D4F03946D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7" y="1082614"/>
            <a:ext cx="12171066" cy="45847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F7F3DB-884E-B500-654B-6BBEEEC976B2}"/>
              </a:ext>
            </a:extLst>
          </p:cNvPr>
          <p:cNvSpPr txBox="1"/>
          <p:nvPr/>
        </p:nvSpPr>
        <p:spPr>
          <a:xfrm>
            <a:off x="480646" y="1207477"/>
            <a:ext cx="1008184" cy="328246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CB5EAB-6818-E513-6D43-0AD2BBD1AE0B}"/>
              </a:ext>
            </a:extLst>
          </p:cNvPr>
          <p:cNvSpPr txBox="1"/>
          <p:nvPr/>
        </p:nvSpPr>
        <p:spPr>
          <a:xfrm>
            <a:off x="1465384" y="5920154"/>
            <a:ext cx="955430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Once you are logged into </a:t>
            </a:r>
            <a:r>
              <a:rPr lang="en-US" dirty="0" err="1"/>
              <a:t>MyEd</a:t>
            </a:r>
            <a:r>
              <a:rPr lang="en-US" dirty="0"/>
              <a:t>, follow the instructions above. </a:t>
            </a:r>
          </a:p>
        </p:txBody>
      </p:sp>
      <p:pic>
        <p:nvPicPr>
          <p:cNvPr id="10" name="Video 9">
            <a:extLst>
              <a:ext uri="{FF2B5EF4-FFF2-40B4-BE49-F238E27FC236}">
                <a16:creationId xmlns:a16="http://schemas.microsoft.com/office/drawing/2014/main" id="{F77FBC19-0C4B-6359-F9DA-7894EC63D62E}"/>
              </a:ext>
            </a:extLst>
          </p:cNvPr>
          <p:cNvPicPr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875" r="218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pic>
        <p:nvPicPr>
          <p:cNvPr id="2" name="Audio 1">
            <a:extLst>
              <a:ext uri="{FF2B5EF4-FFF2-40B4-BE49-F238E27FC236}">
                <a16:creationId xmlns:a16="http://schemas.microsoft.com/office/drawing/2014/main" id="{E0879272-D438-8F5D-EFE9-8CBD33DE36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78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4070"/>
    </mc:Choice>
    <mc:Fallback xmlns="">
      <p:transition spd="slow" advTm="14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EE910DC4-3A94-D863-7D3E-FA2F4DFFE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46" y="287369"/>
            <a:ext cx="11470962" cy="62534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4A8DB9-1322-6FFC-EC7E-21DF5C552FDA}"/>
              </a:ext>
            </a:extLst>
          </p:cNvPr>
          <p:cNvSpPr txBox="1"/>
          <p:nvPr/>
        </p:nvSpPr>
        <p:spPr>
          <a:xfrm>
            <a:off x="691661" y="527538"/>
            <a:ext cx="973015" cy="4454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6" name="Video 5">
            <a:extLst>
              <a:ext uri="{FF2B5EF4-FFF2-40B4-BE49-F238E27FC236}">
                <a16:creationId xmlns:a16="http://schemas.microsoft.com/office/drawing/2014/main" id="{F201F829-DD25-16BF-F7DF-E1D25FD38778}"/>
              </a:ext>
            </a:extLst>
          </p:cNvPr>
          <p:cNvPicPr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875" r="218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pic>
        <p:nvPicPr>
          <p:cNvPr id="2" name="Audio 1">
            <a:extLst>
              <a:ext uri="{FF2B5EF4-FFF2-40B4-BE49-F238E27FC236}">
                <a16:creationId xmlns:a16="http://schemas.microsoft.com/office/drawing/2014/main" id="{7CEF4183-C284-FDB2-BB33-85406CA318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43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7761"/>
    </mc:Choice>
    <mc:Fallback xmlns="">
      <p:transition spd="slow" advTm="277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AE19E2D2-078B-459F-A431-2037B063F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id="{14035B44-9204-427C-98D0-75678B980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755FDC7E-5938-4B4B-8877-06EE01FCD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F0437E65-E6AA-41CB-8690-97980FE0D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3F0EF991-E8E2-4486-80F2-A9E03DA1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B081D04-EE00-42EF-BBFB-684673613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12B7F571-868C-421B-8A57-6196C8124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7E4953C7-80FE-46D4-A354-20321F42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C60293D3-71F6-45CD-890F-E68F81CDD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940865AC-2494-4A34-80AC-0D78FE9C5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E8206DC4-8F5A-4192-BB5B-39A4A2CDD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1851F69F-8755-4226-9A81-C27799E32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D85B97EF-28BC-441A-9EBB-81EF34094A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7C68D975-1EC2-4BFA-811D-0454109E3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251959DD-2AB4-4342-8A28-A25293926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785D37AB-3782-4D04-A998-0C126E1BD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9313ACA4-E3EA-43A3-822B-DD5DF119D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5A98D1AB-DF34-414B-9696-4B671EC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8153A7D0-F980-48CC-B318-806C679F4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96E44097-7726-43F7-9E27-8BD5BCF89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id="{65B28630-DA3C-4E4C-94ED-0ED8F353C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id="{1686151F-4919-4A15-9EC3-0329453ED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10C7CFA-FC7F-479C-9026-39109C0B5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971A5E3-BBAD-4023-B07C-7FBC4202D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2" name="Isosceles Triangle 22">
              <a:extLst>
                <a:ext uri="{FF2B5EF4-FFF2-40B4-BE49-F238E27FC236}">
                  <a16:creationId xmlns:a16="http://schemas.microsoft.com/office/drawing/2014/main" id="{FC05BA5F-5BBE-4BFA-A313-155476233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275B948-0170-4286-84CE-04CA461F2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8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7F451F5-D87D-C0A6-2778-05272ECAA8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885" b="-1"/>
          <a:stretch/>
        </p:blipFill>
        <p:spPr>
          <a:xfrm>
            <a:off x="20" y="10"/>
            <a:ext cx="12191980" cy="4599422"/>
          </a:xfrm>
          <a:custGeom>
            <a:avLst/>
            <a:gdLst/>
            <a:ahLst/>
            <a:cxnLst/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5FD164-1C53-3B8C-5329-D6E13B6140F3}"/>
              </a:ext>
            </a:extLst>
          </p:cNvPr>
          <p:cNvSpPr txBox="1"/>
          <p:nvPr/>
        </p:nvSpPr>
        <p:spPr>
          <a:xfrm>
            <a:off x="922864" y="4767660"/>
            <a:ext cx="10477456" cy="17703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700" dirty="0"/>
              <a:t>Make sure you choose your 5 required courses, PLUS three electives.  Please note: a second language    is NOT required to graduate or for post secondary (unless you would like to study languages)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700" dirty="0"/>
              <a:t>DO NOT forget to choose 2-3 alternates!!!!  These are used if there is a conflict in your schedule and we cannot provide you with one of your elective choices.</a:t>
            </a:r>
          </a:p>
        </p:txBody>
      </p:sp>
      <p:pic>
        <p:nvPicPr>
          <p:cNvPr id="6" name="Video 5">
            <a:extLst>
              <a:ext uri="{FF2B5EF4-FFF2-40B4-BE49-F238E27FC236}">
                <a16:creationId xmlns:a16="http://schemas.microsoft.com/office/drawing/2014/main" id="{41E501A5-E981-1B10-9A93-85DCEA62A13A}"/>
              </a:ext>
            </a:extLst>
          </p:cNvPr>
          <p:cNvPicPr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875" r="218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pic>
        <p:nvPicPr>
          <p:cNvPr id="3" name="Audio 2">
            <a:extLst>
              <a:ext uri="{FF2B5EF4-FFF2-40B4-BE49-F238E27FC236}">
                <a16:creationId xmlns:a16="http://schemas.microsoft.com/office/drawing/2014/main" id="{3B32804C-B9B1-F45D-71C5-751881B9EF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96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40054"/>
    </mc:Choice>
    <mc:Fallback xmlns="">
      <p:transition spd="slow" advTm="400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4000"/>
                <a:lumMod val="116000"/>
              </a:schemeClr>
            </a:gs>
            <a:gs pos="100000">
              <a:schemeClr val="bg2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800B320-C486-4967-AFB8-58E3EBDA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B6E6BEB2-753A-4253-9BE2-9E569A8A5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96A6026-E2E2-4401-BB72-F8314907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852B828-3E4B-4404-AEE7-815B0B6EE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B2BAC571-023A-4027-9689-5A7375FE5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BB424FB-2158-48AB-9A28-A11889AA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E5FA512-D3FE-4F91-AE23-51DAAAA74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3CF3A0A-06AA-4987-8182-4F86E662E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969C6F15-1F6D-46D5-8C47-3FBC31253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01E2B94D-4E93-4C11-A1FC-B3A6E8CC5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47C1110-8C08-4C26-BD0D-3083BFAC1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3085CEBC-D1F5-4F82-93C8-8ED38B7CB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3ED8F25D-E867-46B6-A62D-3B2114768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BB81545-0C01-4B56-BADD-6B7D5B72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A1574FCC-646A-4771-AB54-A44212F19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A56CC2BC-E51D-4A79-AA80-770FAA784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95E0495-B7F8-44C5-AD1F-5F3C8633E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28C1E7AA-A198-498A-9426-7632D7AA3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96410611-0DF8-42D3-91B1-B87AE692E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EACF821F-24B2-49B5-8688-744B0EADF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18BD791-FEEE-4A18-A5EF-F3815F184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5">
              <a:extLst>
                <a:ext uri="{FF2B5EF4-FFF2-40B4-BE49-F238E27FC236}">
                  <a16:creationId xmlns:a16="http://schemas.microsoft.com/office/drawing/2014/main" id="{D5D16C8F-EA4F-447C-934A-06E7BFAE9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8C244A1F-7C11-45E7-AB98-65851A650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21348"/>
            <a:ext cx="12192000" cy="5600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580C124D-1D04-D028-387B-4294623E7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64" y="1229681"/>
            <a:ext cx="6836282" cy="4464682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28C3DF17-744E-8011-03E9-975F1BEB446D}"/>
              </a:ext>
            </a:extLst>
          </p:cNvPr>
          <p:cNvSpPr/>
          <p:nvPr/>
        </p:nvSpPr>
        <p:spPr>
          <a:xfrm rot="1200000">
            <a:off x="2874234" y="1603758"/>
            <a:ext cx="2752076" cy="103572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B02FB1-3903-1254-6478-D5DA53BC618F}"/>
              </a:ext>
            </a:extLst>
          </p:cNvPr>
          <p:cNvSpPr txBox="1"/>
          <p:nvPr/>
        </p:nvSpPr>
        <p:spPr>
          <a:xfrm>
            <a:off x="7494232" y="1612777"/>
            <a:ext cx="4024543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en-US" dirty="0"/>
              <a:t>If you are wondering about what is involved in a certain course (</a:t>
            </a:r>
            <a:r>
              <a:rPr lang="en-US" dirty="0" err="1"/>
              <a:t>ie</a:t>
            </a:r>
            <a:r>
              <a:rPr lang="en-US" dirty="0"/>
              <a:t>: what you do in Foods and Fashion 9), you can view the course description booklet here.  </a:t>
            </a:r>
          </a:p>
          <a:p>
            <a:pPr marL="285750" indent="-285750">
              <a:buFont typeface="Wingdings"/>
              <a:buChar char="Ø"/>
            </a:pPr>
            <a:r>
              <a:rPr lang="en-US" dirty="0"/>
              <a:t>Please be sure to read course descriptions to make sure you are choosing the course you want, because we will not be able to make changes.</a:t>
            </a:r>
          </a:p>
          <a:p>
            <a:endParaRPr lang="en-US" dirty="0"/>
          </a:p>
        </p:txBody>
      </p:sp>
      <p:pic>
        <p:nvPicPr>
          <p:cNvPr id="10" name="Video 9">
            <a:extLst>
              <a:ext uri="{FF2B5EF4-FFF2-40B4-BE49-F238E27FC236}">
                <a16:creationId xmlns:a16="http://schemas.microsoft.com/office/drawing/2014/main" id="{6CC1CBCB-275E-DF14-60D4-DB01F02D88D7}"/>
              </a:ext>
            </a:extLst>
          </p:cNvPr>
          <p:cNvPicPr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875" r="218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pic>
        <p:nvPicPr>
          <p:cNvPr id="8" name="Audio 7">
            <a:extLst>
              <a:ext uri="{FF2B5EF4-FFF2-40B4-BE49-F238E27FC236}">
                <a16:creationId xmlns:a16="http://schemas.microsoft.com/office/drawing/2014/main" id="{CE4AD2D2-4C8A-9420-50FF-ACF4FC1F5A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82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34571"/>
    </mc:Choice>
    <mc:Fallback xmlns="">
      <p:transition spd="slow" advTm="34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00B320-C486-4967-AFB8-58E3EBDA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6E6BEB2-753A-4253-9BE2-9E569A8A5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196A6026-E2E2-4401-BB72-F8314907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852B828-3E4B-4404-AEE7-815B0B6EE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2BAC571-023A-4027-9689-5A7375FE5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6BB424FB-2158-48AB-9A28-A11889AA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E5FA512-D3FE-4F91-AE23-51DAAAA74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83CF3A0A-06AA-4987-8182-4F86E662E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69C6F15-1F6D-46D5-8C47-3FBC31253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01E2B94D-4E93-4C11-A1FC-B3A6E8CC5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F47C1110-8C08-4C26-BD0D-3083BFAC1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3085CEBC-D1F5-4F82-93C8-8ED38B7CB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3ED8F25D-E867-46B6-A62D-3B2114768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BB81545-0C01-4B56-BADD-6B7D5B72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A1574FCC-646A-4771-AB54-A44212F19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A56CC2BC-E51D-4A79-AA80-770FAA784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C95E0495-B7F8-44C5-AD1F-5F3C8633E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28C1E7AA-A198-498A-9426-7632D7AA3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96410611-0DF8-42D3-91B1-B87AE692E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EACF821F-24B2-49B5-8688-744B0EADF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418BD791-FEEE-4A18-A5EF-F3815F184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5D16C8F-EA4F-447C-934A-06E7BFAE9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 descr="A screenshot of a school course&#10;&#10;Description automatically generated">
            <a:extLst>
              <a:ext uri="{FF2B5EF4-FFF2-40B4-BE49-F238E27FC236}">
                <a16:creationId xmlns:a16="http://schemas.microsoft.com/office/drawing/2014/main" id="{CED7DB2A-DC7E-B705-7C03-383454CF3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7" y="1952545"/>
            <a:ext cx="6646270" cy="3234043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6B920307-2690-38DB-DC72-51BF328DDADB}"/>
              </a:ext>
            </a:extLst>
          </p:cNvPr>
          <p:cNvSpPr/>
          <p:nvPr/>
        </p:nvSpPr>
        <p:spPr>
          <a:xfrm rot="20760000">
            <a:off x="3069054" y="3254486"/>
            <a:ext cx="2916147" cy="83520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D6509C-E269-C650-8E0D-C760FA1B0080}"/>
              </a:ext>
            </a:extLst>
          </p:cNvPr>
          <p:cNvSpPr txBox="1"/>
          <p:nvPr/>
        </p:nvSpPr>
        <p:spPr>
          <a:xfrm>
            <a:off x="7471589" y="1470823"/>
            <a:ext cx="4076944" cy="43550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25755" indent="-325755" defTabSz="434340">
              <a:spcAft>
                <a:spcPts val="600"/>
              </a:spcAft>
              <a:buFont typeface="Wingdings"/>
              <a:buChar char="Ø"/>
            </a:pPr>
            <a:r>
              <a:rPr lang="en-US" sz="1900" kern="1200" dirty="0">
                <a:latin typeface="+mn-lt"/>
                <a:ea typeface="+mn-ea"/>
                <a:cs typeface="+mn-cs"/>
              </a:rPr>
              <a:t>If you are taking any classes out of grade level (for example, you took French 9 this year because you were in immersion</a:t>
            </a:r>
            <a:r>
              <a:rPr lang="en-US" sz="1900" dirty="0"/>
              <a:t> in grade 7</a:t>
            </a:r>
            <a:r>
              <a:rPr lang="en-US" sz="1900" kern="1200" dirty="0">
                <a:latin typeface="+mn-lt"/>
                <a:ea typeface="+mn-ea"/>
                <a:cs typeface="+mn-cs"/>
              </a:rPr>
              <a:t>) and you need a grade 10 class next year, please make a note of this in the counsellor's notes at the bottom of the course request page.</a:t>
            </a:r>
            <a:endParaRPr lang="en-US" sz="1710" kern="1200" dirty="0">
              <a:latin typeface="+mn-lt"/>
              <a:ea typeface="+mn-ea"/>
              <a:cs typeface="+mn-cs"/>
            </a:endParaRPr>
          </a:p>
          <a:p>
            <a:pPr marL="325755" indent="-325755" defTabSz="434340">
              <a:spcAft>
                <a:spcPts val="600"/>
              </a:spcAft>
              <a:buFont typeface="Wingdings"/>
              <a:buChar char="Ø"/>
            </a:pPr>
            <a:r>
              <a:rPr lang="en-US" sz="1900" kern="1200" dirty="0">
                <a:latin typeface="+mn-lt"/>
                <a:ea typeface="+mn-ea"/>
                <a:cs typeface="+mn-cs"/>
              </a:rPr>
              <a:t>If you are currently receiving ELL or LST support, please make a note in the counsellor's notes as well.</a:t>
            </a:r>
            <a:endParaRPr lang="en-US" sz="1900" kern="1200" dirty="0">
              <a:latin typeface="+mn-lt"/>
            </a:endParaRPr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  <p:pic>
        <p:nvPicPr>
          <p:cNvPr id="7" name="Video 6">
            <a:extLst>
              <a:ext uri="{FF2B5EF4-FFF2-40B4-BE49-F238E27FC236}">
                <a16:creationId xmlns:a16="http://schemas.microsoft.com/office/drawing/2014/main" id="{AB903AD4-6910-8A94-771D-610556470846}"/>
              </a:ext>
            </a:extLst>
          </p:cNvPr>
          <p:cNvPicPr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875" r="218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pic>
        <p:nvPicPr>
          <p:cNvPr id="5" name="Audio 4">
            <a:extLst>
              <a:ext uri="{FF2B5EF4-FFF2-40B4-BE49-F238E27FC236}">
                <a16:creationId xmlns:a16="http://schemas.microsoft.com/office/drawing/2014/main" id="{6B1F989A-F9BA-40B3-9891-0B0155763A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73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41516"/>
    </mc:Choice>
    <mc:Fallback xmlns="">
      <p:transition spd="slow" advTm="415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4000"/>
                <a:lumMod val="116000"/>
              </a:schemeClr>
            </a:gs>
            <a:gs pos="100000">
              <a:schemeClr val="bg2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4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800B320-C486-4967-AFB8-58E3EBDA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B6E6BEB2-753A-4253-9BE2-9E569A8A5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96A6026-E2E2-4401-BB72-F8314907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852B828-3E4B-4404-AEE7-815B0B6EE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B2BAC571-023A-4027-9689-5A7375FE5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BB424FB-2158-48AB-9A28-A11889AA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E5FA512-D3FE-4F91-AE23-51DAAAA74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3CF3A0A-06AA-4987-8182-4F86E662E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969C6F15-1F6D-46D5-8C47-3FBC31253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01E2B94D-4E93-4C11-A1FC-B3A6E8CC5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47C1110-8C08-4C26-BD0D-3083BFAC1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3085CEBC-D1F5-4F82-93C8-8ED38B7CB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3ED8F25D-E867-46B6-A62D-3B2114768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BB81545-0C01-4B56-BADD-6B7D5B72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A1574FCC-646A-4771-AB54-A44212F19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A56CC2BC-E51D-4A79-AA80-770FAA784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95E0495-B7F8-44C5-AD1F-5F3C8633E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28C1E7AA-A198-498A-9426-7632D7AA3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96410611-0DF8-42D3-91B1-B87AE692E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EACF821F-24B2-49B5-8688-744B0EADF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18BD791-FEEE-4A18-A5EF-F3815F184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5">
              <a:extLst>
                <a:ext uri="{FF2B5EF4-FFF2-40B4-BE49-F238E27FC236}">
                  <a16:creationId xmlns:a16="http://schemas.microsoft.com/office/drawing/2014/main" id="{D5D16C8F-EA4F-447C-934A-06E7BFAE9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8C244A1F-7C11-45E7-AB98-65851A650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21348"/>
            <a:ext cx="12192000" cy="5600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EFD9B22-5C4B-80AB-0A52-163BD3C1F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0" y="1382440"/>
            <a:ext cx="12113273" cy="38820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9C3EA2-AD9D-7F95-D627-C085DBEEAE16}"/>
              </a:ext>
            </a:extLst>
          </p:cNvPr>
          <p:cNvSpPr txBox="1"/>
          <p:nvPr/>
        </p:nvSpPr>
        <p:spPr>
          <a:xfrm>
            <a:off x="293077" y="1406768"/>
            <a:ext cx="1160584" cy="468923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9A9CB7-EF7C-2215-9214-A4DDD9E7E4E9}"/>
              </a:ext>
            </a:extLst>
          </p:cNvPr>
          <p:cNvSpPr txBox="1"/>
          <p:nvPr/>
        </p:nvSpPr>
        <p:spPr>
          <a:xfrm>
            <a:off x="386861" y="4267199"/>
            <a:ext cx="1148861" cy="38686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10" name="Video 9">
            <a:extLst>
              <a:ext uri="{FF2B5EF4-FFF2-40B4-BE49-F238E27FC236}">
                <a16:creationId xmlns:a16="http://schemas.microsoft.com/office/drawing/2014/main" id="{0AAADC5A-906C-FD22-142A-8108EE55255B}"/>
              </a:ext>
            </a:extLst>
          </p:cNvPr>
          <p:cNvPicPr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875" r="218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pic>
        <p:nvPicPr>
          <p:cNvPr id="8" name="Audio 7">
            <a:extLst>
              <a:ext uri="{FF2B5EF4-FFF2-40B4-BE49-F238E27FC236}">
                <a16:creationId xmlns:a16="http://schemas.microsoft.com/office/drawing/2014/main" id="{5A2D9182-AC1A-7302-1C5F-4C5D895435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17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13066"/>
    </mc:Choice>
    <mc:Fallback>
      <p:transition spd="slow" advTm="13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8104</TotalTime>
  <Words>479</Words>
  <Application>Microsoft Office PowerPoint</Application>
  <PresentationFormat>Widescreen</PresentationFormat>
  <Paragraphs>35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 Light</vt:lpstr>
      <vt:lpstr>Rockwell</vt:lpstr>
      <vt:lpstr>Wingdings</vt:lpstr>
      <vt:lpstr>Atlas</vt:lpstr>
      <vt:lpstr>GRADE 8 COURSE SELECTION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Things to know…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9 COURSE SELECTION</dc:title>
  <dc:creator>Zack Lund</dc:creator>
  <cp:lastModifiedBy>Anupreet Bal</cp:lastModifiedBy>
  <cp:revision>49</cp:revision>
  <dcterms:created xsi:type="dcterms:W3CDTF">2023-01-09T17:41:49Z</dcterms:created>
  <dcterms:modified xsi:type="dcterms:W3CDTF">2026-02-20T19:18:39Z</dcterms:modified>
</cp:coreProperties>
</file>