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9" r:id="rId3"/>
    <p:sldId id="271" r:id="rId4"/>
    <p:sldId id="257" r:id="rId5"/>
    <p:sldId id="258" r:id="rId6"/>
    <p:sldId id="259" r:id="rId7"/>
    <p:sldId id="260" r:id="rId8"/>
    <p:sldId id="261" r:id="rId9"/>
    <p:sldId id="265" r:id="rId10"/>
    <p:sldId id="264" r:id="rId11"/>
    <p:sldId id="263" r:id="rId12"/>
    <p:sldId id="268" r:id="rId13"/>
    <p:sldId id="266"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36E92-209B-4897-B80E-FCF9E015104B}" v="7" dt="2026-02-05T21:47:23.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p:restoredTop sz="94698"/>
  </p:normalViewPr>
  <p:slideViewPr>
    <p:cSldViewPr snapToGrid="0">
      <p:cViewPr varScale="1">
        <p:scale>
          <a:sx n="105" d="100"/>
          <a:sy n="105"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2/20/2026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5872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141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2/20/2026</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5811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0684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2/20/2026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364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2/20/2026</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113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2/20/2026</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9376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819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2/20/2026</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810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1993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2/20/2026</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116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2/20/2026</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503974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hyperlink" Target="https://www.surreyschools.ca/semiahmoo/course-selection"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view.officeapps.live.com/op/view.aspx?src=https%3A%2F%2Fmedia.surreyschools.ca%2Fmedia%2FDefault%2Ffrf%2F9635%2FHow%2520to%2520log%2520onto%2520MyEd%2520with%2520voiceovers%25202024-1.ppsx&amp;wdOrigin=BROWSELINK" TargetMode="Externa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F6110A-F456-E0DF-6065-EF81A837F8F9}"/>
              </a:ext>
            </a:extLst>
          </p:cNvPr>
          <p:cNvSpPr>
            <a:spLocks noGrp="1"/>
          </p:cNvSpPr>
          <p:nvPr>
            <p:ph type="ctrTitle"/>
          </p:nvPr>
        </p:nvSpPr>
        <p:spPr>
          <a:xfrm>
            <a:off x="8825306" y="1477651"/>
            <a:ext cx="2929372" cy="2468207"/>
          </a:xfrm>
        </p:spPr>
        <p:txBody>
          <a:bodyPr>
            <a:normAutofit/>
          </a:bodyPr>
          <a:lstStyle/>
          <a:p>
            <a:pPr algn="l"/>
            <a:r>
              <a:rPr lang="en-US" sz="4000">
                <a:solidFill>
                  <a:schemeClr val="tx2"/>
                </a:solidFill>
              </a:rPr>
              <a:t>GRADE 9 COURSE SELECTION</a:t>
            </a:r>
          </a:p>
        </p:txBody>
      </p:sp>
      <p:sp>
        <p:nvSpPr>
          <p:cNvPr id="3" name="Subtitle 2">
            <a:extLst>
              <a:ext uri="{FF2B5EF4-FFF2-40B4-BE49-F238E27FC236}">
                <a16:creationId xmlns:a16="http://schemas.microsoft.com/office/drawing/2014/main" id="{766F15B5-07FE-DC76-831E-A2B0B74B1DB0}"/>
              </a:ext>
            </a:extLst>
          </p:cNvPr>
          <p:cNvSpPr>
            <a:spLocks noGrp="1"/>
          </p:cNvSpPr>
          <p:nvPr>
            <p:ph type="subTitle" idx="1"/>
          </p:nvPr>
        </p:nvSpPr>
        <p:spPr>
          <a:xfrm>
            <a:off x="8839725" y="4073959"/>
            <a:ext cx="2951163" cy="1306389"/>
          </a:xfrm>
        </p:spPr>
        <p:txBody>
          <a:bodyPr vert="horz" lIns="91440" tIns="0" rIns="91440" bIns="45720" rtlCol="0">
            <a:normAutofit/>
          </a:bodyPr>
          <a:lstStyle/>
          <a:p>
            <a:pPr algn="l"/>
            <a:r>
              <a:rPr lang="en-US" sz="1600" dirty="0">
                <a:solidFill>
                  <a:schemeClr val="tx2"/>
                </a:solidFill>
              </a:rPr>
              <a:t>For 2026/2027 School Year</a:t>
            </a:r>
          </a:p>
        </p:txBody>
      </p:sp>
      <p:sp>
        <p:nvSpPr>
          <p:cNvPr id="34"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B47B58B7-5869-A994-FA6B-C739375FBDD1}"/>
              </a:ext>
            </a:extLst>
          </p:cNvPr>
          <p:cNvPicPr>
            <a:picLocks noChangeAspect="1"/>
          </p:cNvPicPr>
          <p:nvPr/>
        </p:nvPicPr>
        <p:blipFill rotWithShape="1">
          <a:blip r:embed="rId4"/>
          <a:srcRect l="14653" r="2178" b="-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4" name="Recorded Sound">
            <a:hlinkClick r:id="" action="ppaction://media"/>
            <a:extLst>
              <a:ext uri="{FF2B5EF4-FFF2-40B4-BE49-F238E27FC236}">
                <a16:creationId xmlns:a16="http://schemas.microsoft.com/office/drawing/2014/main" id="{7030DF04-4CEE-7F9B-9FE4-53BA2D0873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49989456"/>
      </p:ext>
    </p:extLst>
  </p:cSld>
  <p:clrMapOvr>
    <a:masterClrMapping/>
  </p:clrMapOvr>
  <mc:AlternateContent xmlns:mc="http://schemas.openxmlformats.org/markup-compatibility/2006" xmlns:p14="http://schemas.microsoft.com/office/powerpoint/2010/main">
    <mc:Choice Requires="p14">
      <p:transition spd="slow" p14:dur="2000" advTm="8050"/>
    </mc:Choice>
    <mc:Fallback xmlns="">
      <p:transition spd="slow" advTm="8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4AC1B5EF-46DA-322E-0FEA-BA4D97F8FF01}"/>
              </a:ext>
            </a:extLst>
          </p:cNvPr>
          <p:cNvPicPr>
            <a:picLocks noChangeAspect="1"/>
          </p:cNvPicPr>
          <p:nvPr/>
        </p:nvPicPr>
        <p:blipFill>
          <a:blip r:embed="rId4"/>
          <a:stretch>
            <a:fillRect/>
          </a:stretch>
        </p:blipFill>
        <p:spPr>
          <a:xfrm>
            <a:off x="74910" y="1634933"/>
            <a:ext cx="11801273" cy="3407021"/>
          </a:xfrm>
          <a:prstGeom prst="rect">
            <a:avLst/>
          </a:prstGeom>
        </p:spPr>
      </p:pic>
      <p:pic>
        <p:nvPicPr>
          <p:cNvPr id="8" name="Audio 7">
            <a:extLst>
              <a:ext uri="{FF2B5EF4-FFF2-40B4-BE49-F238E27FC236}">
                <a16:creationId xmlns:a16="http://schemas.microsoft.com/office/drawing/2014/main" id="{CE3193A5-05CC-C155-E1DF-C19BDA4649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2082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354"/>
    </mc:Choice>
    <mc:Fallback xmlns="">
      <p:transition spd="slow" advTm="1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EFD9B22-5C4B-80AB-0A52-163BD3C1FEC5}"/>
              </a:ext>
            </a:extLst>
          </p:cNvPr>
          <p:cNvPicPr>
            <a:picLocks noChangeAspect="1"/>
          </p:cNvPicPr>
          <p:nvPr/>
        </p:nvPicPr>
        <p:blipFill>
          <a:blip r:embed="rId4"/>
          <a:stretch>
            <a:fillRect/>
          </a:stretch>
        </p:blipFill>
        <p:spPr>
          <a:xfrm>
            <a:off x="8910" y="1382440"/>
            <a:ext cx="12113273" cy="3882006"/>
          </a:xfrm>
          <a:prstGeom prst="rect">
            <a:avLst/>
          </a:prstGeom>
        </p:spPr>
      </p:pic>
      <p:pic>
        <p:nvPicPr>
          <p:cNvPr id="8" name="Audio 7">
            <a:extLst>
              <a:ext uri="{FF2B5EF4-FFF2-40B4-BE49-F238E27FC236}">
                <a16:creationId xmlns:a16="http://schemas.microsoft.com/office/drawing/2014/main" id="{3760DC08-FD03-C455-377F-49183E6256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2517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7201"/>
    </mc:Choice>
    <mc:Fallback xmlns="">
      <p:transition spd="slow" advTm="37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 name="Group 68">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70" name="Rectangle 6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80" name="Rectangle 7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13DCCE49-2DA6-3B23-A589-88A4E68BC9B7}"/>
              </a:ext>
            </a:extLst>
          </p:cNvPr>
          <p:cNvSpPr txBox="1"/>
          <p:nvPr/>
        </p:nvSpPr>
        <p:spPr>
          <a:xfrm>
            <a:off x="3501810" y="1475323"/>
            <a:ext cx="6123783" cy="3802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000" dirty="0"/>
              <a:t>In addition to the courses mentioned, all students will be required to complete a First Peoples credit before graduating.  This can be taken in grade 10, 11, or 12 by taking ONE of the following:</a:t>
            </a:r>
          </a:p>
          <a:p>
            <a:pPr marL="285750" indent="-228600" defTabSz="914400">
              <a:lnSpc>
                <a:spcPct val="120000"/>
              </a:lnSpc>
              <a:spcAft>
                <a:spcPts val="600"/>
              </a:spcAft>
              <a:buClr>
                <a:schemeClr val="accent1"/>
              </a:buClr>
              <a:buSzPct val="110000"/>
              <a:buFont typeface="Wingdings" panose="05000000000000000000" pitchFamily="2" charset="2"/>
              <a:buChar char="§"/>
            </a:pPr>
            <a:r>
              <a:rPr lang="en-US" sz="2000" dirty="0"/>
              <a:t>English 10 First Peoples</a:t>
            </a:r>
          </a:p>
          <a:p>
            <a:pPr marL="285750" indent="-228600" defTabSz="914400">
              <a:lnSpc>
                <a:spcPct val="120000"/>
              </a:lnSpc>
              <a:spcAft>
                <a:spcPts val="600"/>
              </a:spcAft>
              <a:buClr>
                <a:schemeClr val="accent1"/>
              </a:buClr>
              <a:buSzPct val="110000"/>
              <a:buFont typeface="Wingdings" panose="05000000000000000000" pitchFamily="2" charset="2"/>
              <a:buChar char="§"/>
            </a:pPr>
            <a:r>
              <a:rPr lang="en-US" sz="2000" dirty="0"/>
              <a:t>Contemporary Indigenous Studies 12 (you can take this in grade 11 or 12)</a:t>
            </a:r>
          </a:p>
          <a:p>
            <a:pPr marL="285750" indent="-228600" defTabSz="914400">
              <a:lnSpc>
                <a:spcPct val="120000"/>
              </a:lnSpc>
              <a:spcAft>
                <a:spcPts val="600"/>
              </a:spcAft>
              <a:buClr>
                <a:schemeClr val="accent1"/>
              </a:buClr>
              <a:buSzPct val="110000"/>
              <a:buFont typeface="Wingdings" panose="05000000000000000000" pitchFamily="2" charset="2"/>
              <a:buChar char="§"/>
            </a:pPr>
            <a:r>
              <a:rPr lang="en-US" sz="2000" dirty="0"/>
              <a:t>OR, English 12 First Peoples (when you are in grade 12).</a:t>
            </a:r>
          </a:p>
        </p:txBody>
      </p:sp>
      <p:pic>
        <p:nvPicPr>
          <p:cNvPr id="5" name="Audio 4">
            <a:extLst>
              <a:ext uri="{FF2B5EF4-FFF2-40B4-BE49-F238E27FC236}">
                <a16:creationId xmlns:a16="http://schemas.microsoft.com/office/drawing/2014/main" id="{C95BB3F2-583B-DF30-50DF-49C24EC0AC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91156819"/>
      </p:ext>
    </p:extLst>
  </p:cSld>
  <p:clrMapOvr>
    <a:masterClrMapping/>
  </p:clrMapOvr>
  <mc:AlternateContent xmlns:mc="http://schemas.openxmlformats.org/markup-compatibility/2006" xmlns:p14="http://schemas.microsoft.com/office/powerpoint/2010/main">
    <mc:Choice Requires="p14">
      <p:transition spd="slow" p14:dur="2000" advTm="48744"/>
    </mc:Choice>
    <mc:Fallback xmlns="">
      <p:transition spd="slow" advTm="48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6">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8" name="Rectangle 7">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97EE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A13D37A-D81D-ACA1-E7DF-9861CEFA9AB9}"/>
              </a:ext>
            </a:extLst>
          </p:cNvPr>
          <p:cNvSpPr txBox="1"/>
          <p:nvPr/>
        </p:nvSpPr>
        <p:spPr>
          <a:xfrm>
            <a:off x="7293817" y="2338388"/>
            <a:ext cx="4099607" cy="3678237"/>
          </a:xfrm>
          <a:prstGeom prst="rect">
            <a:avLst/>
          </a:prstGeom>
        </p:spPr>
        <p:txBody>
          <a:bodyPr vert="horz" lIns="91440" tIns="45720" rIns="91440" bIns="45720" rtlCol="0" anchor="ctr">
            <a:normAutofit/>
          </a:bodyPr>
          <a:lstStyle/>
          <a:p>
            <a:pPr indent="-228600" defTabSz="914400">
              <a:lnSpc>
                <a:spcPct val="120000"/>
              </a:lnSpc>
              <a:spcAft>
                <a:spcPts val="600"/>
              </a:spcAft>
              <a:buClr>
                <a:srgbClr val="97EEFF"/>
              </a:buClr>
              <a:buSzPct val="110000"/>
              <a:buFont typeface="Wingdings" panose="05000000000000000000" pitchFamily="2" charset="2"/>
              <a:buChar char="§"/>
            </a:pPr>
            <a:r>
              <a:rPr lang="en-US" dirty="0"/>
              <a:t>For detailed course descriptions and information, visit:</a:t>
            </a:r>
          </a:p>
          <a:p>
            <a:pPr indent="-228600" defTabSz="914400">
              <a:lnSpc>
                <a:spcPct val="120000"/>
              </a:lnSpc>
              <a:spcAft>
                <a:spcPts val="600"/>
              </a:spcAft>
              <a:buClr>
                <a:srgbClr val="97EEFF"/>
              </a:buClr>
              <a:buSzPct val="110000"/>
              <a:buFont typeface="Wingdings" panose="05000000000000000000" pitchFamily="2" charset="2"/>
              <a:buChar char="§"/>
            </a:pPr>
            <a:r>
              <a:rPr lang="en-CA" dirty="0">
                <a:hlinkClick r:id="rId4"/>
              </a:rPr>
              <a:t>Course Selection</a:t>
            </a:r>
            <a:r>
              <a:rPr lang="en-CA" dirty="0"/>
              <a:t> </a:t>
            </a:r>
            <a:endParaRPr lang="en-US" dirty="0"/>
          </a:p>
        </p:txBody>
      </p:sp>
      <p:pic>
        <p:nvPicPr>
          <p:cNvPr id="64" name="Audio 63">
            <a:extLst>
              <a:ext uri="{FF2B5EF4-FFF2-40B4-BE49-F238E27FC236}">
                <a16:creationId xmlns:a16="http://schemas.microsoft.com/office/drawing/2014/main" id="{41A85178-7BE5-D470-8F10-82B5ADD908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pic>
        <p:nvPicPr>
          <p:cNvPr id="5" name="Picture 4">
            <a:extLst>
              <a:ext uri="{FF2B5EF4-FFF2-40B4-BE49-F238E27FC236}">
                <a16:creationId xmlns:a16="http://schemas.microsoft.com/office/drawing/2014/main" id="{4A61F55D-3772-0313-AA25-3D35107F1B53}"/>
              </a:ext>
            </a:extLst>
          </p:cNvPr>
          <p:cNvPicPr>
            <a:picLocks noChangeAspect="1"/>
          </p:cNvPicPr>
          <p:nvPr/>
        </p:nvPicPr>
        <p:blipFill>
          <a:blip r:embed="rId6"/>
          <a:stretch>
            <a:fillRect/>
          </a:stretch>
        </p:blipFill>
        <p:spPr>
          <a:xfrm>
            <a:off x="806336" y="2116836"/>
            <a:ext cx="5983466" cy="2624327"/>
          </a:xfrm>
          <a:prstGeom prst="rect">
            <a:avLst/>
          </a:prstGeom>
        </p:spPr>
      </p:pic>
    </p:spTree>
    <p:extLst>
      <p:ext uri="{BB962C8B-B14F-4D97-AF65-F5344CB8AC3E}">
        <p14:creationId xmlns:p14="http://schemas.microsoft.com/office/powerpoint/2010/main" val="3864624865"/>
      </p:ext>
    </p:extLst>
  </p:cSld>
  <p:clrMapOvr>
    <a:masterClrMapping/>
  </p:clrMapOvr>
  <mc:AlternateContent xmlns:mc="http://schemas.openxmlformats.org/markup-compatibility/2006" xmlns:p14="http://schemas.microsoft.com/office/powerpoint/2010/main">
    <mc:Choice Requires="p14">
      <p:transition spd="slow" p14:dur="2000" advTm="29498"/>
    </mc:Choice>
    <mc:Fallback xmlns="">
      <p:transition spd="slow" advTm="29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8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1" name="Rectangle 9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3" name="Rectangle 9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95" name="Rectangle 94">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Shape 98">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Shape 100">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Shape 102">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EFD960CE-2F01-29D5-7655-7958F5EDAB3F}"/>
              </a:ext>
            </a:extLst>
          </p:cNvPr>
          <p:cNvSpPr txBox="1"/>
          <p:nvPr/>
        </p:nvSpPr>
        <p:spPr>
          <a:xfrm>
            <a:off x="798577" y="794042"/>
            <a:ext cx="5811888" cy="524862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20000"/>
              </a:lnSpc>
              <a:spcAft>
                <a:spcPts val="600"/>
              </a:spcAft>
              <a:buClr>
                <a:schemeClr val="accent1"/>
              </a:buClr>
              <a:buSzPct val="110000"/>
            </a:pPr>
            <a:r>
              <a:rPr lang="en-US" b="1" i="1" dirty="0"/>
              <a:t>Course selection tips....</a:t>
            </a:r>
          </a:p>
          <a:p>
            <a:pPr indent="-228600" defTabSz="914400">
              <a:lnSpc>
                <a:spcPct val="120000"/>
              </a:lnSpc>
              <a:spcAft>
                <a:spcPts val="600"/>
              </a:spcAft>
              <a:buClr>
                <a:schemeClr val="accent1"/>
              </a:buClr>
              <a:buSzPct val="110000"/>
              <a:buFont typeface="Wingdings" panose="05000000000000000000" pitchFamily="2" charset="2"/>
              <a:buChar char="§"/>
            </a:pPr>
            <a:endParaRPr lang="en-US" dirty="0"/>
          </a:p>
          <a:p>
            <a:pPr indent="-228600" defTabSz="914400">
              <a:lnSpc>
                <a:spcPct val="120000"/>
              </a:lnSpc>
              <a:spcAft>
                <a:spcPts val="600"/>
              </a:spcAft>
              <a:buClr>
                <a:schemeClr val="accent1"/>
              </a:buClr>
              <a:buSzPct val="110000"/>
              <a:buFont typeface="Wingdings" panose="05000000000000000000" pitchFamily="2" charset="2"/>
              <a:buChar char="§"/>
            </a:pPr>
            <a:r>
              <a:rPr lang="en-US" dirty="0"/>
              <a:t>Do not take English, Math or Science in summer school or online</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If you are in Band, do not take Socials or Careers ahead of time</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If you are looking at IB you should take Precalculus 11 BEFORE IB Math HL and you should take </a:t>
            </a:r>
            <a:r>
              <a:rPr lang="en-US" dirty="0" err="1"/>
              <a:t>Prec</a:t>
            </a:r>
            <a:r>
              <a:rPr lang="en-US" dirty="0"/>
              <a:t> 11 before IB sciences</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There is NO NEED to take any other sciences, English, etc.  </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Before taking IB, ensure you have completed your PE 10, Careers 10 and a fine art or applied skills course.</a:t>
            </a:r>
          </a:p>
        </p:txBody>
      </p:sp>
      <p:pic>
        <p:nvPicPr>
          <p:cNvPr id="4" name="Audio 3">
            <a:extLst>
              <a:ext uri="{FF2B5EF4-FFF2-40B4-BE49-F238E27FC236}">
                <a16:creationId xmlns:a16="http://schemas.microsoft.com/office/drawing/2014/main" id="{763FEC6E-3598-D6EC-22FF-CC2A5A97E5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3391991"/>
      </p:ext>
    </p:extLst>
  </p:cSld>
  <p:clrMapOvr>
    <a:masterClrMapping/>
  </p:clrMapOvr>
  <mc:AlternateContent xmlns:mc="http://schemas.openxmlformats.org/markup-compatibility/2006" xmlns:p14="http://schemas.microsoft.com/office/powerpoint/2010/main">
    <mc:Choice Requires="p14">
      <p:transition spd="slow" p14:dur="2000" advTm="89373"/>
    </mc:Choice>
    <mc:Fallback xmlns="">
      <p:transition spd="slow" advTm="89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F3EAD-AA49-66FC-9CB5-F41451E907B9}"/>
              </a:ext>
            </a:extLst>
          </p:cNvPr>
          <p:cNvSpPr>
            <a:spLocks noGrp="1"/>
          </p:cNvSpPr>
          <p:nvPr>
            <p:ph type="title"/>
          </p:nvPr>
        </p:nvSpPr>
        <p:spPr>
          <a:xfrm>
            <a:off x="2844485" y="619375"/>
            <a:ext cx="6230857" cy="929009"/>
          </a:xfrm>
        </p:spPr>
        <p:txBody>
          <a:bodyPr anchor="t">
            <a:normAutofit/>
          </a:bodyPr>
          <a:lstStyle/>
          <a:p>
            <a:pPr algn="l"/>
            <a:r>
              <a:rPr lang="en-US" sz="3600" dirty="0">
                <a:solidFill>
                  <a:schemeClr val="accent1"/>
                </a:solidFill>
              </a:rPr>
              <a:t>Things to know…</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822F72D-3B26-1894-D9B2-09B0859E67C7}"/>
              </a:ext>
            </a:extLst>
          </p:cNvPr>
          <p:cNvSpPr>
            <a:spLocks noGrp="1"/>
          </p:cNvSpPr>
          <p:nvPr>
            <p:ph idx="1"/>
          </p:nvPr>
        </p:nvSpPr>
        <p:spPr>
          <a:xfrm>
            <a:off x="2844485" y="1745732"/>
            <a:ext cx="8175321" cy="4451074"/>
          </a:xfrm>
        </p:spPr>
        <p:txBody>
          <a:bodyPr vert="horz" lIns="91440" tIns="45720" rIns="91440" bIns="45720" rtlCol="0" anchor="t">
            <a:noAutofit/>
          </a:bodyPr>
          <a:lstStyle/>
          <a:p>
            <a:pPr>
              <a:lnSpc>
                <a:spcPct val="110000"/>
              </a:lnSpc>
            </a:pPr>
            <a:r>
              <a:rPr lang="en-US" sz="1600" dirty="0"/>
              <a:t>Make sure you have all the “prerequisite” courses (</a:t>
            </a:r>
            <a:r>
              <a:rPr lang="en-US" sz="1600" dirty="0" err="1"/>
              <a:t>ie</a:t>
            </a:r>
            <a:r>
              <a:rPr lang="en-US" sz="1600" dirty="0"/>
              <a:t>: you cannot take French 10 if you have not taken French 9).  A second language is not required for graduation or for post secondary admissions.</a:t>
            </a:r>
          </a:p>
          <a:p>
            <a:pPr>
              <a:lnSpc>
                <a:spcPct val="110000"/>
              </a:lnSpc>
            </a:pPr>
            <a:r>
              <a:rPr lang="en-US" sz="1600" dirty="0"/>
              <a:t>If you go ahead and take Science 10 or Math 10 in Summer School you likely WILL NOT get Senior Sciences or Math next year!  We need these spots for our senior students.</a:t>
            </a:r>
          </a:p>
          <a:p>
            <a:pPr>
              <a:lnSpc>
                <a:spcPct val="110000"/>
              </a:lnSpc>
            </a:pPr>
            <a:r>
              <a:rPr lang="en-US" sz="1600" dirty="0"/>
              <a:t>The portal is open now for you to do your course selection. </a:t>
            </a:r>
          </a:p>
          <a:p>
            <a:pPr>
              <a:lnSpc>
                <a:spcPct val="110000"/>
              </a:lnSpc>
            </a:pPr>
            <a:r>
              <a:rPr lang="en-US" sz="1600" dirty="0"/>
              <a:t>Don’t procrastinate, get it done today!  Involve your parents in this process. </a:t>
            </a:r>
          </a:p>
          <a:p>
            <a:pPr>
              <a:lnSpc>
                <a:spcPct val="110000"/>
              </a:lnSpc>
            </a:pPr>
            <a:r>
              <a:rPr lang="en-US" sz="1600" dirty="0"/>
              <a:t>If you do not submit your course selections, you may not get the classes that you want.</a:t>
            </a:r>
          </a:p>
          <a:p>
            <a:pPr>
              <a:lnSpc>
                <a:spcPct val="110000"/>
              </a:lnSpc>
            </a:pPr>
            <a:r>
              <a:rPr lang="en-US" sz="1600" dirty="0"/>
              <a:t>Choose wisely as you will not be able to change your selections as we will not have space for late changes.</a:t>
            </a:r>
          </a:p>
          <a:p>
            <a:pPr>
              <a:lnSpc>
                <a:spcPct val="110000"/>
              </a:lnSpc>
            </a:pPr>
            <a:r>
              <a:rPr lang="en-US" sz="1600" dirty="0"/>
              <a:t>All of your selections need to be entered </a:t>
            </a:r>
            <a:r>
              <a:rPr lang="en-US" sz="1600" b="1" i="1" dirty="0">
                <a:highlight>
                  <a:srgbClr val="FFFF00"/>
                </a:highlight>
              </a:rPr>
              <a:t>into </a:t>
            </a:r>
            <a:r>
              <a:rPr lang="en-US" sz="1600" b="1" i="1" dirty="0" err="1">
                <a:highlight>
                  <a:srgbClr val="FFFF00"/>
                </a:highlight>
              </a:rPr>
              <a:t>Myed</a:t>
            </a:r>
            <a:r>
              <a:rPr lang="en-US" sz="1600" b="1" i="1" dirty="0">
                <a:highlight>
                  <a:srgbClr val="FFFF00"/>
                </a:highlight>
              </a:rPr>
              <a:t> by March 6</a:t>
            </a:r>
            <a:r>
              <a:rPr lang="en-US" sz="1600" b="1" i="1" baseline="30000" dirty="0">
                <a:highlight>
                  <a:srgbClr val="FFFF00"/>
                </a:highlight>
              </a:rPr>
              <a:t>th</a:t>
            </a:r>
            <a:r>
              <a:rPr lang="en-US" sz="1600" b="1" i="1" dirty="0"/>
              <a:t>. </a:t>
            </a:r>
            <a:endParaRPr lang="en-US" sz="1500" b="1" i="1" dirty="0"/>
          </a:p>
        </p:txBody>
      </p:sp>
      <p:pic>
        <p:nvPicPr>
          <p:cNvPr id="10" name="Audio 9">
            <a:extLst>
              <a:ext uri="{FF2B5EF4-FFF2-40B4-BE49-F238E27FC236}">
                <a16:creationId xmlns:a16="http://schemas.microsoft.com/office/drawing/2014/main" id="{B7B1D874-1DEC-8334-AFA1-8F541889DC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76783119"/>
      </p:ext>
    </p:extLst>
  </p:cSld>
  <p:clrMapOvr>
    <a:masterClrMapping/>
  </p:clrMapOvr>
  <mc:AlternateContent xmlns:mc="http://schemas.openxmlformats.org/markup-compatibility/2006" xmlns:p14="http://schemas.microsoft.com/office/powerpoint/2010/main">
    <mc:Choice Requires="p14">
      <p:transition spd="slow" p14:dur="2000" advTm="64676"/>
    </mc:Choice>
    <mc:Fallback xmlns="">
      <p:transition spd="slow" advTm="64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6F97EF73-D1F0-AD1B-F22A-6785E57C09B2}"/>
              </a:ext>
            </a:extLst>
          </p:cNvPr>
          <p:cNvSpPr txBox="1"/>
          <p:nvPr/>
        </p:nvSpPr>
        <p:spPr>
          <a:xfrm>
            <a:off x="1378425" y="5199797"/>
            <a:ext cx="9435152" cy="789673"/>
          </a:xfrm>
          <a:prstGeom prst="rect">
            <a:avLst/>
          </a:prstGeom>
        </p:spPr>
        <p:txBody>
          <a:bodyPr rot="0" spcFirstLastPara="0" vertOverflow="overflow" horzOverflow="overflow" vert="horz" lIns="228600" tIns="228600" rIns="228600" bIns="0" numCol="1" spcCol="0" rtlCol="0" fromWordArt="0" anchor="ctr" anchorCtr="0" forceAA="0" compatLnSpc="1">
            <a:prstTxWarp prst="textNoShape">
              <a:avLst/>
            </a:prstTxWarp>
            <a:normAutofit/>
          </a:bodyPr>
          <a:lstStyle/>
          <a:p>
            <a:pPr algn="ctr" defTabSz="914400">
              <a:lnSpc>
                <a:spcPct val="80000"/>
              </a:lnSpc>
              <a:spcBef>
                <a:spcPct val="0"/>
              </a:spcBef>
              <a:spcAft>
                <a:spcPts val="600"/>
              </a:spcAft>
            </a:pPr>
            <a:r>
              <a:rPr lang="en-US" sz="3700" spc="-150">
                <a:solidFill>
                  <a:schemeClr val="bg1"/>
                </a:solidFill>
                <a:latin typeface="+mj-lt"/>
                <a:ea typeface="+mj-ea"/>
                <a:cs typeface="+mj-cs"/>
              </a:rPr>
              <a:t>Know who your counsellor is and how you can visit!</a:t>
            </a:r>
          </a:p>
        </p:txBody>
      </p:sp>
      <p:sp>
        <p:nvSpPr>
          <p:cNvPr id="60" name="Freeform: Shape 59">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Audio 4">
            <a:extLst>
              <a:ext uri="{FF2B5EF4-FFF2-40B4-BE49-F238E27FC236}">
                <a16:creationId xmlns:a16="http://schemas.microsoft.com/office/drawing/2014/main" id="{BD0054F9-726F-9ABC-F6A3-42CA014FBC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pic>
        <p:nvPicPr>
          <p:cNvPr id="4" name="Picture 3" descr="A close-up of a computer screen&#10;&#10;AI-generated content may be incorrect.">
            <a:extLst>
              <a:ext uri="{FF2B5EF4-FFF2-40B4-BE49-F238E27FC236}">
                <a16:creationId xmlns:a16="http://schemas.microsoft.com/office/drawing/2014/main" id="{13976D9D-E030-309D-16F2-20BB0493CD16}"/>
              </a:ext>
            </a:extLst>
          </p:cNvPr>
          <p:cNvPicPr>
            <a:picLocks noChangeAspect="1"/>
          </p:cNvPicPr>
          <p:nvPr/>
        </p:nvPicPr>
        <p:blipFill>
          <a:blip r:embed="rId5"/>
          <a:stretch>
            <a:fillRect/>
          </a:stretch>
        </p:blipFill>
        <p:spPr>
          <a:xfrm>
            <a:off x="96538" y="-393174"/>
            <a:ext cx="11831701" cy="3858163"/>
          </a:xfrm>
          <a:prstGeom prst="rect">
            <a:avLst/>
          </a:prstGeom>
        </p:spPr>
      </p:pic>
    </p:spTree>
    <p:extLst>
      <p:ext uri="{BB962C8B-B14F-4D97-AF65-F5344CB8AC3E}">
        <p14:creationId xmlns:p14="http://schemas.microsoft.com/office/powerpoint/2010/main" val="554743675"/>
      </p:ext>
    </p:extLst>
  </p:cSld>
  <p:clrMapOvr>
    <a:masterClrMapping/>
  </p:clrMapOvr>
  <mc:AlternateContent xmlns:mc="http://schemas.openxmlformats.org/markup-compatibility/2006" xmlns:p14="http://schemas.microsoft.com/office/powerpoint/2010/main">
    <mc:Choice Requires="p14">
      <p:transition spd="slow" p14:dur="2000" advTm="25490"/>
    </mc:Choice>
    <mc:Fallback xmlns="">
      <p:transition spd="slow" advTm="25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546624EE-CCCD-CE62-1956-B73C44825A74}"/>
              </a:ext>
            </a:extLst>
          </p:cNvPr>
          <p:cNvSpPr txBox="1"/>
          <p:nvPr/>
        </p:nvSpPr>
        <p:spPr>
          <a:xfrm>
            <a:off x="7129421" y="1701549"/>
            <a:ext cx="4832350" cy="2053580"/>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lnSpcReduction="10000"/>
          </a:bodyPr>
          <a:lstStyle/>
          <a:p>
            <a:pPr defTabSz="914400">
              <a:lnSpc>
                <a:spcPct val="80000"/>
              </a:lnSpc>
              <a:spcBef>
                <a:spcPct val="0"/>
              </a:spcBef>
              <a:spcAft>
                <a:spcPts val="600"/>
              </a:spcAft>
            </a:pPr>
            <a:r>
              <a:rPr lang="en-US" sz="4000" spc="-150" dirty="0">
                <a:solidFill>
                  <a:schemeClr val="tx2"/>
                </a:solidFill>
                <a:latin typeface="+mj-lt"/>
                <a:ea typeface="+mj-ea"/>
                <a:cs typeface="+mj-cs"/>
              </a:rPr>
              <a:t>Step One: You have to be able to login 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 For detailed video instructions visit</a:t>
            </a:r>
          </a:p>
        </p:txBody>
      </p:sp>
      <p:sp>
        <p:nvSpPr>
          <p:cNvPr id="57" name="Rectangle 56">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7604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E82AD0CE-AA0F-74B8-03E1-FC4CEB4F93FC}"/>
              </a:ext>
            </a:extLst>
          </p:cNvPr>
          <p:cNvPicPr>
            <a:picLocks noChangeAspect="1"/>
          </p:cNvPicPr>
          <p:nvPr/>
        </p:nvPicPr>
        <p:blipFill>
          <a:blip r:embed="rId4"/>
          <a:stretch>
            <a:fillRect/>
          </a:stretch>
        </p:blipFill>
        <p:spPr>
          <a:xfrm>
            <a:off x="972115" y="1043322"/>
            <a:ext cx="5641848" cy="4753256"/>
          </a:xfrm>
          <a:prstGeom prst="rect">
            <a:avLst/>
          </a:prstGeom>
          <a:ln w="12700">
            <a:noFill/>
          </a:ln>
        </p:spPr>
      </p:pic>
      <p:sp>
        <p:nvSpPr>
          <p:cNvPr id="5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extLst>
              <a:ext uri="{FF2B5EF4-FFF2-40B4-BE49-F238E27FC236}">
                <a16:creationId xmlns:a16="http://schemas.microsoft.com/office/drawing/2014/main" id="{17FEAF5D-F70D-A600-1424-F8B8371538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
        <p:nvSpPr>
          <p:cNvPr id="5" name="TextBox 4">
            <a:extLst>
              <a:ext uri="{FF2B5EF4-FFF2-40B4-BE49-F238E27FC236}">
                <a16:creationId xmlns:a16="http://schemas.microsoft.com/office/drawing/2014/main" id="{085BD6A6-4AA9-579D-D573-70C237C66A30}"/>
              </a:ext>
            </a:extLst>
          </p:cNvPr>
          <p:cNvSpPr txBox="1"/>
          <p:nvPr/>
        </p:nvSpPr>
        <p:spPr>
          <a:xfrm>
            <a:off x="7353258" y="3843618"/>
            <a:ext cx="4570981" cy="646331"/>
          </a:xfrm>
          <a:prstGeom prst="rect">
            <a:avLst/>
          </a:prstGeom>
          <a:noFill/>
        </p:spPr>
        <p:txBody>
          <a:bodyPr wrap="square">
            <a:spAutoFit/>
          </a:bodyPr>
          <a:lstStyle/>
          <a:p>
            <a:r>
              <a:rPr lang="en-CA" dirty="0">
                <a:hlinkClick r:id="rId6"/>
              </a:rPr>
              <a:t>How to log onto </a:t>
            </a:r>
            <a:r>
              <a:rPr lang="en-CA" dirty="0" err="1">
                <a:hlinkClick r:id="rId6"/>
              </a:rPr>
              <a:t>MyEd</a:t>
            </a:r>
            <a:r>
              <a:rPr lang="en-CA" dirty="0">
                <a:hlinkClick r:id="rId6"/>
              </a:rPr>
              <a:t> with voiceovers 2024-1.ppsx</a:t>
            </a:r>
            <a:endParaRPr lang="en-CA" dirty="0"/>
          </a:p>
        </p:txBody>
      </p:sp>
    </p:spTree>
    <p:extLst>
      <p:ext uri="{BB962C8B-B14F-4D97-AF65-F5344CB8AC3E}">
        <p14:creationId xmlns:p14="http://schemas.microsoft.com/office/powerpoint/2010/main" val="1816469927"/>
      </p:ext>
    </p:extLst>
  </p:cSld>
  <p:clrMapOvr>
    <a:masterClrMapping/>
  </p:clrMapOvr>
  <mc:AlternateContent xmlns:mc="http://schemas.openxmlformats.org/markup-compatibility/2006" xmlns:p14="http://schemas.microsoft.com/office/powerpoint/2010/main">
    <mc:Choice Requires="p14">
      <p:transition spd="slow" p14:dur="2000" advTm="35493"/>
    </mc:Choice>
    <mc:Fallback xmlns="">
      <p:transition spd="slow" advTm="35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1" name="Group 30">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6" name="Rectangle 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Freeform: Shape 58">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DC07D21-CBEC-53C2-A408-D15468E2181A}"/>
              </a:ext>
            </a:extLst>
          </p:cNvPr>
          <p:cNvPicPr>
            <a:picLocks noChangeAspect="1"/>
          </p:cNvPicPr>
          <p:nvPr/>
        </p:nvPicPr>
        <p:blipFill rotWithShape="1">
          <a:blip r:embed="rId4"/>
          <a:srcRect l="16576" r="24211"/>
          <a:stretch/>
        </p:blipFill>
        <p:spPr>
          <a:xfrm>
            <a:off x="2812846" y="671951"/>
            <a:ext cx="6575302" cy="3359108"/>
          </a:xfrm>
          <a:prstGeom prst="rect">
            <a:avLst/>
          </a:prstGeom>
        </p:spPr>
      </p:pic>
      <p:sp>
        <p:nvSpPr>
          <p:cNvPr id="2" name="TextBox 1">
            <a:extLst>
              <a:ext uri="{FF2B5EF4-FFF2-40B4-BE49-F238E27FC236}">
                <a16:creationId xmlns:a16="http://schemas.microsoft.com/office/drawing/2014/main" id="{12BC2A1B-2A33-A19F-8EE0-34E269E4D469}"/>
              </a:ext>
            </a:extLst>
          </p:cNvPr>
          <p:cNvSpPr txBox="1"/>
          <p:nvPr/>
        </p:nvSpPr>
        <p:spPr>
          <a:xfrm>
            <a:off x="3108447" y="4767660"/>
            <a:ext cx="6281873" cy="17703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400" dirty="0"/>
              <a:t>You need to be able to login to </a:t>
            </a:r>
            <a:r>
              <a:rPr lang="en-US" sz="2400" err="1"/>
              <a:t>myed</a:t>
            </a:r>
            <a:r>
              <a:rPr lang="en-US" sz="2400" dirty="0"/>
              <a:t>!!!!  This is how you can view your report cards, check your schedule, and choose your classes.  It is ESSENTIAL!</a:t>
            </a:r>
          </a:p>
        </p:txBody>
      </p:sp>
      <p:sp>
        <p:nvSpPr>
          <p:cNvPr id="4" name="TextBox 3">
            <a:extLst>
              <a:ext uri="{FF2B5EF4-FFF2-40B4-BE49-F238E27FC236}">
                <a16:creationId xmlns:a16="http://schemas.microsoft.com/office/drawing/2014/main" id="{1FDA3275-4097-09B2-8AF9-6FF826825600}"/>
              </a:ext>
            </a:extLst>
          </p:cNvPr>
          <p:cNvSpPr txBox="1"/>
          <p:nvPr/>
        </p:nvSpPr>
        <p:spPr>
          <a:xfrm>
            <a:off x="445476" y="550985"/>
            <a:ext cx="1711569" cy="36933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rPr>
              <a:t>Step Two:</a:t>
            </a:r>
          </a:p>
        </p:txBody>
      </p:sp>
      <p:pic>
        <p:nvPicPr>
          <p:cNvPr id="35" name="Audio 34">
            <a:extLst>
              <a:ext uri="{FF2B5EF4-FFF2-40B4-BE49-F238E27FC236}">
                <a16:creationId xmlns:a16="http://schemas.microsoft.com/office/drawing/2014/main" id="{E57E5540-7316-869C-31B0-771FA7325E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30357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8611"/>
    </mc:Choice>
    <mc:Fallback xmlns="">
      <p:transition spd="slow" advTm="28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55196D0-95AD-4497-84D1-430C6EBB2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DDA3D29-E716-4F33-AB4C-8ED10BB364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5D79944B-9254-4463-AD5B-36257D49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8DDA31B6-BB0C-47FB-B78E-A35B59D8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B460420D-1A32-4F29-8E6A-0BF0E3A59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5744D7E2-E0C1-445D-81C0-6C9E382D5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5CE3C75D-E7AA-450E-AE72-A8F8660A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4E82641D-7380-4EBC-A0B4-A21F9B703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6D3136D-2941-41F5-9CA6-0CD6378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459DAFD1-A8B5-4AF5-BBC4-82DBC67B6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3B5597B-C549-4923-9582-01359B7ED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484FB59A-C29A-4BC3-AED4-5CBDEEBF8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E875A1F-55ED-4D78-BFCD-DEAB4B1F2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1AF6A9C4-B5C0-45CF-BEA4-E5E138FB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B7A35A07-8906-46C9-A385-386C890B4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EDC56392-B772-4465-9844-E65545FE3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4E1EB07B-37CA-4168-8167-98F2E181C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F79CCCC1-44E4-40E6-BEC7-4D67883C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BA2BCCEB-7B0D-4604-A0D9-C97985394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3E9BE4C6-A966-4993-B450-34D205DCE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D6D0BD97-50C4-4381-B670-2D0ADD588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 name="Freeform: Shape 6">
            <a:extLst>
              <a:ext uri="{FF2B5EF4-FFF2-40B4-BE49-F238E27FC236}">
                <a16:creationId xmlns:a16="http://schemas.microsoft.com/office/drawing/2014/main" id="{4EA367D7-D8FE-4C9E-B6C6-5285FC7B5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3"/>
            <a:ext cx="12192000" cy="6014522"/>
          </a:xfrm>
          <a:custGeom>
            <a:avLst/>
            <a:gdLst>
              <a:gd name="connsiteX0" fmla="*/ 0 w 12192000"/>
              <a:gd name="connsiteY0" fmla="*/ 0 h 6014522"/>
              <a:gd name="connsiteX1" fmla="*/ 12192000 w 12192000"/>
              <a:gd name="connsiteY1" fmla="*/ 0 h 6014522"/>
              <a:gd name="connsiteX2" fmla="*/ 12192000 w 12192000"/>
              <a:gd name="connsiteY2" fmla="*/ 5663459 h 6014522"/>
              <a:gd name="connsiteX3" fmla="*/ 6299617 w 12192000"/>
              <a:gd name="connsiteY3" fmla="*/ 5663459 h 6014522"/>
              <a:gd name="connsiteX4" fmla="*/ 6096000 w 12192000"/>
              <a:gd name="connsiteY4" fmla="*/ 6014522 h 6014522"/>
              <a:gd name="connsiteX5" fmla="*/ 5892384 w 12192000"/>
              <a:gd name="connsiteY5" fmla="*/ 5663459 h 6014522"/>
              <a:gd name="connsiteX6" fmla="*/ 0 w 12192000"/>
              <a:gd name="connsiteY6" fmla="*/ 5663459 h 60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14522">
                <a:moveTo>
                  <a:pt x="0" y="0"/>
                </a:moveTo>
                <a:lnTo>
                  <a:pt x="12192000" y="0"/>
                </a:lnTo>
                <a:lnTo>
                  <a:pt x="12192000" y="5663459"/>
                </a:lnTo>
                <a:lnTo>
                  <a:pt x="6299617" y="5663459"/>
                </a:lnTo>
                <a:lnTo>
                  <a:pt x="6096000" y="6014522"/>
                </a:lnTo>
                <a:lnTo>
                  <a:pt x="5892384" y="5663459"/>
                </a:lnTo>
                <a:lnTo>
                  <a:pt x="0" y="56634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D803E24E-B947-4ACC-891D-CC8E75CAAF46}"/>
              </a:ext>
            </a:extLst>
          </p:cNvPr>
          <p:cNvPicPr>
            <a:picLocks noChangeAspect="1"/>
          </p:cNvPicPr>
          <p:nvPr/>
        </p:nvPicPr>
        <p:blipFill>
          <a:blip r:embed="rId2"/>
          <a:stretch>
            <a:fillRect/>
          </a:stretch>
        </p:blipFill>
        <p:spPr>
          <a:xfrm>
            <a:off x="-809" y="960009"/>
            <a:ext cx="12190555" cy="3939944"/>
          </a:xfrm>
          <a:prstGeom prst="rect">
            <a:avLst/>
          </a:prstGeom>
        </p:spPr>
      </p:pic>
    </p:spTree>
    <p:extLst>
      <p:ext uri="{BB962C8B-B14F-4D97-AF65-F5344CB8AC3E}">
        <p14:creationId xmlns:p14="http://schemas.microsoft.com/office/powerpoint/2010/main" val="10744106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55196D0-95AD-4497-84D1-430C6EBB2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DDA3D29-E716-4F33-AB4C-8ED10BB364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5D79944B-9254-4463-AD5B-36257D49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8DDA31B6-BB0C-47FB-B78E-A35B59D8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B460420D-1A32-4F29-8E6A-0BF0E3A59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5744D7E2-E0C1-445D-81C0-6C9E382D5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5CE3C75D-E7AA-450E-AE72-A8F8660A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4E82641D-7380-4EBC-A0B4-A21F9B703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6D3136D-2941-41F5-9CA6-0CD6378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459DAFD1-A8B5-4AF5-BBC4-82DBC67B6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3B5597B-C549-4923-9582-01359B7ED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484FB59A-C29A-4BC3-AED4-5CBDEEBF8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E875A1F-55ED-4D78-BFCD-DEAB4B1F2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1AF6A9C4-B5C0-45CF-BEA4-E5E138FB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B7A35A07-8906-46C9-A385-386C890B4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EDC56392-B772-4465-9844-E65545FE3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4E1EB07B-37CA-4168-8167-98F2E181C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F79CCCC1-44E4-40E6-BEC7-4D67883C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BA2BCCEB-7B0D-4604-A0D9-C97985394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3E9BE4C6-A966-4993-B450-34D205DCE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D6D0BD97-50C4-4381-B670-2D0ADD588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 name="Freeform: Shape 6">
            <a:extLst>
              <a:ext uri="{FF2B5EF4-FFF2-40B4-BE49-F238E27FC236}">
                <a16:creationId xmlns:a16="http://schemas.microsoft.com/office/drawing/2014/main" id="{4EA367D7-D8FE-4C9E-B6C6-5285FC7B5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3"/>
            <a:ext cx="12192000" cy="6014522"/>
          </a:xfrm>
          <a:custGeom>
            <a:avLst/>
            <a:gdLst>
              <a:gd name="connsiteX0" fmla="*/ 0 w 12192000"/>
              <a:gd name="connsiteY0" fmla="*/ 0 h 6014522"/>
              <a:gd name="connsiteX1" fmla="*/ 12192000 w 12192000"/>
              <a:gd name="connsiteY1" fmla="*/ 0 h 6014522"/>
              <a:gd name="connsiteX2" fmla="*/ 12192000 w 12192000"/>
              <a:gd name="connsiteY2" fmla="*/ 5663459 h 6014522"/>
              <a:gd name="connsiteX3" fmla="*/ 6299617 w 12192000"/>
              <a:gd name="connsiteY3" fmla="*/ 5663459 h 6014522"/>
              <a:gd name="connsiteX4" fmla="*/ 6096000 w 12192000"/>
              <a:gd name="connsiteY4" fmla="*/ 6014522 h 6014522"/>
              <a:gd name="connsiteX5" fmla="*/ 5892384 w 12192000"/>
              <a:gd name="connsiteY5" fmla="*/ 5663459 h 6014522"/>
              <a:gd name="connsiteX6" fmla="*/ 0 w 12192000"/>
              <a:gd name="connsiteY6" fmla="*/ 5663459 h 60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14522">
                <a:moveTo>
                  <a:pt x="0" y="0"/>
                </a:moveTo>
                <a:lnTo>
                  <a:pt x="12192000" y="0"/>
                </a:lnTo>
                <a:lnTo>
                  <a:pt x="12192000" y="5663459"/>
                </a:lnTo>
                <a:lnTo>
                  <a:pt x="6299617" y="5663459"/>
                </a:lnTo>
                <a:lnTo>
                  <a:pt x="6096000" y="6014522"/>
                </a:lnTo>
                <a:lnTo>
                  <a:pt x="5892384" y="5663459"/>
                </a:lnTo>
                <a:lnTo>
                  <a:pt x="0" y="56634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 application, Word&#10;&#10;Description automatically generated">
            <a:extLst>
              <a:ext uri="{FF2B5EF4-FFF2-40B4-BE49-F238E27FC236}">
                <a16:creationId xmlns:a16="http://schemas.microsoft.com/office/drawing/2014/main" id="{A82BE369-4A07-1513-82E4-345238123358}"/>
              </a:ext>
            </a:extLst>
          </p:cNvPr>
          <p:cNvPicPr>
            <a:picLocks noChangeAspect="1"/>
          </p:cNvPicPr>
          <p:nvPr/>
        </p:nvPicPr>
        <p:blipFill>
          <a:blip r:embed="rId2"/>
          <a:stretch>
            <a:fillRect/>
          </a:stretch>
        </p:blipFill>
        <p:spPr>
          <a:xfrm>
            <a:off x="77191" y="742314"/>
            <a:ext cx="12070555" cy="3679334"/>
          </a:xfrm>
          <a:prstGeom prst="rect">
            <a:avLst/>
          </a:prstGeom>
        </p:spPr>
      </p:pic>
    </p:spTree>
    <p:extLst>
      <p:ext uri="{BB962C8B-B14F-4D97-AF65-F5344CB8AC3E}">
        <p14:creationId xmlns:p14="http://schemas.microsoft.com/office/powerpoint/2010/main" val="38886108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 name="Picture 2" descr="Graphical user interface, text, application&#10;&#10;Description automatically generated">
            <a:extLst>
              <a:ext uri="{FF2B5EF4-FFF2-40B4-BE49-F238E27FC236}">
                <a16:creationId xmlns:a16="http://schemas.microsoft.com/office/drawing/2014/main" id="{2D83E3D3-3C33-E3A5-79D9-D4F03946DD88}"/>
              </a:ext>
            </a:extLst>
          </p:cNvPr>
          <p:cNvPicPr>
            <a:picLocks noChangeAspect="1"/>
          </p:cNvPicPr>
          <p:nvPr/>
        </p:nvPicPr>
        <p:blipFill>
          <a:blip r:embed="rId4"/>
          <a:stretch>
            <a:fillRect/>
          </a:stretch>
        </p:blipFill>
        <p:spPr>
          <a:xfrm>
            <a:off x="13467" y="1082614"/>
            <a:ext cx="12171066" cy="4584772"/>
          </a:xfrm>
          <a:prstGeom prst="rect">
            <a:avLst/>
          </a:prstGeom>
        </p:spPr>
      </p:pic>
      <p:pic>
        <p:nvPicPr>
          <p:cNvPr id="8" name="Audio 7">
            <a:extLst>
              <a:ext uri="{FF2B5EF4-FFF2-40B4-BE49-F238E27FC236}">
                <a16:creationId xmlns:a16="http://schemas.microsoft.com/office/drawing/2014/main" id="{211B0A42-E7F7-2987-6E9F-852F6B9EF7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89078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829"/>
    </mc:Choice>
    <mc:Fallback xmlns="">
      <p:transition spd="slow" advTm="15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E910DC4-3A94-D863-7D3E-FA2F4DFFE020}"/>
              </a:ext>
            </a:extLst>
          </p:cNvPr>
          <p:cNvPicPr>
            <a:picLocks noChangeAspect="1"/>
          </p:cNvPicPr>
          <p:nvPr/>
        </p:nvPicPr>
        <p:blipFill>
          <a:blip r:embed="rId4"/>
          <a:stretch>
            <a:fillRect/>
          </a:stretch>
        </p:blipFill>
        <p:spPr>
          <a:xfrm>
            <a:off x="337146" y="287369"/>
            <a:ext cx="11470962" cy="6253490"/>
          </a:xfrm>
          <a:prstGeom prst="rect">
            <a:avLst/>
          </a:prstGeom>
        </p:spPr>
      </p:pic>
      <p:pic>
        <p:nvPicPr>
          <p:cNvPr id="5" name="Audio 4">
            <a:extLst>
              <a:ext uri="{FF2B5EF4-FFF2-40B4-BE49-F238E27FC236}">
                <a16:creationId xmlns:a16="http://schemas.microsoft.com/office/drawing/2014/main" id="{9917893F-9394-E446-658D-2587003B5A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45543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4142"/>
    </mc:Choice>
    <mc:Fallback xmlns="">
      <p:transition spd="slow" advTm="34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06008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urse selection&#10;&#10;Description automatically generated">
            <a:extLst>
              <a:ext uri="{FF2B5EF4-FFF2-40B4-BE49-F238E27FC236}">
                <a16:creationId xmlns:a16="http://schemas.microsoft.com/office/drawing/2014/main" id="{1365E8DC-FB96-96AD-D0E8-167FC5704015}"/>
              </a:ext>
            </a:extLst>
          </p:cNvPr>
          <p:cNvPicPr>
            <a:picLocks noChangeAspect="1"/>
          </p:cNvPicPr>
          <p:nvPr/>
        </p:nvPicPr>
        <p:blipFill rotWithShape="1">
          <a:blip r:embed="rId4"/>
          <a:srcRect r="35489" b="-1"/>
          <a:stretch/>
        </p:blipFill>
        <p:spPr>
          <a:xfrm>
            <a:off x="972115" y="960214"/>
            <a:ext cx="5641848" cy="4919472"/>
          </a:xfrm>
          <a:prstGeom prst="rect">
            <a:avLst/>
          </a:prstGeom>
          <a:ln w="12700">
            <a:noFill/>
          </a:ln>
        </p:spPr>
      </p:pic>
      <p:sp>
        <p:nvSpPr>
          <p:cNvPr id="4" name="TextBox 3">
            <a:extLst>
              <a:ext uri="{FF2B5EF4-FFF2-40B4-BE49-F238E27FC236}">
                <a16:creationId xmlns:a16="http://schemas.microsoft.com/office/drawing/2014/main" id="{A45FD164-1C53-3B8C-5329-D6E13B6140F3}"/>
              </a:ext>
            </a:extLst>
          </p:cNvPr>
          <p:cNvSpPr txBox="1"/>
          <p:nvPr/>
        </p:nvSpPr>
        <p:spPr>
          <a:xfrm>
            <a:off x="7271623" y="1642971"/>
            <a:ext cx="4444129" cy="36782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120000"/>
              </a:lnSpc>
              <a:spcAft>
                <a:spcPts val="600"/>
              </a:spcAft>
              <a:buClr>
                <a:srgbClr val="060086"/>
              </a:buClr>
              <a:buSzPct val="110000"/>
              <a:buFont typeface="Wingdings" panose="05000000000000000000" pitchFamily="2" charset="2"/>
              <a:buChar char="§"/>
            </a:pPr>
            <a:r>
              <a:rPr lang="en-US" dirty="0"/>
              <a:t>Make sure you choose your 5 required courses, PLUS three electives.  Please note: a second language is NOT required to graduate or for post secondary admissions.</a:t>
            </a:r>
          </a:p>
          <a:p>
            <a:pPr indent="-228600" defTabSz="914400">
              <a:lnSpc>
                <a:spcPct val="120000"/>
              </a:lnSpc>
              <a:spcAft>
                <a:spcPts val="600"/>
              </a:spcAft>
              <a:buClr>
                <a:srgbClr val="060086"/>
              </a:buClr>
              <a:buSzPct val="110000"/>
              <a:buFont typeface="Wingdings" panose="05000000000000000000" pitchFamily="2" charset="2"/>
              <a:buChar char="§"/>
            </a:pPr>
            <a:r>
              <a:rPr lang="en-US" dirty="0"/>
              <a:t>DO NOT forget choose 2 alternates!!!!</a:t>
            </a:r>
          </a:p>
        </p:txBody>
      </p:sp>
      <p:pic>
        <p:nvPicPr>
          <p:cNvPr id="65" name="Audio 64">
            <a:extLst>
              <a:ext uri="{FF2B5EF4-FFF2-40B4-BE49-F238E27FC236}">
                <a16:creationId xmlns:a16="http://schemas.microsoft.com/office/drawing/2014/main" id="{5CDBD4E6-85E4-F244-CCA9-8857CB28B5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30596981"/>
      </p:ext>
    </p:extLst>
  </p:cSld>
  <p:clrMapOvr>
    <a:masterClrMapping/>
  </p:clrMapOvr>
  <mc:AlternateContent xmlns:mc="http://schemas.openxmlformats.org/markup-compatibility/2006" xmlns:p14="http://schemas.microsoft.com/office/powerpoint/2010/main">
    <mc:Choice Requires="p14">
      <p:transition spd="slow" p14:dur="2000" advTm="19788"/>
    </mc:Choice>
    <mc:Fallback xmlns="">
      <p:transition spd="slow" advTm="19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5"/>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684</TotalTime>
  <Words>459</Words>
  <Application>Microsoft Office PowerPoint</Application>
  <PresentationFormat>Widescreen</PresentationFormat>
  <Paragraphs>30</Paragraphs>
  <Slides>15</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 Light</vt:lpstr>
      <vt:lpstr>Rockwell</vt:lpstr>
      <vt:lpstr>Wingdings</vt:lpstr>
      <vt:lpstr>Atlas</vt:lpstr>
      <vt:lpstr>GRADE 9 COURSE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COURSE SELECTION</dc:title>
  <dc:creator>Zack Lund</dc:creator>
  <cp:lastModifiedBy>Anupreet Bal</cp:lastModifiedBy>
  <cp:revision>106</cp:revision>
  <dcterms:created xsi:type="dcterms:W3CDTF">2023-01-09T17:41:49Z</dcterms:created>
  <dcterms:modified xsi:type="dcterms:W3CDTF">2026-02-20T19:20:56Z</dcterms:modified>
</cp:coreProperties>
</file>