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96" r:id="rId3"/>
    <p:sldId id="270" r:id="rId4"/>
    <p:sldId id="267" r:id="rId5"/>
    <p:sldId id="261" r:id="rId6"/>
    <p:sldId id="269" r:id="rId7"/>
    <p:sldId id="260" r:id="rId8"/>
    <p:sldId id="263" r:id="rId9"/>
    <p:sldId id="273" r:id="rId10"/>
    <p:sldId id="275" r:id="rId11"/>
    <p:sldId id="281" r:id="rId12"/>
    <p:sldId id="282" r:id="rId13"/>
    <p:sldId id="288" r:id="rId14"/>
    <p:sldId id="289" r:id="rId15"/>
    <p:sldId id="291" r:id="rId16"/>
    <p:sldId id="271" r:id="rId17"/>
    <p:sldId id="297" r:id="rId18"/>
  </p:sldIdLst>
  <p:sldSz cx="12192000" cy="6858000"/>
  <p:notesSz cx="6858000" cy="952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6"/>
    <p:restoredTop sz="92548"/>
  </p:normalViewPr>
  <p:slideViewPr>
    <p:cSldViewPr snapToGrid="0">
      <p:cViewPr varScale="1">
        <p:scale>
          <a:sx n="71" d="100"/>
          <a:sy n="71" d="100"/>
        </p:scale>
        <p:origin x="176" y="608"/>
      </p:cViewPr>
      <p:guideLst/>
    </p:cSldViewPr>
  </p:slideViewPr>
  <p:notesTextViewPr>
    <p:cViewPr>
      <p:scale>
        <a:sx n="1" d="1"/>
        <a:sy n="1" d="1"/>
      </p:scale>
      <p:origin x="0" y="0"/>
    </p:cViewPr>
  </p:notesTextViewPr>
  <p:notesViewPr>
    <p:cSldViewPr snapToGrid="0">
      <p:cViewPr varScale="1">
        <p:scale>
          <a:sx n="149" d="100"/>
          <a:sy n="149" d="100"/>
        </p:scale>
        <p:origin x="184" y="18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CFF47-F835-4172-8F16-42B0BEF4FC93}" type="datetimeFigureOut">
              <a:rPr lang="en-US"/>
              <a:t>5/12/20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94CAA-8DFE-4F29-A1E5-0E7AF3080CEE}" type="slidenum">
              <a:rPr lang="en-US"/>
              <a:t>‹#›</a:t>
            </a:fld>
            <a:endParaRPr lang="en-US"/>
          </a:p>
        </p:txBody>
      </p:sp>
    </p:spTree>
    <p:extLst>
      <p:ext uri="{BB962C8B-B14F-4D97-AF65-F5344CB8AC3E}">
        <p14:creationId xmlns:p14="http://schemas.microsoft.com/office/powerpoint/2010/main" val="302698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494CAA-8DFE-4F29-A1E5-0E7AF3080CEE}" type="slidenum">
              <a:rPr lang="en-US"/>
              <a:t>1</a:t>
            </a:fld>
            <a:endParaRPr lang="en-US"/>
          </a:p>
        </p:txBody>
      </p:sp>
    </p:spTree>
    <p:extLst>
      <p:ext uri="{BB962C8B-B14F-4D97-AF65-F5344CB8AC3E}">
        <p14:creationId xmlns:p14="http://schemas.microsoft.com/office/powerpoint/2010/main" val="65146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Oral language development is an important part of emergent literacy.  Children learn how language has a purpose and is used in different contexts.  They learn how to share their ideas, communicate, and how to socialize with others.  They begin to understand how sounds and letters are linked and they begin to make sense of how reading and writing fit in with their social world.  </a:t>
            </a:r>
            <a:endParaRPr lang="en-US"/>
          </a:p>
          <a:p>
            <a:endParaRPr lang="en-US" dirty="0">
              <a:cs typeface="Calibri"/>
            </a:endParaRPr>
          </a:p>
          <a:p>
            <a:r>
              <a:rPr lang="en-US" dirty="0">
                <a:cs typeface="Calibri"/>
              </a:rPr>
              <a:t>Things you can do to support oral language:</a:t>
            </a:r>
          </a:p>
          <a:p>
            <a:pPr marL="171450" indent="-171450">
              <a:buFont typeface="Arial"/>
              <a:buChar char="•"/>
            </a:pPr>
            <a:r>
              <a:rPr lang="en-US" dirty="0">
                <a:cs typeface="Calibri"/>
              </a:rPr>
              <a:t>Encourage them to talk, talk, talk</a:t>
            </a:r>
          </a:p>
          <a:p>
            <a:pPr marL="171450" indent="-171450">
              <a:lnSpc>
                <a:spcPct val="90000"/>
              </a:lnSpc>
              <a:spcBef>
                <a:spcPts val="1000"/>
              </a:spcBef>
              <a:buFont typeface="Arial,Sans-Serif"/>
              <a:buChar char="•"/>
            </a:pPr>
            <a:r>
              <a:rPr lang="en-US" dirty="0"/>
              <a:t>Encourage your child to share their thoughts and feelings (builds confidence)</a:t>
            </a:r>
          </a:p>
          <a:p>
            <a:pPr marL="171450" indent="-171450">
              <a:lnSpc>
                <a:spcPct val="90000"/>
              </a:lnSpc>
              <a:spcBef>
                <a:spcPts val="1000"/>
              </a:spcBef>
              <a:buFont typeface="Arial,Sans-Serif"/>
              <a:buChar char="•"/>
            </a:pPr>
            <a:r>
              <a:rPr lang="en-US" dirty="0"/>
              <a:t>Actively listen to your child's message</a:t>
            </a:r>
          </a:p>
          <a:p>
            <a:pPr marL="171450" indent="-171450">
              <a:lnSpc>
                <a:spcPct val="90000"/>
              </a:lnSpc>
              <a:spcBef>
                <a:spcPts val="1000"/>
              </a:spcBef>
              <a:buFont typeface="Arial,Sans-Serif"/>
              <a:buChar char="•"/>
            </a:pPr>
            <a:r>
              <a:rPr lang="en-US" dirty="0"/>
              <a:t>Model good listening and ways to communicate</a:t>
            </a:r>
          </a:p>
          <a:p>
            <a:pPr marL="171450" indent="-171450">
              <a:lnSpc>
                <a:spcPct val="90000"/>
              </a:lnSpc>
              <a:spcBef>
                <a:spcPts val="1000"/>
              </a:spcBef>
              <a:buFont typeface="Arial,Sans-Serif"/>
              <a:buChar char="•"/>
            </a:pPr>
            <a:r>
              <a:rPr lang="en-US" dirty="0"/>
              <a:t>Model how they might talk about what they are learning</a:t>
            </a:r>
          </a:p>
          <a:p>
            <a:pPr marL="171450" indent="-171450">
              <a:lnSpc>
                <a:spcPct val="90000"/>
              </a:lnSpc>
              <a:spcBef>
                <a:spcPts val="1000"/>
              </a:spcBef>
              <a:buFont typeface="Arial,Sans-Serif"/>
              <a:buChar char="•"/>
            </a:pPr>
            <a:r>
              <a:rPr lang="en-US" dirty="0"/>
              <a:t>Use positive language</a:t>
            </a:r>
          </a:p>
          <a:p>
            <a:pPr marL="171450" indent="-171450">
              <a:lnSpc>
                <a:spcPct val="90000"/>
              </a:lnSpc>
              <a:spcBef>
                <a:spcPts val="1000"/>
              </a:spcBef>
              <a:buFont typeface="Arial,Sans-Serif"/>
              <a:buChar char="•"/>
            </a:pPr>
            <a:r>
              <a:rPr lang="en-US" dirty="0"/>
              <a:t>Extend conversations by asking questions</a:t>
            </a:r>
          </a:p>
          <a:p>
            <a:pPr marL="171450" indent="-171450">
              <a:lnSpc>
                <a:spcPct val="90000"/>
              </a:lnSpc>
              <a:spcBef>
                <a:spcPts val="1000"/>
              </a:spcBef>
              <a:buFont typeface="Arial,Sans-Serif"/>
              <a:buChar char="•"/>
            </a:pPr>
            <a:r>
              <a:rPr lang="en-US" dirty="0"/>
              <a:t>Offer access to games and activities that give may opportunities to chat, listen and discuss</a:t>
            </a:r>
          </a:p>
          <a:p>
            <a:pPr marL="171450" indent="-171450">
              <a:lnSpc>
                <a:spcPct val="90000"/>
              </a:lnSpc>
              <a:spcBef>
                <a:spcPts val="1000"/>
              </a:spcBef>
              <a:buFont typeface="Arial,Sans-Serif"/>
              <a:buChar char="•"/>
            </a:pPr>
            <a:r>
              <a:rPr lang="en-US" dirty="0"/>
              <a:t> In Indigenous cultures, knowledge was traditionally </a:t>
            </a:r>
            <a:r>
              <a:rPr lang="en-US" b="1" dirty="0"/>
              <a:t>shared orally and sharing stories orally</a:t>
            </a:r>
            <a:r>
              <a:rPr lang="en-US" dirty="0"/>
              <a:t> is still important today.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10</a:t>
            </a:fld>
            <a:endParaRPr lang="en-US"/>
          </a:p>
        </p:txBody>
      </p:sp>
    </p:spTree>
    <p:extLst>
      <p:ext uri="{BB962C8B-B14F-4D97-AF65-F5344CB8AC3E}">
        <p14:creationId xmlns:p14="http://schemas.microsoft.com/office/powerpoint/2010/main" val="395905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Never underestimate the power of a good scribble.  Each child works through the developmental stages of writing at their own pace.  It is important to encourage where they are at.  Encouraging your child to begin with drawing their ideas, stories and thoughts is important.  You can also begin to talk about letters and sounds and if they are drawing a cat, you can model sounding it out and encourage them to write down any sound they hear.  If they hear a "c", that should be celebrated.  If they only here a "t" that also should be celebrated. </a:t>
            </a:r>
            <a:endParaRPr lang="en-US" dirty="0"/>
          </a:p>
          <a:p>
            <a:r>
              <a:rPr lang="en-US" dirty="0">
                <a:cs typeface="Calibri"/>
              </a:rPr>
              <a:t>What is important is to </a:t>
            </a:r>
            <a:r>
              <a:rPr lang="en-US" b="1" dirty="0">
                <a:cs typeface="Calibri"/>
              </a:rPr>
              <a:t>celebrate and encourage all attempts </a:t>
            </a:r>
            <a:r>
              <a:rPr lang="en-US" dirty="0">
                <a:cs typeface="Calibri"/>
              </a:rPr>
              <a:t>and provide opportunities to practice.  We are trying to build confidence and encourage risk taking in these early stages.  Modeling writing is another way to share how writing is part of our every day world – grocery lists, letters, notes, etc. are all natural ways to model writing.    </a:t>
            </a:r>
          </a:p>
          <a:p>
            <a:endParaRPr lang="en-US" dirty="0">
              <a:cs typeface="Calibri"/>
            </a:endParaRPr>
          </a:p>
          <a:p>
            <a:r>
              <a:rPr lang="en-US" dirty="0">
                <a:cs typeface="Calibri"/>
              </a:rPr>
              <a:t>Things you can do to support emergent writing:</a:t>
            </a:r>
          </a:p>
          <a:p>
            <a:r>
              <a:rPr lang="en-US" dirty="0"/>
              <a:t>* </a:t>
            </a:r>
            <a:r>
              <a:rPr lang="en-US" b="1" dirty="0"/>
              <a:t>Provide tools for literacy</a:t>
            </a:r>
            <a:r>
              <a:rPr lang="en-US" dirty="0"/>
              <a:t> - Provide paper, crayons, pencils, markers, paints, booklets </a:t>
            </a:r>
            <a:endParaRPr lang="en-US" dirty="0">
              <a:cs typeface="Calibri"/>
            </a:endParaRPr>
          </a:p>
          <a:p>
            <a:r>
              <a:rPr lang="en-US" dirty="0">
                <a:cs typeface="Calibri"/>
              </a:rPr>
              <a:t>* </a:t>
            </a:r>
            <a:r>
              <a:rPr lang="en-US" b="1" dirty="0">
                <a:cs typeface="Calibri"/>
              </a:rPr>
              <a:t>Provide opportunities to write</a:t>
            </a:r>
            <a:r>
              <a:rPr lang="en-US" dirty="0">
                <a:cs typeface="Calibri"/>
              </a:rPr>
              <a:t> – play restaurant with a note pad, write pretend mail, make letters with rice or macaroni, etc.</a:t>
            </a:r>
            <a:endParaRPr lang="en-US" dirty="0"/>
          </a:p>
          <a:p>
            <a:r>
              <a:rPr lang="en-US" dirty="0"/>
              <a:t>* </a:t>
            </a:r>
            <a:r>
              <a:rPr lang="en-US" b="1" dirty="0"/>
              <a:t>Create stories together</a:t>
            </a:r>
            <a:r>
              <a:rPr lang="en-US" dirty="0"/>
              <a:t> by drawing, using puppets, story boards, retelling familiar stories, dress up (dramatic play), make books together – they draw picture – you write text</a:t>
            </a:r>
            <a:endParaRPr lang="en-US" dirty="0">
              <a:cs typeface="Calibri"/>
            </a:endParaRPr>
          </a:p>
          <a:p>
            <a:r>
              <a:rPr lang="en-US" dirty="0">
                <a:cs typeface="Calibri"/>
              </a:rPr>
              <a:t>* Encourage them to </a:t>
            </a:r>
            <a:r>
              <a:rPr lang="en-US" b="1" dirty="0">
                <a:cs typeface="Calibri"/>
              </a:rPr>
              <a:t>see, copy or write their name whenever possible </a:t>
            </a:r>
            <a:r>
              <a:rPr lang="en-US" dirty="0">
                <a:cs typeface="Calibri"/>
              </a:rPr>
              <a:t>– </a:t>
            </a:r>
            <a:r>
              <a:rPr lang="en-US" dirty="0" err="1">
                <a:cs typeface="Calibri"/>
              </a:rPr>
              <a:t>ie</a:t>
            </a:r>
            <a:r>
              <a:rPr lang="en-US" dirty="0">
                <a:cs typeface="Calibri"/>
              </a:rPr>
              <a:t>. On their bedroom door, signing cards</a:t>
            </a:r>
          </a:p>
        </p:txBody>
      </p:sp>
      <p:sp>
        <p:nvSpPr>
          <p:cNvPr id="4" name="Slide Number Placeholder 3"/>
          <p:cNvSpPr>
            <a:spLocks noGrp="1"/>
          </p:cNvSpPr>
          <p:nvPr>
            <p:ph type="sldNum" sz="quarter" idx="5"/>
          </p:nvPr>
        </p:nvSpPr>
        <p:spPr/>
        <p:txBody>
          <a:bodyPr/>
          <a:lstStyle/>
          <a:p>
            <a:fld id="{74494CAA-8DFE-4F29-A1E5-0E7AF3080CEE}" type="slidenum">
              <a:rPr lang="en-US"/>
              <a:t>11</a:t>
            </a:fld>
            <a:endParaRPr lang="en-US"/>
          </a:p>
        </p:txBody>
      </p:sp>
    </p:spTree>
    <p:extLst>
      <p:ext uri="{BB962C8B-B14F-4D97-AF65-F5344CB8AC3E}">
        <p14:creationId xmlns:p14="http://schemas.microsoft.com/office/powerpoint/2010/main" val="2126633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children begin to explore books, they start by simply turning the pages and looking at the pictures.  They then may begin to retell stories in their own words and wordless books are a wonderful way to encourage them to look at the illustrations for clues as to what the story is about.  They may then start to recognize familiar letters or words, or they may memorize familiar books.  As you read or explore books, encourage your child to make connections to what they already know or their own experiences, have them make pictures in their minds (visualize) and ask questions as you go along to deepen understanding. </a:t>
            </a:r>
            <a:endParaRPr lang="en-US" dirty="0"/>
          </a:p>
          <a:p>
            <a:endParaRPr lang="en-US" dirty="0">
              <a:cs typeface="Calibri"/>
            </a:endParaRPr>
          </a:p>
          <a:p>
            <a:r>
              <a:rPr lang="en-US" dirty="0">
                <a:cs typeface="Calibri"/>
              </a:rPr>
              <a:t>Ways to support emergent reading:</a:t>
            </a:r>
          </a:p>
          <a:p>
            <a:r>
              <a:rPr lang="en-US" dirty="0"/>
              <a:t>* </a:t>
            </a:r>
            <a:r>
              <a:rPr lang="en-US" b="1" dirty="0"/>
              <a:t>Surround them with books</a:t>
            </a:r>
            <a:r>
              <a:rPr lang="en-US" dirty="0"/>
              <a:t>: wordless, fiction/non-fiction, poetry, chants, </a:t>
            </a:r>
            <a:r>
              <a:rPr lang="en-US" dirty="0" err="1"/>
              <a:t>humerous</a:t>
            </a:r>
            <a:r>
              <a:rPr lang="en-US" dirty="0"/>
              <a:t> books, adventure books- read daily, visit the library, </a:t>
            </a:r>
            <a:endParaRPr lang="en-US" dirty="0">
              <a:cs typeface="Calibri"/>
            </a:endParaRPr>
          </a:p>
          <a:p>
            <a:r>
              <a:rPr lang="en-US" dirty="0"/>
              <a:t>* </a:t>
            </a:r>
            <a:r>
              <a:rPr lang="en-US" b="1" dirty="0"/>
              <a:t>Point out familiar words in your environment</a:t>
            </a:r>
            <a:r>
              <a:rPr lang="en-US" dirty="0"/>
              <a:t> (STOP signs, billboards, logos) - ask what letter does it begin with, what sounds do you hear</a:t>
            </a:r>
            <a:endParaRPr lang="en-US" dirty="0">
              <a:cs typeface="Calibri"/>
            </a:endParaRPr>
          </a:p>
          <a:p>
            <a:r>
              <a:rPr lang="en-US" dirty="0"/>
              <a:t>* </a:t>
            </a:r>
            <a:r>
              <a:rPr lang="en-US" b="1" dirty="0"/>
              <a:t>Play I spy games</a:t>
            </a:r>
            <a:r>
              <a:rPr lang="en-US" dirty="0"/>
              <a:t> – I spy..... something in the room that begins with R, something at the park that begins with _, something at the beach that begins with ___. </a:t>
            </a:r>
            <a:endParaRPr lang="en-US" dirty="0">
              <a:cs typeface="Calibri"/>
            </a:endParaRPr>
          </a:p>
          <a:p>
            <a:r>
              <a:rPr lang="en-US" dirty="0">
                <a:cs typeface="Calibri"/>
              </a:rPr>
              <a:t>* Notice letters in the environment that </a:t>
            </a:r>
            <a:r>
              <a:rPr lang="en-US" b="1" dirty="0">
                <a:cs typeface="Calibri"/>
              </a:rPr>
              <a:t>match letters in their name</a:t>
            </a:r>
          </a:p>
          <a:p>
            <a:r>
              <a:rPr lang="en-US" dirty="0">
                <a:cs typeface="Calibri"/>
              </a:rPr>
              <a:t> </a:t>
            </a:r>
            <a:endParaRPr lang="en-US"/>
          </a:p>
        </p:txBody>
      </p:sp>
      <p:sp>
        <p:nvSpPr>
          <p:cNvPr id="4" name="Slide Number Placeholder 3"/>
          <p:cNvSpPr>
            <a:spLocks noGrp="1"/>
          </p:cNvSpPr>
          <p:nvPr>
            <p:ph type="sldNum" sz="quarter" idx="5"/>
          </p:nvPr>
        </p:nvSpPr>
        <p:spPr/>
        <p:txBody>
          <a:bodyPr/>
          <a:lstStyle/>
          <a:p>
            <a:fld id="{74494CAA-8DFE-4F29-A1E5-0E7AF3080CEE}" type="slidenum">
              <a:rPr lang="en-US"/>
              <a:t>12</a:t>
            </a:fld>
            <a:endParaRPr lang="en-US"/>
          </a:p>
        </p:txBody>
      </p:sp>
    </p:spTree>
    <p:extLst>
      <p:ext uri="{BB962C8B-B14F-4D97-AF65-F5344CB8AC3E}">
        <p14:creationId xmlns:p14="http://schemas.microsoft.com/office/powerpoint/2010/main" val="1264165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Numeracy is the ability to reason with and understand math concepts that are relevant to our daily lives.  Math offers an enormous repository of games and other play-based opportunities for learning and skill building.  Estimation, patterning, observation, and number recognition are part of children's everyday lives. (Burke, 2019)</a:t>
            </a:r>
          </a:p>
          <a:p>
            <a:r>
              <a:rPr lang="en-US" dirty="0">
                <a:cs typeface="Calibri"/>
              </a:rPr>
              <a:t>Research has revealed that "...children have surprisingly powerful everyday (informal) arithmetic knowledge" (Baroody &amp; Dowker, 2003)</a:t>
            </a:r>
          </a:p>
          <a:p>
            <a:endParaRPr lang="en-US" dirty="0">
              <a:cs typeface="Calibri"/>
            </a:endParaRPr>
          </a:p>
          <a:p>
            <a:r>
              <a:rPr lang="en-US" dirty="0">
                <a:cs typeface="Calibri"/>
              </a:rPr>
              <a:t>Things you can do to support Numeracy Development:</a:t>
            </a:r>
          </a:p>
          <a:p>
            <a:r>
              <a:rPr lang="en-US" b="1" dirty="0"/>
              <a:t>Numeracy Books </a:t>
            </a:r>
            <a:r>
              <a:rPr lang="en-US" dirty="0"/>
              <a:t>– patterning, counting, nursery rhymes (1, 2 buckle my shoe), patterns</a:t>
            </a:r>
            <a:endParaRPr lang="en-US" dirty="0">
              <a:cs typeface="Calibri"/>
            </a:endParaRPr>
          </a:p>
          <a:p>
            <a:r>
              <a:rPr lang="en-US" b="1" dirty="0"/>
              <a:t>Board games</a:t>
            </a:r>
            <a:r>
              <a:rPr lang="en-US" dirty="0"/>
              <a:t> require counting with dice and one to one correspondence.  Hide and Seek – requires counting</a:t>
            </a:r>
            <a:endParaRPr lang="en-US" dirty="0">
              <a:cs typeface="Calibri"/>
            </a:endParaRPr>
          </a:p>
          <a:p>
            <a:r>
              <a:rPr lang="en-US" b="1" dirty="0"/>
              <a:t>Daily activities:</a:t>
            </a:r>
            <a:r>
              <a:rPr lang="en-US" dirty="0"/>
              <a:t> Getting dressed – count everything they will put on, count fingers and toes.  Meal time – Count the plates, ask how many forks will we need if there are 4 of us? Eating smarties – make a pattern,  count stairs as you go up them, count cars as you pass by</a:t>
            </a:r>
            <a:endParaRPr lang="en-US" dirty="0">
              <a:cs typeface="Calibri" panose="020F0502020204030204"/>
            </a:endParaRPr>
          </a:p>
          <a:p>
            <a:r>
              <a:rPr lang="en-US" b="1" dirty="0"/>
              <a:t>Cook together</a:t>
            </a:r>
            <a:r>
              <a:rPr lang="en-US" dirty="0"/>
              <a:t> – discuss counting, measuring and nutrition  - bigger and smaller</a:t>
            </a:r>
            <a:endParaRPr lang="en-US" dirty="0">
              <a:cs typeface="Calibri" panose="020F0502020204030204"/>
            </a:endParaRPr>
          </a:p>
          <a:p>
            <a:r>
              <a:rPr lang="en-US" b="1" dirty="0"/>
              <a:t>Nature walks</a:t>
            </a:r>
            <a:r>
              <a:rPr lang="en-US" dirty="0"/>
              <a:t>- notice patterns in forests, streams, in the community – Count trees, count cars, etc., sort leaves/rocks/</a:t>
            </a:r>
            <a:r>
              <a:rPr lang="en-US" dirty="0" err="1"/>
              <a:t>etc</a:t>
            </a:r>
            <a:r>
              <a:rPr lang="en-US" dirty="0"/>
              <a:t> based on attributes, discuss smaller/bigger, same/different, go over, under, through</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13</a:t>
            </a:fld>
            <a:endParaRPr lang="en-US"/>
          </a:p>
        </p:txBody>
      </p:sp>
    </p:spTree>
    <p:extLst>
      <p:ext uri="{BB962C8B-B14F-4D97-AF65-F5344CB8AC3E}">
        <p14:creationId xmlns:p14="http://schemas.microsoft.com/office/powerpoint/2010/main" val="2105153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Having your child participate in critical and creative thinking is integral to preparing them for 21st Century skills.    Children will face jobs and challenges later in life that are not even imagined yet.  Being involved in critical and creative thinking develops perseverance, curiosity, and innovation.  They have to solve problems and collaborate to try to figure out what to do when they don't know what to do.  This may involve the notion of try and try again – experiencing failure and persevering.  This is where thinking outside of the box comes into play and where our future inventors and creators evolve from.  </a:t>
            </a:r>
          </a:p>
          <a:p>
            <a:r>
              <a:rPr lang="en-US" dirty="0">
                <a:cs typeface="Calibri"/>
              </a:rPr>
              <a:t>Example:  Building a boat that floats on water – using boxes, tape, sticks, paper, plastic, etc. - Question – how many marbles can it hold, how will the water impact the materials, could you make a mast?  Challenge:  Who can make a boat that can hold the most marbles? - Perseverance</a:t>
            </a:r>
          </a:p>
          <a:p>
            <a:endParaRPr lang="en-US" dirty="0">
              <a:cs typeface="Calibri"/>
            </a:endParaRPr>
          </a:p>
          <a:p>
            <a:r>
              <a:rPr lang="en-US" dirty="0">
                <a:cs typeface="Calibri"/>
              </a:rPr>
              <a:t>Things you can do to support Critical and Creative Thinking:</a:t>
            </a:r>
          </a:p>
          <a:p>
            <a:pPr marL="285750" indent="-228600">
              <a:lnSpc>
                <a:spcPct val="90000"/>
              </a:lnSpc>
              <a:spcBef>
                <a:spcPts val="1000"/>
              </a:spcBef>
              <a:buFont typeface="Arial,Sans-Serif"/>
              <a:buChar char="•"/>
            </a:pPr>
            <a:r>
              <a:rPr lang="en-US" dirty="0"/>
              <a:t>P</a:t>
            </a:r>
            <a:r>
              <a:rPr lang="en-US" b="1" dirty="0"/>
              <a:t>rovide open ended materials</a:t>
            </a:r>
            <a:r>
              <a:rPr lang="en-US" dirty="0"/>
              <a:t>  (loose parts) for creating (sticks, rocks, shells, cardboard tubes, popsicle sticks, buttons, pipe cleaners, boxes) - Not Just a Box</a:t>
            </a:r>
            <a:endParaRPr lang="en-US" dirty="0">
              <a:cs typeface="Calibri"/>
            </a:endParaRPr>
          </a:p>
          <a:p>
            <a:pPr marL="285750" indent="-228600">
              <a:lnSpc>
                <a:spcPct val="90000"/>
              </a:lnSpc>
              <a:spcBef>
                <a:spcPts val="1000"/>
              </a:spcBef>
              <a:buFont typeface="Arial,Sans-Serif"/>
              <a:buChar char="•"/>
            </a:pPr>
            <a:r>
              <a:rPr lang="en-US" b="1" dirty="0"/>
              <a:t>Plant a garden </a:t>
            </a:r>
            <a:r>
              <a:rPr lang="en-US" dirty="0"/>
              <a:t>– use rakes, shovels, seeds – connecting with the environment – how much water, how much sun, how deep</a:t>
            </a:r>
            <a:endParaRPr lang="en-US" dirty="0">
              <a:cs typeface="Calibri"/>
            </a:endParaRPr>
          </a:p>
          <a:p>
            <a:pPr marL="285750" indent="-228600">
              <a:lnSpc>
                <a:spcPct val="90000"/>
              </a:lnSpc>
              <a:spcBef>
                <a:spcPts val="1000"/>
              </a:spcBef>
              <a:buFont typeface="Arial,Sans-Serif"/>
              <a:buChar char="•"/>
            </a:pPr>
            <a:r>
              <a:rPr lang="en-US" b="1" dirty="0"/>
              <a:t>Build and create</a:t>
            </a:r>
            <a:r>
              <a:rPr lang="en-US" dirty="0"/>
              <a:t> – structures, forts, a boat that floats – a race track – test it</a:t>
            </a:r>
            <a:endParaRPr lang="en-US" dirty="0">
              <a:cs typeface="Calibri"/>
            </a:endParaRPr>
          </a:p>
          <a:p>
            <a:pPr marL="285750" indent="-228600">
              <a:lnSpc>
                <a:spcPct val="90000"/>
              </a:lnSpc>
              <a:spcBef>
                <a:spcPts val="1000"/>
              </a:spcBef>
              <a:buFont typeface="Arial,Sans-Serif"/>
              <a:buChar char="•"/>
            </a:pPr>
            <a:r>
              <a:rPr lang="en-US" b="1" dirty="0"/>
              <a:t>Make music </a:t>
            </a:r>
            <a:r>
              <a:rPr lang="en-US" dirty="0"/>
              <a:t>using pots, pans, buckets, bells, spoons</a:t>
            </a:r>
            <a:endParaRPr lang="en-US" dirty="0">
              <a:cs typeface="Calibri"/>
            </a:endParaRPr>
          </a:p>
          <a:p>
            <a:pPr marL="285750" indent="-228600">
              <a:lnSpc>
                <a:spcPct val="90000"/>
              </a:lnSpc>
              <a:spcBef>
                <a:spcPts val="1000"/>
              </a:spcBef>
              <a:buFont typeface="Arial,Sans-Serif"/>
              <a:buChar char="•"/>
            </a:pPr>
            <a:r>
              <a:rPr lang="en-US" b="1" dirty="0"/>
              <a:t>Create a dance</a:t>
            </a:r>
            <a:r>
              <a:rPr lang="en-US" dirty="0"/>
              <a:t> to your </a:t>
            </a:r>
            <a:r>
              <a:rPr lang="en-US" dirty="0" err="1"/>
              <a:t>favourite</a:t>
            </a:r>
            <a:r>
              <a:rPr lang="en-US" dirty="0"/>
              <a:t> music – perform it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14</a:t>
            </a:fld>
            <a:endParaRPr lang="en-US"/>
          </a:p>
        </p:txBody>
      </p:sp>
    </p:spTree>
    <p:extLst>
      <p:ext uri="{BB962C8B-B14F-4D97-AF65-F5344CB8AC3E}">
        <p14:creationId xmlns:p14="http://schemas.microsoft.com/office/powerpoint/2010/main" val="268016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important for children to participate in </a:t>
            </a:r>
            <a:r>
              <a:rPr lang="en-US" dirty="0" err="1">
                <a:cs typeface="Calibri"/>
              </a:rPr>
              <a:t>pyhsical</a:t>
            </a:r>
            <a:r>
              <a:rPr lang="en-US" dirty="0">
                <a:cs typeface="Calibri"/>
              </a:rPr>
              <a:t> play as it develops fine and gross motor skills, helps them to develop an awareness of body space and enhances coordination.  </a:t>
            </a:r>
            <a:endParaRPr lang="en-US"/>
          </a:p>
          <a:p>
            <a:r>
              <a:rPr lang="en-US" dirty="0">
                <a:cs typeface="Calibri"/>
              </a:rPr>
              <a:t>There has been a </a:t>
            </a:r>
            <a:r>
              <a:rPr lang="en-US" b="1" dirty="0">
                <a:cs typeface="Calibri"/>
              </a:rPr>
              <a:t>reduction in play</a:t>
            </a:r>
            <a:r>
              <a:rPr lang="en-US" dirty="0">
                <a:cs typeface="Calibri"/>
              </a:rPr>
              <a:t> and this may be a contributing factor in rising levels of childhood obesity, as well as </a:t>
            </a:r>
            <a:r>
              <a:rPr lang="en-US" b="1" dirty="0">
                <a:cs typeface="Calibri"/>
              </a:rPr>
              <a:t>increasing incidences of anxiety, stress, and depression</a:t>
            </a:r>
            <a:r>
              <a:rPr lang="en-US" dirty="0">
                <a:cs typeface="Calibri"/>
              </a:rPr>
              <a:t> in young children (Hewes, 2014).  When children are </a:t>
            </a:r>
            <a:r>
              <a:rPr lang="en-US" b="1" dirty="0">
                <a:cs typeface="Calibri"/>
              </a:rPr>
              <a:t>outside and enjoying the natural environment,</a:t>
            </a:r>
            <a:r>
              <a:rPr lang="en-US" dirty="0">
                <a:cs typeface="Calibri"/>
              </a:rPr>
              <a:t> this is another "classroom" for them to extend their learning and to build connections and appreciation of the land on which we live.  Indigenous teachings and beliefs hold that the health of a human being is tied to the health of the land they inhabit so having our children play outside, respecting their environment and appreciating all that we can learn from our "outdoor classrooms" </a:t>
            </a:r>
            <a:r>
              <a:rPr lang="en-US" b="1" dirty="0">
                <a:cs typeface="Calibri"/>
              </a:rPr>
              <a:t>supports our well being</a:t>
            </a:r>
            <a:r>
              <a:rPr lang="en-US" dirty="0">
                <a:cs typeface="Calibri"/>
              </a:rPr>
              <a:t>.</a:t>
            </a:r>
          </a:p>
          <a:p>
            <a:endParaRPr lang="en-US" dirty="0">
              <a:cs typeface="Calibri"/>
            </a:endParaRPr>
          </a:p>
          <a:p>
            <a:r>
              <a:rPr lang="en-US" dirty="0">
                <a:cs typeface="Calibri"/>
              </a:rPr>
              <a:t>Ways to support physical development:</a:t>
            </a:r>
          </a:p>
          <a:p>
            <a:r>
              <a:rPr lang="en-US" dirty="0">
                <a:cs typeface="Calibri"/>
              </a:rPr>
              <a:t>* Fine Motor Skills: Using playdough, threading beads onto pipe cleaners, making a pasta necklace, using scissors, handling crayons</a:t>
            </a:r>
            <a:endParaRPr lang="en-US" dirty="0"/>
          </a:p>
          <a:p>
            <a:r>
              <a:rPr lang="en-US" dirty="0"/>
              <a:t>* Give them plenty of opportunity to </a:t>
            </a:r>
            <a:r>
              <a:rPr lang="en-US" b="1" dirty="0"/>
              <a:t>play both inside and outside</a:t>
            </a:r>
            <a:r>
              <a:rPr lang="en-US" dirty="0"/>
              <a:t> – at least one hour per day</a:t>
            </a:r>
            <a:endParaRPr lang="en-US" dirty="0">
              <a:cs typeface="Calibri"/>
            </a:endParaRPr>
          </a:p>
          <a:p>
            <a:r>
              <a:rPr lang="en-US" dirty="0"/>
              <a:t>* </a:t>
            </a:r>
            <a:r>
              <a:rPr lang="en-US" b="1" dirty="0"/>
              <a:t>Engage in the world around you </a:t>
            </a:r>
            <a:r>
              <a:rPr lang="en-US" dirty="0"/>
              <a:t>– the forest, the park, the playground.  In the snow, the rain, in puddles</a:t>
            </a:r>
            <a:endParaRPr lang="en-US" dirty="0">
              <a:cs typeface="Calibri"/>
            </a:endParaRPr>
          </a:p>
          <a:p>
            <a:r>
              <a:rPr lang="en-US" dirty="0"/>
              <a:t>* </a:t>
            </a:r>
            <a:r>
              <a:rPr lang="en-US" b="1" dirty="0"/>
              <a:t>Screen time should be limited </a:t>
            </a:r>
            <a:r>
              <a:rPr lang="en-US" dirty="0"/>
              <a:t>to less than 1 hour per day from 2-4 and 2 hours for 5 and older.  If you are using screen time,   choose age appropriate apps/programs.  Turn off all screens during family mealtimes and other family activities</a:t>
            </a:r>
            <a:endParaRPr lang="en-US" dirty="0">
              <a:cs typeface="Calibri"/>
            </a:endParaRPr>
          </a:p>
          <a:p>
            <a:r>
              <a:rPr lang="en-US" dirty="0"/>
              <a:t>*Little ones need </a:t>
            </a:r>
            <a:r>
              <a:rPr lang="en-US" b="1" dirty="0"/>
              <a:t>lots of sleep</a:t>
            </a:r>
            <a:r>
              <a:rPr lang="en-US" dirty="0"/>
              <a:t>, usually 10-12 hours a night.  </a:t>
            </a:r>
            <a:r>
              <a:rPr lang="en-US" b="1" dirty="0"/>
              <a:t>Start turning back the clock before school starts</a:t>
            </a:r>
            <a:r>
              <a:rPr lang="en-US" dirty="0"/>
              <a:t>.</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15</a:t>
            </a:fld>
            <a:endParaRPr lang="en-US"/>
          </a:p>
        </p:txBody>
      </p:sp>
    </p:spTree>
    <p:extLst>
      <p:ext uri="{BB962C8B-B14F-4D97-AF65-F5344CB8AC3E}">
        <p14:creationId xmlns:p14="http://schemas.microsoft.com/office/powerpoint/2010/main" val="353009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cs typeface="Calibri" panose="020F0502020204030204"/>
            </a:endParaRPr>
          </a:p>
          <a:p>
            <a:pPr marL="285750" indent="-285750">
              <a:lnSpc>
                <a:spcPct val="90000"/>
              </a:lnSpc>
              <a:spcBef>
                <a:spcPts val="1000"/>
              </a:spcBef>
              <a:buFont typeface="Arial"/>
              <a:buChar char="•"/>
            </a:pPr>
            <a:r>
              <a:rPr lang="en-US" dirty="0"/>
              <a:t>There will be a gradual entry process where each day your child attends for longer periods of time .  This can take different formats but the purpose is to have your child gradually adjust to their new environment in small group sessions.    Teachers will introduce children to classroom routines and procedures so they will feel comfortable and more at ease.</a:t>
            </a:r>
            <a:endParaRPr lang="en-US" dirty="0">
              <a:cs typeface="Calibri"/>
            </a:endParaRPr>
          </a:p>
          <a:p>
            <a:pPr marL="285750" indent="-285750">
              <a:lnSpc>
                <a:spcPct val="90000"/>
              </a:lnSpc>
              <a:spcBef>
                <a:spcPts val="1000"/>
              </a:spcBef>
              <a:buFont typeface="Arial"/>
              <a:buChar char="•"/>
            </a:pPr>
            <a:r>
              <a:rPr lang="en-US" dirty="0"/>
              <a:t>The teacher(s) will want to get to know you and your child – building relationships through welcoming conversations – </a:t>
            </a:r>
          </a:p>
          <a:p>
            <a:pPr marL="285750" indent="-285750">
              <a:lnSpc>
                <a:spcPct val="90000"/>
              </a:lnSpc>
              <a:spcBef>
                <a:spcPts val="1000"/>
              </a:spcBef>
              <a:buFont typeface="Arial"/>
              <a:buChar char="•"/>
            </a:pPr>
            <a:r>
              <a:rPr lang="en-US" dirty="0"/>
              <a:t>Your child will form a bond with teachers, other children, the school community</a:t>
            </a:r>
            <a:endParaRPr lang="en-US" dirty="0">
              <a:cs typeface="Calibri"/>
            </a:endParaRPr>
          </a:p>
          <a:p>
            <a:pPr marL="285750" indent="-285750">
              <a:lnSpc>
                <a:spcPct val="90000"/>
              </a:lnSpc>
              <a:spcBef>
                <a:spcPts val="1000"/>
              </a:spcBef>
              <a:buFont typeface="Arial"/>
              <a:buChar char="•"/>
            </a:pPr>
            <a:r>
              <a:rPr lang="en-US" dirty="0">
                <a:cs typeface="Calibri"/>
              </a:rPr>
              <a:t>The school is preparing for your child's arrival and you are integral to that process - </a:t>
            </a:r>
            <a:r>
              <a:rPr lang="en-US" dirty="0"/>
              <a:t>you are their first and most important teacher</a:t>
            </a:r>
          </a:p>
          <a:p>
            <a:pPr marL="285750" indent="-285750">
              <a:lnSpc>
                <a:spcPct val="90000"/>
              </a:lnSpc>
              <a:spcBef>
                <a:spcPts val="1000"/>
              </a:spcBef>
              <a:buFont typeface="Arial"/>
              <a:buChar char="•"/>
            </a:pPr>
            <a:r>
              <a:rPr lang="en-US" dirty="0">
                <a:cs typeface="Calibri"/>
              </a:rPr>
              <a:t>We are a team, and we are eagerly preparing for your little learners arrival</a:t>
            </a:r>
          </a:p>
          <a:p>
            <a:pPr marL="285750" indent="-285750">
              <a:lnSpc>
                <a:spcPct val="90000"/>
              </a:lnSpc>
              <a:spcBef>
                <a:spcPts val="1000"/>
              </a:spcBef>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16</a:t>
            </a:fld>
            <a:endParaRPr lang="en-US"/>
          </a:p>
        </p:txBody>
      </p:sp>
    </p:spTree>
    <p:extLst>
      <p:ext uri="{BB962C8B-B14F-4D97-AF65-F5344CB8AC3E}">
        <p14:creationId xmlns:p14="http://schemas.microsoft.com/office/powerpoint/2010/main" val="195862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17</a:t>
            </a:fld>
            <a:endParaRPr lang="en-US"/>
          </a:p>
        </p:txBody>
      </p:sp>
    </p:spTree>
    <p:extLst>
      <p:ext uri="{BB962C8B-B14F-4D97-AF65-F5344CB8AC3E}">
        <p14:creationId xmlns:p14="http://schemas.microsoft.com/office/powerpoint/2010/main" val="250207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Provide a welcome and school information.</a:t>
            </a:r>
          </a:p>
        </p:txBody>
      </p:sp>
      <p:sp>
        <p:nvSpPr>
          <p:cNvPr id="4" name="Slide Number Placeholder 3"/>
          <p:cNvSpPr>
            <a:spLocks noGrp="1"/>
          </p:cNvSpPr>
          <p:nvPr>
            <p:ph type="sldNum" sz="quarter" idx="5"/>
          </p:nvPr>
        </p:nvSpPr>
        <p:spPr/>
        <p:txBody>
          <a:bodyPr/>
          <a:lstStyle/>
          <a:p>
            <a:fld id="{74494CAA-8DFE-4F29-A1E5-0E7AF3080CEE}" type="slidenum">
              <a:rPr lang="en-US"/>
              <a:t>2</a:t>
            </a:fld>
            <a:endParaRPr lang="en-US"/>
          </a:p>
        </p:txBody>
      </p:sp>
    </p:spTree>
    <p:extLst>
      <p:ext uri="{BB962C8B-B14F-4D97-AF65-F5344CB8AC3E}">
        <p14:creationId xmlns:p14="http://schemas.microsoft.com/office/powerpoint/2010/main" val="263446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Your child does not have to complete a checklist to be ready for kindergarten.  Each child enters kindergarten at various entry points.  We learn about each child -  their passions, interests, abilities, challenges and we plan our instruction to meet their needs and foster success.  Education is not a one size fits all model.   Our curriculum allows for multiple entry points and teachers are prepared to support the learning needs of all students.  What matters is building a relationship between home and school so that we work together to support our little learners and that lines of communication are always open.</a:t>
            </a:r>
          </a:p>
        </p:txBody>
      </p:sp>
      <p:sp>
        <p:nvSpPr>
          <p:cNvPr id="4" name="Slide Number Placeholder 3"/>
          <p:cNvSpPr>
            <a:spLocks noGrp="1"/>
          </p:cNvSpPr>
          <p:nvPr>
            <p:ph type="sldNum" sz="quarter" idx="5"/>
          </p:nvPr>
        </p:nvSpPr>
        <p:spPr/>
        <p:txBody>
          <a:bodyPr/>
          <a:lstStyle/>
          <a:p>
            <a:fld id="{74494CAA-8DFE-4F29-A1E5-0E7AF3080CEE}" type="slidenum">
              <a:rPr lang="en-US"/>
              <a:t>3</a:t>
            </a:fld>
            <a:endParaRPr lang="en-US"/>
          </a:p>
        </p:txBody>
      </p:sp>
    </p:spTree>
    <p:extLst>
      <p:ext uri="{BB962C8B-B14F-4D97-AF65-F5344CB8AC3E}">
        <p14:creationId xmlns:p14="http://schemas.microsoft.com/office/powerpoint/2010/main" val="64680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we know to be true.  And this is true for all children.</a:t>
            </a:r>
          </a:p>
          <a:p>
            <a:endParaRPr lang="en-US">
              <a:cs typeface="Calibri"/>
            </a:endParaRPr>
          </a:p>
          <a:p>
            <a:r>
              <a:rPr lang="en-US">
                <a:cs typeface="Calibri"/>
              </a:rPr>
              <a:t>* </a:t>
            </a:r>
            <a:r>
              <a:rPr lang="en-US"/>
              <a:t>Families are the most important teacher – You know your child best . You have the most important role in promoting your child's well being and learning.  We know this at the school and what we can learn from you is incredibly important in easing the transition into kindergarten.    Building relationships and collaborating with families is extremely important in this transition.</a:t>
            </a:r>
            <a:endParaRPr lang="en-US">
              <a:cs typeface="Calibri"/>
            </a:endParaRPr>
          </a:p>
          <a:p>
            <a:endParaRPr lang="en-US">
              <a:cs typeface="Calibri"/>
            </a:endParaRPr>
          </a:p>
          <a:p>
            <a:r>
              <a:rPr lang="en-US">
                <a:cs typeface="Calibri"/>
              </a:rPr>
              <a:t>* Each child is a gift full of potential – they have their own passions, interests, and ways of learning.  We do not have cookie cutter kids where they are all the same.  Learning is different for each child, and teachers are ready to address the unique needs of all students.  </a:t>
            </a:r>
          </a:p>
          <a:p>
            <a:endParaRPr lang="en-US">
              <a:cs typeface="Calibri"/>
            </a:endParaRPr>
          </a:p>
          <a:p>
            <a:r>
              <a:rPr lang="en-US">
                <a:cs typeface="Calibri"/>
              </a:rPr>
              <a:t>* Transitions look different for each child.  Your confident child may suddenly cling to you for comfort and be fearful of this new transition. Or, conversely, your fearful child may confidently break from you and embrace this new experience.  Some children may not exhibit separation anxiety until a few weeks into school, or some may be confident throughout the day and then meltdown during pickup.  But with lots of love and confidence in the process, they will get through this milestone experience.</a:t>
            </a:r>
            <a:endParaRPr lang="en-US"/>
          </a:p>
          <a:p>
            <a:endParaRPr lang="en-US">
              <a:cs typeface="Calibri"/>
            </a:endParaRPr>
          </a:p>
          <a:p>
            <a:r>
              <a:rPr lang="en-US">
                <a:cs typeface="Calibri"/>
              </a:rPr>
              <a:t>* Schools are ready to welcome your child.   There is no hurry to ensure they are "ready for school".  There is no entrance exam.  We are thrilled to be welcoming all children and we want to learn about them, learn with them and support them in every way as they transition into school.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4</a:t>
            </a:fld>
            <a:endParaRPr lang="en-US"/>
          </a:p>
        </p:txBody>
      </p:sp>
    </p:spTree>
    <p:extLst>
      <p:ext uri="{BB962C8B-B14F-4D97-AF65-F5344CB8AC3E}">
        <p14:creationId xmlns:p14="http://schemas.microsoft.com/office/powerpoint/2010/main" val="301755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Playmaking brings children a greater awareness and understanding of the world in which they live (Burke, 2019). It is integral to well-being and learning and is social in nature.  </a:t>
            </a:r>
          </a:p>
          <a:p>
            <a:r>
              <a:rPr lang="en-US" dirty="0"/>
              <a:t>When you enter a kindergarten class you will notice, see, hear and feel many things:</a:t>
            </a:r>
            <a:endParaRPr lang="en-US" dirty="0">
              <a:cs typeface="Calibri"/>
            </a:endParaRPr>
          </a:p>
          <a:p>
            <a:r>
              <a:rPr lang="en-US" dirty="0"/>
              <a:t>* You will </a:t>
            </a:r>
            <a:r>
              <a:rPr lang="en-US" b="1" dirty="0"/>
              <a:t>notice</a:t>
            </a:r>
            <a:r>
              <a:rPr lang="en-US" dirty="0"/>
              <a:t> books, play centers, creative materials, and science exploration tools.  </a:t>
            </a:r>
            <a:endParaRPr lang="en-US" dirty="0">
              <a:cs typeface="Calibri" panose="020F0502020204030204"/>
            </a:endParaRPr>
          </a:p>
          <a:p>
            <a:r>
              <a:rPr lang="en-US" dirty="0"/>
              <a:t>* You will </a:t>
            </a:r>
            <a:r>
              <a:rPr lang="en-US" b="1" dirty="0"/>
              <a:t>see </a:t>
            </a:r>
            <a:r>
              <a:rPr lang="en-US" dirty="0"/>
              <a:t>your child participating in many forms of play which involve creating, exploring, dramatizing, observing, building and more.   </a:t>
            </a:r>
          </a:p>
          <a:p>
            <a:pPr marL="171450" indent="-171450">
              <a:buFont typeface="Arial" panose="020B0604020202020204" pitchFamily="34" charset="0"/>
              <a:buChar char="•"/>
            </a:pPr>
            <a:r>
              <a:rPr lang="en-US" dirty="0"/>
              <a:t>You will </a:t>
            </a:r>
            <a:r>
              <a:rPr lang="en-US" b="1" dirty="0"/>
              <a:t>hear </a:t>
            </a:r>
            <a:r>
              <a:rPr lang="en-US" dirty="0"/>
              <a:t>them socializing with others as they exchanging ideas, solve problems and communicate.  </a:t>
            </a:r>
          </a:p>
          <a:p>
            <a:pPr marL="171450" indent="-171450">
              <a:buFont typeface="Arial" panose="020B0604020202020204" pitchFamily="34" charset="0"/>
              <a:buChar char="•"/>
            </a:pPr>
            <a:r>
              <a:rPr lang="en-US" dirty="0"/>
              <a:t>You will </a:t>
            </a:r>
            <a:r>
              <a:rPr lang="en-US" b="1" dirty="0"/>
              <a:t>hear</a:t>
            </a:r>
            <a:r>
              <a:rPr lang="en-US" dirty="0"/>
              <a:t> them asking questions and express delight as they create something new.  </a:t>
            </a:r>
          </a:p>
          <a:p>
            <a:r>
              <a:rPr lang="en-US" dirty="0"/>
              <a:t>* And you will </a:t>
            </a:r>
            <a:r>
              <a:rPr lang="en-US" b="1" dirty="0"/>
              <a:t>feel</a:t>
            </a:r>
            <a:r>
              <a:rPr lang="en-US" dirty="0"/>
              <a:t> a mix of emotions as your child embarks on this new journey.</a:t>
            </a:r>
            <a:endParaRPr lang="en-US" dirty="0">
              <a:cs typeface="Calibri" panose="020F0502020204030204"/>
            </a:endParaRPr>
          </a:p>
          <a:p>
            <a:endParaRPr lang="en-US" dirty="0">
              <a:cs typeface="Calibri" panose="020F0502020204030204"/>
            </a:endParaRPr>
          </a:p>
          <a:p>
            <a:r>
              <a:rPr lang="en-US" dirty="0">
                <a:cs typeface="Calibri" panose="020F0502020204030204"/>
              </a:rPr>
              <a:t>The new Early Learning Framework is from 0-8 and play is embedded in all early learning and beyond.  Older children tinker, create, explore.</a:t>
            </a:r>
          </a:p>
          <a:p>
            <a:endParaRPr lang="en-US" dirty="0"/>
          </a:p>
          <a:p>
            <a:r>
              <a:rPr lang="en-US" dirty="0"/>
              <a:t> Play can reduce stress, increase calmness, maintain social and emotional equilibrium, build coping skills and resilience, produce subjective feelings of well-being.  Children's play promotes optimal language development, thinking skills, creativity, and physical, social and emotional skills in early and middle childhood (Early Learning Framework).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5</a:t>
            </a:fld>
            <a:endParaRPr lang="en-US"/>
          </a:p>
        </p:txBody>
      </p:sp>
    </p:spTree>
    <p:extLst>
      <p:ext uri="{BB962C8B-B14F-4D97-AF65-F5344CB8AC3E}">
        <p14:creationId xmlns:p14="http://schemas.microsoft.com/office/powerpoint/2010/main" val="189536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Learning involves engaging young minds to take risks, explore, grow and communicate.</a:t>
            </a:r>
          </a:p>
        </p:txBody>
      </p:sp>
      <p:sp>
        <p:nvSpPr>
          <p:cNvPr id="4" name="Slide Number Placeholder 3"/>
          <p:cNvSpPr>
            <a:spLocks noGrp="1"/>
          </p:cNvSpPr>
          <p:nvPr>
            <p:ph type="sldNum" sz="quarter" idx="5"/>
          </p:nvPr>
        </p:nvSpPr>
        <p:spPr/>
        <p:txBody>
          <a:bodyPr/>
          <a:lstStyle/>
          <a:p>
            <a:fld id="{74494CAA-8DFE-4F29-A1E5-0E7AF3080CEE}" type="slidenum">
              <a:rPr lang="en-US"/>
              <a:t>6</a:t>
            </a:fld>
            <a:endParaRPr lang="en-US"/>
          </a:p>
        </p:txBody>
      </p:sp>
    </p:spTree>
    <p:extLst>
      <p:ext uri="{BB962C8B-B14F-4D97-AF65-F5344CB8AC3E}">
        <p14:creationId xmlns:p14="http://schemas.microsoft.com/office/powerpoint/2010/main" val="99351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Children learn in mind, body and spirit (ELF).  </a:t>
            </a:r>
            <a:endParaRPr lang="en-US"/>
          </a:p>
          <a:p>
            <a:r>
              <a:rPr lang="en-US" dirty="0"/>
              <a:t> * Learning involves supporting the whole child – social/emotional, cognitive, language/communication, physical.    It is </a:t>
            </a:r>
            <a:r>
              <a:rPr lang="en-US" dirty="0" err="1"/>
              <a:t>focussed</a:t>
            </a:r>
            <a:r>
              <a:rPr lang="en-US" dirty="0"/>
              <a:t> on building relationships, on connectedness and fostering a sense of community.</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7</a:t>
            </a:fld>
            <a:endParaRPr lang="en-US"/>
          </a:p>
        </p:txBody>
      </p:sp>
    </p:spTree>
    <p:extLst>
      <p:ext uri="{BB962C8B-B14F-4D97-AF65-F5344CB8AC3E}">
        <p14:creationId xmlns:p14="http://schemas.microsoft.com/office/powerpoint/2010/main" val="3086591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learned so much over the years. </a:t>
            </a:r>
            <a:r>
              <a:rPr lang="en-US" dirty="0"/>
              <a:t>The heart and mind are connected (FPPL) and we must foster a sense of safety, security and well-being in order for children to be able to learn.   </a:t>
            </a:r>
          </a:p>
          <a:p>
            <a:endParaRPr lang="en-US" dirty="0">
              <a:cs typeface="Calibri"/>
            </a:endParaRPr>
          </a:p>
          <a:p>
            <a:r>
              <a:rPr lang="en-US" dirty="0">
                <a:cs typeface="Calibri"/>
              </a:rPr>
              <a:t>Having your child feel a sense of well-being and belonging is integral to success.  Research has proven that a focus in SEL during the early years can have long-lasting positive effects on our mental health, in school, in society and the economy. (CASEL).  If we have strong SEL foundations in the early years, academic performance increases by 11% and students with good SEL skills have better attendance, improved </a:t>
            </a:r>
            <a:r>
              <a:rPr lang="en-US" dirty="0" err="1">
                <a:cs typeface="Calibri"/>
              </a:rPr>
              <a:t>behaviour</a:t>
            </a:r>
            <a:r>
              <a:rPr lang="en-US" dirty="0">
                <a:cs typeface="Calibri"/>
              </a:rPr>
              <a:t>, higher graduation rates and better self –awareness.  </a:t>
            </a:r>
            <a:endParaRPr lang="en-US" dirty="0"/>
          </a:p>
          <a:p>
            <a:endParaRPr lang="en-US" dirty="0">
              <a:cs typeface="Calibri"/>
            </a:endParaRPr>
          </a:p>
          <a:p>
            <a:r>
              <a:rPr lang="en-US" dirty="0">
                <a:cs typeface="Calibri"/>
              </a:rPr>
              <a:t>There are 5 areas we focus on to support SEL</a:t>
            </a:r>
          </a:p>
          <a:p>
            <a:r>
              <a:rPr lang="en-US" dirty="0">
                <a:cs typeface="Calibri"/>
              </a:rPr>
              <a:t>* Self Awareness – understanding self (strengths, challenges, emotions)</a:t>
            </a:r>
          </a:p>
          <a:p>
            <a:r>
              <a:rPr lang="en-US" dirty="0">
                <a:cs typeface="Calibri"/>
              </a:rPr>
              <a:t>* Self Management – managing emotions and </a:t>
            </a:r>
            <a:r>
              <a:rPr lang="en-US" dirty="0" err="1">
                <a:cs typeface="Calibri"/>
              </a:rPr>
              <a:t>behaviours</a:t>
            </a:r>
            <a:endParaRPr lang="en-US" dirty="0">
              <a:cs typeface="Calibri"/>
            </a:endParaRPr>
          </a:p>
          <a:p>
            <a:r>
              <a:rPr lang="en-US" dirty="0">
                <a:cs typeface="Calibri"/>
              </a:rPr>
              <a:t>* Social Awareness – understanding and empathy for others</a:t>
            </a:r>
          </a:p>
          <a:p>
            <a:r>
              <a:rPr lang="en-US" dirty="0">
                <a:cs typeface="Calibri"/>
              </a:rPr>
              <a:t>* Relational Skills – Positive relationships, teamwork, dealing with conflict</a:t>
            </a:r>
          </a:p>
          <a:p>
            <a:r>
              <a:rPr lang="en-US" dirty="0">
                <a:cs typeface="Calibri"/>
              </a:rPr>
              <a:t>* Responsible Decision Making – Making the right choices (constructive/ethical)</a:t>
            </a:r>
          </a:p>
          <a:p>
            <a:endParaRPr lang="en-US" dirty="0">
              <a:cs typeface="Calibri"/>
            </a:endParaRPr>
          </a:p>
          <a:p>
            <a:r>
              <a:rPr lang="en-US" b="1" dirty="0">
                <a:cs typeface="Calibri"/>
              </a:rPr>
              <a:t>Things you can do to support SEL:</a:t>
            </a:r>
          </a:p>
          <a:p>
            <a:pPr>
              <a:lnSpc>
                <a:spcPct val="90000"/>
              </a:lnSpc>
              <a:spcBef>
                <a:spcPts val="1000"/>
              </a:spcBef>
            </a:pPr>
            <a:endParaRPr lang="en-US" dirty="0">
              <a:cs typeface="Calibri"/>
            </a:endParaRPr>
          </a:p>
          <a:p>
            <a:pPr marL="285750" indent="-285750">
              <a:lnSpc>
                <a:spcPct val="90000"/>
              </a:lnSpc>
              <a:spcBef>
                <a:spcPts val="1000"/>
              </a:spcBef>
              <a:buFont typeface="Arial,Sans-Serif"/>
              <a:buChar char="•"/>
            </a:pPr>
            <a:r>
              <a:rPr lang="en-US" b="1" dirty="0"/>
              <a:t>Learning is socially constructed.  Games and other forms of collaborative playing </a:t>
            </a:r>
            <a:r>
              <a:rPr lang="en-US" dirty="0"/>
              <a:t>are crucial for self-regulation. Important concepts, such as sharing, waiting one's turn, following directions, not being too rough, and controlling frustrations are all learned through play.  It helps children learn to communicate, cooperate, understand emotions and recognize the emotions of others.</a:t>
            </a:r>
            <a:endParaRPr lang="en-US" dirty="0">
              <a:cs typeface="Calibri"/>
            </a:endParaRPr>
          </a:p>
          <a:p>
            <a:pPr marL="285750" indent="-285750">
              <a:lnSpc>
                <a:spcPct val="90000"/>
              </a:lnSpc>
              <a:spcBef>
                <a:spcPts val="1000"/>
              </a:spcBef>
              <a:buFont typeface="Arial,Sans-Serif"/>
              <a:buChar char="•"/>
            </a:pPr>
            <a:endParaRPr lang="en-US" dirty="0"/>
          </a:p>
          <a:p>
            <a:pPr marL="285750" indent="-285750">
              <a:lnSpc>
                <a:spcPct val="90000"/>
              </a:lnSpc>
              <a:spcBef>
                <a:spcPts val="1000"/>
              </a:spcBef>
              <a:buFont typeface="Arial,Sans-Serif"/>
              <a:buChar char="•"/>
            </a:pPr>
            <a:r>
              <a:rPr lang="en-US" b="1" dirty="0"/>
              <a:t>Encourage your child to take risks</a:t>
            </a:r>
            <a:r>
              <a:rPr lang="en-US" dirty="0"/>
              <a:t> – climb on the playground, play with a new friend, try something new, visit a place they've never been before – this builds confidence and a sense of safety and security</a:t>
            </a:r>
            <a:endParaRPr lang="en-US" dirty="0">
              <a:cs typeface="Calibri"/>
            </a:endParaRPr>
          </a:p>
          <a:p>
            <a:pPr marL="285750" indent="-285750">
              <a:lnSpc>
                <a:spcPct val="90000"/>
              </a:lnSpc>
              <a:spcBef>
                <a:spcPts val="1000"/>
              </a:spcBef>
              <a:buFont typeface="Arial,Sans-Serif"/>
              <a:buChar char="•"/>
            </a:pPr>
            <a:endParaRPr lang="en-US" dirty="0"/>
          </a:p>
          <a:p>
            <a:pPr marL="285750" indent="-285750">
              <a:lnSpc>
                <a:spcPct val="90000"/>
              </a:lnSpc>
              <a:spcBef>
                <a:spcPts val="1000"/>
              </a:spcBef>
              <a:buFont typeface="Arial,Sans-Serif"/>
              <a:buChar char="•"/>
            </a:pPr>
            <a:r>
              <a:rPr lang="en-US" b="1" dirty="0"/>
              <a:t>Allow your child to experience failure, disappointment or setbacks</a:t>
            </a:r>
            <a:r>
              <a:rPr lang="en-US" dirty="0"/>
              <a:t>.  This provides an opportunity to identify emotions and work through them.  It also provides an opportunity to discuss effective problem solving strategies and work through them together.  Your child will develop perseverance and resilience and learn how to navigate when things don't go their way.   This might involve loosing at a game, not getting the toy they want, or having a disagreement with a friend.  These are all opportunities to listen to your child and model, discuss and support their feelings. </a:t>
            </a:r>
            <a:endParaRPr lang="en-US" dirty="0">
              <a:cs typeface="Calibri"/>
            </a:endParaRPr>
          </a:p>
          <a:p>
            <a:pPr marL="285750" indent="-285750">
              <a:lnSpc>
                <a:spcPct val="90000"/>
              </a:lnSpc>
              <a:spcBef>
                <a:spcPts val="1000"/>
              </a:spcBef>
              <a:buFont typeface="Arial,Sans-Serif"/>
              <a:buChar char="•"/>
            </a:pPr>
            <a:endParaRPr lang="en-US" dirty="0"/>
          </a:p>
          <a:p>
            <a:pPr marL="285750" indent="-285750">
              <a:lnSpc>
                <a:spcPct val="90000"/>
              </a:lnSpc>
              <a:spcBef>
                <a:spcPts val="1000"/>
              </a:spcBef>
              <a:buFont typeface="Arial,Sans-Serif"/>
              <a:buChar char="•"/>
            </a:pPr>
            <a:r>
              <a:rPr lang="en-US" dirty="0"/>
              <a:t>When children are able to recognize feelings and emotions in themselves, they are more capable of seeing and recognizing feelings in others and this developing a sense of empathy and understanding- </a:t>
            </a:r>
          </a:p>
          <a:p>
            <a:pPr marL="285750" indent="-285750">
              <a:lnSpc>
                <a:spcPct val="90000"/>
              </a:lnSpc>
              <a:spcBef>
                <a:spcPts val="1000"/>
              </a:spcBef>
              <a:buFont typeface="Arial,Sans-Serif"/>
              <a:buChar char="•"/>
            </a:pPr>
            <a:endParaRPr lang="en-US" b="1" dirty="0">
              <a:cs typeface="Calibri"/>
            </a:endParaRPr>
          </a:p>
          <a:p>
            <a:pPr marL="285750" indent="-285750">
              <a:lnSpc>
                <a:spcPct val="90000"/>
              </a:lnSpc>
              <a:spcBef>
                <a:spcPts val="1000"/>
              </a:spcBef>
              <a:buFont typeface="Arial"/>
              <a:buChar char="•"/>
            </a:pPr>
            <a:r>
              <a:rPr lang="en-US" dirty="0"/>
              <a:t>Acknowledging and taking care of your own feelings will help you find that calm, confident parent inside of yourself that your child is going to need during this transition.  </a:t>
            </a:r>
            <a:r>
              <a:rPr lang="en-US" b="1" dirty="0"/>
              <a:t> </a:t>
            </a:r>
            <a:endParaRPr lang="en-US" b="1"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4494CAA-8DFE-4F29-A1E5-0E7AF3080CEE}" type="slidenum">
              <a:rPr lang="en-US"/>
              <a:t>8</a:t>
            </a:fld>
            <a:endParaRPr lang="en-US"/>
          </a:p>
        </p:txBody>
      </p:sp>
    </p:spTree>
    <p:extLst>
      <p:ext uri="{BB962C8B-B14F-4D97-AF65-F5344CB8AC3E}">
        <p14:creationId xmlns:p14="http://schemas.microsoft.com/office/powerpoint/2010/main" val="288369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All children learn and acquire oral language, literacy, numeracy and critical and creative thinking skills at different rates and move through stages at different speeds.   Allowing children opportunities to PLAY will enhance their cognitive skills and help them make sense of the world.</a:t>
            </a:r>
          </a:p>
        </p:txBody>
      </p:sp>
      <p:sp>
        <p:nvSpPr>
          <p:cNvPr id="4" name="Slide Number Placeholder 3"/>
          <p:cNvSpPr>
            <a:spLocks noGrp="1"/>
          </p:cNvSpPr>
          <p:nvPr>
            <p:ph type="sldNum" sz="quarter" idx="5"/>
          </p:nvPr>
        </p:nvSpPr>
        <p:spPr/>
        <p:txBody>
          <a:bodyPr/>
          <a:lstStyle/>
          <a:p>
            <a:fld id="{74494CAA-8DFE-4F29-A1E5-0E7AF3080CEE}" type="slidenum">
              <a:rPr lang="en-US"/>
              <a:t>9</a:t>
            </a:fld>
            <a:endParaRPr lang="en-US"/>
          </a:p>
        </p:txBody>
      </p:sp>
    </p:spTree>
    <p:extLst>
      <p:ext uri="{BB962C8B-B14F-4D97-AF65-F5344CB8AC3E}">
        <p14:creationId xmlns:p14="http://schemas.microsoft.com/office/powerpoint/2010/main" val="4211710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sychlopaedia.org/learning-and-development/teaching-children-how-to-cope-with-lifes-challeng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theconversation.com/how-to-tell-if-your-child-has-a-speech-or-language-impairment-3176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s://ninadavis.me/2011/02/28/day-12-of-formal-education-for-my-prep-students-4-5-year-olds-independent-writing-recount-journal-amazing/" TargetMode="External"/><Relationship Id="rId5" Type="http://schemas.openxmlformats.org/officeDocument/2006/relationships/image" Target="../media/image18.jpeg"/><Relationship Id="rId4" Type="http://schemas.openxmlformats.org/officeDocument/2006/relationships/hyperlink" Target="http://cute-pictures.blogspot.com/2010/01/kids-playing-reading-writing-doing.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creativecommons.org/licenses/by-nd/3.0/" TargetMode="External"/><Relationship Id="rId4" Type="http://schemas.openxmlformats.org/officeDocument/2006/relationships/hyperlink" Target="http://regardingnannies.com/category/tuesday-tip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www.childandfamilyblog.com/early-childhood-development/math-parents-number-gam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iteachkinderkids.blogspot.com/2012/04/m-is-for-math.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news.schoolsdo.org/2018/01/diversity-inclusion-reduce-delinquent-behavio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autismodiario.org/2011/02/12/%C2%BFcomo-medir-la-felicidad-de-las-personas-con-autism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seeducator.wordpres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bebeunico.blogspot.com/2010/11/no-mas-mitos-sobre-el-hijo-unico.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commons.wikimedia.org/wiki/File:Painting_kid.jpg" TargetMode="External"/><Relationship Id="rId5" Type="http://schemas.openxmlformats.org/officeDocument/2006/relationships/image" Target="../media/image8.jpeg"/><Relationship Id="rId4" Type="http://schemas.openxmlformats.org/officeDocument/2006/relationships/hyperlink" Target="https://leadershipfreak.wordpress.com/2012/07/17/something-harder-than-believing-in-yoursel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javiermegias.com/blog/2012/07/20-cosas-que-podemos-aprender-de-los-ninos-para-ser-mas-creativos/"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www.louisvillefamilyfun.net/2014/06/review-of-home-depot-kids-workshop-in.html"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www.iran-daily.com/News/192966.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ellintentionedindecision.blogspot.com/2015_04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holding a baby&#10;&#10;Description generated with high confidence">
            <a:extLst>
              <a:ext uri="{FF2B5EF4-FFF2-40B4-BE49-F238E27FC236}">
                <a16:creationId xmlns:a16="http://schemas.microsoft.com/office/drawing/2014/main" id="{6D36D253-D6FB-4FFE-8B4D-063BD2AF99A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0180"/>
          <a:stretch/>
        </p:blipFill>
        <p:spPr>
          <a:xfrm>
            <a:off x="20" y="10"/>
            <a:ext cx="12191980" cy="4571990"/>
          </a:xfrm>
          <a:prstGeom prst="rect">
            <a:avLst/>
          </a:prstGeom>
        </p:spPr>
      </p:pic>
      <p:sp>
        <p:nvSpPr>
          <p:cNvPr id="11" name="Rectangle 10">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433136" y="5091762"/>
            <a:ext cx="7834193" cy="1264588"/>
          </a:xfrm>
        </p:spPr>
        <p:txBody>
          <a:bodyPr anchor="ctr">
            <a:normAutofit fontScale="90000"/>
          </a:bodyPr>
          <a:lstStyle/>
          <a:p>
            <a:r>
              <a:rPr lang="en-US" dirty="0">
                <a:cs typeface="Calibri Light"/>
              </a:rPr>
              <a:t>Welcome to Kindergarten</a:t>
            </a:r>
            <a:br>
              <a:rPr lang="en-US" dirty="0">
                <a:cs typeface="Calibri Light"/>
              </a:rPr>
            </a:br>
            <a:r>
              <a:rPr lang="en-US" sz="4400" dirty="0">
                <a:cs typeface="Calibri Light"/>
              </a:rPr>
              <a:t>Big Steps for Little Learners</a:t>
            </a:r>
            <a:endParaRPr lang="en-US" sz="4400" dirty="0"/>
          </a:p>
        </p:txBody>
      </p:sp>
      <p:sp>
        <p:nvSpPr>
          <p:cNvPr id="3" name="Subtitle 2"/>
          <p:cNvSpPr>
            <a:spLocks noGrp="1"/>
          </p:cNvSpPr>
          <p:nvPr>
            <p:ph type="subTitle" idx="1"/>
          </p:nvPr>
        </p:nvSpPr>
        <p:spPr>
          <a:xfrm>
            <a:off x="8499107" y="5091763"/>
            <a:ext cx="2974207" cy="1264587"/>
          </a:xfrm>
        </p:spPr>
        <p:txBody>
          <a:bodyPr vert="horz" lIns="91440" tIns="45720" rIns="91440" bIns="45720" rtlCol="0" anchor="ctr">
            <a:normAutofit/>
          </a:bodyPr>
          <a:lstStyle/>
          <a:p>
            <a:pPr algn="l"/>
            <a:endParaRPr lang="en-US" sz="2000" dirty="0">
              <a:cs typeface="Calibri"/>
            </a:endParaRPr>
          </a:p>
        </p:txBody>
      </p:sp>
      <p:cxnSp>
        <p:nvCxnSpPr>
          <p:cNvPr id="13" name="Straight Connector 1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9">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31">
            <a:extLst>
              <a:ext uri="{FF2B5EF4-FFF2-40B4-BE49-F238E27FC236}">
                <a16:creationId xmlns:a16="http://schemas.microsoft.com/office/drawing/2014/main" id="{CFFF0275-505B-46E2-954C-0F9BBCC06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7765937" cy="5696020"/>
          </a:xfrm>
          <a:custGeom>
            <a:avLst/>
            <a:gdLst>
              <a:gd name="connsiteX0" fmla="*/ 0 w 7765937"/>
              <a:gd name="connsiteY0" fmla="*/ 0 h 5696020"/>
              <a:gd name="connsiteX1" fmla="*/ 7765937 w 7765937"/>
              <a:gd name="connsiteY1" fmla="*/ 0 h 5696020"/>
              <a:gd name="connsiteX2" fmla="*/ 5002657 w 7765937"/>
              <a:gd name="connsiteY2" fmla="*/ 5696020 h 5696020"/>
              <a:gd name="connsiteX3" fmla="*/ 0 w 7765937"/>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765937" h="5696020">
                <a:moveTo>
                  <a:pt x="0" y="0"/>
                </a:moveTo>
                <a:lnTo>
                  <a:pt x="7765937" y="0"/>
                </a:lnTo>
                <a:lnTo>
                  <a:pt x="5002657"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1BD7F95D-76B5-4B94-893F-834870D3B26A}"/>
              </a:ext>
            </a:extLst>
          </p:cNvPr>
          <p:cNvSpPr>
            <a:spLocks noGrp="1"/>
          </p:cNvSpPr>
          <p:nvPr>
            <p:ph type="title"/>
          </p:nvPr>
        </p:nvSpPr>
        <p:spPr>
          <a:xfrm>
            <a:off x="838200" y="914400"/>
            <a:ext cx="5111496" cy="1097280"/>
          </a:xfrm>
        </p:spPr>
        <p:txBody>
          <a:bodyPr vert="horz" lIns="91440" tIns="45720" rIns="91440" bIns="45720" rtlCol="0" anchor="ctr">
            <a:normAutofit/>
          </a:bodyPr>
          <a:lstStyle/>
          <a:p>
            <a:pPr algn="ctr"/>
            <a:r>
              <a:rPr lang="en-US" sz="3400" dirty="0">
                <a:solidFill>
                  <a:srgbClr val="FFFFFF"/>
                </a:solidFill>
              </a:rPr>
              <a:t> </a:t>
            </a:r>
            <a:r>
              <a:rPr lang="en-US" sz="3400" kern="1200" dirty="0">
                <a:solidFill>
                  <a:srgbClr val="FFFFFF"/>
                </a:solidFill>
                <a:latin typeface="+mj-lt"/>
                <a:ea typeface="+mj-ea"/>
                <a:cs typeface="+mj-cs"/>
              </a:rPr>
              <a:t>Communication and Oral Language</a:t>
            </a:r>
            <a:endParaRPr lang="en-US" dirty="0">
              <a:ea typeface="+mj-ea"/>
              <a:cs typeface="+mj-cs"/>
            </a:endParaRPr>
          </a:p>
        </p:txBody>
      </p:sp>
      <p:sp>
        <p:nvSpPr>
          <p:cNvPr id="4" name="Text Placeholder 3">
            <a:extLst>
              <a:ext uri="{FF2B5EF4-FFF2-40B4-BE49-F238E27FC236}">
                <a16:creationId xmlns:a16="http://schemas.microsoft.com/office/drawing/2014/main" id="{46053A59-9412-4035-8D14-DA4E7B781422}"/>
              </a:ext>
            </a:extLst>
          </p:cNvPr>
          <p:cNvSpPr>
            <a:spLocks noGrp="1"/>
          </p:cNvSpPr>
          <p:nvPr>
            <p:ph type="body" sz="half" idx="2"/>
          </p:nvPr>
        </p:nvSpPr>
        <p:spPr>
          <a:xfrm>
            <a:off x="838199" y="2331720"/>
            <a:ext cx="4379976" cy="3547872"/>
          </a:xfrm>
        </p:spPr>
        <p:txBody>
          <a:bodyPr vert="horz" lIns="91440" tIns="45720" rIns="91440" bIns="45720" rtlCol="0" anchor="t">
            <a:normAutofit/>
          </a:bodyPr>
          <a:lstStyle/>
          <a:p>
            <a:pPr marL="285750" indent="-228600">
              <a:buFont typeface="Arial" panose="020B0604020202020204" pitchFamily="34" charset="0"/>
              <a:buChar char="•"/>
            </a:pPr>
            <a:r>
              <a:rPr lang="en-US" sz="2000"/>
              <a:t>Speaking</a:t>
            </a:r>
          </a:p>
          <a:p>
            <a:pPr marL="285750" indent="-228600">
              <a:buFont typeface="Arial" panose="020B0604020202020204" pitchFamily="34" charset="0"/>
              <a:buChar char="•"/>
            </a:pPr>
            <a:r>
              <a:rPr lang="en-US" sz="2000"/>
              <a:t>Listening</a:t>
            </a:r>
          </a:p>
          <a:p>
            <a:pPr marL="285750" indent="-228600">
              <a:buFont typeface="Arial" panose="020B0604020202020204" pitchFamily="34" charset="0"/>
              <a:buChar char="•"/>
            </a:pPr>
            <a:r>
              <a:rPr lang="en-US" sz="2000"/>
              <a:t>Sharing</a:t>
            </a:r>
          </a:p>
          <a:p>
            <a:pPr marL="285750" indent="-228600">
              <a:buFont typeface="Arial" panose="020B0604020202020204" pitchFamily="34" charset="0"/>
              <a:buChar char="•"/>
            </a:pPr>
            <a:r>
              <a:rPr lang="en-US" sz="2000"/>
              <a:t>Communicating</a:t>
            </a:r>
          </a:p>
          <a:p>
            <a:pPr marL="285750" indent="-228600">
              <a:buFont typeface="Arial" panose="020B0604020202020204" pitchFamily="34" charset="0"/>
              <a:buChar char="•"/>
            </a:pPr>
            <a:r>
              <a:rPr lang="en-US" sz="2000"/>
              <a:t>Socializing</a:t>
            </a:r>
          </a:p>
          <a:p>
            <a:pPr marL="285750" indent="-228600">
              <a:buFont typeface="Arial" panose="020B0604020202020204" pitchFamily="34" charset="0"/>
              <a:buChar char="•"/>
            </a:pPr>
            <a:r>
              <a:rPr lang="en-US" sz="2000"/>
              <a:t>Negotiating</a:t>
            </a:r>
          </a:p>
        </p:txBody>
      </p:sp>
      <p:pic>
        <p:nvPicPr>
          <p:cNvPr id="17" name="Picture 18" descr="A picture containing person, indoor, young, boy&#10;&#10;Description generated with very high confidence">
            <a:extLst>
              <a:ext uri="{FF2B5EF4-FFF2-40B4-BE49-F238E27FC236}">
                <a16:creationId xmlns:a16="http://schemas.microsoft.com/office/drawing/2014/main" id="{70271FB5-17CF-42F6-8AFA-BFC7186C7AFC}"/>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5367" r="1" b="1"/>
          <a:stretch/>
        </p:blipFill>
        <p:spPr>
          <a:xfrm>
            <a:off x="7504980" y="2567073"/>
            <a:ext cx="4097547" cy="2384465"/>
          </a:xfrm>
          <a:prstGeom prst="rect">
            <a:avLst/>
          </a:prstGeom>
        </p:spPr>
      </p:pic>
    </p:spTree>
    <p:extLst>
      <p:ext uri="{BB962C8B-B14F-4D97-AF65-F5344CB8AC3E}">
        <p14:creationId xmlns:p14="http://schemas.microsoft.com/office/powerpoint/2010/main" val="10562647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6E1B-8CEF-48EC-88BF-4350E718A30A}"/>
              </a:ext>
            </a:extLst>
          </p:cNvPr>
          <p:cNvSpPr>
            <a:spLocks noGrp="1"/>
          </p:cNvSpPr>
          <p:nvPr>
            <p:ph type="title"/>
          </p:nvPr>
        </p:nvSpPr>
        <p:spPr/>
        <p:txBody>
          <a:bodyPr/>
          <a:lstStyle/>
          <a:p>
            <a:pPr algn="ctr"/>
            <a:r>
              <a:rPr lang="en-US">
                <a:cs typeface="Calibri Light"/>
              </a:rPr>
              <a:t> Emergent Writing</a:t>
            </a:r>
            <a:br>
              <a:rPr lang="en-US">
                <a:cs typeface="Calibri Light"/>
              </a:rPr>
            </a:br>
            <a:endParaRPr lang="en-US">
              <a:cs typeface="Calibri Light"/>
            </a:endParaRPr>
          </a:p>
        </p:txBody>
      </p:sp>
      <p:sp>
        <p:nvSpPr>
          <p:cNvPr id="3" name="Content Placeholder 2">
            <a:extLst>
              <a:ext uri="{FF2B5EF4-FFF2-40B4-BE49-F238E27FC236}">
                <a16:creationId xmlns:a16="http://schemas.microsoft.com/office/drawing/2014/main" id="{E985BFC5-DBF3-4217-B237-4273DDB58C69}"/>
              </a:ext>
            </a:extLst>
          </p:cNvPr>
          <p:cNvSpPr>
            <a:spLocks noGrp="1"/>
          </p:cNvSpPr>
          <p:nvPr>
            <p:ph idx="1"/>
          </p:nvPr>
        </p:nvSpPr>
        <p:spPr/>
        <p:txBody>
          <a:bodyPr vert="horz" lIns="91440" tIns="45720" rIns="91440" bIns="45720" rtlCol="0" anchor="t">
            <a:normAutofit/>
          </a:bodyPr>
          <a:lstStyle/>
          <a:p>
            <a:pPr marL="0" indent="0">
              <a:buNone/>
            </a:pPr>
            <a:endParaRPr lang="en-US">
              <a:ea typeface="+mn-lt"/>
              <a:cs typeface="+mn-lt"/>
            </a:endParaRPr>
          </a:p>
          <a:p>
            <a:endParaRPr lang="en-US">
              <a:cs typeface="Calibri"/>
            </a:endParaRPr>
          </a:p>
        </p:txBody>
      </p:sp>
      <p:sp>
        <p:nvSpPr>
          <p:cNvPr id="4" name="Text Placeholder 3">
            <a:extLst>
              <a:ext uri="{FF2B5EF4-FFF2-40B4-BE49-F238E27FC236}">
                <a16:creationId xmlns:a16="http://schemas.microsoft.com/office/drawing/2014/main" id="{5048759F-ABEE-486C-BC64-86CEDC1B7B61}"/>
              </a:ext>
            </a:extLst>
          </p:cNvPr>
          <p:cNvSpPr>
            <a:spLocks noGrp="1"/>
          </p:cNvSpPr>
          <p:nvPr>
            <p:ph type="body" sz="half" idx="2"/>
          </p:nvPr>
        </p:nvSpPr>
        <p:spPr/>
        <p:txBody>
          <a:bodyPr vert="horz" lIns="91440" tIns="45720" rIns="91440" bIns="45720" rtlCol="0" anchor="t">
            <a:normAutofit/>
          </a:bodyPr>
          <a:lstStyle/>
          <a:p>
            <a:pPr marL="285750" indent="-285750">
              <a:buChar char="•"/>
            </a:pPr>
            <a:r>
              <a:rPr lang="en-US">
                <a:cs typeface="Calibri" panose="020F0502020204030204"/>
              </a:rPr>
              <a:t>Drawing</a:t>
            </a:r>
          </a:p>
          <a:p>
            <a:pPr marL="285750" indent="-285750">
              <a:buChar char="•"/>
            </a:pPr>
            <a:r>
              <a:rPr lang="en-US">
                <a:cs typeface="Calibri" panose="020F0502020204030204"/>
              </a:rPr>
              <a:t>Scribbling</a:t>
            </a:r>
          </a:p>
          <a:p>
            <a:pPr marL="285750" indent="-285750">
              <a:buChar char="•"/>
            </a:pPr>
            <a:r>
              <a:rPr lang="en-US">
                <a:cs typeface="Calibri" panose="020F0502020204030204"/>
              </a:rPr>
              <a:t>Forms that resemble letters</a:t>
            </a:r>
          </a:p>
          <a:p>
            <a:pPr marL="285750" indent="-285750">
              <a:buChar char="•"/>
            </a:pPr>
            <a:r>
              <a:rPr lang="en-US">
                <a:cs typeface="Calibri" panose="020F0502020204030204"/>
              </a:rPr>
              <a:t>Random Letters</a:t>
            </a:r>
          </a:p>
          <a:p>
            <a:pPr marL="285750" indent="-285750">
              <a:buChar char="•"/>
            </a:pPr>
            <a:r>
              <a:rPr lang="en-US">
                <a:cs typeface="Calibri" panose="020F0502020204030204"/>
              </a:rPr>
              <a:t>One letter to represent a word</a:t>
            </a:r>
          </a:p>
          <a:p>
            <a:pPr marL="285750" indent="-285750">
              <a:buChar char="•"/>
            </a:pPr>
            <a:r>
              <a:rPr lang="en-US">
                <a:cs typeface="Calibri" panose="020F0502020204030204"/>
              </a:rPr>
              <a:t>Familiar words</a:t>
            </a:r>
          </a:p>
          <a:p>
            <a:pPr marL="285750" indent="-285750">
              <a:buChar char="•"/>
            </a:pPr>
            <a:endParaRPr lang="en-US">
              <a:cs typeface="Calibri" panose="020F0502020204030204"/>
            </a:endParaRPr>
          </a:p>
          <a:p>
            <a:pPr marL="285750" indent="-285750">
              <a:buChar char="•"/>
            </a:pPr>
            <a:endParaRPr lang="en-US">
              <a:cs typeface="Calibri" panose="020F0502020204030204"/>
            </a:endParaRPr>
          </a:p>
          <a:p>
            <a:endParaRPr lang="en-US">
              <a:cs typeface="Calibri" panose="020F0502020204030204"/>
            </a:endParaRPr>
          </a:p>
        </p:txBody>
      </p:sp>
      <p:pic>
        <p:nvPicPr>
          <p:cNvPr id="10" name="Picture 10" descr="A picture containing person, little, sitting, child&#10;&#10;Description generated with very high confidence">
            <a:extLst>
              <a:ext uri="{FF2B5EF4-FFF2-40B4-BE49-F238E27FC236}">
                <a16:creationId xmlns:a16="http://schemas.microsoft.com/office/drawing/2014/main" id="{0335AD14-74E7-4276-8D8F-3F978323A12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68816" y="3580811"/>
            <a:ext cx="4037162" cy="2686869"/>
          </a:xfrm>
          <a:prstGeom prst="rect">
            <a:avLst/>
          </a:prstGeom>
        </p:spPr>
      </p:pic>
      <p:pic>
        <p:nvPicPr>
          <p:cNvPr id="14" name="Picture 14" descr="A close up of text on a whiteboard&#10;&#10;Description generated with very high confidence">
            <a:extLst>
              <a:ext uri="{FF2B5EF4-FFF2-40B4-BE49-F238E27FC236}">
                <a16:creationId xmlns:a16="http://schemas.microsoft.com/office/drawing/2014/main" id="{EA63CFEF-9E0D-423F-ABAB-CC7043F1E3B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111042" y="844511"/>
            <a:ext cx="3950897" cy="2063469"/>
          </a:xfrm>
          <a:prstGeom prst="rect">
            <a:avLst/>
          </a:prstGeom>
        </p:spPr>
      </p:pic>
    </p:spTree>
    <p:extLst>
      <p:ext uri="{BB962C8B-B14F-4D97-AF65-F5344CB8AC3E}">
        <p14:creationId xmlns:p14="http://schemas.microsoft.com/office/powerpoint/2010/main" val="225023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8E573-6438-46A6-B975-98A88F1CAE49}"/>
              </a:ext>
            </a:extLst>
          </p:cNvPr>
          <p:cNvSpPr>
            <a:spLocks noGrp="1"/>
          </p:cNvSpPr>
          <p:nvPr>
            <p:ph type="title"/>
          </p:nvPr>
        </p:nvSpPr>
        <p:spPr>
          <a:xfrm>
            <a:off x="1000452" y="1451874"/>
            <a:ext cx="3058621" cy="1097568"/>
          </a:xfrm>
        </p:spPr>
        <p:txBody>
          <a:bodyPr vert="horz" lIns="91440" tIns="45720" rIns="91440" bIns="45720" rtlCol="0" anchor="b">
            <a:normAutofit fontScale="90000"/>
          </a:bodyPr>
          <a:lstStyle/>
          <a:p>
            <a:pPr algn="ctr"/>
            <a:r>
              <a:rPr lang="en-US" sz="4000"/>
              <a:t> Emergent</a:t>
            </a:r>
            <a:br>
              <a:rPr lang="en-US" sz="4000"/>
            </a:br>
            <a:r>
              <a:rPr lang="en-US" sz="4000"/>
              <a:t> Reading</a:t>
            </a:r>
            <a:endParaRPr lang="en-US"/>
          </a:p>
        </p:txBody>
      </p:sp>
      <p:grpSp>
        <p:nvGrpSpPr>
          <p:cNvPr id="14" name="Group 13">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5"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a:extLst>
              <a:ext uri="{FF2B5EF4-FFF2-40B4-BE49-F238E27FC236}">
                <a16:creationId xmlns:a16="http://schemas.microsoft.com/office/drawing/2014/main" id="{8A2ED8D5-F341-421D-A2FF-2C46C5F65E43}"/>
              </a:ext>
            </a:extLst>
          </p:cNvPr>
          <p:cNvSpPr>
            <a:spLocks noGrp="1"/>
          </p:cNvSpPr>
          <p:nvPr>
            <p:ph type="body" sz="half" idx="2"/>
          </p:nvPr>
        </p:nvSpPr>
        <p:spPr>
          <a:xfrm>
            <a:off x="1000450" y="3067026"/>
            <a:ext cx="3058623" cy="3272324"/>
          </a:xfrm>
        </p:spPr>
        <p:txBody>
          <a:bodyPr vert="horz" lIns="91440" tIns="45720" rIns="91440" bIns="45720" rtlCol="0" anchor="t">
            <a:normAutofit lnSpcReduction="10000"/>
          </a:bodyPr>
          <a:lstStyle/>
          <a:p>
            <a:pPr marL="285750" indent="-228600">
              <a:buFont typeface="Arial" panose="020B0604020202020204" pitchFamily="34" charset="0"/>
              <a:buChar char="•"/>
            </a:pPr>
            <a:r>
              <a:rPr lang="en-US" sz="1700" dirty="0">
                <a:cs typeface="Calibri"/>
              </a:rPr>
              <a:t>Exploring books</a:t>
            </a:r>
          </a:p>
          <a:p>
            <a:pPr marL="285750" indent="-228600">
              <a:buFont typeface="Arial" panose="020B0604020202020204" pitchFamily="34" charset="0"/>
              <a:buChar char="•"/>
            </a:pPr>
            <a:r>
              <a:rPr lang="en-US" sz="1700" dirty="0"/>
              <a:t>Looking at pictures</a:t>
            </a:r>
            <a:endParaRPr lang="en-US" sz="1700" dirty="0">
              <a:cs typeface="Calibri"/>
            </a:endParaRPr>
          </a:p>
          <a:p>
            <a:pPr marL="285750" indent="-228600">
              <a:buFont typeface="Arial" panose="020B0604020202020204" pitchFamily="34" charset="0"/>
              <a:buChar char="•"/>
            </a:pPr>
            <a:r>
              <a:rPr lang="en-US" sz="1700" dirty="0"/>
              <a:t>Retelling stories in their own words</a:t>
            </a:r>
            <a:endParaRPr lang="en-US" sz="1700" dirty="0">
              <a:cs typeface="Calibri"/>
            </a:endParaRPr>
          </a:p>
          <a:p>
            <a:pPr marL="285750" indent="-228600">
              <a:buFont typeface="Arial" panose="020B0604020202020204" pitchFamily="34" charset="0"/>
              <a:buChar char="•"/>
            </a:pPr>
            <a:r>
              <a:rPr lang="en-US" sz="1700" dirty="0">
                <a:cs typeface="Calibri"/>
              </a:rPr>
              <a:t>Recognizing rhyme</a:t>
            </a:r>
          </a:p>
          <a:p>
            <a:pPr marL="285750" indent="-228600">
              <a:buFont typeface="Arial" panose="020B0604020202020204" pitchFamily="34" charset="0"/>
              <a:buChar char="•"/>
            </a:pPr>
            <a:r>
              <a:rPr lang="en-US" sz="1700" dirty="0">
                <a:cs typeface="Calibri"/>
              </a:rPr>
              <a:t>Recognizing alphabet letters and sounds</a:t>
            </a:r>
          </a:p>
          <a:p>
            <a:pPr marL="285750" indent="-228600">
              <a:buFont typeface="Arial" panose="020B0604020202020204" pitchFamily="34" charset="0"/>
              <a:buChar char="•"/>
            </a:pPr>
            <a:r>
              <a:rPr lang="en-US" sz="1700" dirty="0">
                <a:cs typeface="Calibri"/>
              </a:rPr>
              <a:t>Recognizing environmental print</a:t>
            </a:r>
          </a:p>
          <a:p>
            <a:pPr marL="285750" indent="-228600">
              <a:buFont typeface="Arial" panose="020B0604020202020204" pitchFamily="34" charset="0"/>
              <a:buChar char="•"/>
            </a:pPr>
            <a:r>
              <a:rPr lang="en-US" sz="1700" dirty="0">
                <a:cs typeface="Calibri"/>
              </a:rPr>
              <a:t>Connecting, visualizing, questioning</a:t>
            </a:r>
          </a:p>
          <a:p>
            <a:pPr indent="-228600">
              <a:buFont typeface="Arial" panose="020B0604020202020204" pitchFamily="34" charset="0"/>
              <a:buChar char="•"/>
            </a:pPr>
            <a:endParaRPr lang="en-US" sz="1700">
              <a:cs typeface="Calibri"/>
            </a:endParaRPr>
          </a:p>
        </p:txBody>
      </p:sp>
      <p:pic>
        <p:nvPicPr>
          <p:cNvPr id="5" name="Picture 5" descr="A picture containing person, boy, child, indoor&#10;&#10;Description generated with very high confidence">
            <a:extLst>
              <a:ext uri="{FF2B5EF4-FFF2-40B4-BE49-F238E27FC236}">
                <a16:creationId xmlns:a16="http://schemas.microsoft.com/office/drawing/2014/main" id="{DEBFA40E-D076-4DE5-84A4-15F00F812219}"/>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4104" r="12361" b="-1"/>
          <a:stretch/>
        </p:blipFill>
        <p:spPr>
          <a:xfrm>
            <a:off x="4636963" y="10"/>
            <a:ext cx="7555037" cy="6857990"/>
          </a:xfrm>
          <a:prstGeom prst="rect">
            <a:avLst/>
          </a:prstGeom>
        </p:spPr>
      </p:pic>
      <p:sp>
        <p:nvSpPr>
          <p:cNvPr id="7" name="TextBox 6">
            <a:extLst>
              <a:ext uri="{FF2B5EF4-FFF2-40B4-BE49-F238E27FC236}">
                <a16:creationId xmlns:a16="http://schemas.microsoft.com/office/drawing/2014/main" id="{7A6CA44C-C2F1-4F24-BFF7-46B69EC02D41}"/>
              </a:ext>
            </a:extLst>
          </p:cNvPr>
          <p:cNvSpPr txBox="1"/>
          <p:nvPr/>
        </p:nvSpPr>
        <p:spPr>
          <a:xfrm>
            <a:off x="9851296"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59912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E413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18919E-F024-4D8E-99EC-390C070AC4C4}"/>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Emergent Numeracy</a:t>
            </a:r>
          </a:p>
        </p:txBody>
      </p:sp>
      <p:pic>
        <p:nvPicPr>
          <p:cNvPr id="5" name="Picture 5" descr="A person holding a baby&#10;&#10;Description generated with high confidence">
            <a:extLst>
              <a:ext uri="{FF2B5EF4-FFF2-40B4-BE49-F238E27FC236}">
                <a16:creationId xmlns:a16="http://schemas.microsoft.com/office/drawing/2014/main" id="{75B56BBC-FEB6-4279-8CFE-EF93E420601C}"/>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6411" r="1" b="641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DB635093-5985-4C92-AD60-E2541EFEB023}"/>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marL="342900" indent="-342900">
              <a:buChar char="•"/>
            </a:pPr>
            <a:r>
              <a:rPr lang="en-US" sz="2000" dirty="0">
                <a:solidFill>
                  <a:srgbClr val="FFFFFF"/>
                </a:solidFill>
              </a:rPr>
              <a:t>Part of everyday life </a:t>
            </a:r>
            <a:endParaRPr lang="en-US" dirty="0">
              <a:cs typeface="Calibri" panose="020F0502020204030204"/>
            </a:endParaRPr>
          </a:p>
          <a:p>
            <a:pPr marL="342900" indent="-342900">
              <a:buChar char="•"/>
            </a:pPr>
            <a:r>
              <a:rPr lang="en-US" sz="2000" dirty="0">
                <a:solidFill>
                  <a:srgbClr val="FFFFFF"/>
                </a:solidFill>
              </a:rPr>
              <a:t>Problem solving</a:t>
            </a:r>
            <a:endParaRPr lang="en-US" sz="2000" dirty="0">
              <a:solidFill>
                <a:srgbClr val="FFFFFF"/>
              </a:solidFill>
              <a:cs typeface="Calibri" panose="020F0502020204030204"/>
            </a:endParaRPr>
          </a:p>
          <a:p>
            <a:pPr marL="342900" indent="-342900">
              <a:buChar char="•"/>
            </a:pPr>
            <a:r>
              <a:rPr lang="en-US" sz="2000" dirty="0">
                <a:solidFill>
                  <a:srgbClr val="FFFFFF"/>
                </a:solidFill>
              </a:rPr>
              <a:t>Logical thinking</a:t>
            </a:r>
            <a:endParaRPr lang="en-US" sz="2000" dirty="0">
              <a:solidFill>
                <a:srgbClr val="FFFFFF"/>
              </a:solidFill>
              <a:cs typeface="Calibri" panose="020F0502020204030204"/>
            </a:endParaRPr>
          </a:p>
          <a:p>
            <a:pPr marL="342900" indent="-342900">
              <a:buChar char="•"/>
            </a:pPr>
            <a:r>
              <a:rPr lang="en-US" sz="2000" dirty="0">
                <a:solidFill>
                  <a:srgbClr val="FFFFFF"/>
                </a:solidFill>
              </a:rPr>
              <a:t>Exploring number relationships</a:t>
            </a:r>
            <a:endParaRPr lang="en-US" sz="2000" dirty="0">
              <a:solidFill>
                <a:srgbClr val="FFFFFF"/>
              </a:solidFill>
              <a:cs typeface="Calibri" panose="020F0502020204030204"/>
            </a:endParaRPr>
          </a:p>
        </p:txBody>
      </p:sp>
    </p:spTree>
    <p:extLst>
      <p:ext uri="{BB962C8B-B14F-4D97-AF65-F5344CB8AC3E}">
        <p14:creationId xmlns:p14="http://schemas.microsoft.com/office/powerpoint/2010/main" val="123467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C2F5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5D9371-4710-4CEF-8AE8-1687C0E78832}"/>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Critical and Creative Thinking</a:t>
            </a:r>
          </a:p>
        </p:txBody>
      </p:sp>
      <p:pic>
        <p:nvPicPr>
          <p:cNvPr id="5" name="Picture 5" descr="A picture containing person, building, child, equipment&#10;&#10;Description generated with very high confidence">
            <a:extLst>
              <a:ext uri="{FF2B5EF4-FFF2-40B4-BE49-F238E27FC236}">
                <a16:creationId xmlns:a16="http://schemas.microsoft.com/office/drawing/2014/main" id="{1396C7D3-F2ED-4860-8797-359D0A217A94}"/>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5921" r="-1" b="16489"/>
          <a:stretch/>
        </p:blipFill>
        <p:spPr>
          <a:xfrm>
            <a:off x="327547" y="321733"/>
            <a:ext cx="7058306" cy="4107392"/>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EA4A3D8F-3F27-4F2B-B233-9106A3F96686}"/>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marL="400050" indent="-228600">
              <a:buFont typeface="Arial" panose="020B0604020202020204" pitchFamily="34" charset="0"/>
              <a:buChar char="•"/>
            </a:pPr>
            <a:r>
              <a:rPr lang="en-US" sz="2000" dirty="0">
                <a:solidFill>
                  <a:srgbClr val="FFFFFF"/>
                </a:solidFill>
              </a:rPr>
              <a:t>Generating new or novel ideas and concepts</a:t>
            </a:r>
          </a:p>
          <a:p>
            <a:pPr marL="400050" indent="-228600">
              <a:buFont typeface="Arial" panose="020B0604020202020204" pitchFamily="34" charset="0"/>
              <a:buChar char="•"/>
            </a:pPr>
            <a:r>
              <a:rPr lang="en-US" sz="2000" dirty="0">
                <a:solidFill>
                  <a:srgbClr val="FFFFFF"/>
                </a:solidFill>
              </a:rPr>
              <a:t>Making judgements</a:t>
            </a:r>
            <a:endParaRPr lang="en-US" sz="2000" dirty="0">
              <a:solidFill>
                <a:srgbClr val="FFFFFF"/>
              </a:solidFill>
              <a:cs typeface="Calibri"/>
            </a:endParaRPr>
          </a:p>
          <a:p>
            <a:pPr marL="400050" indent="-228600">
              <a:buFont typeface="Arial" panose="020B0604020202020204" pitchFamily="34" charset="0"/>
              <a:buChar char="•"/>
            </a:pPr>
            <a:r>
              <a:rPr lang="en-US" sz="2000" dirty="0">
                <a:solidFill>
                  <a:srgbClr val="FFFFFF"/>
                </a:solidFill>
              </a:rPr>
              <a:t>Exploring materials</a:t>
            </a:r>
            <a:endParaRPr lang="en-US" sz="2000" dirty="0">
              <a:solidFill>
                <a:srgbClr val="FFFFFF"/>
              </a:solidFill>
              <a:cs typeface="Calibri"/>
            </a:endParaRPr>
          </a:p>
          <a:p>
            <a:pPr marL="400050" indent="-228600">
              <a:buFont typeface="Arial" panose="020B0604020202020204" pitchFamily="34" charset="0"/>
              <a:buChar char="•"/>
            </a:pPr>
            <a:r>
              <a:rPr lang="en-US" sz="2000" dirty="0">
                <a:solidFill>
                  <a:srgbClr val="FFFFFF"/>
                </a:solidFill>
              </a:rPr>
              <a:t>Gathering, assessing and analyzing information</a:t>
            </a:r>
            <a:endParaRPr lang="en-US" sz="2000" dirty="0">
              <a:solidFill>
                <a:srgbClr val="FFFFFF"/>
              </a:solidFill>
              <a:cs typeface="Calibri"/>
            </a:endParaRPr>
          </a:p>
          <a:p>
            <a:pPr marL="400050" indent="-228600">
              <a:buFont typeface="Arial" panose="020B0604020202020204" pitchFamily="34" charset="0"/>
              <a:buChar char="•"/>
            </a:pPr>
            <a:r>
              <a:rPr lang="en-US" sz="2000" dirty="0">
                <a:solidFill>
                  <a:srgbClr val="FFFFFF"/>
                </a:solidFill>
              </a:rPr>
              <a:t>Risk taking</a:t>
            </a:r>
            <a:endParaRPr lang="en-US" sz="2000" dirty="0">
              <a:solidFill>
                <a:srgbClr val="FFFFFF"/>
              </a:solidFill>
              <a:cs typeface="Calibri"/>
            </a:endParaRPr>
          </a:p>
          <a:p>
            <a:pPr marL="400050" indent="-228600">
              <a:buFont typeface="Arial" panose="020B0604020202020204" pitchFamily="34" charset="0"/>
              <a:buChar char="•"/>
            </a:pPr>
            <a:r>
              <a:rPr lang="en-US" sz="2000" dirty="0">
                <a:solidFill>
                  <a:srgbClr val="FFFFFF"/>
                </a:solidFill>
              </a:rPr>
              <a:t>Persevering</a:t>
            </a:r>
            <a:endParaRPr lang="en-US" sz="2000" dirty="0">
              <a:solidFill>
                <a:srgbClr val="FFFFFF"/>
              </a:solidFill>
              <a:cs typeface="Calibri"/>
            </a:endParaRPr>
          </a:p>
          <a:p>
            <a:pPr marL="57150"/>
            <a:endParaRPr lang="en-US" sz="2000">
              <a:solidFill>
                <a:srgbClr val="FFFFFF"/>
              </a:solidFill>
              <a:cs typeface="Calibri" panose="020F0502020204030204"/>
            </a:endParaRPr>
          </a:p>
        </p:txBody>
      </p:sp>
      <p:sp>
        <p:nvSpPr>
          <p:cNvPr id="7" name="TextBox 6">
            <a:extLst>
              <a:ext uri="{FF2B5EF4-FFF2-40B4-BE49-F238E27FC236}">
                <a16:creationId xmlns:a16="http://schemas.microsoft.com/office/drawing/2014/main" id="{3B1069E3-917B-4CAB-9EEC-6118501743F5}"/>
              </a:ext>
            </a:extLst>
          </p:cNvPr>
          <p:cNvSpPr txBox="1"/>
          <p:nvPr/>
        </p:nvSpPr>
        <p:spPr>
          <a:xfrm>
            <a:off x="5064385" y="4229070"/>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06928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F6B65-3818-4C86-B9CA-F5FC6710A8D4}"/>
              </a:ext>
            </a:extLst>
          </p:cNvPr>
          <p:cNvSpPr>
            <a:spLocks noGrp="1"/>
          </p:cNvSpPr>
          <p:nvPr>
            <p:ph type="title"/>
          </p:nvPr>
        </p:nvSpPr>
        <p:spPr>
          <a:xfrm>
            <a:off x="1155557" y="649675"/>
            <a:ext cx="4284420" cy="1615362"/>
          </a:xfrm>
        </p:spPr>
        <p:txBody>
          <a:bodyPr vert="horz" lIns="91440" tIns="45720" rIns="91440" bIns="45720" rtlCol="0" anchor="t">
            <a:normAutofit/>
          </a:bodyPr>
          <a:lstStyle/>
          <a:p>
            <a:pPr algn="ctr"/>
            <a:r>
              <a:rPr lang="en-US" sz="4400">
                <a:solidFill>
                  <a:schemeClr val="bg1"/>
                </a:solidFill>
              </a:rPr>
              <a:t>Physical Development</a:t>
            </a:r>
            <a:endParaRPr lang="en-US"/>
          </a:p>
        </p:txBody>
      </p:sp>
      <p:sp>
        <p:nvSpPr>
          <p:cNvPr id="30" name="Rectangle 2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E608DFC-269C-48CD-B176-15DEB1DA2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2425546"/>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6" descr="A group of people in a forest&#10;&#10;Description generated with very high confidence">
            <a:extLst>
              <a:ext uri="{FF2B5EF4-FFF2-40B4-BE49-F238E27FC236}">
                <a16:creationId xmlns:a16="http://schemas.microsoft.com/office/drawing/2014/main" id="{1A3AB1DF-A735-4C9F-B87F-FB1D1FC7B7B1}"/>
              </a:ext>
            </a:extLst>
          </p:cNvPr>
          <p:cNvPicPr>
            <a:picLocks noGrp="1" noChangeAspect="1"/>
          </p:cNvPicPr>
          <p:nvPr>
            <p:ph idx="1"/>
          </p:nvPr>
        </p:nvPicPr>
        <p:blipFill rotWithShape="1">
          <a:blip r:embed="rId3"/>
          <a:srcRect l="5191" r="15243" b="-1"/>
          <a:stretch/>
        </p:blipFill>
        <p:spPr>
          <a:xfrm>
            <a:off x="1155557" y="2631774"/>
            <a:ext cx="4284420" cy="3579308"/>
          </a:xfrm>
          <a:prstGeom prst="rect">
            <a:avLst/>
          </a:prstGeom>
        </p:spPr>
      </p:pic>
      <p:sp>
        <p:nvSpPr>
          <p:cNvPr id="4" name="Text Placeholder 3">
            <a:extLst>
              <a:ext uri="{FF2B5EF4-FFF2-40B4-BE49-F238E27FC236}">
                <a16:creationId xmlns:a16="http://schemas.microsoft.com/office/drawing/2014/main" id="{5D6FAB0F-2DBB-42BB-8E78-84AE1D1511E1}"/>
              </a:ext>
            </a:extLst>
          </p:cNvPr>
          <p:cNvSpPr>
            <a:spLocks noGrp="1"/>
          </p:cNvSpPr>
          <p:nvPr>
            <p:ph type="body" sz="half" idx="2"/>
          </p:nvPr>
        </p:nvSpPr>
        <p:spPr>
          <a:xfrm>
            <a:off x="6734639" y="2629877"/>
            <a:ext cx="4310716" cy="3547085"/>
          </a:xfrm>
        </p:spPr>
        <p:txBody>
          <a:bodyPr vert="horz" lIns="91440" tIns="45720" rIns="91440" bIns="45720" rtlCol="0" anchor="t">
            <a:normAutofit/>
          </a:bodyPr>
          <a:lstStyle/>
          <a:p>
            <a:pPr marL="342900" indent="-228600">
              <a:buFont typeface="Arial" panose="020B0604020202020204" pitchFamily="34" charset="0"/>
              <a:buChar char="•"/>
            </a:pPr>
            <a:r>
              <a:rPr lang="en-US" sz="2000"/>
              <a:t>Fine and Gross Motor Skills</a:t>
            </a:r>
          </a:p>
          <a:p>
            <a:pPr marL="342900" indent="-228600">
              <a:buFont typeface="Arial" panose="020B0604020202020204" pitchFamily="34" charset="0"/>
              <a:buChar char="•"/>
            </a:pPr>
            <a:r>
              <a:rPr lang="en-US" sz="2000"/>
              <a:t>Movement</a:t>
            </a:r>
          </a:p>
          <a:p>
            <a:pPr marL="342900" indent="-228600">
              <a:buFont typeface="Arial" panose="020B0604020202020204" pitchFamily="34" charset="0"/>
              <a:buChar char="•"/>
            </a:pPr>
            <a:r>
              <a:rPr lang="en-US" sz="2000"/>
              <a:t>Coordination</a:t>
            </a:r>
          </a:p>
          <a:p>
            <a:pPr marL="342900" indent="-228600">
              <a:buFont typeface="Arial" panose="020B0604020202020204" pitchFamily="34" charset="0"/>
              <a:buChar char="•"/>
            </a:pPr>
            <a:r>
              <a:rPr lang="en-US" sz="2000">
                <a:cs typeface="Calibri"/>
              </a:rPr>
              <a:t>Outdoor Play</a:t>
            </a:r>
          </a:p>
        </p:txBody>
      </p:sp>
    </p:spTree>
    <p:extLst>
      <p:ext uri="{BB962C8B-B14F-4D97-AF65-F5344CB8AC3E}">
        <p14:creationId xmlns:p14="http://schemas.microsoft.com/office/powerpoint/2010/main" val="221230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C4B6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B61D55-E840-43D4-A728-7BBC8DFE006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3700">
                <a:solidFill>
                  <a:srgbClr val="FFFFFF"/>
                </a:solidFill>
              </a:rPr>
              <a:t>What you will experience when you walk through the door......</a:t>
            </a:r>
          </a:p>
        </p:txBody>
      </p:sp>
      <p:pic>
        <p:nvPicPr>
          <p:cNvPr id="5" name="Picture 5" descr="A picture containing person, table, child, indoor&#10;&#10;Description generated with very high confidence">
            <a:extLst>
              <a:ext uri="{FF2B5EF4-FFF2-40B4-BE49-F238E27FC236}">
                <a16:creationId xmlns:a16="http://schemas.microsoft.com/office/drawing/2014/main" id="{7621CA09-381D-4623-A6CB-1C1EAD545B5C}"/>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r="1" b="1282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0A2828-2879-46E3-BD75-416EC9BACBC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endParaRPr lang="en-US" sz="1700">
              <a:solidFill>
                <a:srgbClr val="FFFFFF"/>
              </a:solidFill>
              <a:cs typeface="Calibri"/>
            </a:endParaRPr>
          </a:p>
          <a:p>
            <a:r>
              <a:rPr lang="en-US" sz="1700" dirty="0">
                <a:solidFill>
                  <a:srgbClr val="FFFFFF"/>
                </a:solidFill>
                <a:cs typeface="Calibri"/>
              </a:rPr>
              <a:t>Gradual Entry Process</a:t>
            </a:r>
          </a:p>
          <a:p>
            <a:r>
              <a:rPr lang="en-US" sz="1700" dirty="0">
                <a:solidFill>
                  <a:srgbClr val="FFFFFF"/>
                </a:solidFill>
                <a:ea typeface="+mn-lt"/>
                <a:cs typeface="+mn-lt"/>
              </a:rPr>
              <a:t>Relationship Building</a:t>
            </a:r>
            <a:endParaRPr lang="en-US" sz="1700" dirty="0">
              <a:solidFill>
                <a:srgbClr val="FFFFFF"/>
              </a:solidFill>
              <a:cs typeface="Calibri"/>
            </a:endParaRPr>
          </a:p>
          <a:p>
            <a:r>
              <a:rPr lang="en-US" sz="1700" dirty="0">
                <a:solidFill>
                  <a:srgbClr val="FFFFFF"/>
                </a:solidFill>
                <a:cs typeface="Calibri"/>
              </a:rPr>
              <a:t>Welcoming Conversations</a:t>
            </a:r>
          </a:p>
          <a:p>
            <a:endParaRPr lang="en-US" sz="1700">
              <a:solidFill>
                <a:srgbClr val="FFFFFF"/>
              </a:solidFill>
              <a:cs typeface="Calibri"/>
            </a:endParaRPr>
          </a:p>
        </p:txBody>
      </p:sp>
    </p:spTree>
    <p:extLst>
      <p:ext uri="{BB962C8B-B14F-4D97-AF65-F5344CB8AC3E}">
        <p14:creationId xmlns:p14="http://schemas.microsoft.com/office/powerpoint/2010/main" val="243198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5C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9C18E8BA-9C2F-4D8E-8C69-AF3D95CF28E5}"/>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sz="4400" dirty="0">
                <a:solidFill>
                  <a:srgbClr val="FFFFFF"/>
                </a:solidFill>
                <a:cs typeface="Calibri Light"/>
              </a:rPr>
              <a:t>We look forward to seeing you in September!</a:t>
            </a:r>
          </a:p>
        </p:txBody>
      </p:sp>
      <p:pic>
        <p:nvPicPr>
          <p:cNvPr id="7" name="Picture 7" descr="A group of people sitting posing for the camera&#10;&#10;Description generated with very high confidence">
            <a:extLst>
              <a:ext uri="{FF2B5EF4-FFF2-40B4-BE49-F238E27FC236}">
                <a16:creationId xmlns:a16="http://schemas.microsoft.com/office/drawing/2014/main" id="{5E8270FE-8BC3-4B3A-96D6-A9F769844213}"/>
              </a:ext>
            </a:extLst>
          </p:cNvPr>
          <p:cNvPicPr>
            <a:picLocks noGrp="1" noChangeAspect="1"/>
          </p:cNvPicPr>
          <p:nvPr>
            <p:ph type="pic" idx="1"/>
          </p:nvPr>
        </p:nvPicPr>
        <p:blipFill rotWithShape="1">
          <a:blip r:embed="rId3">
            <a:extLst>
              <a:ext uri="{837473B0-CC2E-450A-ABE3-18F120FF3D39}">
                <a1611:picAttrSrcUrl xmlns:a1611="http://schemas.microsoft.com/office/drawing/2016/11/main" r:id="rId4"/>
              </a:ext>
            </a:extLst>
          </a:blip>
          <a:srcRect r="3770" b="2"/>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C74DC937-66D1-4722-89F0-33E9E7D2E52E}"/>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endParaRPr lang="en-US" sz="2000" dirty="0">
              <a:solidFill>
                <a:srgbClr val="FFFFFF"/>
              </a:solidFill>
            </a:endParaRPr>
          </a:p>
        </p:txBody>
      </p:sp>
    </p:spTree>
    <p:extLst>
      <p:ext uri="{BB962C8B-B14F-4D97-AF65-F5344CB8AC3E}">
        <p14:creationId xmlns:p14="http://schemas.microsoft.com/office/powerpoint/2010/main" val="106071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B5C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CB22C6-8204-4283-8AE6-6F92F2EE4AF7}"/>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Welcome to (School Name)</a:t>
            </a:r>
          </a:p>
        </p:txBody>
      </p:sp>
      <p:pic>
        <p:nvPicPr>
          <p:cNvPr id="4" name="Picture 4" descr="A picture containing person, grass, outdoor, holding&#10;&#10;Description generated with very high confidence">
            <a:extLst>
              <a:ext uri="{FF2B5EF4-FFF2-40B4-BE49-F238E27FC236}">
                <a16:creationId xmlns:a16="http://schemas.microsoft.com/office/drawing/2014/main" id="{BCFB985C-3B74-4F0E-B5FD-A2C020B6736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395" r="3392" b="-2"/>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B48577D-9629-40A8-BDE2-36544D53FAAD}"/>
              </a:ext>
            </a:extLst>
          </p:cNvPr>
          <p:cNvSpPr>
            <a:spLocks noGrp="1"/>
          </p:cNvSpPr>
          <p:nvPr>
            <p:ph idx="1"/>
          </p:nvPr>
        </p:nvSpPr>
        <p:spPr>
          <a:xfrm>
            <a:off x="8029319" y="917725"/>
            <a:ext cx="3424739" cy="4852362"/>
          </a:xfrm>
        </p:spPr>
        <p:txBody>
          <a:bodyPr vert="horz" lIns="91440" tIns="45720" rIns="91440" bIns="45720" rtlCol="0" anchor="ctr">
            <a:normAutofit/>
          </a:bodyPr>
          <a:lstStyle/>
          <a:p>
            <a:pPr>
              <a:buFont typeface="Arial"/>
              <a:buChar char="•"/>
            </a:pPr>
            <a:r>
              <a:rPr lang="en-US" sz="2000" dirty="0">
                <a:solidFill>
                  <a:srgbClr val="FFFFFF"/>
                </a:solidFill>
                <a:cs typeface="Calibri"/>
              </a:rPr>
              <a:t>Add school Info.</a:t>
            </a:r>
          </a:p>
        </p:txBody>
      </p:sp>
    </p:spTree>
    <p:extLst>
      <p:ext uri="{BB962C8B-B14F-4D97-AF65-F5344CB8AC3E}">
        <p14:creationId xmlns:p14="http://schemas.microsoft.com/office/powerpoint/2010/main" val="12539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A picture containing person, indoor, sitting, small&#10;&#10;Description generated with very high confidence">
            <a:extLst>
              <a:ext uri="{FF2B5EF4-FFF2-40B4-BE49-F238E27FC236}">
                <a16:creationId xmlns:a16="http://schemas.microsoft.com/office/drawing/2014/main" id="{475FAEE5-7DAF-47FF-9BC2-D1605AAD5C67}"/>
              </a:ext>
            </a:extLst>
          </p:cNvPr>
          <p:cNvPicPr>
            <a:picLocks noGrp="1" noChangeAspect="1"/>
          </p:cNvPicPr>
          <p:nvPr>
            <p:ph idx="1"/>
          </p:nvPr>
        </p:nvPicPr>
        <p:blipFill rotWithShape="1">
          <a:blip r:embed="rId3">
            <a:alphaModFix/>
          </a:blip>
          <a:srcRect t="5913" r="-2" b="-2"/>
          <a:stretch/>
        </p:blipFill>
        <p:spPr>
          <a:xfrm>
            <a:off x="6083786" y="-168316"/>
            <a:ext cx="6261330" cy="3932313"/>
          </a:xfrm>
          <a:prstGeom prst="rect">
            <a:avLst/>
          </a:prstGeom>
          <a:effectLst>
            <a:softEdge rad="533400"/>
          </a:effectLst>
        </p:spPr>
      </p:pic>
      <p:pic>
        <p:nvPicPr>
          <p:cNvPr id="21" name="Picture 22" descr="A person holding a football ball on a field&#10;&#10;Description generated with high confidence">
            <a:extLst>
              <a:ext uri="{FF2B5EF4-FFF2-40B4-BE49-F238E27FC236}">
                <a16:creationId xmlns:a16="http://schemas.microsoft.com/office/drawing/2014/main" id="{9E868A8A-9AE3-47B7-8850-E0E96B2F038D}"/>
              </a:ext>
            </a:extLst>
          </p:cNvPr>
          <p:cNvPicPr>
            <a:picLocks noChangeAspect="1"/>
          </p:cNvPicPr>
          <p:nvPr/>
        </p:nvPicPr>
        <p:blipFill rotWithShape="1">
          <a:blip r:embed="rId4"/>
          <a:srcRect l="816"/>
          <a:stretch/>
        </p:blipFill>
        <p:spPr>
          <a:xfrm>
            <a:off x="6089904" y="2487166"/>
            <a:ext cx="6263640" cy="4215384"/>
          </a:xfrm>
          <a:prstGeom prst="rect">
            <a:avLst/>
          </a:prstGeom>
          <a:effectLst>
            <a:softEdge rad="533400"/>
          </a:effectLst>
        </p:spPr>
      </p:pic>
      <p:pic>
        <p:nvPicPr>
          <p:cNvPr id="43" name="Picture 42">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431A90E-E6B5-4F9A-9FC1-50151AC6DED6}"/>
              </a:ext>
            </a:extLst>
          </p:cNvPr>
          <p:cNvSpPr>
            <a:spLocks noGrp="1"/>
          </p:cNvSpPr>
          <p:nvPr>
            <p:ph type="title"/>
          </p:nvPr>
        </p:nvSpPr>
        <p:spPr>
          <a:xfrm>
            <a:off x="804998" y="798445"/>
            <a:ext cx="4803636" cy="1311664"/>
          </a:xfrm>
        </p:spPr>
        <p:txBody>
          <a:bodyPr vert="horz" lIns="91440" tIns="45720" rIns="91440" bIns="45720" rtlCol="0" anchor="ctr">
            <a:normAutofit/>
          </a:bodyPr>
          <a:lstStyle/>
          <a:p>
            <a:pPr algn="ctr"/>
            <a:r>
              <a:rPr lang="en-US" sz="4400" kern="1200" dirty="0">
                <a:solidFill>
                  <a:srgbClr val="000000"/>
                </a:solidFill>
                <a:latin typeface="+mj-lt"/>
                <a:ea typeface="+mj-ea"/>
                <a:cs typeface="+mj-cs"/>
              </a:rPr>
              <a:t>Common </a:t>
            </a:r>
            <a:r>
              <a:rPr lang="en-US" sz="4400" dirty="0">
                <a:solidFill>
                  <a:srgbClr val="000000"/>
                </a:solidFill>
              </a:rPr>
              <a:t>Myths</a:t>
            </a:r>
            <a:br>
              <a:rPr lang="en-US" sz="4400" dirty="0"/>
            </a:br>
            <a:r>
              <a:rPr lang="en-US" sz="4400" dirty="0">
                <a:solidFill>
                  <a:srgbClr val="000000"/>
                </a:solidFill>
              </a:rPr>
              <a:t>About</a:t>
            </a:r>
            <a:r>
              <a:rPr lang="en-US" sz="4400" kern="1200" dirty="0">
                <a:solidFill>
                  <a:srgbClr val="000000"/>
                </a:solidFill>
                <a:latin typeface="+mj-lt"/>
                <a:ea typeface="+mj-ea"/>
                <a:cs typeface="+mj-cs"/>
              </a:rPr>
              <a:t> Kindergarten</a:t>
            </a:r>
            <a:endParaRPr lang="en-US" sz="4400" kern="1200">
              <a:cs typeface="Calibri Light"/>
            </a:endParaRPr>
          </a:p>
        </p:txBody>
      </p:sp>
      <p:sp>
        <p:nvSpPr>
          <p:cNvPr id="5" name="Text Placeholder 4">
            <a:extLst>
              <a:ext uri="{FF2B5EF4-FFF2-40B4-BE49-F238E27FC236}">
                <a16:creationId xmlns:a16="http://schemas.microsoft.com/office/drawing/2014/main" id="{862E224E-8D34-4B08-9D25-42B9447B4A30}"/>
              </a:ext>
            </a:extLst>
          </p:cNvPr>
          <p:cNvSpPr>
            <a:spLocks noGrp="1"/>
          </p:cNvSpPr>
          <p:nvPr>
            <p:ph type="body" sz="half" idx="2"/>
          </p:nvPr>
        </p:nvSpPr>
        <p:spPr>
          <a:xfrm>
            <a:off x="1023333" y="2610648"/>
            <a:ext cx="4363557" cy="3782834"/>
          </a:xfrm>
        </p:spPr>
        <p:txBody>
          <a:bodyPr vert="horz" lIns="91440" tIns="45720" rIns="91440" bIns="45720" rtlCol="0" anchor="t">
            <a:normAutofit/>
          </a:bodyPr>
          <a:lstStyle/>
          <a:p>
            <a:r>
              <a:rPr lang="en-US" sz="2000" dirty="0">
                <a:cs typeface="Calibri"/>
              </a:rPr>
              <a:t>My child must:</a:t>
            </a:r>
          </a:p>
          <a:p>
            <a:endParaRPr lang="en-US">
              <a:cs typeface="Calibri"/>
            </a:endParaRPr>
          </a:p>
          <a:p>
            <a:r>
              <a:rPr lang="en-US" dirty="0">
                <a:cs typeface="Calibri"/>
              </a:rPr>
              <a:t>* Know the alphabet</a:t>
            </a:r>
          </a:p>
          <a:p>
            <a:r>
              <a:rPr lang="en-US" dirty="0">
                <a:cs typeface="Calibri"/>
              </a:rPr>
              <a:t>* Know how to print her/his name</a:t>
            </a:r>
          </a:p>
          <a:p>
            <a:r>
              <a:rPr lang="en-US" dirty="0">
                <a:cs typeface="Calibri"/>
              </a:rPr>
              <a:t>* Know how to count to 10</a:t>
            </a:r>
          </a:p>
          <a:p>
            <a:r>
              <a:rPr lang="en-US" dirty="0">
                <a:cs typeface="Calibri"/>
              </a:rPr>
              <a:t>* Know how to solve problems independently</a:t>
            </a:r>
          </a:p>
          <a:p>
            <a:r>
              <a:rPr lang="en-US" dirty="0">
                <a:cs typeface="Calibri"/>
              </a:rPr>
              <a:t>* Be independent (e.g. tie shoes)</a:t>
            </a:r>
          </a:p>
          <a:p>
            <a:endParaRPr lang="en-US">
              <a:cs typeface="Calibri"/>
            </a:endParaRPr>
          </a:p>
        </p:txBody>
      </p:sp>
    </p:spTree>
    <p:extLst>
      <p:ext uri="{BB962C8B-B14F-4D97-AF65-F5344CB8AC3E}">
        <p14:creationId xmlns:p14="http://schemas.microsoft.com/office/powerpoint/2010/main" val="203729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58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BC56AE-7650-45C1-9119-35D368B86F25}"/>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 Things We Know To Be True</a:t>
            </a:r>
            <a:br>
              <a:rPr lang="en-US" dirty="0"/>
            </a:br>
            <a:r>
              <a:rPr lang="en-US" sz="2000" dirty="0">
                <a:solidFill>
                  <a:srgbClr val="FFFFFF"/>
                </a:solidFill>
                <a:cs typeface="Calibri Light"/>
              </a:rPr>
              <a:t>Early Learning Framework, 2019</a:t>
            </a:r>
            <a:br>
              <a:rPr lang="en-US" sz="2000" dirty="0">
                <a:cs typeface="Calibri Light"/>
              </a:rPr>
            </a:br>
            <a:r>
              <a:rPr lang="en-US" sz="2000" dirty="0">
                <a:solidFill>
                  <a:srgbClr val="FFFFFF"/>
                </a:solidFill>
                <a:cs typeface="Calibri Light"/>
              </a:rPr>
              <a:t>First People's Principles of Learning</a:t>
            </a:r>
          </a:p>
        </p:txBody>
      </p:sp>
      <p:pic>
        <p:nvPicPr>
          <p:cNvPr id="5" name="Picture 5">
            <a:extLst>
              <a:ext uri="{FF2B5EF4-FFF2-40B4-BE49-F238E27FC236}">
                <a16:creationId xmlns:a16="http://schemas.microsoft.com/office/drawing/2014/main" id="{71A503C1-B92B-4313-96F6-790A2A86621C}"/>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t="6892" r="1" b="1"/>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2484A16-DC54-4C5F-BBDA-A9062D07DCEB}"/>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342900" indent="-342900"/>
            <a:r>
              <a:rPr lang="en-US" sz="2000" dirty="0">
                <a:solidFill>
                  <a:srgbClr val="FFFFFF"/>
                </a:solidFill>
                <a:ea typeface="+mn-lt"/>
                <a:cs typeface="+mn-lt"/>
              </a:rPr>
              <a:t>Families are the first and most important teacher</a:t>
            </a:r>
            <a:endParaRPr lang="en-US" sz="2000" dirty="0">
              <a:solidFill>
                <a:srgbClr val="FFFFFF"/>
              </a:solidFill>
            </a:endParaRPr>
          </a:p>
          <a:p>
            <a:pPr marL="342900" indent="-342900"/>
            <a:r>
              <a:rPr lang="en-US" sz="2000" dirty="0">
                <a:solidFill>
                  <a:srgbClr val="FFFFFF"/>
                </a:solidFill>
                <a:ea typeface="+mn-lt"/>
                <a:cs typeface="+mn-lt"/>
              </a:rPr>
              <a:t>Children are strong, capable and full of potential</a:t>
            </a:r>
            <a:endParaRPr lang="en-US" sz="2000" dirty="0">
              <a:ea typeface="+mn-lt"/>
              <a:cs typeface="+mn-lt"/>
            </a:endParaRPr>
          </a:p>
          <a:p>
            <a:pPr marL="342900" indent="-342900"/>
            <a:r>
              <a:rPr lang="en-US" sz="2000" dirty="0">
                <a:solidFill>
                  <a:srgbClr val="FFFFFF"/>
                </a:solidFill>
                <a:cs typeface="Calibri"/>
              </a:rPr>
              <a:t>Transitions look different for every child</a:t>
            </a:r>
          </a:p>
          <a:p>
            <a:pPr marL="342900" indent="-342900"/>
            <a:r>
              <a:rPr lang="en-US" sz="2000" dirty="0">
                <a:solidFill>
                  <a:srgbClr val="FFFFFF"/>
                </a:solidFill>
                <a:cs typeface="Calibri"/>
              </a:rPr>
              <a:t>Schools are ready for your children to arrive</a:t>
            </a:r>
          </a:p>
          <a:p>
            <a:pPr marL="0" indent="0">
              <a:buNone/>
            </a:pPr>
            <a:endParaRPr lang="en-US" sz="2000" dirty="0">
              <a:solidFill>
                <a:srgbClr val="FFFFFF"/>
              </a:solidFill>
            </a:endParaRPr>
          </a:p>
          <a:p>
            <a:pPr marL="342900" indent="-342900"/>
            <a:endParaRPr lang="en-US" sz="2000" dirty="0">
              <a:solidFill>
                <a:srgbClr val="FFFFFF"/>
              </a:solidFill>
            </a:endParaRPr>
          </a:p>
          <a:p>
            <a:pPr marL="0" indent="0">
              <a:buNone/>
            </a:pPr>
            <a:endParaRPr lang="en-US" sz="2000" dirty="0">
              <a:solidFill>
                <a:srgbClr val="FFFFFF"/>
              </a:solidFill>
              <a:cs typeface="Calibri" panose="020F0502020204030204"/>
            </a:endParaRPr>
          </a:p>
        </p:txBody>
      </p:sp>
    </p:spTree>
    <p:extLst>
      <p:ext uri="{BB962C8B-B14F-4D97-AF65-F5344CB8AC3E}">
        <p14:creationId xmlns:p14="http://schemas.microsoft.com/office/powerpoint/2010/main" val="198823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921D-B6BF-4592-AE3A-1C214E1834B0}"/>
              </a:ext>
            </a:extLst>
          </p:cNvPr>
          <p:cNvSpPr>
            <a:spLocks noGrp="1"/>
          </p:cNvSpPr>
          <p:nvPr>
            <p:ph type="title"/>
          </p:nvPr>
        </p:nvSpPr>
        <p:spPr>
          <a:xfrm>
            <a:off x="801098" y="1396289"/>
            <a:ext cx="5712824" cy="1325563"/>
          </a:xfrm>
        </p:spPr>
        <p:txBody>
          <a:bodyPr vert="horz" lIns="91440" tIns="45720" rIns="91440" bIns="45720" rtlCol="0" anchor="ctr">
            <a:normAutofit/>
          </a:bodyPr>
          <a:lstStyle/>
          <a:p>
            <a:pPr algn="ctr"/>
            <a:r>
              <a:rPr lang="en-US" sz="4400">
                <a:cs typeface="Calibri Light"/>
              </a:rPr>
              <a:t>The Importance of PLAY!</a:t>
            </a:r>
            <a:endParaRPr lang="en-US" sz="4400" kern="1200">
              <a:latin typeface="+mj-lt"/>
              <a:cs typeface="Calibri Light"/>
            </a:endParaRPr>
          </a:p>
        </p:txBody>
      </p:sp>
      <p:sp>
        <p:nvSpPr>
          <p:cNvPr id="4" name="Text Placeholder 3">
            <a:extLst>
              <a:ext uri="{FF2B5EF4-FFF2-40B4-BE49-F238E27FC236}">
                <a16:creationId xmlns:a16="http://schemas.microsoft.com/office/drawing/2014/main" id="{70B876C3-5241-4999-AC18-5E9CAE92EAF5}"/>
              </a:ext>
            </a:extLst>
          </p:cNvPr>
          <p:cNvSpPr>
            <a:spLocks noGrp="1"/>
          </p:cNvSpPr>
          <p:nvPr>
            <p:ph type="body" sz="half" idx="2"/>
          </p:nvPr>
        </p:nvSpPr>
        <p:spPr>
          <a:xfrm>
            <a:off x="805543" y="2871982"/>
            <a:ext cx="4558309" cy="3181684"/>
          </a:xfrm>
        </p:spPr>
        <p:txBody>
          <a:bodyPr vert="horz" lIns="91440" tIns="45720" rIns="91440" bIns="45720" rtlCol="0" anchor="t">
            <a:normAutofit/>
          </a:bodyPr>
          <a:lstStyle/>
          <a:p>
            <a:pPr marL="285750" indent="-228600">
              <a:buFont typeface="Arial" panose="020B0604020202020204" pitchFamily="34" charset="0"/>
              <a:buChar char="•"/>
            </a:pPr>
            <a:r>
              <a:rPr lang="en-US" sz="2800" dirty="0"/>
              <a:t>Play is an essential element that runs through each aspect of development</a:t>
            </a:r>
            <a:endParaRPr lang="en-US" sz="2800" dirty="0">
              <a:cs typeface="Calibri"/>
            </a:endParaRPr>
          </a:p>
          <a:p>
            <a:pPr marL="285750" indent="-228600">
              <a:buFont typeface="Arial" panose="020B0604020202020204" pitchFamily="34" charset="0"/>
              <a:buChar char="•"/>
            </a:pPr>
            <a:endParaRPr lang="en-US" sz="1800"/>
          </a:p>
        </p:txBody>
      </p:sp>
      <p:sp>
        <p:nvSpPr>
          <p:cNvPr id="18" name="Oval 17">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person, holding, phone, cellphone&#10;&#10;Description generated with very high confidence">
            <a:extLst>
              <a:ext uri="{FF2B5EF4-FFF2-40B4-BE49-F238E27FC236}">
                <a16:creationId xmlns:a16="http://schemas.microsoft.com/office/drawing/2014/main" id="{87F1A544-1110-4EB4-929F-CCF7FE8122A8}"/>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33251" r="-4" b="-4"/>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Picture 9" descr="A person sitting on a table&#10;&#10;Description generated with high confidence">
            <a:extLst>
              <a:ext uri="{FF2B5EF4-FFF2-40B4-BE49-F238E27FC236}">
                <a16:creationId xmlns:a16="http://schemas.microsoft.com/office/drawing/2014/main" id="{7691CF77-5E7A-414C-AAEA-9250E0FDACF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2525" r="20525"/>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2" name="Freeform: Shape 21">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3" descr="A picture containing person, boy, outdoor, child&#10;&#10;Description generated with very high confidence">
            <a:extLst>
              <a:ext uri="{FF2B5EF4-FFF2-40B4-BE49-F238E27FC236}">
                <a16:creationId xmlns:a16="http://schemas.microsoft.com/office/drawing/2014/main" id="{72BF9EB3-E824-4284-B9AB-4B68A3819E5F}"/>
              </a:ext>
            </a:extLst>
          </p:cNvPr>
          <p:cNvPicPr>
            <a:picLocks noChangeAspect="1"/>
          </p:cNvPicPr>
          <p:nvPr/>
        </p:nvPicPr>
        <p:blipFill rotWithShape="1">
          <a:blip r:embed="rId7"/>
          <a:srcRect l="9745" r="11806"/>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1700189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96C1-7C71-4E0F-9C1B-A4622A8BD4AB}"/>
              </a:ext>
            </a:extLst>
          </p:cNvPr>
          <p:cNvSpPr>
            <a:spLocks noGrp="1"/>
          </p:cNvSpPr>
          <p:nvPr>
            <p:ph type="title"/>
          </p:nvPr>
        </p:nvSpPr>
        <p:spPr>
          <a:xfrm>
            <a:off x="6940295" y="274856"/>
            <a:ext cx="4668257" cy="1771261"/>
          </a:xfrm>
        </p:spPr>
        <p:txBody>
          <a:bodyPr vert="horz" lIns="91440" tIns="45720" rIns="91440" bIns="45720" rtlCol="0" anchor="ctr">
            <a:normAutofit/>
          </a:bodyPr>
          <a:lstStyle/>
          <a:p>
            <a:r>
              <a:rPr lang="en-US" sz="4400" kern="1200">
                <a:solidFill>
                  <a:schemeClr val="tx1"/>
                </a:solidFill>
                <a:latin typeface="+mj-lt"/>
                <a:ea typeface="+mj-ea"/>
                <a:cs typeface="+mj-cs"/>
              </a:rPr>
              <a:t>In Kindergarten your child will.....</a:t>
            </a:r>
          </a:p>
        </p:txBody>
      </p:sp>
      <p:sp>
        <p:nvSpPr>
          <p:cNvPr id="26" name="Freeform: Shape 2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2" descr="A young boy standing in front of a colorful wall&#10;&#10;Description generated with high confidence">
            <a:extLst>
              <a:ext uri="{FF2B5EF4-FFF2-40B4-BE49-F238E27FC236}">
                <a16:creationId xmlns:a16="http://schemas.microsoft.com/office/drawing/2014/main" id="{CFD313BE-D4FD-418C-A1A8-EC2B58FD80DE}"/>
              </a:ext>
            </a:extLst>
          </p:cNvPr>
          <p:cNvPicPr>
            <a:picLocks noChangeAspect="1"/>
          </p:cNvPicPr>
          <p:nvPr/>
        </p:nvPicPr>
        <p:blipFill rotWithShape="1">
          <a:blip r:embed="rId3"/>
          <a:srcRect l="22749" r="4"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3" name="Picture 13" descr="A small child sitting on a table&#10;&#10;Description generated with high confidence">
            <a:extLst>
              <a:ext uri="{FF2B5EF4-FFF2-40B4-BE49-F238E27FC236}">
                <a16:creationId xmlns:a16="http://schemas.microsoft.com/office/drawing/2014/main" id="{38D32385-01BF-4B8A-B9DF-423DCF65FF8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2042" b="4"/>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5" descr="A young boy in a yellow flower&#10;&#10;Description generated with very high confidence">
            <a:extLst>
              <a:ext uri="{FF2B5EF4-FFF2-40B4-BE49-F238E27FC236}">
                <a16:creationId xmlns:a16="http://schemas.microsoft.com/office/drawing/2014/main" id="{DBDF82A6-EBFA-45BD-BE3C-6D9EA8177F98}"/>
              </a:ext>
            </a:extLst>
          </p:cNvPr>
          <p:cNvPicPr>
            <a:picLocks noGrp="1" noChangeAspect="1"/>
          </p:cNvPicPr>
          <p:nvPr>
            <p:ph idx="1"/>
          </p:nvPr>
        </p:nvPicPr>
        <p:blipFill rotWithShape="1">
          <a:blip r:embed="rId6">
            <a:extLst>
              <a:ext uri="{837473B0-CC2E-450A-ABE3-18F120FF3D39}">
                <a1611:picAttrSrcUrl xmlns:a1611="http://schemas.microsoft.com/office/drawing/2016/11/main" r:id="rId7"/>
              </a:ext>
            </a:extLst>
          </a:blip>
          <a:srcRect l="13053" r="13624" b="-1"/>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4" name="Text Placeholder 3">
            <a:extLst>
              <a:ext uri="{FF2B5EF4-FFF2-40B4-BE49-F238E27FC236}">
                <a16:creationId xmlns:a16="http://schemas.microsoft.com/office/drawing/2014/main" id="{A4F6CED0-5374-47D4-812B-3618B478AD75}"/>
              </a:ext>
            </a:extLst>
          </p:cNvPr>
          <p:cNvSpPr>
            <a:spLocks noGrp="1"/>
          </p:cNvSpPr>
          <p:nvPr>
            <p:ph type="body" sz="half" idx="2"/>
          </p:nvPr>
        </p:nvSpPr>
        <p:spPr>
          <a:xfrm>
            <a:off x="6940296" y="1966209"/>
            <a:ext cx="4668256" cy="4087457"/>
          </a:xfrm>
        </p:spPr>
        <p:txBody>
          <a:bodyPr vert="horz" lIns="91440" tIns="45720" rIns="91440" bIns="45720" rtlCol="0" anchor="t">
            <a:noAutofit/>
          </a:bodyPr>
          <a:lstStyle/>
          <a:p>
            <a:pPr marL="285750" indent="-228600">
              <a:buFont typeface="Arial" panose="020B0604020202020204" pitchFamily="34" charset="0"/>
              <a:buChar char="•"/>
            </a:pPr>
            <a:r>
              <a:rPr lang="en-US" sz="2000"/>
              <a:t>Explore</a:t>
            </a:r>
            <a:endParaRPr lang="en-US" sz="2000">
              <a:cs typeface="Calibri"/>
            </a:endParaRPr>
          </a:p>
          <a:p>
            <a:pPr marL="285750" indent="-228600">
              <a:buFont typeface="Arial" panose="020B0604020202020204" pitchFamily="34" charset="0"/>
              <a:buChar char="•"/>
            </a:pPr>
            <a:r>
              <a:rPr lang="en-US" sz="2000"/>
              <a:t>Imagine</a:t>
            </a:r>
            <a:endParaRPr lang="en-US" sz="2000">
              <a:cs typeface="Calibri"/>
            </a:endParaRPr>
          </a:p>
          <a:p>
            <a:pPr marL="285750" indent="-228600">
              <a:buFont typeface="Arial" panose="020B0604020202020204" pitchFamily="34" charset="0"/>
              <a:buChar char="•"/>
            </a:pPr>
            <a:r>
              <a:rPr lang="en-US" sz="2000"/>
              <a:t>Create</a:t>
            </a:r>
            <a:endParaRPr lang="en-US" sz="2000">
              <a:cs typeface="Calibri"/>
            </a:endParaRPr>
          </a:p>
          <a:p>
            <a:pPr marL="285750" indent="-228600">
              <a:buFont typeface="Arial" panose="020B0604020202020204" pitchFamily="34" charset="0"/>
              <a:buChar char="•"/>
            </a:pPr>
            <a:r>
              <a:rPr lang="en-US" sz="2000"/>
              <a:t>Share</a:t>
            </a:r>
            <a:endParaRPr lang="en-US" sz="2000">
              <a:cs typeface="Calibri"/>
            </a:endParaRPr>
          </a:p>
          <a:p>
            <a:pPr marL="285750" indent="-228600">
              <a:buFont typeface="Arial" panose="020B0604020202020204" pitchFamily="34" charset="0"/>
              <a:buChar char="•"/>
            </a:pPr>
            <a:r>
              <a:rPr lang="en-US" sz="2000"/>
              <a:t>Learn</a:t>
            </a:r>
            <a:endParaRPr lang="en-US" sz="2000">
              <a:cs typeface="Calibri"/>
            </a:endParaRPr>
          </a:p>
          <a:p>
            <a:pPr marL="285750" indent="-228600">
              <a:buFont typeface="Arial" panose="020B0604020202020204" pitchFamily="34" charset="0"/>
              <a:buChar char="•"/>
            </a:pPr>
            <a:r>
              <a:rPr lang="en-US" sz="2000"/>
              <a:t>Tinker</a:t>
            </a:r>
            <a:endParaRPr lang="en-US" sz="2000">
              <a:cs typeface="Calibri"/>
            </a:endParaRPr>
          </a:p>
          <a:p>
            <a:pPr marL="285750" indent="-228600">
              <a:buFont typeface="Arial" panose="020B0604020202020204" pitchFamily="34" charset="0"/>
              <a:buChar char="•"/>
            </a:pPr>
            <a:r>
              <a:rPr lang="en-US" sz="2000"/>
              <a:t>Discover</a:t>
            </a:r>
            <a:endParaRPr lang="en-US" sz="2000">
              <a:cs typeface="Calibri"/>
            </a:endParaRPr>
          </a:p>
          <a:p>
            <a:pPr marL="285750" indent="-228600">
              <a:buFont typeface="Arial" panose="020B0604020202020204" pitchFamily="34" charset="0"/>
              <a:buChar char="•"/>
            </a:pPr>
            <a:r>
              <a:rPr lang="en-US" sz="2000"/>
              <a:t>Grow</a:t>
            </a:r>
            <a:endParaRPr lang="en-US" sz="2000">
              <a:cs typeface="Calibri"/>
            </a:endParaRPr>
          </a:p>
          <a:p>
            <a:pPr marL="285750" indent="-228600">
              <a:buFont typeface="Arial" panose="020B0604020202020204" pitchFamily="34" charset="0"/>
              <a:buChar char="•"/>
            </a:pPr>
            <a:r>
              <a:rPr lang="en-US" sz="2000"/>
              <a:t>Make</a:t>
            </a:r>
            <a:endParaRPr lang="en-US" sz="2000">
              <a:cs typeface="Calibri"/>
            </a:endParaRPr>
          </a:p>
          <a:p>
            <a:pPr marL="285750" indent="-228600">
              <a:buFont typeface="Arial" panose="020B0604020202020204" pitchFamily="34" charset="0"/>
              <a:buChar char="•"/>
            </a:pPr>
            <a:r>
              <a:rPr lang="en-US" sz="2000"/>
              <a:t>Care</a:t>
            </a:r>
            <a:endParaRPr lang="en-US" sz="2000">
              <a:cs typeface="Calibri"/>
            </a:endParaRPr>
          </a:p>
          <a:p>
            <a:pPr marL="285750" indent="-228600">
              <a:buFont typeface="Arial" panose="020B0604020202020204" pitchFamily="34" charset="0"/>
              <a:buChar char="•"/>
            </a:pPr>
            <a:r>
              <a:rPr lang="en-US" sz="2000"/>
              <a:t>Collaborate</a:t>
            </a:r>
            <a:endParaRPr lang="en-US" sz="2000">
              <a:cs typeface="Calibri"/>
            </a:endParaRPr>
          </a:p>
          <a:p>
            <a:pPr marL="285750" indent="-228600">
              <a:buFont typeface="Arial" panose="020B0604020202020204" pitchFamily="34" charset="0"/>
              <a:buChar char="•"/>
            </a:pPr>
            <a:endParaRPr lang="en-US" sz="1100"/>
          </a:p>
        </p:txBody>
      </p:sp>
    </p:spTree>
    <p:extLst>
      <p:ext uri="{BB962C8B-B14F-4D97-AF65-F5344CB8AC3E}">
        <p14:creationId xmlns:p14="http://schemas.microsoft.com/office/powerpoint/2010/main" val="231261987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playing on a field&#10;&#10;Description generated with high confidence">
            <a:extLst>
              <a:ext uri="{FF2B5EF4-FFF2-40B4-BE49-F238E27FC236}">
                <a16:creationId xmlns:a16="http://schemas.microsoft.com/office/drawing/2014/main" id="{078F5AEE-97A3-4739-9FB0-08811625753B}"/>
              </a:ext>
            </a:extLst>
          </p:cNvPr>
          <p:cNvPicPr>
            <a:picLocks noGrp="1" noChangeAspect="1"/>
          </p:cNvPicPr>
          <p:nvPr>
            <p:ph idx="1"/>
          </p:nvPr>
        </p:nvPicPr>
        <p:blipFill rotWithShape="1">
          <a:blip r:embed="rId3">
            <a:alphaModFix amt="35000"/>
            <a:extLst>
              <a:ext uri="{837473B0-CC2E-450A-ABE3-18F120FF3D39}">
                <a1611:picAttrSrcUrl xmlns:a1611="http://schemas.microsoft.com/office/drawing/2016/11/main" r:id="rId4"/>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AA9D0B7-7B88-46BC-AB17-D5EA236E7C72}"/>
              </a:ext>
            </a:extLst>
          </p:cNvPr>
          <p:cNvSpPr>
            <a:spLocks noGrp="1"/>
          </p:cNvSpPr>
          <p:nvPr>
            <p:ph type="title"/>
          </p:nvPr>
        </p:nvSpPr>
        <p:spPr>
          <a:xfrm>
            <a:off x="838201" y="1065862"/>
            <a:ext cx="3313164" cy="4726276"/>
          </a:xfrm>
        </p:spPr>
        <p:txBody>
          <a:bodyPr vert="horz" lIns="91440" tIns="45720" rIns="91440" bIns="45720" rtlCol="0" anchor="ctr">
            <a:normAutofit/>
          </a:bodyPr>
          <a:lstStyle/>
          <a:p>
            <a:r>
              <a:rPr lang="en-US" sz="4000">
                <a:solidFill>
                  <a:srgbClr val="FFFFFF"/>
                </a:solidFill>
              </a:rPr>
              <a:t>Foundations of Learning: Supporting the Whole Child</a:t>
            </a:r>
            <a:endParaRPr lang="en-US">
              <a:cs typeface="Calibri Light" panose="020F0302020204030204"/>
            </a:endParaRP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EDBFF77-75A6-445C-BF9A-B0091BA9CA0B}"/>
              </a:ext>
            </a:extLst>
          </p:cNvPr>
          <p:cNvSpPr>
            <a:spLocks noGrp="1"/>
          </p:cNvSpPr>
          <p:nvPr>
            <p:ph type="body" sz="half" idx="2"/>
          </p:nvPr>
        </p:nvSpPr>
        <p:spPr>
          <a:xfrm>
            <a:off x="5155379" y="1065862"/>
            <a:ext cx="5744685" cy="4726276"/>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FFFFFF"/>
                </a:solidFill>
              </a:rPr>
              <a:t>Social and Emotional</a:t>
            </a:r>
          </a:p>
          <a:p>
            <a:pPr indent="-228600">
              <a:buFont typeface="Arial" panose="020B0604020202020204" pitchFamily="34" charset="0"/>
              <a:buChar char="•"/>
            </a:pPr>
            <a:r>
              <a:rPr lang="en-US" sz="2000">
                <a:solidFill>
                  <a:srgbClr val="FFFFFF"/>
                </a:solidFill>
                <a:cs typeface="Calibri"/>
              </a:rPr>
              <a:t>Language and Communication</a:t>
            </a:r>
          </a:p>
          <a:p>
            <a:pPr indent="-228600">
              <a:buFont typeface="Arial" panose="020B0604020202020204" pitchFamily="34" charset="0"/>
              <a:buChar char="•"/>
            </a:pPr>
            <a:r>
              <a:rPr lang="en-US" sz="2000">
                <a:solidFill>
                  <a:srgbClr val="FFFFFF"/>
                </a:solidFill>
                <a:ea typeface="+mn-lt"/>
                <a:cs typeface="+mn-lt"/>
              </a:rPr>
              <a:t>Cognitive</a:t>
            </a:r>
            <a:endParaRPr lang="en-US" sz="2000">
              <a:solidFill>
                <a:srgbClr val="FFFFFF"/>
              </a:solidFill>
            </a:endParaRPr>
          </a:p>
          <a:p>
            <a:pPr indent="-228600">
              <a:buFont typeface="Arial" panose="020B0604020202020204" pitchFamily="34" charset="0"/>
              <a:buChar char="•"/>
            </a:pPr>
            <a:r>
              <a:rPr lang="en-US" sz="2000">
                <a:solidFill>
                  <a:srgbClr val="FFFFFF"/>
                </a:solidFill>
              </a:rPr>
              <a:t>Physical</a:t>
            </a:r>
            <a:endParaRPr lang="en-US" sz="2000">
              <a:solidFill>
                <a:srgbClr val="FFFFFF"/>
              </a:solidFill>
              <a:cs typeface="Calibri"/>
            </a:endParaRP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endParaRPr lang="en-US" sz="2000">
              <a:solidFill>
                <a:srgbClr val="FFFFFF"/>
              </a:solidFill>
            </a:endParaRPr>
          </a:p>
        </p:txBody>
      </p:sp>
      <p:sp>
        <p:nvSpPr>
          <p:cNvPr id="9" name="TextBox 8">
            <a:extLst>
              <a:ext uri="{FF2B5EF4-FFF2-40B4-BE49-F238E27FC236}">
                <a16:creationId xmlns:a16="http://schemas.microsoft.com/office/drawing/2014/main" id="{8EEB6A6A-52CF-48E4-8456-59289278AD30}"/>
              </a:ext>
            </a:extLst>
          </p:cNvPr>
          <p:cNvSpPr txBox="1"/>
          <p:nvPr/>
        </p:nvSpPr>
        <p:spPr>
          <a:xfrm>
            <a:off x="8275607" y="4677728"/>
            <a:ext cx="326078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endParaRPr lang="en-US" sz="4000">
              <a:solidFill>
                <a:srgbClr val="FF0000"/>
              </a:solidFill>
              <a:latin typeface="Gigi"/>
              <a:cs typeface="Calibri"/>
            </a:endParaRPr>
          </a:p>
        </p:txBody>
      </p:sp>
    </p:spTree>
    <p:extLst>
      <p:ext uri="{BB962C8B-B14F-4D97-AF65-F5344CB8AC3E}">
        <p14:creationId xmlns:p14="http://schemas.microsoft.com/office/powerpoint/2010/main" val="33415487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A4F3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FA895C-2BAB-4DD9-9D78-2237BF55EE2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Social Emotional Development</a:t>
            </a:r>
          </a:p>
        </p:txBody>
      </p:sp>
      <p:pic>
        <p:nvPicPr>
          <p:cNvPr id="5" name="Picture 5" descr="A picture containing person, outdoor, child, young&#10;&#10;Description generated with very high confidence">
            <a:extLst>
              <a:ext uri="{FF2B5EF4-FFF2-40B4-BE49-F238E27FC236}">
                <a16:creationId xmlns:a16="http://schemas.microsoft.com/office/drawing/2014/main" id="{D302F624-0B55-48EC-8138-A40DFE91B4B1}"/>
              </a:ext>
            </a:extLst>
          </p:cNvPr>
          <p:cNvPicPr>
            <a:picLocks noGrp="1" noChangeAspect="1"/>
          </p:cNvPicPr>
          <p:nvPr>
            <p:ph idx="1"/>
          </p:nvPr>
        </p:nvPicPr>
        <p:blipFill rotWithShape="1">
          <a:blip r:embed="rId3"/>
          <a:srcRect r="1" b="12822"/>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07732EF-E257-475C-BEF1-C34EE2DD0A2C}"/>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marL="57150" algn="ctr"/>
            <a:r>
              <a:rPr lang="en-US" sz="2000" dirty="0">
                <a:solidFill>
                  <a:srgbClr val="FFFFFF"/>
                </a:solidFill>
              </a:rPr>
              <a:t>Nurturing a sense of </a:t>
            </a:r>
            <a:endParaRPr lang="en-US" dirty="0">
              <a:solidFill>
                <a:srgbClr val="000000"/>
              </a:solidFill>
            </a:endParaRPr>
          </a:p>
          <a:p>
            <a:pPr marL="57150" algn="ctr"/>
            <a:r>
              <a:rPr lang="en-US" sz="2000" dirty="0">
                <a:solidFill>
                  <a:srgbClr val="FFFFFF"/>
                </a:solidFill>
              </a:rPr>
              <a:t>well-being and belonging supports children as they learn about and investigate the world around them </a:t>
            </a:r>
            <a:endParaRPr lang="en-US" dirty="0">
              <a:solidFill>
                <a:srgbClr val="000000"/>
              </a:solidFill>
            </a:endParaRPr>
          </a:p>
          <a:p>
            <a:pPr marL="57150" algn="ctr"/>
            <a:r>
              <a:rPr lang="en-US" sz="2000" dirty="0">
                <a:solidFill>
                  <a:srgbClr val="FFFFFF"/>
                </a:solidFill>
              </a:rPr>
              <a:t>(Early Learning Framework, 2019). </a:t>
            </a:r>
            <a:endParaRPr lang="en-US">
              <a:cs typeface="Calibri" panose="020F0502020204030204"/>
            </a:endParaRPr>
          </a:p>
        </p:txBody>
      </p:sp>
    </p:spTree>
    <p:extLst>
      <p:ext uri="{BB962C8B-B14F-4D97-AF65-F5344CB8AC3E}">
        <p14:creationId xmlns:p14="http://schemas.microsoft.com/office/powerpoint/2010/main" val="535434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8281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178542-7ABB-491D-92E7-00E045F7CA1B}"/>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 Cognitive Development</a:t>
            </a:r>
          </a:p>
        </p:txBody>
      </p:sp>
      <p:pic>
        <p:nvPicPr>
          <p:cNvPr id="13" name="Picture 14" descr="A picture containing person, outdoor, grass, holding&#10;&#10;Description generated with very high confidence">
            <a:extLst>
              <a:ext uri="{FF2B5EF4-FFF2-40B4-BE49-F238E27FC236}">
                <a16:creationId xmlns:a16="http://schemas.microsoft.com/office/drawing/2014/main" id="{5299D63D-EFC8-4F2E-8266-F9328E3EB223}"/>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5998" r="8080"/>
          <a:stretch/>
        </p:blipFill>
        <p:spPr>
          <a:xfrm>
            <a:off x="327547" y="321733"/>
            <a:ext cx="7058306" cy="4107392"/>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6CC12EEE-7AC5-4FA7-89E7-CC95656AD3B0}"/>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endParaRPr lang="en-US" sz="2000">
              <a:solidFill>
                <a:srgbClr val="FFFFFF"/>
              </a:solidFill>
            </a:endParaRPr>
          </a:p>
          <a:p>
            <a:pPr marL="400050" indent="-342900">
              <a:buChar char="•"/>
            </a:pPr>
            <a:r>
              <a:rPr lang="en-US" sz="2000">
                <a:solidFill>
                  <a:srgbClr val="FFFFFF"/>
                </a:solidFill>
                <a:cs typeface="Calibri"/>
              </a:rPr>
              <a:t>Oral Language &amp; Communication</a:t>
            </a:r>
          </a:p>
          <a:p>
            <a:pPr marL="400050" indent="-342900">
              <a:buChar char="•"/>
            </a:pPr>
            <a:r>
              <a:rPr lang="en-US" sz="2000">
                <a:solidFill>
                  <a:srgbClr val="FFFFFF"/>
                </a:solidFill>
                <a:cs typeface="Calibri"/>
              </a:rPr>
              <a:t>Emergent Literacy</a:t>
            </a:r>
            <a:endParaRPr lang="en-US">
              <a:cs typeface="Calibri" panose="020F0502020204030204"/>
            </a:endParaRPr>
          </a:p>
          <a:p>
            <a:pPr marL="400050" indent="-342900">
              <a:buChar char="•"/>
            </a:pPr>
            <a:r>
              <a:rPr lang="en-US" sz="2000">
                <a:solidFill>
                  <a:srgbClr val="FFFFFF"/>
                </a:solidFill>
              </a:rPr>
              <a:t>Emergent Numeracy</a:t>
            </a:r>
            <a:endParaRPr lang="en-US" sz="2000">
              <a:solidFill>
                <a:srgbClr val="FFFFFF"/>
              </a:solidFill>
              <a:cs typeface="Calibri"/>
            </a:endParaRPr>
          </a:p>
          <a:p>
            <a:pPr marL="400050" indent="-342900">
              <a:buChar char="•"/>
            </a:pPr>
            <a:r>
              <a:rPr lang="en-US" sz="2000">
                <a:solidFill>
                  <a:srgbClr val="FFFFFF"/>
                </a:solidFill>
              </a:rPr>
              <a:t>Critical  and Creative Thinking </a:t>
            </a:r>
            <a:endParaRPr lang="en-US" sz="2000">
              <a:solidFill>
                <a:srgbClr val="FFFFFF"/>
              </a:solidFill>
              <a:cs typeface="Calibri"/>
            </a:endParaRPr>
          </a:p>
          <a:p>
            <a:pPr marL="285750"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652925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9ADD7FF753BC41998E5CAF2CF7D3DE" ma:contentTypeVersion="1" ma:contentTypeDescription="Create a new document." ma:contentTypeScope="" ma:versionID="c894fe8288634667fe8e0ae586545863">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64A287-3331-4088-A673-AC21DA15CDF1}"/>
</file>

<file path=customXml/itemProps2.xml><?xml version="1.0" encoding="utf-8"?>
<ds:datastoreItem xmlns:ds="http://schemas.openxmlformats.org/officeDocument/2006/customXml" ds:itemID="{7E7393FF-33A1-4800-A1B9-9234C05E92F9}"/>
</file>

<file path=customXml/itemProps3.xml><?xml version="1.0" encoding="utf-8"?>
<ds:datastoreItem xmlns:ds="http://schemas.openxmlformats.org/officeDocument/2006/customXml" ds:itemID="{1F7974CE-473C-4CD2-A98C-D0F88978E094}"/>
</file>

<file path=docProps/app.xml><?xml version="1.0" encoding="utf-8"?>
<Properties xmlns="http://schemas.openxmlformats.org/officeDocument/2006/extended-properties" xmlns:vt="http://schemas.openxmlformats.org/officeDocument/2006/docPropsVTypes">
  <Template>office theme</Template>
  <TotalTime>30</TotalTime>
  <Words>3505</Words>
  <Application>Microsoft Macintosh PowerPoint</Application>
  <PresentationFormat>Widescreen</PresentationFormat>
  <Paragraphs>220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Arial,Sans-Serif</vt:lpstr>
      <vt:lpstr>Calibri</vt:lpstr>
      <vt:lpstr>Calibri Light</vt:lpstr>
      <vt:lpstr>Gigi</vt:lpstr>
      <vt:lpstr>Tw Cen MT</vt:lpstr>
      <vt:lpstr>office theme</vt:lpstr>
      <vt:lpstr>Welcome to Kindergarten Big Steps for Little Learners</vt:lpstr>
      <vt:lpstr>Welcome to (School Name)</vt:lpstr>
      <vt:lpstr>Common Myths About Kindergarten</vt:lpstr>
      <vt:lpstr> Things We Know To Be True Early Learning Framework, 2019 First People's Principles of Learning</vt:lpstr>
      <vt:lpstr>The Importance of PLAY!</vt:lpstr>
      <vt:lpstr>In Kindergarten your child will.....</vt:lpstr>
      <vt:lpstr>Foundations of Learning: Supporting the Whole Child</vt:lpstr>
      <vt:lpstr>Social Emotional Development</vt:lpstr>
      <vt:lpstr> Cognitive Development</vt:lpstr>
      <vt:lpstr> Communication and Oral Language</vt:lpstr>
      <vt:lpstr> Emergent Writing </vt:lpstr>
      <vt:lpstr> Emergent  Reading</vt:lpstr>
      <vt:lpstr>Emergent Numeracy</vt:lpstr>
      <vt:lpstr>Critical and Creative Thinking</vt:lpstr>
      <vt:lpstr>Physical Development</vt:lpstr>
      <vt:lpstr>What you will experience when you walk through the door......</vt:lpstr>
      <vt:lpstr>We look forward to seeing you in September!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Jackie Howard</cp:lastModifiedBy>
  <cp:revision>383</cp:revision>
  <dcterms:created xsi:type="dcterms:W3CDTF">2020-02-17T20:56:10Z</dcterms:created>
  <dcterms:modified xsi:type="dcterms:W3CDTF">2020-05-12T16:43:03Z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0x0101007B9ADD7FF753BC41998E5CAF2CF7D3DE</vt:lpwstr>
  </property>
</Properties>
</file>