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8" r:id="rId6"/>
    <p:sldMasterId id="2147483696" r:id="rId7"/>
    <p:sldMasterId id="2147483711" r:id="rId8"/>
    <p:sldMasterId id="2147483723" r:id="rId9"/>
  </p:sldMasterIdLst>
  <p:notesMasterIdLst>
    <p:notesMasterId r:id="rId34"/>
  </p:notesMasterIdLst>
  <p:sldIdLst>
    <p:sldId id="272" r:id="rId10"/>
    <p:sldId id="256" r:id="rId11"/>
    <p:sldId id="257" r:id="rId12"/>
    <p:sldId id="262" r:id="rId13"/>
    <p:sldId id="266" r:id="rId14"/>
    <p:sldId id="268" r:id="rId15"/>
    <p:sldId id="270" r:id="rId16"/>
    <p:sldId id="274" r:id="rId17"/>
    <p:sldId id="276" r:id="rId18"/>
    <p:sldId id="277" r:id="rId19"/>
    <p:sldId id="279" r:id="rId20"/>
    <p:sldId id="280" r:id="rId21"/>
    <p:sldId id="281" r:id="rId22"/>
    <p:sldId id="282" r:id="rId23"/>
    <p:sldId id="283" r:id="rId24"/>
    <p:sldId id="285" r:id="rId25"/>
    <p:sldId id="287" r:id="rId26"/>
    <p:sldId id="288" r:id="rId27"/>
    <p:sldId id="289" r:id="rId28"/>
    <p:sldId id="290" r:id="rId29"/>
    <p:sldId id="291" r:id="rId30"/>
    <p:sldId id="292" r:id="rId31"/>
    <p:sldId id="293"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08" d="100"/>
          <a:sy n="108" d="100"/>
        </p:scale>
        <p:origin x="-39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24.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D2690-1085-4F12-8362-E3885C5FC08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CA"/>
        </a:p>
      </dgm:t>
    </dgm:pt>
    <dgm:pt modelId="{861E056D-ADB8-44FB-B700-459B2D11D9CA}">
      <dgm:prSet phldrT="[Text]"/>
      <dgm:spPr/>
      <dgm:t>
        <a:bodyPr/>
        <a:lstStyle/>
        <a:p>
          <a:r>
            <a:rPr lang="en-CA" b="1" dirty="0" smtClean="0"/>
            <a:t>Empower</a:t>
          </a:r>
          <a:endParaRPr lang="en-CA" b="1" dirty="0"/>
        </a:p>
      </dgm:t>
    </dgm:pt>
    <dgm:pt modelId="{FA6AC453-593E-40E4-B555-5C0F3F2AA921}" type="parTrans" cxnId="{2BA5A502-0DB7-4A10-8E28-DE4C873015B0}">
      <dgm:prSet/>
      <dgm:spPr/>
      <dgm:t>
        <a:bodyPr/>
        <a:lstStyle/>
        <a:p>
          <a:endParaRPr lang="en-CA"/>
        </a:p>
      </dgm:t>
    </dgm:pt>
    <dgm:pt modelId="{1D9EA3B6-EEFA-476F-8CFA-2B467C375701}" type="sibTrans" cxnId="{2BA5A502-0DB7-4A10-8E28-DE4C873015B0}">
      <dgm:prSet/>
      <dgm:spPr/>
      <dgm:t>
        <a:bodyPr/>
        <a:lstStyle/>
        <a:p>
          <a:endParaRPr lang="en-CA"/>
        </a:p>
      </dgm:t>
    </dgm:pt>
    <dgm:pt modelId="{2F7B3E28-CF00-4186-B69A-8811D90443A7}">
      <dgm:prSet phldrT="[Text]"/>
      <dgm:spPr/>
      <dgm:t>
        <a:bodyPr/>
        <a:lstStyle/>
        <a:p>
          <a:r>
            <a:rPr lang="en-CA" b="1" dirty="0" smtClean="0"/>
            <a:t>Guide</a:t>
          </a:r>
          <a:endParaRPr lang="en-CA" b="1" dirty="0"/>
        </a:p>
      </dgm:t>
    </dgm:pt>
    <dgm:pt modelId="{FDA5DE11-1F61-494B-9C74-BB23E87EDDF2}" type="parTrans" cxnId="{CD7F0C8D-00BF-4E66-AA16-D2F913E79E41}">
      <dgm:prSet/>
      <dgm:spPr/>
      <dgm:t>
        <a:bodyPr/>
        <a:lstStyle/>
        <a:p>
          <a:endParaRPr lang="en-CA"/>
        </a:p>
      </dgm:t>
    </dgm:pt>
    <dgm:pt modelId="{05695006-D09F-40AF-8CCD-951518E54401}" type="sibTrans" cxnId="{CD7F0C8D-00BF-4E66-AA16-D2F913E79E41}">
      <dgm:prSet/>
      <dgm:spPr/>
      <dgm:t>
        <a:bodyPr/>
        <a:lstStyle/>
        <a:p>
          <a:endParaRPr lang="en-CA"/>
        </a:p>
      </dgm:t>
    </dgm:pt>
    <dgm:pt modelId="{6443191B-42BD-4C65-9EEE-0FCEBD7F716B}">
      <dgm:prSet phldrT="[Text]"/>
      <dgm:spPr/>
      <dgm:t>
        <a:bodyPr/>
        <a:lstStyle/>
        <a:p>
          <a:r>
            <a:rPr lang="en-CA" b="1" dirty="0" smtClean="0"/>
            <a:t>Connect</a:t>
          </a:r>
          <a:endParaRPr lang="en-CA" b="1" dirty="0"/>
        </a:p>
      </dgm:t>
    </dgm:pt>
    <dgm:pt modelId="{60FCC9FD-8DD2-4AEA-A2E5-BD5AD4EAADB6}" type="parTrans" cxnId="{E190838C-7E76-40D9-879F-A696BF427EF6}">
      <dgm:prSet/>
      <dgm:spPr/>
      <dgm:t>
        <a:bodyPr/>
        <a:lstStyle/>
        <a:p>
          <a:endParaRPr lang="en-CA"/>
        </a:p>
      </dgm:t>
    </dgm:pt>
    <dgm:pt modelId="{A5BD71BB-3CB4-47A2-87DB-8E36DA758D2D}" type="sibTrans" cxnId="{E190838C-7E76-40D9-879F-A696BF427EF6}">
      <dgm:prSet/>
      <dgm:spPr/>
      <dgm:t>
        <a:bodyPr/>
        <a:lstStyle/>
        <a:p>
          <a:endParaRPr lang="en-CA"/>
        </a:p>
      </dgm:t>
    </dgm:pt>
    <dgm:pt modelId="{DE9DA231-A314-4C21-8BF5-BF865DB39A4F}" type="pres">
      <dgm:prSet presAssocID="{BF9D2690-1085-4F12-8362-E3885C5FC085}" presName="Name0" presStyleCnt="0">
        <dgm:presLayoutVars>
          <dgm:chMax val="7"/>
          <dgm:chPref val="7"/>
          <dgm:dir/>
          <dgm:animLvl val="lvl"/>
        </dgm:presLayoutVars>
      </dgm:prSet>
      <dgm:spPr/>
      <dgm:t>
        <a:bodyPr/>
        <a:lstStyle/>
        <a:p>
          <a:endParaRPr lang="en-CA"/>
        </a:p>
      </dgm:t>
    </dgm:pt>
    <dgm:pt modelId="{B717B18A-656A-4DCE-A3F0-17C8CFE2D669}" type="pres">
      <dgm:prSet presAssocID="{861E056D-ADB8-44FB-B700-459B2D11D9CA}" presName="Accent1" presStyleCnt="0"/>
      <dgm:spPr/>
    </dgm:pt>
    <dgm:pt modelId="{2B896FAB-5369-445E-B859-8B456F218B00}" type="pres">
      <dgm:prSet presAssocID="{861E056D-ADB8-44FB-B700-459B2D11D9CA}" presName="Accent" presStyleLbl="node1" presStyleIdx="0" presStyleCnt="3"/>
      <dgm:spPr>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CA"/>
        </a:p>
      </dgm:t>
    </dgm:pt>
    <dgm:pt modelId="{77A66D44-B3A7-4E7D-8AB4-9C1C548DEB62}" type="pres">
      <dgm:prSet presAssocID="{861E056D-ADB8-44FB-B700-459B2D11D9CA}" presName="Parent1" presStyleLbl="revTx" presStyleIdx="0" presStyleCnt="3">
        <dgm:presLayoutVars>
          <dgm:chMax val="1"/>
          <dgm:chPref val="1"/>
          <dgm:bulletEnabled val="1"/>
        </dgm:presLayoutVars>
      </dgm:prSet>
      <dgm:spPr/>
      <dgm:t>
        <a:bodyPr/>
        <a:lstStyle/>
        <a:p>
          <a:endParaRPr lang="en-CA"/>
        </a:p>
      </dgm:t>
    </dgm:pt>
    <dgm:pt modelId="{9C8DD2BA-784D-4F7A-948C-366433F72EF6}" type="pres">
      <dgm:prSet presAssocID="{2F7B3E28-CF00-4186-B69A-8811D90443A7}" presName="Accent2" presStyleCnt="0"/>
      <dgm:spPr/>
    </dgm:pt>
    <dgm:pt modelId="{6927D5BE-1685-47A1-A73A-973C7E30BF67}" type="pres">
      <dgm:prSet presAssocID="{2F7B3E28-CF00-4186-B69A-8811D90443A7}" presName="Accent" presStyleLbl="node1" presStyleIdx="1" presStyleCnt="3" custLinFactNeighborX="-1037" custLinFactNeighborY="245"/>
      <dgm:spPr>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CA"/>
        </a:p>
      </dgm:t>
    </dgm:pt>
    <dgm:pt modelId="{4C37E6DD-FA88-4A4E-8EBC-53CC91A773FB}" type="pres">
      <dgm:prSet presAssocID="{2F7B3E28-CF00-4186-B69A-8811D90443A7}" presName="Parent2" presStyleLbl="revTx" presStyleIdx="1" presStyleCnt="3">
        <dgm:presLayoutVars>
          <dgm:chMax val="1"/>
          <dgm:chPref val="1"/>
          <dgm:bulletEnabled val="1"/>
        </dgm:presLayoutVars>
      </dgm:prSet>
      <dgm:spPr/>
      <dgm:t>
        <a:bodyPr/>
        <a:lstStyle/>
        <a:p>
          <a:endParaRPr lang="en-CA"/>
        </a:p>
      </dgm:t>
    </dgm:pt>
    <dgm:pt modelId="{15BC102A-6B27-4A67-8731-28F5353CF9C0}" type="pres">
      <dgm:prSet presAssocID="{6443191B-42BD-4C65-9EEE-0FCEBD7F716B}" presName="Accent3" presStyleCnt="0"/>
      <dgm:spPr/>
    </dgm:pt>
    <dgm:pt modelId="{9AE42885-2CDB-4847-B93B-DCBDA8CFBA7A}" type="pres">
      <dgm:prSet presAssocID="{6443191B-42BD-4C65-9EEE-0FCEBD7F716B}" presName="Accent" presStyleLbl="node1" presStyleIdx="2" presStyleCnt="3"/>
      <dgm:spPr>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CA"/>
        </a:p>
      </dgm:t>
    </dgm:pt>
    <dgm:pt modelId="{F0D09760-F004-4FB6-9EC7-031CA31D3039}" type="pres">
      <dgm:prSet presAssocID="{6443191B-42BD-4C65-9EEE-0FCEBD7F716B}" presName="Parent3" presStyleLbl="revTx" presStyleIdx="2" presStyleCnt="3">
        <dgm:presLayoutVars>
          <dgm:chMax val="1"/>
          <dgm:chPref val="1"/>
          <dgm:bulletEnabled val="1"/>
        </dgm:presLayoutVars>
      </dgm:prSet>
      <dgm:spPr/>
      <dgm:t>
        <a:bodyPr/>
        <a:lstStyle/>
        <a:p>
          <a:endParaRPr lang="en-CA"/>
        </a:p>
      </dgm:t>
    </dgm:pt>
  </dgm:ptLst>
  <dgm:cxnLst>
    <dgm:cxn modelId="{7FFAE608-E84D-492A-A0AC-7AE89FA486F4}" type="presOf" srcId="{861E056D-ADB8-44FB-B700-459B2D11D9CA}" destId="{77A66D44-B3A7-4E7D-8AB4-9C1C548DEB62}" srcOrd="0" destOrd="0" presId="urn:microsoft.com/office/officeart/2009/layout/CircleArrowProcess"/>
    <dgm:cxn modelId="{969B9571-E8F7-4BD2-A647-1CF7A3E07704}" type="presOf" srcId="{6443191B-42BD-4C65-9EEE-0FCEBD7F716B}" destId="{F0D09760-F004-4FB6-9EC7-031CA31D3039}" srcOrd="0" destOrd="0" presId="urn:microsoft.com/office/officeart/2009/layout/CircleArrowProcess"/>
    <dgm:cxn modelId="{F5268D7A-7161-48B0-98AC-AC7A03CA296D}" type="presOf" srcId="{BF9D2690-1085-4F12-8362-E3885C5FC085}" destId="{DE9DA231-A314-4C21-8BF5-BF865DB39A4F}" srcOrd="0" destOrd="0" presId="urn:microsoft.com/office/officeart/2009/layout/CircleArrowProcess"/>
    <dgm:cxn modelId="{CD7F0C8D-00BF-4E66-AA16-D2F913E79E41}" srcId="{BF9D2690-1085-4F12-8362-E3885C5FC085}" destId="{2F7B3E28-CF00-4186-B69A-8811D90443A7}" srcOrd="1" destOrd="0" parTransId="{FDA5DE11-1F61-494B-9C74-BB23E87EDDF2}" sibTransId="{05695006-D09F-40AF-8CCD-951518E54401}"/>
    <dgm:cxn modelId="{1D02F7B9-2E02-42B6-B9D7-B4DAC0FFD2E0}" type="presOf" srcId="{2F7B3E28-CF00-4186-B69A-8811D90443A7}" destId="{4C37E6DD-FA88-4A4E-8EBC-53CC91A773FB}" srcOrd="0" destOrd="0" presId="urn:microsoft.com/office/officeart/2009/layout/CircleArrowProcess"/>
    <dgm:cxn modelId="{E190838C-7E76-40D9-879F-A696BF427EF6}" srcId="{BF9D2690-1085-4F12-8362-E3885C5FC085}" destId="{6443191B-42BD-4C65-9EEE-0FCEBD7F716B}" srcOrd="2" destOrd="0" parTransId="{60FCC9FD-8DD2-4AEA-A2E5-BD5AD4EAADB6}" sibTransId="{A5BD71BB-3CB4-47A2-87DB-8E36DA758D2D}"/>
    <dgm:cxn modelId="{2BA5A502-0DB7-4A10-8E28-DE4C873015B0}" srcId="{BF9D2690-1085-4F12-8362-E3885C5FC085}" destId="{861E056D-ADB8-44FB-B700-459B2D11D9CA}" srcOrd="0" destOrd="0" parTransId="{FA6AC453-593E-40E4-B555-5C0F3F2AA921}" sibTransId="{1D9EA3B6-EEFA-476F-8CFA-2B467C375701}"/>
    <dgm:cxn modelId="{08A41862-5554-497F-BAF6-623AB6FC47AE}" type="presParOf" srcId="{DE9DA231-A314-4C21-8BF5-BF865DB39A4F}" destId="{B717B18A-656A-4DCE-A3F0-17C8CFE2D669}" srcOrd="0" destOrd="0" presId="urn:microsoft.com/office/officeart/2009/layout/CircleArrowProcess"/>
    <dgm:cxn modelId="{BE5D141D-E3B9-4117-8662-C8CDC0340B2A}" type="presParOf" srcId="{B717B18A-656A-4DCE-A3F0-17C8CFE2D669}" destId="{2B896FAB-5369-445E-B859-8B456F218B00}" srcOrd="0" destOrd="0" presId="urn:microsoft.com/office/officeart/2009/layout/CircleArrowProcess"/>
    <dgm:cxn modelId="{AF138353-47A7-4108-BA0C-B24D03D08324}" type="presParOf" srcId="{DE9DA231-A314-4C21-8BF5-BF865DB39A4F}" destId="{77A66D44-B3A7-4E7D-8AB4-9C1C548DEB62}" srcOrd="1" destOrd="0" presId="urn:microsoft.com/office/officeart/2009/layout/CircleArrowProcess"/>
    <dgm:cxn modelId="{BB3E524C-0675-468F-8B4D-2B4DC486312E}" type="presParOf" srcId="{DE9DA231-A314-4C21-8BF5-BF865DB39A4F}" destId="{9C8DD2BA-784D-4F7A-948C-366433F72EF6}" srcOrd="2" destOrd="0" presId="urn:microsoft.com/office/officeart/2009/layout/CircleArrowProcess"/>
    <dgm:cxn modelId="{43BA8616-B520-4F1F-9F43-FE2A5B63C2BC}" type="presParOf" srcId="{9C8DD2BA-784D-4F7A-948C-366433F72EF6}" destId="{6927D5BE-1685-47A1-A73A-973C7E30BF67}" srcOrd="0" destOrd="0" presId="urn:microsoft.com/office/officeart/2009/layout/CircleArrowProcess"/>
    <dgm:cxn modelId="{C90BFAFD-F13E-4894-A754-D99A97D48665}" type="presParOf" srcId="{DE9DA231-A314-4C21-8BF5-BF865DB39A4F}" destId="{4C37E6DD-FA88-4A4E-8EBC-53CC91A773FB}" srcOrd="3" destOrd="0" presId="urn:microsoft.com/office/officeart/2009/layout/CircleArrowProcess"/>
    <dgm:cxn modelId="{17E7277C-725B-4501-8794-CBC345244A2A}" type="presParOf" srcId="{DE9DA231-A314-4C21-8BF5-BF865DB39A4F}" destId="{15BC102A-6B27-4A67-8731-28F5353CF9C0}" srcOrd="4" destOrd="0" presId="urn:microsoft.com/office/officeart/2009/layout/CircleArrowProcess"/>
    <dgm:cxn modelId="{CE436328-B88A-494F-99E2-4339EF6BB07F}" type="presParOf" srcId="{15BC102A-6B27-4A67-8731-28F5353CF9C0}" destId="{9AE42885-2CDB-4847-B93B-DCBDA8CFBA7A}" srcOrd="0" destOrd="0" presId="urn:microsoft.com/office/officeart/2009/layout/CircleArrowProcess"/>
    <dgm:cxn modelId="{A729C339-C4AC-4BE9-BA61-789913C1D52A}" type="presParOf" srcId="{DE9DA231-A314-4C21-8BF5-BF865DB39A4F}" destId="{F0D09760-F004-4FB6-9EC7-031CA31D303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96FAB-5369-445E-B859-8B456F218B00}">
      <dsp:nvSpPr>
        <dsp:cNvPr id="0" name=""/>
        <dsp:cNvSpPr/>
      </dsp:nvSpPr>
      <dsp:spPr>
        <a:xfrm>
          <a:off x="3023253" y="0"/>
          <a:ext cx="2495475" cy="2495854"/>
        </a:xfrm>
        <a:prstGeom prst="circularArrow">
          <a:avLst>
            <a:gd name="adj1" fmla="val 10980"/>
            <a:gd name="adj2" fmla="val 1142322"/>
            <a:gd name="adj3" fmla="val 4500000"/>
            <a:gd name="adj4" fmla="val 10800000"/>
            <a:gd name="adj5" fmla="val 12500"/>
          </a:avLst>
        </a:prstGeom>
        <a:solidFill>
          <a:schemeClr val="accent1"/>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7A66D44-B3A7-4E7D-8AB4-9C1C548DEB62}">
      <dsp:nvSpPr>
        <dsp:cNvPr id="0" name=""/>
        <dsp:cNvSpPr/>
      </dsp:nvSpPr>
      <dsp:spPr>
        <a:xfrm>
          <a:off x="3574835" y="901079"/>
          <a:ext cx="1386687" cy="69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CA" sz="2300" b="1" kern="1200" dirty="0" smtClean="0"/>
            <a:t>Empower</a:t>
          </a:r>
          <a:endParaRPr lang="en-CA" sz="2300" b="1" kern="1200" dirty="0"/>
        </a:p>
      </dsp:txBody>
      <dsp:txXfrm>
        <a:off x="3574835" y="901079"/>
        <a:ext cx="1386687" cy="693177"/>
      </dsp:txXfrm>
    </dsp:sp>
    <dsp:sp modelId="{6927D5BE-1685-47A1-A73A-973C7E30BF67}">
      <dsp:nvSpPr>
        <dsp:cNvPr id="0" name=""/>
        <dsp:cNvSpPr/>
      </dsp:nvSpPr>
      <dsp:spPr>
        <a:xfrm>
          <a:off x="2304265" y="1440168"/>
          <a:ext cx="2495475" cy="2495854"/>
        </a:xfrm>
        <a:prstGeom prst="leftCircularArrow">
          <a:avLst>
            <a:gd name="adj1" fmla="val 10980"/>
            <a:gd name="adj2" fmla="val 1142322"/>
            <a:gd name="adj3" fmla="val 6300000"/>
            <a:gd name="adj4" fmla="val 18900000"/>
            <a:gd name="adj5" fmla="val 12500"/>
          </a:avLst>
        </a:prstGeom>
        <a:solidFill>
          <a:schemeClr val="accent1"/>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4C37E6DD-FA88-4A4E-8EBC-53CC91A773FB}">
      <dsp:nvSpPr>
        <dsp:cNvPr id="0" name=""/>
        <dsp:cNvSpPr/>
      </dsp:nvSpPr>
      <dsp:spPr>
        <a:xfrm>
          <a:off x="2884537" y="2343428"/>
          <a:ext cx="1386687" cy="69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CA" sz="2300" b="1" kern="1200" dirty="0" smtClean="0"/>
            <a:t>Guide</a:t>
          </a:r>
          <a:endParaRPr lang="en-CA" sz="2300" b="1" kern="1200" dirty="0"/>
        </a:p>
      </dsp:txBody>
      <dsp:txXfrm>
        <a:off x="2884537" y="2343428"/>
        <a:ext cx="1386687" cy="693177"/>
      </dsp:txXfrm>
    </dsp:sp>
    <dsp:sp modelId="{9AE42885-2CDB-4847-B93B-DCBDA8CFBA7A}">
      <dsp:nvSpPr>
        <dsp:cNvPr id="0" name=""/>
        <dsp:cNvSpPr/>
      </dsp:nvSpPr>
      <dsp:spPr>
        <a:xfrm>
          <a:off x="3200865" y="3039716"/>
          <a:ext cx="2143999" cy="2144859"/>
        </a:xfrm>
        <a:prstGeom prst="blockArc">
          <a:avLst>
            <a:gd name="adj1" fmla="val 13500000"/>
            <a:gd name="adj2" fmla="val 10800000"/>
            <a:gd name="adj3" fmla="val 12740"/>
          </a:avLst>
        </a:prstGeom>
        <a:solidFill>
          <a:schemeClr val="accent1"/>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F0D09760-F004-4FB6-9EC7-031CA31D3039}">
      <dsp:nvSpPr>
        <dsp:cNvPr id="0" name=""/>
        <dsp:cNvSpPr/>
      </dsp:nvSpPr>
      <dsp:spPr>
        <a:xfrm>
          <a:off x="3578115" y="3787851"/>
          <a:ext cx="1386687" cy="69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CA" sz="2300" b="1" kern="1200" dirty="0" smtClean="0"/>
            <a:t>Connect</a:t>
          </a:r>
          <a:endParaRPr lang="en-CA" sz="2300" b="1" kern="1200" dirty="0"/>
        </a:p>
      </dsp:txBody>
      <dsp:txXfrm>
        <a:off x="3578115" y="3787851"/>
        <a:ext cx="1386687" cy="69317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C15F6-CAC7-42CD-9A32-9C3A1303DEF3}" type="datetimeFigureOut">
              <a:rPr lang="en-CA" smtClean="0"/>
              <a:t>15-11-25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8755F-3320-4211-90F5-85473F460D91}" type="slidenum">
              <a:rPr lang="en-CA" smtClean="0"/>
              <a:t>‹#›</a:t>
            </a:fld>
            <a:endParaRPr lang="en-CA"/>
          </a:p>
        </p:txBody>
      </p:sp>
    </p:spTree>
    <p:extLst>
      <p:ext uri="{BB962C8B-B14F-4D97-AF65-F5344CB8AC3E}">
        <p14:creationId xmlns:p14="http://schemas.microsoft.com/office/powerpoint/2010/main" val="294995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840A588E-DE3D-416B-B3AB-F97D20D51E5B}" type="slidenum">
              <a:rPr lang="en-US" altLang="en-US" smtClean="0">
                <a:solidFill>
                  <a:prstClr val="black"/>
                </a:solidFill>
                <a:latin typeface="Calibri" panose="020F0502020204030204" pitchFamily="34" charset="0"/>
              </a:rPr>
              <a:pPr fontAlgn="base">
                <a:spcBef>
                  <a:spcPct val="0"/>
                </a:spcBef>
                <a:spcAft>
                  <a:spcPct val="0"/>
                </a:spcAft>
              </a:pPr>
              <a:t>17</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60974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Latest Terminology “Persons with lived experience” replaces terms clients, patients, consumers etc, which were previously used</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0783C751-8914-4648-9AC4-9AF0C4FAA99D}" type="slidenum">
              <a:rPr lang="en-US" altLang="en-US" smtClean="0">
                <a:solidFill>
                  <a:prstClr val="black"/>
                </a:solidFill>
                <a:latin typeface="Calibri" panose="020F0502020204030204" pitchFamily="34" charset="0"/>
              </a:rPr>
              <a:pPr fontAlgn="base">
                <a:spcBef>
                  <a:spcPct val="0"/>
                </a:spcBef>
                <a:spcAft>
                  <a:spcPct val="0"/>
                </a:spcAft>
              </a:pPr>
              <a:t>18</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27756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C75B115C-E94D-400A-ADB2-6584033649E3}" type="slidenum">
              <a:rPr lang="en-US" altLang="en-US" smtClean="0">
                <a:solidFill>
                  <a:prstClr val="black"/>
                </a:solidFill>
                <a:latin typeface="Calibri" panose="020F0502020204030204" pitchFamily="34" charset="0"/>
              </a:rPr>
              <a:pPr fontAlgn="base">
                <a:spcBef>
                  <a:spcPct val="0"/>
                </a:spcBef>
                <a:spcAft>
                  <a:spcPct val="0"/>
                </a:spcAft>
              </a:pPr>
              <a:t>22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00192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6AABC0-C56A-4423-A7A7-C29B3296F1DB}" type="datetimeFigureOut">
              <a:rPr lang="en-US" smtClean="0"/>
              <a:t>15-11-25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391211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AABC0-C56A-4423-A7A7-C29B3296F1DB}" type="datetimeFigureOut">
              <a:rPr lang="en-US" smtClean="0"/>
              <a:t>15-11-25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52866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AABC0-C56A-4423-A7A7-C29B3296F1DB}" type="datetimeFigureOut">
              <a:rPr lang="en-US" smtClean="0"/>
              <a:t>15-11-25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249661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253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85577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76832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6" name="Footer Placeholder 5"/>
          <p:cNvSpPr>
            <a:spLocks noGrp="1"/>
          </p:cNvSpPr>
          <p:nvPr>
            <p:ph type="ftr" sz="quarter" idx="11"/>
          </p:nvPr>
        </p:nvSpPr>
        <p:spPr/>
        <p:txBody>
          <a:bodyPr/>
          <a:lstStyle/>
          <a:p>
            <a:endParaRPr lang="en-CA">
              <a:solidFill>
                <a:srgbClr val="146194">
                  <a:lumMod val="50000"/>
                </a:srgbClr>
              </a:solidFill>
            </a:endParaRPr>
          </a:p>
        </p:txBody>
      </p:sp>
      <p:sp>
        <p:nvSpPr>
          <p:cNvPr id="7" name="Slide Number Placeholder 6"/>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364260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8" name="Footer Placeholder 7"/>
          <p:cNvSpPr>
            <a:spLocks noGrp="1"/>
          </p:cNvSpPr>
          <p:nvPr>
            <p:ph type="ftr" sz="quarter" idx="11"/>
          </p:nvPr>
        </p:nvSpPr>
        <p:spPr/>
        <p:txBody>
          <a:bodyPr/>
          <a:lstStyle/>
          <a:p>
            <a:endParaRPr lang="en-CA">
              <a:solidFill>
                <a:srgbClr val="146194">
                  <a:lumMod val="50000"/>
                </a:srgbClr>
              </a:solidFill>
            </a:endParaRPr>
          </a:p>
        </p:txBody>
      </p:sp>
      <p:sp>
        <p:nvSpPr>
          <p:cNvPr id="9" name="Slide Number Placeholder 8"/>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493177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4" name="Footer Placeholder 3"/>
          <p:cNvSpPr>
            <a:spLocks noGrp="1"/>
          </p:cNvSpPr>
          <p:nvPr>
            <p:ph type="ftr" sz="quarter" idx="11"/>
          </p:nvPr>
        </p:nvSpPr>
        <p:spPr/>
        <p:txBody>
          <a:bodyPr/>
          <a:lstStyle/>
          <a:p>
            <a:endParaRPr lang="en-CA">
              <a:solidFill>
                <a:srgbClr val="146194">
                  <a:lumMod val="50000"/>
                </a:srgbClr>
              </a:solidFill>
            </a:endParaRPr>
          </a:p>
        </p:txBody>
      </p:sp>
      <p:sp>
        <p:nvSpPr>
          <p:cNvPr id="5" name="Slide Number Placeholder 4"/>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2432079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3" name="Footer Placeholder 2"/>
          <p:cNvSpPr>
            <a:spLocks noGrp="1"/>
          </p:cNvSpPr>
          <p:nvPr>
            <p:ph type="ftr" sz="quarter" idx="11"/>
          </p:nvPr>
        </p:nvSpPr>
        <p:spPr/>
        <p:txBody>
          <a:bodyPr/>
          <a:lstStyle/>
          <a:p>
            <a:endParaRPr lang="en-CA">
              <a:solidFill>
                <a:srgbClr val="146194">
                  <a:lumMod val="50000"/>
                </a:srgbClr>
              </a:solidFill>
            </a:endParaRPr>
          </a:p>
        </p:txBody>
      </p:sp>
      <p:sp>
        <p:nvSpPr>
          <p:cNvPr id="4" name="Slide Number Placeholder 3"/>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2689014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6" name="Footer Placeholder 5"/>
          <p:cNvSpPr>
            <a:spLocks noGrp="1"/>
          </p:cNvSpPr>
          <p:nvPr>
            <p:ph type="ftr" sz="quarter" idx="11"/>
          </p:nvPr>
        </p:nvSpPr>
        <p:spPr/>
        <p:txBody>
          <a:bodyPr/>
          <a:lstStyle/>
          <a:p>
            <a:endParaRPr lang="en-CA">
              <a:solidFill>
                <a:srgbClr val="146194">
                  <a:lumMod val="50000"/>
                </a:srgbClr>
              </a:solidFill>
            </a:endParaRPr>
          </a:p>
        </p:txBody>
      </p:sp>
      <p:sp>
        <p:nvSpPr>
          <p:cNvPr id="7" name="Slide Number Placeholder 6"/>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61024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AABC0-C56A-4423-A7A7-C29B3296F1DB}" type="datetimeFigureOut">
              <a:rPr lang="en-US" smtClean="0"/>
              <a:t>15-11-25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1906753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6" name="Footer Placeholder 5"/>
          <p:cNvSpPr>
            <a:spLocks noGrp="1"/>
          </p:cNvSpPr>
          <p:nvPr>
            <p:ph type="ftr" sz="quarter" idx="11"/>
          </p:nvPr>
        </p:nvSpPr>
        <p:spPr/>
        <p:txBody>
          <a:bodyPr/>
          <a:lstStyle/>
          <a:p>
            <a:endParaRPr lang="en-CA">
              <a:solidFill>
                <a:srgbClr val="146194">
                  <a:lumMod val="50000"/>
                </a:srgbClr>
              </a:solidFill>
            </a:endParaRPr>
          </a:p>
        </p:txBody>
      </p:sp>
      <p:sp>
        <p:nvSpPr>
          <p:cNvPr id="7" name="Slide Number Placeholder 6"/>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209571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4" name="Footer Placeholder 3"/>
          <p:cNvSpPr>
            <a:spLocks noGrp="1"/>
          </p:cNvSpPr>
          <p:nvPr>
            <p:ph type="ftr" sz="quarter" idx="11"/>
          </p:nvPr>
        </p:nvSpPr>
        <p:spPr/>
        <p:txBody>
          <a:bodyPr/>
          <a:lstStyle/>
          <a:p>
            <a:endParaRPr lang="en-CA">
              <a:solidFill>
                <a:srgbClr val="146194">
                  <a:lumMod val="50000"/>
                </a:srgbClr>
              </a:solidFill>
            </a:endParaRPr>
          </a:p>
        </p:txBody>
      </p:sp>
      <p:sp>
        <p:nvSpPr>
          <p:cNvPr id="5" name="Slide Number Placeholder 4"/>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2443264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2990041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3449868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2065241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102614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191718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378045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388398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95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AABC0-C56A-4423-A7A7-C29B3296F1DB}" type="datetimeFigureOut">
              <a:rPr lang="en-US" smtClean="0"/>
              <a:t>15-11-25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4156456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248952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4226097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6" name="Footer Placeholder 5"/>
          <p:cNvSpPr>
            <a:spLocks noGrp="1"/>
          </p:cNvSpPr>
          <p:nvPr>
            <p:ph type="ftr" sz="quarter" idx="11"/>
          </p:nvPr>
        </p:nvSpPr>
        <p:spPr/>
        <p:txBody>
          <a:bodyPr/>
          <a:lstStyle/>
          <a:p>
            <a:endParaRPr lang="en-CA">
              <a:solidFill>
                <a:srgbClr val="146194">
                  <a:lumMod val="50000"/>
                </a:srgbClr>
              </a:solidFill>
            </a:endParaRPr>
          </a:p>
        </p:txBody>
      </p:sp>
      <p:sp>
        <p:nvSpPr>
          <p:cNvPr id="7" name="Slide Number Placeholder 6"/>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846848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8" name="Footer Placeholder 7"/>
          <p:cNvSpPr>
            <a:spLocks noGrp="1"/>
          </p:cNvSpPr>
          <p:nvPr>
            <p:ph type="ftr" sz="quarter" idx="11"/>
          </p:nvPr>
        </p:nvSpPr>
        <p:spPr/>
        <p:txBody>
          <a:bodyPr/>
          <a:lstStyle/>
          <a:p>
            <a:endParaRPr lang="en-CA">
              <a:solidFill>
                <a:srgbClr val="146194">
                  <a:lumMod val="50000"/>
                </a:srgbClr>
              </a:solidFill>
            </a:endParaRPr>
          </a:p>
        </p:txBody>
      </p:sp>
      <p:sp>
        <p:nvSpPr>
          <p:cNvPr id="9" name="Slide Number Placeholder 8"/>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092275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4" name="Footer Placeholder 3"/>
          <p:cNvSpPr>
            <a:spLocks noGrp="1"/>
          </p:cNvSpPr>
          <p:nvPr>
            <p:ph type="ftr" sz="quarter" idx="11"/>
          </p:nvPr>
        </p:nvSpPr>
        <p:spPr/>
        <p:txBody>
          <a:bodyPr/>
          <a:lstStyle/>
          <a:p>
            <a:endParaRPr lang="en-CA">
              <a:solidFill>
                <a:srgbClr val="146194">
                  <a:lumMod val="50000"/>
                </a:srgbClr>
              </a:solidFill>
            </a:endParaRPr>
          </a:p>
        </p:txBody>
      </p:sp>
      <p:sp>
        <p:nvSpPr>
          <p:cNvPr id="5" name="Slide Number Placeholder 4"/>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3928900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3" name="Footer Placeholder 2"/>
          <p:cNvSpPr>
            <a:spLocks noGrp="1"/>
          </p:cNvSpPr>
          <p:nvPr>
            <p:ph type="ftr" sz="quarter" idx="11"/>
          </p:nvPr>
        </p:nvSpPr>
        <p:spPr/>
        <p:txBody>
          <a:bodyPr/>
          <a:lstStyle/>
          <a:p>
            <a:endParaRPr lang="en-CA">
              <a:solidFill>
                <a:srgbClr val="146194">
                  <a:lumMod val="50000"/>
                </a:srgbClr>
              </a:solidFill>
            </a:endParaRPr>
          </a:p>
        </p:txBody>
      </p:sp>
      <p:sp>
        <p:nvSpPr>
          <p:cNvPr id="4" name="Slide Number Placeholder 3"/>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3776879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6" name="Footer Placeholder 5"/>
          <p:cNvSpPr>
            <a:spLocks noGrp="1"/>
          </p:cNvSpPr>
          <p:nvPr>
            <p:ph type="ftr" sz="quarter" idx="11"/>
          </p:nvPr>
        </p:nvSpPr>
        <p:spPr/>
        <p:txBody>
          <a:bodyPr/>
          <a:lstStyle/>
          <a:p>
            <a:endParaRPr lang="en-CA">
              <a:solidFill>
                <a:srgbClr val="146194">
                  <a:lumMod val="50000"/>
                </a:srgbClr>
              </a:solidFill>
            </a:endParaRPr>
          </a:p>
        </p:txBody>
      </p:sp>
      <p:sp>
        <p:nvSpPr>
          <p:cNvPr id="7" name="Slide Number Placeholder 6"/>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6533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6" name="Footer Placeholder 5"/>
          <p:cNvSpPr>
            <a:spLocks noGrp="1"/>
          </p:cNvSpPr>
          <p:nvPr>
            <p:ph type="ftr" sz="quarter" idx="11"/>
          </p:nvPr>
        </p:nvSpPr>
        <p:spPr/>
        <p:txBody>
          <a:bodyPr/>
          <a:lstStyle/>
          <a:p>
            <a:endParaRPr lang="en-CA">
              <a:solidFill>
                <a:srgbClr val="146194">
                  <a:lumMod val="50000"/>
                </a:srgbClr>
              </a:solidFill>
            </a:endParaRPr>
          </a:p>
        </p:txBody>
      </p:sp>
      <p:sp>
        <p:nvSpPr>
          <p:cNvPr id="7" name="Slide Number Placeholder 6"/>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373050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4" name="Footer Placeholder 3"/>
          <p:cNvSpPr>
            <a:spLocks noGrp="1"/>
          </p:cNvSpPr>
          <p:nvPr>
            <p:ph type="ftr" sz="quarter" idx="11"/>
          </p:nvPr>
        </p:nvSpPr>
        <p:spPr/>
        <p:txBody>
          <a:bodyPr/>
          <a:lstStyle/>
          <a:p>
            <a:endParaRPr lang="en-CA">
              <a:solidFill>
                <a:srgbClr val="146194">
                  <a:lumMod val="50000"/>
                </a:srgbClr>
              </a:solidFill>
            </a:endParaRPr>
          </a:p>
        </p:txBody>
      </p:sp>
      <p:sp>
        <p:nvSpPr>
          <p:cNvPr id="5" name="Slide Number Placeholder 4"/>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3898243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98243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6AABC0-C56A-4423-A7A7-C29B3296F1DB}" type="datetimeFigureOut">
              <a:rPr lang="en-US" smtClean="0"/>
              <a:t>15-11-25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1389637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2236064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4051431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710035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2886445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1569118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11"/>
          </p:nvPr>
        </p:nvSpPr>
        <p:spPr/>
        <p:txBody>
          <a:bodyPr/>
          <a:lstStyle/>
          <a:p>
            <a:endParaRPr lang="en-CA">
              <a:solidFill>
                <a:srgbClr val="146194">
                  <a:lumMod val="50000"/>
                </a:srgbClr>
              </a:solidFill>
            </a:endParaRPr>
          </a:p>
        </p:txBody>
      </p:sp>
      <p:sp>
        <p:nvSpPr>
          <p:cNvPr id="6" name="Slide Number Placeholder 5"/>
          <p:cNvSpPr>
            <a:spLocks noGrp="1"/>
          </p:cNvSpPr>
          <p:nvPr>
            <p:ph type="sldNum" sz="quarter" idx="12"/>
          </p:nvPr>
        </p:nvSpPr>
        <p:spPr/>
        <p:txBody>
          <a:body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3978701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5"/>
            <a:ext cx="100584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grpSp>
      <p:sp>
        <p:nvSpPr>
          <p:cNvPr id="2" name="Title 1"/>
          <p:cNvSpPr>
            <a:spLocks noGrp="1"/>
          </p:cNvSpPr>
          <p:nvPr>
            <p:ph type="ctrTitle"/>
          </p:nvPr>
        </p:nvSpPr>
        <p:spPr>
          <a:xfrm>
            <a:off x="1828800" y="3913282"/>
            <a:ext cx="7823200" cy="1470025"/>
          </a:xfrm>
        </p:spPr>
        <p:txBody>
          <a:bodyPr>
            <a:normAutofit/>
          </a:bodyPr>
          <a:lstStyle>
            <a:lvl1pPr algn="r">
              <a:defRPr sz="4600"/>
            </a:lvl1pPr>
          </a:lstStyle>
          <a:p>
            <a:r>
              <a:rPr lang="en-CA" smtClean="0"/>
              <a:t>Click to edit Master title style</a:t>
            </a:r>
            <a:endParaRPr/>
          </a:p>
        </p:txBody>
      </p:sp>
      <p:sp>
        <p:nvSpPr>
          <p:cNvPr id="3" name="Subtitle 2"/>
          <p:cNvSpPr>
            <a:spLocks noGrp="1"/>
          </p:cNvSpPr>
          <p:nvPr>
            <p:ph type="subTitle" idx="1"/>
          </p:nvPr>
        </p:nvSpPr>
        <p:spPr>
          <a:xfrm>
            <a:off x="1828800" y="5396754"/>
            <a:ext cx="78232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rot="16200000">
            <a:off x="-635868" y="4442884"/>
            <a:ext cx="2057400" cy="486833"/>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solidFill>
                  <a:srgbClr val="FFFFFF">
                    <a:lumMod val="50000"/>
                  </a:srgbClr>
                </a:solidFill>
              </a:rPr>
              <a:pPr/>
              <a:t>15-11-25</a:t>
            </a:fld>
            <a:endParaRPr lang="en-US">
              <a:solidFill>
                <a:srgbClr val="FFFFFF">
                  <a:lumMod val="50000"/>
                </a:srgbClr>
              </a:solidFill>
            </a:endParaRPr>
          </a:p>
        </p:txBody>
      </p:sp>
      <p:sp>
        <p:nvSpPr>
          <p:cNvPr id="5" name="Footer Placeholder 4"/>
          <p:cNvSpPr>
            <a:spLocks noGrp="1"/>
          </p:cNvSpPr>
          <p:nvPr>
            <p:ph type="ftr" sz="quarter" idx="11"/>
          </p:nvPr>
        </p:nvSpPr>
        <p:spPr>
          <a:xfrm rot="16200000">
            <a:off x="-132848" y="4442884"/>
            <a:ext cx="2057397" cy="486833"/>
          </a:xfrm>
        </p:spPr>
        <p:txBody>
          <a:bodyPr lIns="91440" tIns="0" bIns="0" anchor="t" anchorCtr="0"/>
          <a:lstStyle>
            <a:lvl1pPr algn="l">
              <a:defRPr b="1">
                <a:solidFill>
                  <a:schemeClr val="bg1">
                    <a:lumMod val="75000"/>
                  </a:schemeClr>
                </a:solidFill>
              </a:defRPr>
            </a:lvl1pPr>
          </a:lstStyle>
          <a:p>
            <a:endParaRPr lang="en-US">
              <a:solidFill>
                <a:srgbClr val="FFFFFF">
                  <a:lumMod val="75000"/>
                </a:srgbClr>
              </a:solidFill>
            </a:endParaRPr>
          </a:p>
        </p:txBody>
      </p:sp>
    </p:spTree>
    <p:extLst>
      <p:ext uri="{BB962C8B-B14F-4D97-AF65-F5344CB8AC3E}">
        <p14:creationId xmlns:p14="http://schemas.microsoft.com/office/powerpoint/2010/main" val="1802957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10" name="Snip Diagonal Corner Rectangle 9"/>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864430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5"/>
            <a:ext cx="100584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grpSp>
      <p:sp>
        <p:nvSpPr>
          <p:cNvPr id="2" name="Title 1"/>
          <p:cNvSpPr>
            <a:spLocks noGrp="1"/>
          </p:cNvSpPr>
          <p:nvPr>
            <p:ph type="ctrTitle"/>
          </p:nvPr>
        </p:nvSpPr>
        <p:spPr>
          <a:xfrm>
            <a:off x="1828800" y="3913282"/>
            <a:ext cx="7823200" cy="1470025"/>
          </a:xfrm>
        </p:spPr>
        <p:txBody>
          <a:bodyPr>
            <a:normAutofit/>
          </a:bodyPr>
          <a:lstStyle>
            <a:lvl1pPr algn="r">
              <a:defRPr sz="4600"/>
            </a:lvl1pPr>
          </a:lstStyle>
          <a:p>
            <a:r>
              <a:rPr lang="en-CA" smtClean="0"/>
              <a:t>Click to edit Master title style</a:t>
            </a:r>
            <a:endParaRPr/>
          </a:p>
        </p:txBody>
      </p:sp>
      <p:sp>
        <p:nvSpPr>
          <p:cNvPr id="3" name="Subtitle 2"/>
          <p:cNvSpPr>
            <a:spLocks noGrp="1"/>
          </p:cNvSpPr>
          <p:nvPr>
            <p:ph type="subTitle" idx="1"/>
          </p:nvPr>
        </p:nvSpPr>
        <p:spPr>
          <a:xfrm>
            <a:off x="1828800" y="5396754"/>
            <a:ext cx="78232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rot="16200000">
            <a:off x="-635868" y="4442884"/>
            <a:ext cx="2057400" cy="486833"/>
          </a:xfrm>
        </p:spPr>
        <p:txBody>
          <a:bodyPr lIns="91440" tIns="0" bIns="0" anchor="b" anchorCtr="0"/>
          <a:lstStyle>
            <a:lvl1pPr>
              <a:defRPr sz="1400" b="1">
                <a:solidFill>
                  <a:schemeClr val="bg1">
                    <a:lumMod val="50000"/>
                  </a:schemeClr>
                </a:solidFill>
              </a:defRPr>
            </a:lvl1pPr>
          </a:lstStyle>
          <a:p>
            <a:fld id="{611CB9F2-C90E-C34B-A929-283C9CF0947A}" type="datetimeFigureOut">
              <a:rPr lang="en-US" smtClean="0">
                <a:solidFill>
                  <a:srgbClr val="FFFFFF">
                    <a:lumMod val="50000"/>
                  </a:srgbClr>
                </a:solidFill>
              </a:rPr>
              <a:pPr/>
              <a:t>15-11-25</a:t>
            </a:fld>
            <a:endParaRPr lang="en-US">
              <a:solidFill>
                <a:srgbClr val="FFFFFF">
                  <a:lumMod val="50000"/>
                </a:srgbClr>
              </a:solidFill>
            </a:endParaRPr>
          </a:p>
        </p:txBody>
      </p:sp>
      <p:sp>
        <p:nvSpPr>
          <p:cNvPr id="5" name="Footer Placeholder 4"/>
          <p:cNvSpPr>
            <a:spLocks noGrp="1"/>
          </p:cNvSpPr>
          <p:nvPr>
            <p:ph type="ftr" sz="quarter" idx="11"/>
          </p:nvPr>
        </p:nvSpPr>
        <p:spPr>
          <a:xfrm rot="16200000">
            <a:off x="-132848" y="4442884"/>
            <a:ext cx="2057397" cy="486833"/>
          </a:xfrm>
        </p:spPr>
        <p:txBody>
          <a:bodyPr lIns="91440" tIns="0" bIns="0" anchor="t" anchorCtr="0"/>
          <a:lstStyle>
            <a:lvl1pPr algn="l">
              <a:defRPr b="1">
                <a:solidFill>
                  <a:schemeClr val="bg1">
                    <a:lumMod val="75000"/>
                  </a:schemeClr>
                </a:solidFill>
              </a:defRPr>
            </a:lvl1pPr>
          </a:lstStyle>
          <a:p>
            <a:endParaRPr lang="en-US">
              <a:solidFill>
                <a:srgbClr val="FFFFFF">
                  <a:lumMod val="75000"/>
                </a:srgbClr>
              </a:solidFill>
            </a:endParaRPr>
          </a:p>
        </p:txBody>
      </p:sp>
      <p:sp>
        <p:nvSpPr>
          <p:cNvPr id="12" name="Picture Placeholder 11"/>
          <p:cNvSpPr>
            <a:spLocks noGrp="1"/>
          </p:cNvSpPr>
          <p:nvPr>
            <p:ph type="pic" sz="quarter" idx="12"/>
          </p:nvPr>
        </p:nvSpPr>
        <p:spPr>
          <a:xfrm>
            <a:off x="0" y="676835"/>
            <a:ext cx="100584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CA" smtClean="0"/>
              <a:t>Drag picture to placeholder or click icon to add</a:t>
            </a:r>
            <a:endParaRPr/>
          </a:p>
        </p:txBody>
      </p:sp>
    </p:spTree>
    <p:extLst>
      <p:ext uri="{BB962C8B-B14F-4D97-AF65-F5344CB8AC3E}">
        <p14:creationId xmlns:p14="http://schemas.microsoft.com/office/powerpoint/2010/main" val="2744490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2133600" y="2126878"/>
            <a:ext cx="100584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grpSp>
      <p:sp>
        <p:nvSpPr>
          <p:cNvPr id="2" name="Title 1"/>
          <p:cNvSpPr>
            <a:spLocks noGrp="1"/>
          </p:cNvSpPr>
          <p:nvPr>
            <p:ph type="title"/>
          </p:nvPr>
        </p:nvSpPr>
        <p:spPr>
          <a:xfrm>
            <a:off x="2314807" y="2653553"/>
            <a:ext cx="7827264"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2314807" y="4134881"/>
            <a:ext cx="7827264"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5" name="Footer Placeholder 4"/>
          <p:cNvSpPr>
            <a:spLocks noGrp="1"/>
          </p:cNvSpPr>
          <p:nvPr>
            <p:ph type="ftr" sz="quarter" idx="11"/>
          </p:nvPr>
        </p:nvSpPr>
        <p:spPr>
          <a:xfrm rot="16200000">
            <a:off x="11016254" y="3414184"/>
            <a:ext cx="1828801" cy="486833"/>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solidFill>
                <a:srgbClr val="FFFFFF">
                  <a:lumMod val="75000"/>
                </a:srgbClr>
              </a:solidFill>
            </a:endParaRPr>
          </a:p>
        </p:txBody>
      </p:sp>
      <p:sp>
        <p:nvSpPr>
          <p:cNvPr id="4" name="Date Placeholder 3"/>
          <p:cNvSpPr>
            <a:spLocks noGrp="1"/>
          </p:cNvSpPr>
          <p:nvPr>
            <p:ph type="dt" sz="half" idx="10"/>
          </p:nvPr>
        </p:nvSpPr>
        <p:spPr>
          <a:xfrm rot="16200000">
            <a:off x="10515479" y="3414184"/>
            <a:ext cx="1828800" cy="486833"/>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solidFill>
                  <a:srgbClr val="FFFFFF">
                    <a:lumMod val="50000"/>
                  </a:srgbClr>
                </a:solidFill>
              </a:rPr>
              <a:pPr/>
              <a:t>15-11-25</a:t>
            </a:fld>
            <a:endParaRPr lang="en-US">
              <a:solidFill>
                <a:srgbClr val="FFFFFF">
                  <a:lumMod val="50000"/>
                </a:srgbClr>
              </a:solidFill>
            </a:endParaRPr>
          </a:p>
        </p:txBody>
      </p:sp>
    </p:spTree>
    <p:extLst>
      <p:ext uri="{BB962C8B-B14F-4D97-AF65-F5344CB8AC3E}">
        <p14:creationId xmlns:p14="http://schemas.microsoft.com/office/powerpoint/2010/main" val="184048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6AABC0-C56A-4423-A7A7-C29B3296F1DB}" type="datetimeFigureOut">
              <a:rPr lang="en-US" smtClean="0"/>
              <a:t>15-11-25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527401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12" name="Snip Diagonal Corner Rectangle 11"/>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2" name="Title 1"/>
          <p:cNvSpPr>
            <a:spLocks noGrp="1"/>
          </p:cNvSpPr>
          <p:nvPr>
            <p:ph type="title"/>
          </p:nvPr>
        </p:nvSpPr>
        <p:spPr>
          <a:xfrm>
            <a:off x="1039284" y="295833"/>
            <a:ext cx="10111317"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1039281" y="1981201"/>
            <a:ext cx="48768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6273801" y="1981201"/>
            <a:ext cx="48768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6" name="Footer Placeholder 5"/>
          <p:cNvSpPr>
            <a:spLocks noGrp="1"/>
          </p:cNvSpPr>
          <p:nvPr>
            <p:ph type="ftr" sz="quarter" idx="11"/>
          </p:nvPr>
        </p:nvSpPr>
        <p:spPr/>
        <p:txBody>
          <a:body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350419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13" name="Snip Diagonal Corner Rectangle 12"/>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2" name="Title 1"/>
          <p:cNvSpPr>
            <a:spLocks noGrp="1"/>
          </p:cNvSpPr>
          <p:nvPr>
            <p:ph type="title"/>
          </p:nvPr>
        </p:nvSpPr>
        <p:spPr>
          <a:xfrm>
            <a:off x="1039284" y="295833"/>
            <a:ext cx="10111317"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1039284" y="1852426"/>
            <a:ext cx="48768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39284" y="2743200"/>
            <a:ext cx="48768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273801" y="1852426"/>
            <a:ext cx="48768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273801" y="2743200"/>
            <a:ext cx="48768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8" name="Footer Placeholder 7"/>
          <p:cNvSpPr>
            <a:spLocks noGrp="1"/>
          </p:cNvSpPr>
          <p:nvPr>
            <p:ph type="ftr" sz="quarter" idx="11"/>
          </p:nvPr>
        </p:nvSpPr>
        <p:spPr/>
        <p:txBody>
          <a:bodyPr/>
          <a:lstStyle/>
          <a:p>
            <a:endParaRPr lang="en-US">
              <a:solidFill>
                <a:srgbClr val="FFFFFF">
                  <a:lumMod val="65000"/>
                </a:srgbClr>
              </a:solidFill>
            </a:endParaRPr>
          </a:p>
        </p:txBody>
      </p:sp>
      <p:sp>
        <p:nvSpPr>
          <p:cNvPr id="9" name="Slide Number Placeholder 8"/>
          <p:cNvSpPr>
            <a:spLocks noGrp="1"/>
          </p:cNvSpPr>
          <p:nvPr>
            <p:ph type="sldNum" sz="quarter" idx="12"/>
          </p:nvPr>
        </p:nvSpPr>
        <p:spPr/>
        <p:txBody>
          <a:body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896551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10" name="Snip Diagonal Corner Rectangle 9"/>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4" name="Footer Placeholder 3"/>
          <p:cNvSpPr>
            <a:spLocks noGrp="1"/>
          </p:cNvSpPr>
          <p:nvPr>
            <p:ph type="ftr" sz="quarter" idx="11"/>
          </p:nvPr>
        </p:nvSpPr>
        <p:spPr/>
        <p:txBody>
          <a:body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700101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304800" y="228600"/>
            <a:ext cx="115824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2" name="Date Placeholder 1"/>
          <p:cNvSpPr>
            <a:spLocks noGrp="1"/>
          </p:cNvSpPr>
          <p:nvPr>
            <p:ph type="dt" sz="half" idx="10"/>
          </p:nvPr>
        </p:nvSpPr>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3" name="Footer Placeholder 2"/>
          <p:cNvSpPr>
            <a:spLocks noGrp="1"/>
          </p:cNvSpPr>
          <p:nvPr>
            <p:ph type="ftr" sz="quarter" idx="11"/>
          </p:nvPr>
        </p:nvSpPr>
        <p:spPr/>
        <p:txBody>
          <a:body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706601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304800" y="228600"/>
            <a:ext cx="566928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grpSp>
      <p:sp>
        <p:nvSpPr>
          <p:cNvPr id="15" name="Snip Diagonal Corner Rectangle 14"/>
          <p:cNvSpPr/>
          <p:nvPr/>
        </p:nvSpPr>
        <p:spPr>
          <a:xfrm flipV="1">
            <a:off x="6197600" y="228600"/>
            <a:ext cx="566928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2" name="Title 1"/>
          <p:cNvSpPr>
            <a:spLocks noGrp="1"/>
          </p:cNvSpPr>
          <p:nvPr>
            <p:ph type="title"/>
          </p:nvPr>
        </p:nvSpPr>
        <p:spPr>
          <a:xfrm>
            <a:off x="701040" y="2177303"/>
            <a:ext cx="4876800" cy="1162050"/>
          </a:xfrm>
        </p:spPr>
        <p:txBody>
          <a:bodyPr anchor="b">
            <a:normAutofit/>
          </a:bodyPr>
          <a:lstStyle>
            <a:lvl1pPr algn="l">
              <a:defRPr sz="3000" b="0">
                <a:solidFill>
                  <a:schemeClr val="accent1"/>
                </a:solidFill>
              </a:defRPr>
            </a:lvl1pPr>
          </a:lstStyle>
          <a:p>
            <a:r>
              <a:rPr lang="en-CA" smtClean="0"/>
              <a:t>Click to edit Master title style</a:t>
            </a:r>
            <a:endParaRPr/>
          </a:p>
        </p:txBody>
      </p:sp>
      <p:sp>
        <p:nvSpPr>
          <p:cNvPr id="3" name="Content Placeholder 2"/>
          <p:cNvSpPr>
            <a:spLocks noGrp="1"/>
          </p:cNvSpPr>
          <p:nvPr>
            <p:ph idx="1"/>
          </p:nvPr>
        </p:nvSpPr>
        <p:spPr>
          <a:xfrm>
            <a:off x="6593840" y="609600"/>
            <a:ext cx="48768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01040" y="3352800"/>
            <a:ext cx="48768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1016000" y="6297707"/>
            <a:ext cx="1727200" cy="365125"/>
          </a:xfrm>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6" name="Footer Placeholder 5"/>
          <p:cNvSpPr>
            <a:spLocks noGrp="1"/>
          </p:cNvSpPr>
          <p:nvPr>
            <p:ph type="ftr" sz="quarter" idx="11"/>
          </p:nvPr>
        </p:nvSpPr>
        <p:spPr>
          <a:xfrm>
            <a:off x="2743200" y="6297707"/>
            <a:ext cx="3119717" cy="365125"/>
          </a:xfrm>
        </p:spPr>
        <p:txBody>
          <a:bodyPr/>
          <a:lstStyle/>
          <a:p>
            <a:endParaRPr lang="en-US">
              <a:solidFill>
                <a:srgbClr val="FFFFFF">
                  <a:lumMod val="65000"/>
                </a:srgbClr>
              </a:solidFill>
            </a:endParaRPr>
          </a:p>
        </p:txBody>
      </p:sp>
      <p:sp>
        <p:nvSpPr>
          <p:cNvPr id="7" name="Slide Number Placeholder 6"/>
          <p:cNvSpPr>
            <a:spLocks noGrp="1"/>
          </p:cNvSpPr>
          <p:nvPr>
            <p:ph type="sldNum" sz="quarter" idx="12"/>
          </p:nvPr>
        </p:nvSpPr>
        <p:spPr>
          <a:xfrm>
            <a:off x="406401" y="6297707"/>
            <a:ext cx="591671" cy="365125"/>
          </a:xfrm>
        </p:spPr>
        <p:txBody>
          <a:bodyPr/>
          <a:lstStyle>
            <a:lvl1pPr algn="l">
              <a:defRPr/>
            </a:lvl1pPr>
          </a:lstStyle>
          <a:p>
            <a:fld id="{FA84A37A-AFC2-4A01-80A1-FC20F2C0D5BB}"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98089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304800" y="228600"/>
            <a:ext cx="566928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grpSp>
      <p:sp>
        <p:nvSpPr>
          <p:cNvPr id="2" name="Title 1"/>
          <p:cNvSpPr>
            <a:spLocks noGrp="1"/>
          </p:cNvSpPr>
          <p:nvPr>
            <p:ph type="title"/>
          </p:nvPr>
        </p:nvSpPr>
        <p:spPr>
          <a:xfrm>
            <a:off x="707136" y="2176272"/>
            <a:ext cx="48768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flipH="1">
            <a:off x="6205967" y="228600"/>
            <a:ext cx="566928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07136" y="3342401"/>
            <a:ext cx="48768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1011936" y="6300217"/>
            <a:ext cx="1731264" cy="365125"/>
          </a:xfrm>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6" name="Footer Placeholder 5"/>
          <p:cNvSpPr>
            <a:spLocks noGrp="1"/>
          </p:cNvSpPr>
          <p:nvPr>
            <p:ph type="ftr" sz="quarter" idx="11"/>
          </p:nvPr>
        </p:nvSpPr>
        <p:spPr>
          <a:xfrm>
            <a:off x="2743200" y="6300217"/>
            <a:ext cx="3121152" cy="365125"/>
          </a:xfrm>
        </p:spPr>
        <p:txBody>
          <a:bodyPr/>
          <a:lstStyle/>
          <a:p>
            <a:endParaRPr lang="en-US">
              <a:solidFill>
                <a:srgbClr val="FFFFFF">
                  <a:lumMod val="65000"/>
                </a:srgbClr>
              </a:solidFill>
            </a:endParaRPr>
          </a:p>
        </p:txBody>
      </p:sp>
      <p:sp>
        <p:nvSpPr>
          <p:cNvPr id="7" name="Slide Number Placeholder 6"/>
          <p:cNvSpPr>
            <a:spLocks noGrp="1"/>
          </p:cNvSpPr>
          <p:nvPr>
            <p:ph type="sldNum" sz="quarter" idx="12"/>
          </p:nvPr>
        </p:nvSpPr>
        <p:spPr>
          <a:xfrm>
            <a:off x="402336" y="6300217"/>
            <a:ext cx="597408" cy="365125"/>
          </a:xfrm>
        </p:spPr>
        <p:txBody>
          <a:bodyPr/>
          <a:lstStyle>
            <a:lvl1pPr algn="l">
              <a:defRPr/>
            </a:lvl1p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674783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304800" y="4648201"/>
            <a:ext cx="115824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2" name="Title 1"/>
          <p:cNvSpPr>
            <a:spLocks noGrp="1"/>
          </p:cNvSpPr>
          <p:nvPr>
            <p:ph type="title"/>
          </p:nvPr>
        </p:nvSpPr>
        <p:spPr>
          <a:xfrm>
            <a:off x="609600" y="4648200"/>
            <a:ext cx="108712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CA" smtClean="0"/>
              <a:t>Click to edit Master title style</a:t>
            </a:r>
            <a:endParaRPr/>
          </a:p>
        </p:txBody>
      </p:sp>
      <p:sp>
        <p:nvSpPr>
          <p:cNvPr id="3" name="Date Placeholder 2"/>
          <p:cNvSpPr>
            <a:spLocks noGrp="1"/>
          </p:cNvSpPr>
          <p:nvPr>
            <p:ph type="dt" sz="half" idx="10"/>
          </p:nvPr>
        </p:nvSpPr>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4" name="Footer Placeholder 3"/>
          <p:cNvSpPr>
            <a:spLocks noGrp="1"/>
          </p:cNvSpPr>
          <p:nvPr>
            <p:ph type="ftr" sz="quarter" idx="11"/>
          </p:nvPr>
        </p:nvSpPr>
        <p:spPr/>
        <p:txBody>
          <a:body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
        <p:nvSpPr>
          <p:cNvPr id="7" name="Text Placeholder 3"/>
          <p:cNvSpPr>
            <a:spLocks noGrp="1"/>
          </p:cNvSpPr>
          <p:nvPr>
            <p:ph type="body" sz="half" idx="2"/>
          </p:nvPr>
        </p:nvSpPr>
        <p:spPr>
          <a:xfrm>
            <a:off x="609600" y="5257799"/>
            <a:ext cx="10875264"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Picture Placeholder 2"/>
          <p:cNvSpPr>
            <a:spLocks noGrp="1"/>
          </p:cNvSpPr>
          <p:nvPr>
            <p:ph type="pic" idx="1"/>
          </p:nvPr>
        </p:nvSpPr>
        <p:spPr>
          <a:xfrm flipH="1">
            <a:off x="304801" y="228600"/>
            <a:ext cx="11570447"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extLst>
      <p:ext uri="{BB962C8B-B14F-4D97-AF65-F5344CB8AC3E}">
        <p14:creationId xmlns:p14="http://schemas.microsoft.com/office/powerpoint/2010/main" val="3106593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4" name="Footer Placeholder 3"/>
          <p:cNvSpPr>
            <a:spLocks noGrp="1"/>
          </p:cNvSpPr>
          <p:nvPr>
            <p:ph type="ftr" sz="quarter" idx="11"/>
          </p:nvPr>
        </p:nvSpPr>
        <p:spPr/>
        <p:txBody>
          <a:body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909948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10" name="Snip Diagonal Corner Rectangle 9"/>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775295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304800" y="228600"/>
            <a:ext cx="115824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srgbClr val="FFFFFF"/>
              </a:solidFill>
            </a:endParaRPr>
          </a:p>
        </p:txBody>
      </p:sp>
      <p:sp>
        <p:nvSpPr>
          <p:cNvPr id="2" name="Vertical Title 1"/>
          <p:cNvSpPr>
            <a:spLocks noGrp="1"/>
          </p:cNvSpPr>
          <p:nvPr>
            <p:ph type="title" orient="vert"/>
          </p:nvPr>
        </p:nvSpPr>
        <p:spPr>
          <a:xfrm>
            <a:off x="9956800" y="838201"/>
            <a:ext cx="1625600" cy="51054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1039283" y="838201"/>
            <a:ext cx="8409517" cy="51054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11CB9F2-C90E-C34B-A929-283C9CF0947A}" type="datetimeFigureOut">
              <a:rPr lang="en-US" smtClean="0">
                <a:solidFill>
                  <a:srgbClr val="FFFFFF">
                    <a:lumMod val="65000"/>
                  </a:srgbClr>
                </a:solidFill>
              </a:rPr>
              <a:pPr/>
              <a:t>15-11-25</a:t>
            </a:fld>
            <a:endParaRPr 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270DAF6E-D6D1-D749-BD80-8258EAA9177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93283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6AABC0-C56A-4423-A7A7-C29B3296F1DB}" type="datetimeFigureOut">
              <a:rPr lang="en-US" smtClean="0"/>
              <a:t>15-11-25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2556557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ED79A708-2753-452B-88E8-F77B9BA548EF}" type="datetimeFigureOut">
              <a:rPr lang="en-CA" smtClean="0"/>
              <a:pPr/>
              <a:t>15-11-25</a:t>
            </a:fld>
            <a:endParaRPr lang="en-CA"/>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CA">
              <a:solidFill>
                <a:srgbClr val="94C600"/>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2A5E6D49-123D-4F02-8BC7-AAC949AC931C}" type="slidenum">
              <a:rPr lang="en-CA" smtClean="0">
                <a:solidFill>
                  <a:srgbClr val="94C600"/>
                </a:solidFill>
              </a:rPr>
              <a:pPr/>
              <a:t>‹#›</a:t>
            </a:fld>
            <a:endParaRPr lang="en-CA">
              <a:solidFill>
                <a:srgbClr val="94C600"/>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500155803"/>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79A708-2753-452B-88E8-F77B9BA548EF}" type="datetimeFigureOut">
              <a:rPr lang="en-CA" smtClean="0"/>
              <a:pPr/>
              <a:t>15-11-25</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2A5E6D49-123D-4F02-8BC7-AAC949AC931C}" type="slidenum">
              <a:rPr lang="en-CA" smtClean="0"/>
              <a:pPr/>
              <a:t>‹#›</a:t>
            </a:fld>
            <a:endParaRPr lang="en-CA"/>
          </a:p>
        </p:txBody>
      </p:sp>
    </p:spTree>
    <p:extLst>
      <p:ext uri="{BB962C8B-B14F-4D97-AF65-F5344CB8AC3E}">
        <p14:creationId xmlns:p14="http://schemas.microsoft.com/office/powerpoint/2010/main" val="6513673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9A708-2753-452B-88E8-F77B9BA548EF}" type="datetimeFigureOut">
              <a:rPr lang="en-CA" smtClean="0"/>
              <a:pPr/>
              <a:t>15-11-25</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2A5E6D49-123D-4F02-8BC7-AAC949AC931C}" type="slidenum">
              <a:rPr lang="en-CA" smtClean="0"/>
              <a:pPr/>
              <a:t>‹#›</a:t>
            </a:fld>
            <a:endParaRPr lang="en-CA"/>
          </a:p>
        </p:txBody>
      </p:sp>
    </p:spTree>
    <p:extLst>
      <p:ext uri="{BB962C8B-B14F-4D97-AF65-F5344CB8AC3E}">
        <p14:creationId xmlns:p14="http://schemas.microsoft.com/office/powerpoint/2010/main" val="2697450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D79A708-2753-452B-88E8-F77B9BA548EF}" type="datetimeFigureOut">
              <a:rPr lang="en-CA" smtClean="0"/>
              <a:pPr/>
              <a:t>15-11-25</a:t>
            </a:fld>
            <a:endParaRPr lang="en-CA"/>
          </a:p>
        </p:txBody>
      </p:sp>
      <p:sp>
        <p:nvSpPr>
          <p:cNvPr id="6" name="Footer Placeholder 5"/>
          <p:cNvSpPr>
            <a:spLocks noGrp="1"/>
          </p:cNvSpPr>
          <p:nvPr>
            <p:ph type="ftr" sz="quarter" idx="11"/>
          </p:nvPr>
        </p:nvSpPr>
        <p:spPr/>
        <p:txBody>
          <a:bodyPr/>
          <a:lstStyle/>
          <a:p>
            <a:endParaRPr lang="en-CA">
              <a:solidFill>
                <a:srgbClr val="94C600"/>
              </a:solidFill>
            </a:endParaRPr>
          </a:p>
        </p:txBody>
      </p:sp>
      <p:sp>
        <p:nvSpPr>
          <p:cNvPr id="7" name="Slide Number Placeholder 6"/>
          <p:cNvSpPr>
            <a:spLocks noGrp="1"/>
          </p:cNvSpPr>
          <p:nvPr>
            <p:ph type="sldNum" sz="quarter" idx="12"/>
          </p:nvPr>
        </p:nvSpPr>
        <p:spPr/>
        <p:txBody>
          <a:bodyPr/>
          <a:lstStyle/>
          <a:p>
            <a:fld id="{2A5E6D49-123D-4F02-8BC7-AAC949AC931C}" type="slidenum">
              <a:rPr lang="en-CA" smtClean="0"/>
              <a:pPr/>
              <a:t>‹#›</a:t>
            </a:fld>
            <a:endParaRPr lang="en-CA"/>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85339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79A708-2753-452B-88E8-F77B9BA548EF}" type="datetimeFigureOut">
              <a:rPr lang="en-CA" smtClean="0"/>
              <a:pPr/>
              <a:t>15-11-25</a:t>
            </a:fld>
            <a:endParaRPr lang="en-CA"/>
          </a:p>
        </p:txBody>
      </p:sp>
      <p:sp>
        <p:nvSpPr>
          <p:cNvPr id="8" name="Footer Placeholder 7"/>
          <p:cNvSpPr>
            <a:spLocks noGrp="1"/>
          </p:cNvSpPr>
          <p:nvPr>
            <p:ph type="ftr" sz="quarter" idx="11"/>
          </p:nvPr>
        </p:nvSpPr>
        <p:spPr/>
        <p:txBody>
          <a:bodyPr/>
          <a:lstStyle/>
          <a:p>
            <a:endParaRPr lang="en-CA">
              <a:solidFill>
                <a:srgbClr val="94C600"/>
              </a:solidFill>
            </a:endParaRPr>
          </a:p>
        </p:txBody>
      </p:sp>
      <p:sp>
        <p:nvSpPr>
          <p:cNvPr id="9" name="Slide Number Placeholder 8"/>
          <p:cNvSpPr>
            <a:spLocks noGrp="1"/>
          </p:cNvSpPr>
          <p:nvPr>
            <p:ph type="sldNum" sz="quarter" idx="12"/>
          </p:nvPr>
        </p:nvSpPr>
        <p:spPr/>
        <p:txBody>
          <a:bodyPr/>
          <a:lstStyle/>
          <a:p>
            <a:fld id="{2A5E6D49-123D-4F02-8BC7-AAC949AC931C}" type="slidenum">
              <a:rPr lang="en-CA" smtClean="0"/>
              <a:pPr/>
              <a:t>‹#›</a:t>
            </a:fld>
            <a:endParaRPr lang="en-CA"/>
          </a:p>
        </p:txBody>
      </p:sp>
    </p:spTree>
    <p:extLst>
      <p:ext uri="{BB962C8B-B14F-4D97-AF65-F5344CB8AC3E}">
        <p14:creationId xmlns:p14="http://schemas.microsoft.com/office/powerpoint/2010/main" val="2503383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9A708-2753-452B-88E8-F77B9BA548EF}" type="datetimeFigureOut">
              <a:rPr lang="en-CA" smtClean="0"/>
              <a:pPr/>
              <a:t>15-11-25</a:t>
            </a:fld>
            <a:endParaRPr lang="en-CA"/>
          </a:p>
        </p:txBody>
      </p:sp>
      <p:sp>
        <p:nvSpPr>
          <p:cNvPr id="4" name="Footer Placeholder 3"/>
          <p:cNvSpPr>
            <a:spLocks noGrp="1"/>
          </p:cNvSpPr>
          <p:nvPr>
            <p:ph type="ftr" sz="quarter" idx="11"/>
          </p:nvPr>
        </p:nvSpPr>
        <p:spPr/>
        <p:txBody>
          <a:bodyPr/>
          <a:lstStyle/>
          <a:p>
            <a:endParaRPr lang="en-CA">
              <a:solidFill>
                <a:srgbClr val="94C600"/>
              </a:solidFill>
            </a:endParaRPr>
          </a:p>
        </p:txBody>
      </p:sp>
      <p:sp>
        <p:nvSpPr>
          <p:cNvPr id="5" name="Slide Number Placeholder 4"/>
          <p:cNvSpPr>
            <a:spLocks noGrp="1"/>
          </p:cNvSpPr>
          <p:nvPr>
            <p:ph type="sldNum" sz="quarter" idx="12"/>
          </p:nvPr>
        </p:nvSpPr>
        <p:spPr/>
        <p:txBody>
          <a:bodyPr/>
          <a:lstStyle/>
          <a:p>
            <a:fld id="{2A5E6D49-123D-4F02-8BC7-AAC949AC931C}" type="slidenum">
              <a:rPr lang="en-CA" smtClean="0"/>
              <a:pPr/>
              <a:t>‹#›</a:t>
            </a:fld>
            <a:endParaRPr lang="en-CA"/>
          </a:p>
        </p:txBody>
      </p:sp>
    </p:spTree>
    <p:extLst>
      <p:ext uri="{BB962C8B-B14F-4D97-AF65-F5344CB8AC3E}">
        <p14:creationId xmlns:p14="http://schemas.microsoft.com/office/powerpoint/2010/main" val="120608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9A708-2753-452B-88E8-F77B9BA548EF}" type="datetimeFigureOut">
              <a:rPr lang="en-CA" smtClean="0"/>
              <a:pPr/>
              <a:t>15-11-25</a:t>
            </a:fld>
            <a:endParaRPr lang="en-CA"/>
          </a:p>
        </p:txBody>
      </p:sp>
      <p:sp>
        <p:nvSpPr>
          <p:cNvPr id="3" name="Footer Placeholder 2"/>
          <p:cNvSpPr>
            <a:spLocks noGrp="1"/>
          </p:cNvSpPr>
          <p:nvPr>
            <p:ph type="ftr" sz="quarter" idx="11"/>
          </p:nvPr>
        </p:nvSpPr>
        <p:spPr/>
        <p:txBody>
          <a:bodyPr/>
          <a:lstStyle/>
          <a:p>
            <a:endParaRPr lang="en-CA">
              <a:solidFill>
                <a:srgbClr val="94C600"/>
              </a:solidFill>
            </a:endParaRPr>
          </a:p>
        </p:txBody>
      </p:sp>
      <p:sp>
        <p:nvSpPr>
          <p:cNvPr id="4" name="Slide Number Placeholder 3"/>
          <p:cNvSpPr>
            <a:spLocks noGrp="1"/>
          </p:cNvSpPr>
          <p:nvPr>
            <p:ph type="sldNum" sz="quarter" idx="12"/>
          </p:nvPr>
        </p:nvSpPr>
        <p:spPr/>
        <p:txBody>
          <a:bodyPr/>
          <a:lstStyle/>
          <a:p>
            <a:fld id="{2A5E6D49-123D-4F02-8BC7-AAC949AC931C}" type="slidenum">
              <a:rPr lang="en-CA" smtClean="0"/>
              <a:pPr/>
              <a:t>‹#›</a:t>
            </a:fld>
            <a:endParaRPr lang="en-CA"/>
          </a:p>
        </p:txBody>
      </p:sp>
    </p:spTree>
    <p:extLst>
      <p:ext uri="{BB962C8B-B14F-4D97-AF65-F5344CB8AC3E}">
        <p14:creationId xmlns:p14="http://schemas.microsoft.com/office/powerpoint/2010/main" val="3827340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ED79A708-2753-452B-88E8-F77B9BA548EF}" type="datetimeFigureOut">
              <a:rPr lang="en-CA" smtClean="0"/>
              <a:pPr/>
              <a:t>15-11-25</a:t>
            </a:fld>
            <a:endParaRPr lang="en-CA"/>
          </a:p>
        </p:txBody>
      </p:sp>
      <p:sp>
        <p:nvSpPr>
          <p:cNvPr id="7" name="Slide Number Placeholder 6"/>
          <p:cNvSpPr>
            <a:spLocks noGrp="1"/>
          </p:cNvSpPr>
          <p:nvPr>
            <p:ph type="sldNum" sz="quarter" idx="12"/>
          </p:nvPr>
        </p:nvSpPr>
        <p:spPr/>
        <p:txBody>
          <a:bodyPr/>
          <a:lstStyle/>
          <a:p>
            <a:fld id="{2A5E6D49-123D-4F02-8BC7-AAC949AC931C}" type="slidenum">
              <a:rPr lang="en-CA" smtClean="0"/>
              <a:pPr/>
              <a:t>‹#›</a:t>
            </a:fld>
            <a:endParaRPr lang="en-CA"/>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CA">
              <a:solidFill>
                <a:srgbClr val="94C600"/>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9559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9A708-2753-452B-88E8-F77B9BA548EF}" type="datetimeFigureOut">
              <a:rPr lang="en-CA" smtClean="0"/>
              <a:pPr/>
              <a:t>15-11-25</a:t>
            </a:fld>
            <a:endParaRPr lang="en-CA"/>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CA">
              <a:solidFill>
                <a:srgbClr val="94C600"/>
              </a:solidFill>
            </a:endParaRPr>
          </a:p>
        </p:txBody>
      </p:sp>
      <p:sp>
        <p:nvSpPr>
          <p:cNvPr id="7" name="Slide Number Placeholder 6"/>
          <p:cNvSpPr>
            <a:spLocks noGrp="1"/>
          </p:cNvSpPr>
          <p:nvPr>
            <p:ph type="sldNum" sz="quarter" idx="12"/>
          </p:nvPr>
        </p:nvSpPr>
        <p:spPr/>
        <p:txBody>
          <a:bodyPr/>
          <a:lstStyle/>
          <a:p>
            <a:fld id="{2A5E6D49-123D-4F02-8BC7-AAC949AC931C}" type="slidenum">
              <a:rPr lang="en-CA" smtClean="0"/>
              <a:pPr/>
              <a:t>‹#›</a:t>
            </a:fld>
            <a:endParaRPr lang="en-CA"/>
          </a:p>
        </p:txBody>
      </p:sp>
    </p:spTree>
    <p:extLst>
      <p:ext uri="{BB962C8B-B14F-4D97-AF65-F5344CB8AC3E}">
        <p14:creationId xmlns:p14="http://schemas.microsoft.com/office/powerpoint/2010/main" val="1065650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9A708-2753-452B-88E8-F77B9BA548EF}" type="datetimeFigureOut">
              <a:rPr lang="en-CA" smtClean="0"/>
              <a:pPr/>
              <a:t>15-11-25</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2A5E6D49-123D-4F02-8BC7-AAC949AC931C}" type="slidenum">
              <a:rPr lang="en-CA" smtClean="0"/>
              <a:pPr/>
              <a:t>‹#›</a:t>
            </a:fld>
            <a:endParaRPr lang="en-CA"/>
          </a:p>
        </p:txBody>
      </p:sp>
    </p:spTree>
    <p:extLst>
      <p:ext uri="{BB962C8B-B14F-4D97-AF65-F5344CB8AC3E}">
        <p14:creationId xmlns:p14="http://schemas.microsoft.com/office/powerpoint/2010/main" val="194070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AABC0-C56A-4423-A7A7-C29B3296F1DB}" type="datetimeFigureOut">
              <a:rPr lang="en-US" smtClean="0"/>
              <a:t>15-11-25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38348781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9A708-2753-452B-88E8-F77B9BA548EF}" type="datetimeFigureOut">
              <a:rPr lang="en-CA" smtClean="0"/>
              <a:pPr/>
              <a:t>15-11-25</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2A5E6D49-123D-4F02-8BC7-AAC949AC931C}" type="slidenum">
              <a:rPr lang="en-CA" smtClean="0"/>
              <a:pPr/>
              <a:t>‹#›</a:t>
            </a:fld>
            <a:endParaRPr lang="en-CA"/>
          </a:p>
        </p:txBody>
      </p:sp>
    </p:spTree>
    <p:extLst>
      <p:ext uri="{BB962C8B-B14F-4D97-AF65-F5344CB8AC3E}">
        <p14:creationId xmlns:p14="http://schemas.microsoft.com/office/powerpoint/2010/main" val="22529223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7938"/>
            <a:ext cx="12192000" cy="1223962"/>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prstClr val="white"/>
                </a:solidFill>
                <a:latin typeface="Segoe UI Light"/>
              </a:rPr>
              <a:t>WRSS COMMUNITY ADVISORY COMMITTEE (MHSU)</a:t>
            </a:r>
            <a:endParaRPr lang="en-US" dirty="0">
              <a:solidFill>
                <a:prstClr val="white"/>
              </a:solidFill>
            </a:endParaRPr>
          </a:p>
        </p:txBody>
      </p:sp>
      <p:sp>
        <p:nvSpPr>
          <p:cNvPr id="3" name="Subtitle 2"/>
          <p:cNvSpPr>
            <a:spLocks noGrp="1"/>
          </p:cNvSpPr>
          <p:nvPr>
            <p:ph type="subTitle" idx="1"/>
          </p:nvPr>
        </p:nvSpPr>
        <p:spPr>
          <a:xfrm>
            <a:off x="3163713" y="1599765"/>
            <a:ext cx="6705599" cy="1137793"/>
          </a:xfrm>
        </p:spPr>
        <p:txBody>
          <a:bodyPr>
            <a:normAutofit/>
          </a:bodyPr>
          <a:lstStyle>
            <a:lvl1pPr marL="0" indent="0" algn="l">
              <a:lnSpc>
                <a:spcPct val="150000"/>
              </a:lnSpc>
              <a:spcBef>
                <a:spcPts val="600"/>
              </a:spcBef>
              <a:buNone/>
              <a:defRPr sz="2800" b="1">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888D3D1-1B6F-42EA-AA00-FC4C704D66E5}" type="datetimeFigureOut">
              <a:rPr lang="en-US">
                <a:solidFill>
                  <a:prstClr val="black">
                    <a:tint val="75000"/>
                  </a:prstClr>
                </a:solidFill>
              </a:rPr>
              <a:pPr>
                <a:defRPr/>
              </a:pPr>
              <a:t>15-11-25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DF7CF1-2575-4328-9239-33667C27B4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9335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prstClr val="white"/>
                </a:solidFill>
              </a:rPr>
              <a:t>2</a:t>
            </a:r>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3C588A52-2E89-463F-A00B-2004FF3FF3DC}" type="datetimeFigureOut">
              <a:rPr lang="en-US">
                <a:solidFill>
                  <a:prstClr val="black">
                    <a:tint val="75000"/>
                  </a:prstClr>
                </a:solidFill>
              </a:rPr>
              <a:pPr>
                <a:defRPr/>
              </a:pPr>
              <a:t>15-11-25</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ABA64E34-BCD2-4DFB-9D6B-492313DF46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93913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5656263" y="1709738"/>
            <a:ext cx="6535737" cy="3575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5656263" y="1709738"/>
            <a:ext cx="6535737" cy="3575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838201" y="2402238"/>
            <a:ext cx="4508715" cy="2187227"/>
          </a:xfrm>
        </p:spPr>
        <p:txBody>
          <a:bodyP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C8CC214-BF6B-4D98-AC8C-9720804DAD72}" type="datetimeFigureOut">
              <a:rPr lang="en-US">
                <a:solidFill>
                  <a:prstClr val="black">
                    <a:tint val="75000"/>
                  </a:prstClr>
                </a:solidFill>
              </a:rPr>
              <a:pPr>
                <a:defRPr/>
              </a:pPr>
              <a:t>15-11-25</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1A02468-DEA2-439A-B494-E254F609EA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29299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E4A838BF-0A62-437A-A127-D43BC84F9B6A}" type="datetimeFigureOut">
              <a:rPr lang="en-US">
                <a:solidFill>
                  <a:prstClr val="black">
                    <a:tint val="75000"/>
                  </a:prstClr>
                </a:solidFill>
              </a:rPr>
              <a:pPr>
                <a:defRPr/>
              </a:pPr>
              <a:t>15-11-25</a:t>
            </a:fld>
            <a:endParaRPr lang="en-US">
              <a:solidFill>
                <a:prstClr val="black">
                  <a:tint val="7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AAA8F93F-7DBE-441A-B7C8-88566EBE46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8644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84275D67-5930-4DB6-8F98-EB0B4F51843C}" type="datetimeFigureOut">
              <a:rPr lang="en-US">
                <a:solidFill>
                  <a:prstClr val="black">
                    <a:tint val="75000"/>
                  </a:prstClr>
                </a:solidFill>
              </a:rPr>
              <a:pPr>
                <a:defRPr/>
              </a:pPr>
              <a:t>15-11-25</a:t>
            </a:fld>
            <a:endParaRPr lang="en-US">
              <a:solidFill>
                <a:prstClr val="black">
                  <a:tint val="75000"/>
                </a:prstClr>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1" name="Slide Number Placeholder 8"/>
          <p:cNvSpPr>
            <a:spLocks noGrp="1"/>
          </p:cNvSpPr>
          <p:nvPr>
            <p:ph type="sldNum" sz="quarter" idx="12"/>
          </p:nvPr>
        </p:nvSpPr>
        <p:spPr/>
        <p:txBody>
          <a:bodyPr/>
          <a:lstStyle>
            <a:lvl1pPr>
              <a:defRPr/>
            </a:lvl1pPr>
          </a:lstStyle>
          <a:p>
            <a:pPr>
              <a:defRPr/>
            </a:pPr>
            <a:fld id="{46B5645B-EEC0-4CED-AD4A-E2FBA84DE7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78900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fld id="{24B2B825-E0D7-4297-8B29-2B9B40E163ED}" type="datetimeFigureOut">
              <a:rPr lang="en-US">
                <a:solidFill>
                  <a:prstClr val="black">
                    <a:tint val="75000"/>
                  </a:prstClr>
                </a:solidFill>
              </a:rPr>
              <a:pPr>
                <a:defRPr/>
              </a:pPr>
              <a:t>15-11-25</a:t>
            </a:fld>
            <a:endParaRPr lang="en-US">
              <a:solidFill>
                <a:prstClr val="black">
                  <a:tint val="75000"/>
                </a:prstClr>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3C6CB29A-5C56-424C-B61B-579BC43A2A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75564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2EBD7F-4DC4-4530-B44B-76A8230F54BE}" type="datetimeFigureOut">
              <a:rPr lang="en-US">
                <a:solidFill>
                  <a:prstClr val="black">
                    <a:tint val="75000"/>
                  </a:prstClr>
                </a:solidFill>
              </a:rPr>
              <a:pPr>
                <a:defRPr/>
              </a:pPr>
              <a:t>15-11-25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E883051-18B4-48DB-AB53-DC4403CF5A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73273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9B1E25-7DC5-41A5-89F8-E3B72258C439}" type="datetimeFigureOut">
              <a:rPr lang="en-US">
                <a:solidFill>
                  <a:prstClr val="black">
                    <a:tint val="75000"/>
                  </a:prstClr>
                </a:solidFill>
              </a:rPr>
              <a:pPr>
                <a:defRPr/>
              </a:pPr>
              <a:t>15-11-25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197A93-63F1-4156-99D4-137E9D34E2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01925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3728F2-78B8-4BAE-A689-27A91186F930}" type="datetimeFigureOut">
              <a:rPr lang="en-US">
                <a:solidFill>
                  <a:prstClr val="black">
                    <a:tint val="75000"/>
                  </a:prstClr>
                </a:solidFill>
              </a:rPr>
              <a:pPr>
                <a:defRPr/>
              </a:pPr>
              <a:t>15-11-25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FB297F-B763-4B30-B612-B90E3875E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491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AABC0-C56A-4423-A7A7-C29B3296F1DB}" type="datetimeFigureOut">
              <a:rPr lang="en-US" smtClean="0"/>
              <a:t>15-11-25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35036851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FF634060-8B5F-4DD0-A130-AE8B3AAF89F4}" type="datetimeFigureOut">
              <a:rPr lang="en-US">
                <a:solidFill>
                  <a:prstClr val="black">
                    <a:tint val="75000"/>
                  </a:prstClr>
                </a:solidFill>
              </a:rPr>
              <a:pPr>
                <a:defRPr/>
              </a:pPr>
              <a:t>15-11-25</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A78FBDE-3F75-4D65-8844-D5FCAE6D21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3574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094913" y="0"/>
            <a:ext cx="2097087"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10094913" y="0"/>
            <a:ext cx="2097087"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8A74598-4D3B-477C-B014-8F82F8B2293E}" type="datetimeFigureOut">
              <a:rPr lang="en-US">
                <a:solidFill>
                  <a:prstClr val="black">
                    <a:tint val="75000"/>
                  </a:prstClr>
                </a:solidFill>
              </a:rPr>
              <a:pPr>
                <a:defRPr/>
              </a:pPr>
              <a:t>15-11-25</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91413F6-CC54-4918-BA0B-26BD21EF5F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037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AABC0-C56A-4423-A7A7-C29B3296F1DB}" type="datetimeFigureOut">
              <a:rPr lang="en-US" smtClean="0"/>
              <a:t>15-11-25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0834E-B710-43AF-A282-E6DA1745232A}" type="slidenum">
              <a:rPr lang="en-US" smtClean="0"/>
              <a:t>‹#›</a:t>
            </a:fld>
            <a:endParaRPr lang="en-US"/>
          </a:p>
        </p:txBody>
      </p:sp>
    </p:spTree>
    <p:extLst>
      <p:ext uri="{BB962C8B-B14F-4D97-AF65-F5344CB8AC3E}">
        <p14:creationId xmlns:p14="http://schemas.microsoft.com/office/powerpoint/2010/main" val="1576546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theme" Target="../theme/theme4.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5.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6.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AABC0-C56A-4423-A7A7-C29B3296F1DB}" type="datetimeFigureOut">
              <a:rPr lang="en-US" smtClean="0"/>
              <a:t>15-11-25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0834E-B710-43AF-A282-E6DA1745232A}" type="slidenum">
              <a:rPr lang="en-US" smtClean="0"/>
              <a:t>‹#›</a:t>
            </a:fld>
            <a:endParaRPr lang="en-US"/>
          </a:p>
        </p:txBody>
      </p:sp>
    </p:spTree>
    <p:extLst>
      <p:ext uri="{BB962C8B-B14F-4D97-AF65-F5344CB8AC3E}">
        <p14:creationId xmlns:p14="http://schemas.microsoft.com/office/powerpoint/2010/main" val="466478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CA">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23748230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C03EBFB-0EE5-40DE-83C3-14D24A26D6D3}" type="datetimeFigureOut">
              <a:rPr lang="en-CA" smtClean="0">
                <a:solidFill>
                  <a:srgbClr val="146194">
                    <a:lumMod val="50000"/>
                  </a:srgbClr>
                </a:solidFill>
              </a:rPr>
              <a:pPr/>
              <a:t>15-11-25</a:t>
            </a:fld>
            <a:endParaRPr lang="en-CA">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CA">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17954BB-4605-40C2-8721-71A74615E04C}" type="slidenum">
              <a:rPr lang="en-CA" smtClean="0">
                <a:solidFill>
                  <a:srgbClr val="146194">
                    <a:lumMod val="50000"/>
                  </a:srgbClr>
                </a:solidFill>
              </a:rPr>
              <a:pPr/>
              <a:t>‹#›</a:t>
            </a:fld>
            <a:endParaRPr lang="en-CA">
              <a:solidFill>
                <a:srgbClr val="146194">
                  <a:lumMod val="50000"/>
                </a:srgbClr>
              </a:solidFill>
            </a:endParaRPr>
          </a:p>
        </p:txBody>
      </p:sp>
    </p:spTree>
    <p:extLst>
      <p:ext uri="{BB962C8B-B14F-4D97-AF65-F5344CB8AC3E}">
        <p14:creationId xmlns:p14="http://schemas.microsoft.com/office/powerpoint/2010/main" val="327803774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284" y="295833"/>
            <a:ext cx="10111317" cy="1143000"/>
          </a:xfrm>
          <a:prstGeom prst="rect">
            <a:avLst/>
          </a:prstGeom>
        </p:spPr>
        <p:txBody>
          <a:bodyPr vert="horz" lIns="91440" tIns="45720" rIns="91440" bIns="45720" rtlCol="0" anchor="b" anchorCtr="0">
            <a:normAutofit/>
          </a:bodyPr>
          <a:lstStyle/>
          <a:p>
            <a:r>
              <a:rPr lang="en-CA" smtClean="0"/>
              <a:t>Click to edit Master title style</a:t>
            </a:r>
            <a:endParaRPr/>
          </a:p>
        </p:txBody>
      </p:sp>
      <p:sp>
        <p:nvSpPr>
          <p:cNvPr id="3" name="Text Placeholder 2"/>
          <p:cNvSpPr>
            <a:spLocks noGrp="1"/>
          </p:cNvSpPr>
          <p:nvPr>
            <p:ph type="body" idx="1"/>
          </p:nvPr>
        </p:nvSpPr>
        <p:spPr>
          <a:xfrm>
            <a:off x="1039284" y="1949824"/>
            <a:ext cx="10111317" cy="4007224"/>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304800" y="6243919"/>
            <a:ext cx="28448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defTabSz="457200"/>
            <a:fld id="{611CB9F2-C90E-C34B-A929-283C9CF0947A}" type="datetimeFigureOut">
              <a:rPr lang="en-US" smtClean="0">
                <a:solidFill>
                  <a:srgbClr val="FFFFFF">
                    <a:lumMod val="65000"/>
                  </a:srgbClr>
                </a:solidFill>
              </a:rPr>
              <a:pPr defTabSz="457200"/>
              <a:t>15-11-25</a:t>
            </a:fld>
            <a:endParaRPr lang="en-US">
              <a:solidFill>
                <a:srgbClr val="FFFFFF">
                  <a:lumMod val="65000"/>
                </a:srgbClr>
              </a:solidFill>
            </a:endParaRPr>
          </a:p>
        </p:txBody>
      </p:sp>
      <p:sp>
        <p:nvSpPr>
          <p:cNvPr id="5" name="Footer Placeholder 4"/>
          <p:cNvSpPr>
            <a:spLocks noGrp="1"/>
          </p:cNvSpPr>
          <p:nvPr>
            <p:ph type="ftr" sz="quarter" idx="3"/>
          </p:nvPr>
        </p:nvSpPr>
        <p:spPr>
          <a:xfrm>
            <a:off x="7823200" y="6248401"/>
            <a:ext cx="38608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defTabSz="457200"/>
            <a:endParaRPr lang="en-US">
              <a:solidFill>
                <a:srgbClr val="FFFFFF">
                  <a:lumMod val="65000"/>
                </a:srgbClr>
              </a:solidFill>
            </a:endParaRPr>
          </a:p>
        </p:txBody>
      </p:sp>
      <p:sp>
        <p:nvSpPr>
          <p:cNvPr id="6" name="Slide Number Placeholder 5"/>
          <p:cNvSpPr>
            <a:spLocks noGrp="1"/>
          </p:cNvSpPr>
          <p:nvPr>
            <p:ph type="sldNum" sz="quarter" idx="4"/>
          </p:nvPr>
        </p:nvSpPr>
        <p:spPr>
          <a:xfrm>
            <a:off x="5740400" y="6248401"/>
            <a:ext cx="7112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pPr defTabSz="457200"/>
            <a:fld id="{270DAF6E-D6D1-D749-BD80-8258EAA91778}" type="slidenum">
              <a:rPr lang="en-US" smtClean="0">
                <a:solidFill>
                  <a:srgbClr val="FFFFFF">
                    <a:lumMod val="65000"/>
                  </a:srgbClr>
                </a:solidFill>
              </a:rPr>
              <a:pPr defTabSz="457200"/>
              <a:t>‹#›</a:t>
            </a:fld>
            <a:endParaRPr lang="en-US">
              <a:solidFill>
                <a:srgbClr val="FFFFFF">
                  <a:lumMod val="65000"/>
                </a:srgbClr>
              </a:solidFill>
            </a:endParaRPr>
          </a:p>
        </p:txBody>
      </p:sp>
    </p:spTree>
    <p:extLst>
      <p:ext uri="{BB962C8B-B14F-4D97-AF65-F5344CB8AC3E}">
        <p14:creationId xmlns:p14="http://schemas.microsoft.com/office/powerpoint/2010/main" val="33056108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ED79A708-2753-452B-88E8-F77B9BA548EF}" type="datetimeFigureOut">
              <a:rPr lang="en-CA" smtClean="0"/>
              <a:pPr/>
              <a:t>15-11-25</a:t>
            </a:fld>
            <a:endParaRPr lang="en-CA"/>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CA">
              <a:solidFill>
                <a:srgbClr val="94C600"/>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2A5E6D49-123D-4F02-8BC7-AAC949AC931C}" type="slidenum">
              <a:rPr lang="en-CA" smtClean="0"/>
              <a:pPr/>
              <a:t>‹#›</a:t>
            </a:fld>
            <a:endParaRPr lang="en-CA"/>
          </a:p>
        </p:txBody>
      </p:sp>
    </p:spTree>
    <p:extLst>
      <p:ext uri="{BB962C8B-B14F-4D97-AF65-F5344CB8AC3E}">
        <p14:creationId xmlns:p14="http://schemas.microsoft.com/office/powerpoint/2010/main" val="29761880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9FAF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063" y="0"/>
            <a:ext cx="107346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WRSS COMMUNITY ADVISORY COMMITTEE</a:t>
            </a:r>
          </a:p>
        </p:txBody>
      </p:sp>
      <p:sp>
        <p:nvSpPr>
          <p:cNvPr id="1027" name="Text Placeholder 2"/>
          <p:cNvSpPr>
            <a:spLocks noGrp="1"/>
          </p:cNvSpPr>
          <p:nvPr>
            <p:ph type="body" idx="1"/>
          </p:nvPr>
        </p:nvSpPr>
        <p:spPr bwMode="auto">
          <a:xfrm>
            <a:off x="1058863" y="1858963"/>
            <a:ext cx="105156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9E50ED9-A99F-484A-BC3D-8E2CA3C06C4D}" type="datetimeFigureOut">
              <a:rPr lang="en-US">
                <a:solidFill>
                  <a:prstClr val="black">
                    <a:tint val="75000"/>
                  </a:prstClr>
                </a:solidFill>
              </a:rPr>
              <a:pPr>
                <a:defRPr/>
              </a:pPr>
              <a:t>15-11-25</a:t>
            </a:fld>
            <a:endParaRPr lang="en-US">
              <a:solidFill>
                <a:prstClr val="black">
                  <a:tint val="75000"/>
                </a:prstClr>
              </a:solidFill>
            </a:endParaRPr>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64DCC5E-377B-4AC7-AF43-89CA128695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705268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Segoe UI Light" panose="020B0502040204020203" pitchFamily="34" charset="0"/>
        </a:defRPr>
      </a:lvl2pPr>
      <a:lvl3pPr algn="l" rtl="0" eaLnBrk="0" fontAlgn="base" hangingPunct="0">
        <a:spcBef>
          <a:spcPct val="0"/>
        </a:spcBef>
        <a:spcAft>
          <a:spcPct val="0"/>
        </a:spcAft>
        <a:defRPr sz="3600">
          <a:solidFill>
            <a:schemeClr val="bg1"/>
          </a:solidFill>
          <a:latin typeface="Segoe UI Light" panose="020B0502040204020203" pitchFamily="34" charset="0"/>
        </a:defRPr>
      </a:lvl3pPr>
      <a:lvl4pPr algn="l" rtl="0" eaLnBrk="0" fontAlgn="base" hangingPunct="0">
        <a:spcBef>
          <a:spcPct val="0"/>
        </a:spcBef>
        <a:spcAft>
          <a:spcPct val="0"/>
        </a:spcAft>
        <a:defRPr sz="3600">
          <a:solidFill>
            <a:schemeClr val="bg1"/>
          </a:solidFill>
          <a:latin typeface="Segoe UI Light" panose="020B0502040204020203" pitchFamily="34" charset="0"/>
        </a:defRPr>
      </a:lvl4pPr>
      <a:lvl5pPr algn="l" rtl="0" eaLnBrk="0" fontAlgn="base" hangingPunct="0">
        <a:spcBef>
          <a:spcPct val="0"/>
        </a:spcBef>
        <a:spcAft>
          <a:spcPct val="0"/>
        </a:spcAft>
        <a:defRPr sz="3600">
          <a:solidFill>
            <a:schemeClr val="bg1"/>
          </a:solidFill>
          <a:latin typeface="Segoe UI Light" panose="020B0502040204020203" pitchFamily="34" charset="0"/>
        </a:defRPr>
      </a:lvl5pPr>
      <a:lvl6pPr marL="457200" algn="l" rtl="0" fontAlgn="base">
        <a:spcBef>
          <a:spcPct val="0"/>
        </a:spcBef>
        <a:spcAft>
          <a:spcPct val="0"/>
        </a:spcAft>
        <a:defRPr sz="3600">
          <a:solidFill>
            <a:schemeClr val="bg1"/>
          </a:solidFill>
          <a:latin typeface="Segoe UI Light" panose="020B0502040204020203" pitchFamily="34" charset="0"/>
        </a:defRPr>
      </a:lvl6pPr>
      <a:lvl7pPr marL="914400" algn="l" rtl="0" fontAlgn="base">
        <a:spcBef>
          <a:spcPct val="0"/>
        </a:spcBef>
        <a:spcAft>
          <a:spcPct val="0"/>
        </a:spcAft>
        <a:defRPr sz="3600">
          <a:solidFill>
            <a:schemeClr val="bg1"/>
          </a:solidFill>
          <a:latin typeface="Segoe UI Light" panose="020B0502040204020203" pitchFamily="34" charset="0"/>
        </a:defRPr>
      </a:lvl7pPr>
      <a:lvl8pPr marL="1371600" algn="l" rtl="0" fontAlgn="base">
        <a:spcBef>
          <a:spcPct val="0"/>
        </a:spcBef>
        <a:spcAft>
          <a:spcPct val="0"/>
        </a:spcAft>
        <a:defRPr sz="3600">
          <a:solidFill>
            <a:schemeClr val="bg1"/>
          </a:solidFill>
          <a:latin typeface="Segoe UI Light" panose="020B0502040204020203" pitchFamily="34" charset="0"/>
        </a:defRPr>
      </a:lvl8pPr>
      <a:lvl9pPr marL="1828800" algn="l" rtl="0" fontAlgn="base">
        <a:spcBef>
          <a:spcPct val="0"/>
        </a:spcBef>
        <a:spcAft>
          <a:spcPct val="0"/>
        </a:spcAft>
        <a:defRPr sz="3600">
          <a:solidFill>
            <a:schemeClr val="bg1"/>
          </a:solidFill>
          <a:latin typeface="Segoe UI Light" panose="020B0502040204020203" pitchFamily="34" charset="0"/>
        </a:defRPr>
      </a:lvl9pPr>
    </p:titleStyle>
    <p:bodyStyle>
      <a:lvl1pPr marL="228600" indent="-228600" algn="l" rtl="0" eaLnBrk="0" fontAlgn="base" hangingPunct="0">
        <a:lnSpc>
          <a:spcPct val="90000"/>
        </a:lnSpc>
        <a:spcBef>
          <a:spcPct val="30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ct val="3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ct val="3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8.jpe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jpeg"/><Relationship Id="rId1" Type="http://schemas.openxmlformats.org/officeDocument/2006/relationships/slideLayout" Target="../slideLayouts/slideLayout66.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9.jpeg"/><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www.forcesociety.com/" TargetMode="External"/><Relationship Id="rId4" Type="http://schemas.openxmlformats.org/officeDocument/2006/relationships/hyperlink" Target="mailto:Tina@forcesociety.com" TargetMode="External"/><Relationship Id="rId5" Type="http://schemas.openxmlformats.org/officeDocument/2006/relationships/hyperlink" Target="mailto:Lynne@forcesociety.com" TargetMode="External"/><Relationship Id="rId1" Type="http://schemas.openxmlformats.org/officeDocument/2006/relationships/slideLayout" Target="../slideLayouts/slideLayout66.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0.jpeg"/><Relationship Id="rId1" Type="http://schemas.openxmlformats.org/officeDocument/2006/relationships/tags" Target="../tags/tag1.xml"/><Relationship Id="rId2"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1.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hyperlink" Target="http://psychosissupport.ca/" TargetMode="External"/><Relationship Id="rId4" Type="http://schemas.openxmlformats.org/officeDocument/2006/relationships/hyperlink" Target="mailto:mail@psychosissupport.ca" TargetMode="External"/><Relationship Id="rId5" Type="http://schemas.openxmlformats.org/officeDocument/2006/relationships/image" Target="../media/image10.jpe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9" Type="http://schemas.openxmlformats.org/officeDocument/2006/relationships/image" Target="../media/image17.jpg"/><Relationship Id="rId1" Type="http://schemas.openxmlformats.org/officeDocument/2006/relationships/slideLayout" Target="../slideLayouts/slideLayout71.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29.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hyperlink" Target="http://www.alexhouse.net/" TargetMode="Externa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436868" cy="1925596"/>
          </a:xfrm>
        </p:spPr>
        <p:txBody>
          <a:bodyPr>
            <a:normAutofit/>
          </a:bodyPr>
          <a:lstStyle/>
          <a:p>
            <a:pPr algn="ctr"/>
            <a:endParaRPr lang="en-CA" sz="2000" b="1" dirty="0"/>
          </a:p>
        </p:txBody>
      </p:sp>
      <p:sp>
        <p:nvSpPr>
          <p:cNvPr id="3" name="Subtitle 2"/>
          <p:cNvSpPr>
            <a:spLocks noGrp="1"/>
          </p:cNvSpPr>
          <p:nvPr>
            <p:ph type="subTitle" idx="1"/>
          </p:nvPr>
        </p:nvSpPr>
        <p:spPr>
          <a:xfrm>
            <a:off x="684211" y="2797664"/>
            <a:ext cx="10436869" cy="2260368"/>
          </a:xfrm>
        </p:spPr>
        <p:txBody>
          <a:bodyPr>
            <a:normAutofit/>
          </a:bodyPr>
          <a:lstStyle/>
          <a:p>
            <a:pPr algn="ctr"/>
            <a:r>
              <a:rPr lang="en-CA" sz="4800" b="1" dirty="0" smtClean="0">
                <a:latin typeface="Comic Sans MS" panose="030F0702030302020204" pitchFamily="66" charset="0"/>
              </a:rPr>
              <a:t>Child &amp; Youth </a:t>
            </a:r>
            <a:br>
              <a:rPr lang="en-CA" sz="4800" b="1" dirty="0" smtClean="0">
                <a:latin typeface="Comic Sans MS" panose="030F0702030302020204" pitchFamily="66" charset="0"/>
              </a:rPr>
            </a:br>
            <a:r>
              <a:rPr lang="en-CA" sz="4800" b="1" dirty="0" smtClean="0">
                <a:latin typeface="Comic Sans MS" panose="030F0702030302020204" pitchFamily="66" charset="0"/>
              </a:rPr>
              <a:t>Mental Health Resources</a:t>
            </a:r>
            <a:endParaRPr lang="en-CA" sz="4800" b="1" dirty="0">
              <a:latin typeface="Comic Sans MS" panose="030F0702030302020204" pitchFamily="66" charset="0"/>
            </a:endParaRPr>
          </a:p>
        </p:txBody>
      </p:sp>
      <p:pic>
        <p:nvPicPr>
          <p:cNvPr id="4" name="Picture 3" descr="C:\Users\K Abelson\SharePoint\Team Site - Shared Care\Child &amp; Youth Mental Health Collaborative\Working Groups\Speaker Series in schools\20150909_WG Meeting\PSYCHED 4 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36" y="354228"/>
            <a:ext cx="5601730" cy="1845275"/>
          </a:xfrm>
          <a:prstGeom prst="rect">
            <a:avLst/>
          </a:prstGeom>
          <a:noFill/>
          <a:ln>
            <a:noFill/>
          </a:ln>
        </p:spPr>
      </p:pic>
      <p:pic>
        <p:nvPicPr>
          <p:cNvPr id="6" name="Picture 5"/>
          <p:cNvPicPr/>
          <p:nvPr/>
        </p:nvPicPr>
        <p:blipFill>
          <a:blip r:embed="rId3"/>
          <a:stretch>
            <a:fillRect/>
          </a:stretch>
        </p:blipFill>
        <p:spPr>
          <a:xfrm>
            <a:off x="8262551" y="5824151"/>
            <a:ext cx="2858529" cy="832022"/>
          </a:xfrm>
          <a:prstGeom prst="rect">
            <a:avLst/>
          </a:prstGeom>
        </p:spPr>
      </p:pic>
      <p:sp>
        <p:nvSpPr>
          <p:cNvPr id="5" name="TextBox 4"/>
          <p:cNvSpPr txBox="1"/>
          <p:nvPr/>
        </p:nvSpPr>
        <p:spPr>
          <a:xfrm>
            <a:off x="543698" y="5824151"/>
            <a:ext cx="6862118" cy="830997"/>
          </a:xfrm>
          <a:prstGeom prst="rect">
            <a:avLst/>
          </a:prstGeom>
          <a:noFill/>
        </p:spPr>
        <p:txBody>
          <a:bodyPr wrap="square" rtlCol="0">
            <a:spAutoFit/>
          </a:bodyPr>
          <a:lstStyle/>
          <a:p>
            <a:r>
              <a:rPr lang="en-CA" sz="1600" b="1" dirty="0">
                <a:solidFill>
                  <a:prstClr val="white"/>
                </a:solidFill>
              </a:rPr>
              <a:t>Organized by: WRSS Local Action Team as part of the BC Child &amp; Youth Mental Health &amp; Substance Use Collaborative </a:t>
            </a:r>
            <a:endParaRPr lang="en-CA" sz="1600" b="1" dirty="0" smtClean="0">
              <a:solidFill>
                <a:prstClr val="white"/>
              </a:solidFill>
            </a:endParaRPr>
          </a:p>
          <a:p>
            <a:r>
              <a:rPr lang="en-CA" sz="1600" b="1" dirty="0" smtClean="0">
                <a:solidFill>
                  <a:prstClr val="white"/>
                </a:solidFill>
              </a:rPr>
              <a:t>A </a:t>
            </a:r>
            <a:r>
              <a:rPr lang="en-CA" sz="1600" b="1" dirty="0">
                <a:solidFill>
                  <a:prstClr val="white"/>
                </a:solidFill>
              </a:rPr>
              <a:t>partnership of Doctors </a:t>
            </a:r>
            <a:r>
              <a:rPr lang="en-CA" sz="1600" b="1">
                <a:solidFill>
                  <a:prstClr val="white"/>
                </a:solidFill>
              </a:rPr>
              <a:t>of </a:t>
            </a:r>
            <a:r>
              <a:rPr lang="en-CA" sz="1600" b="1" smtClean="0">
                <a:solidFill>
                  <a:prstClr val="white"/>
                </a:solidFill>
              </a:rPr>
              <a:t>BC </a:t>
            </a:r>
            <a:r>
              <a:rPr lang="en-CA" sz="1600" b="1" dirty="0">
                <a:solidFill>
                  <a:prstClr val="white"/>
                </a:solidFill>
              </a:rPr>
              <a:t>and BC government</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880389" y="776166"/>
            <a:ext cx="1849651" cy="1678709"/>
          </a:xfrm>
          <a:prstGeom prst="rect">
            <a:avLst/>
          </a:prstGeom>
          <a:noFill/>
          <a:ln>
            <a:noFill/>
          </a:ln>
        </p:spPr>
      </p:pic>
    </p:spTree>
    <p:extLst>
      <p:ext uri="{BB962C8B-B14F-4D97-AF65-F5344CB8AC3E}">
        <p14:creationId xmlns:p14="http://schemas.microsoft.com/office/powerpoint/2010/main" val="21254336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436868" cy="1925596"/>
          </a:xfrm>
        </p:spPr>
        <p:txBody>
          <a:bodyPr>
            <a:normAutofit/>
          </a:bodyPr>
          <a:lstStyle/>
          <a:p>
            <a:pPr algn="ctr"/>
            <a:endParaRPr lang="en-CA" sz="2000" b="1" dirty="0"/>
          </a:p>
        </p:txBody>
      </p:sp>
      <p:sp>
        <p:nvSpPr>
          <p:cNvPr id="3" name="Subtitle 2"/>
          <p:cNvSpPr>
            <a:spLocks noGrp="1"/>
          </p:cNvSpPr>
          <p:nvPr>
            <p:ph type="subTitle" idx="1"/>
          </p:nvPr>
        </p:nvSpPr>
        <p:spPr>
          <a:xfrm>
            <a:off x="684211" y="2797664"/>
            <a:ext cx="10436869" cy="2260368"/>
          </a:xfrm>
        </p:spPr>
        <p:txBody>
          <a:bodyPr>
            <a:normAutofit/>
          </a:bodyPr>
          <a:lstStyle/>
          <a:p>
            <a:pPr algn="ctr"/>
            <a:r>
              <a:rPr lang="en-CA" sz="4800" b="1" dirty="0" smtClean="0">
                <a:latin typeface="Comic Sans MS" panose="030F0702030302020204" pitchFamily="66" charset="0"/>
              </a:rPr>
              <a:t>Child &amp; Youth </a:t>
            </a:r>
            <a:br>
              <a:rPr lang="en-CA" sz="4800" b="1" dirty="0" smtClean="0">
                <a:latin typeface="Comic Sans MS" panose="030F0702030302020204" pitchFamily="66" charset="0"/>
              </a:rPr>
            </a:br>
            <a:r>
              <a:rPr lang="en-CA" sz="4800" b="1" dirty="0" smtClean="0">
                <a:latin typeface="Comic Sans MS" panose="030F0702030302020204" pitchFamily="66" charset="0"/>
              </a:rPr>
              <a:t>Mental Health Resources</a:t>
            </a:r>
            <a:endParaRPr lang="en-CA" sz="4800" b="1" dirty="0">
              <a:latin typeface="Comic Sans MS" panose="030F0702030302020204" pitchFamily="66" charset="0"/>
            </a:endParaRPr>
          </a:p>
        </p:txBody>
      </p:sp>
      <p:pic>
        <p:nvPicPr>
          <p:cNvPr id="4" name="Picture 3" descr="C:\Users\K Abelson\SharePoint\Team Site - Shared Care\Child &amp; Youth Mental Health Collaborative\Working Groups\Speaker Series in schools\20150909_WG Meeting\PSYCHED 4 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36" y="354228"/>
            <a:ext cx="5601730" cy="1845275"/>
          </a:xfrm>
          <a:prstGeom prst="rect">
            <a:avLst/>
          </a:prstGeom>
          <a:noFill/>
          <a:ln>
            <a:noFill/>
          </a:ln>
        </p:spPr>
      </p:pic>
      <p:pic>
        <p:nvPicPr>
          <p:cNvPr id="6" name="Picture 5"/>
          <p:cNvPicPr/>
          <p:nvPr/>
        </p:nvPicPr>
        <p:blipFill>
          <a:blip r:embed="rId3"/>
          <a:stretch>
            <a:fillRect/>
          </a:stretch>
        </p:blipFill>
        <p:spPr>
          <a:xfrm>
            <a:off x="8262551" y="5824151"/>
            <a:ext cx="2858529" cy="832022"/>
          </a:xfrm>
          <a:prstGeom prst="rect">
            <a:avLst/>
          </a:prstGeom>
        </p:spPr>
      </p:pic>
      <p:sp>
        <p:nvSpPr>
          <p:cNvPr id="5" name="TextBox 4"/>
          <p:cNvSpPr txBox="1"/>
          <p:nvPr/>
        </p:nvSpPr>
        <p:spPr>
          <a:xfrm>
            <a:off x="543698" y="5824151"/>
            <a:ext cx="6862118" cy="830997"/>
          </a:xfrm>
          <a:prstGeom prst="rect">
            <a:avLst/>
          </a:prstGeom>
          <a:noFill/>
        </p:spPr>
        <p:txBody>
          <a:bodyPr wrap="square" rtlCol="0">
            <a:spAutoFit/>
          </a:bodyPr>
          <a:lstStyle/>
          <a:p>
            <a:r>
              <a:rPr lang="en-CA" sz="1600" b="1" dirty="0">
                <a:solidFill>
                  <a:prstClr val="white"/>
                </a:solidFill>
              </a:rPr>
              <a:t>Organized by: WRSS Local Action Team as part of the BC Child &amp; Youth Mental Health &amp; Substance Use Collaborative </a:t>
            </a:r>
            <a:endParaRPr lang="en-CA" sz="1600" b="1" dirty="0" smtClean="0">
              <a:solidFill>
                <a:prstClr val="white"/>
              </a:solidFill>
            </a:endParaRPr>
          </a:p>
          <a:p>
            <a:r>
              <a:rPr lang="en-CA" sz="1600" b="1" dirty="0" smtClean="0">
                <a:solidFill>
                  <a:prstClr val="white"/>
                </a:solidFill>
              </a:rPr>
              <a:t>A </a:t>
            </a:r>
            <a:r>
              <a:rPr lang="en-CA" sz="1600" b="1" dirty="0">
                <a:solidFill>
                  <a:prstClr val="white"/>
                </a:solidFill>
              </a:rPr>
              <a:t>partnership of Doctors </a:t>
            </a:r>
            <a:r>
              <a:rPr lang="en-CA" sz="1600" b="1">
                <a:solidFill>
                  <a:prstClr val="white"/>
                </a:solidFill>
              </a:rPr>
              <a:t>of </a:t>
            </a:r>
            <a:r>
              <a:rPr lang="en-CA" sz="1600" b="1" smtClean="0">
                <a:solidFill>
                  <a:prstClr val="white"/>
                </a:solidFill>
              </a:rPr>
              <a:t>BC </a:t>
            </a:r>
            <a:r>
              <a:rPr lang="en-CA" sz="1600" b="1" dirty="0">
                <a:solidFill>
                  <a:prstClr val="white"/>
                </a:solidFill>
              </a:rPr>
              <a:t>and BC government</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880389" y="776166"/>
            <a:ext cx="1849651" cy="1678709"/>
          </a:xfrm>
          <a:prstGeom prst="rect">
            <a:avLst/>
          </a:prstGeom>
          <a:noFill/>
          <a:ln>
            <a:noFill/>
          </a:ln>
        </p:spPr>
      </p:pic>
    </p:spTree>
    <p:extLst>
      <p:ext uri="{BB962C8B-B14F-4D97-AF65-F5344CB8AC3E}">
        <p14:creationId xmlns:p14="http://schemas.microsoft.com/office/powerpoint/2010/main" val="21497109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608" y="2204864"/>
            <a:ext cx="7024744" cy="685880"/>
          </a:xfrm>
        </p:spPr>
        <p:txBody>
          <a:bodyPr>
            <a:normAutofit/>
          </a:bodyPr>
          <a:lstStyle/>
          <a:p>
            <a:r>
              <a:rPr lang="en-CA" sz="2800" dirty="0">
                <a:solidFill>
                  <a:schemeClr val="tx1"/>
                </a:solidFill>
                <a:latin typeface="Georgia" panose="02040502050405020303" pitchFamily="18" charset="0"/>
              </a:rPr>
              <a:t>Our Mandate:</a:t>
            </a:r>
          </a:p>
        </p:txBody>
      </p:sp>
      <p:sp>
        <p:nvSpPr>
          <p:cNvPr id="3" name="Content Placeholder 2"/>
          <p:cNvSpPr>
            <a:spLocks noGrp="1"/>
          </p:cNvSpPr>
          <p:nvPr>
            <p:ph idx="1"/>
          </p:nvPr>
        </p:nvSpPr>
        <p:spPr>
          <a:xfrm>
            <a:off x="2279577" y="2852936"/>
            <a:ext cx="7632847" cy="1008112"/>
          </a:xfrm>
          <a:solidFill>
            <a:schemeClr val="bg2">
              <a:lumMod val="60000"/>
              <a:lumOff val="40000"/>
            </a:schemeClr>
          </a:solidFill>
          <a:ln>
            <a:solidFill>
              <a:schemeClr val="bg2">
                <a:lumMod val="50000"/>
              </a:schemeClr>
            </a:solidFill>
          </a:ln>
          <a:effectLst>
            <a:outerShdw blurRad="50800" dist="38100" dir="2700000" algn="tl" rotWithShape="0">
              <a:prstClr val="black">
                <a:alpha val="40000"/>
              </a:prstClr>
            </a:outerShdw>
          </a:effectLst>
        </p:spPr>
        <p:txBody>
          <a:bodyPr>
            <a:normAutofit/>
          </a:bodyPr>
          <a:lstStyle/>
          <a:p>
            <a:pPr marL="68580" indent="0" algn="ctr">
              <a:buNone/>
            </a:pPr>
            <a:r>
              <a:rPr lang="en-CA" sz="2000" i="1" dirty="0">
                <a:solidFill>
                  <a:schemeClr val="tx1"/>
                </a:solidFill>
                <a:latin typeface="Georgia" pitchFamily="18" charset="0"/>
                <a:cs typeface="Arial" pitchFamily="34" charset="0"/>
              </a:rPr>
              <a:t>The F.O.R.C.E. mandate is to support and empower families and work collaboratively with professionals and systems in understanding and meeting the mental health needs of families.</a:t>
            </a:r>
          </a:p>
        </p:txBody>
      </p:sp>
      <p:sp>
        <p:nvSpPr>
          <p:cNvPr id="4" name="TextBox 3"/>
          <p:cNvSpPr txBox="1"/>
          <p:nvPr/>
        </p:nvSpPr>
        <p:spPr>
          <a:xfrm>
            <a:off x="2279576" y="1052736"/>
            <a:ext cx="7560840" cy="523220"/>
          </a:xfrm>
          <a:prstGeom prst="rect">
            <a:avLst/>
          </a:prstGeom>
          <a:noFill/>
        </p:spPr>
        <p:txBody>
          <a:bodyPr wrap="square" rtlCol="0">
            <a:spAutoFit/>
          </a:bodyPr>
          <a:lstStyle/>
          <a:p>
            <a:r>
              <a:rPr lang="en-CA" sz="2800" dirty="0">
                <a:solidFill>
                  <a:prstClr val="black"/>
                </a:solidFill>
                <a:latin typeface="Georgia" panose="02040502050405020303" pitchFamily="18" charset="0"/>
              </a:rPr>
              <a:t>What does F.O.R.C.E. stand for?</a:t>
            </a:r>
          </a:p>
        </p:txBody>
      </p:sp>
      <p:sp>
        <p:nvSpPr>
          <p:cNvPr id="5" name="TextBox 4"/>
          <p:cNvSpPr txBox="1"/>
          <p:nvPr/>
        </p:nvSpPr>
        <p:spPr>
          <a:xfrm>
            <a:off x="2279576" y="1556793"/>
            <a:ext cx="7704856" cy="461665"/>
          </a:xfrm>
          <a:prstGeom prst="rect">
            <a:avLst/>
          </a:prstGeom>
          <a:solidFill>
            <a:schemeClr val="bg2">
              <a:lumMod val="60000"/>
              <a:lumOff val="40000"/>
            </a:schemeClr>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r>
              <a:rPr lang="en-CA" sz="2400" i="1" dirty="0">
                <a:solidFill>
                  <a:prstClr val="black"/>
                </a:solidFill>
                <a:latin typeface="Georgia" pitchFamily="18" charset="0"/>
              </a:rPr>
              <a:t>Families Organized for Recognition and Care Equality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3992" y="-27383"/>
            <a:ext cx="3779912" cy="864096"/>
          </a:xfrm>
          <a:prstGeom prst="rect">
            <a:avLst/>
          </a:prstGeom>
          <a:effectLst>
            <a:outerShdw blurRad="50800" dist="38100" dir="2700000" algn="tl" rotWithShape="0">
              <a:prstClr val="black">
                <a:alpha val="40000"/>
              </a:prstClr>
            </a:outerShdw>
          </a:effectLst>
        </p:spPr>
      </p:pic>
      <p:sp>
        <p:nvSpPr>
          <p:cNvPr id="7" name="Title 1"/>
          <p:cNvSpPr txBox="1">
            <a:spLocks/>
          </p:cNvSpPr>
          <p:nvPr/>
        </p:nvSpPr>
        <p:spPr>
          <a:xfrm>
            <a:off x="2239608" y="3895248"/>
            <a:ext cx="7024744" cy="6858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800" dirty="0">
                <a:solidFill>
                  <a:prstClr val="black"/>
                </a:solidFill>
                <a:latin typeface="Georgia" panose="02040502050405020303" pitchFamily="18" charset="0"/>
              </a:rPr>
              <a:t>What is a F.O.R.C.E. Parent in Residence?</a:t>
            </a:r>
          </a:p>
        </p:txBody>
      </p:sp>
      <p:sp>
        <p:nvSpPr>
          <p:cNvPr id="9" name="Content Placeholder 2"/>
          <p:cNvSpPr txBox="1">
            <a:spLocks/>
          </p:cNvSpPr>
          <p:nvPr/>
        </p:nvSpPr>
        <p:spPr>
          <a:xfrm>
            <a:off x="2279577" y="4653136"/>
            <a:ext cx="7632847" cy="1368153"/>
          </a:xfrm>
          <a:prstGeom prst="rect">
            <a:avLst/>
          </a:prstGeom>
          <a:solidFill>
            <a:schemeClr val="bg2">
              <a:lumMod val="60000"/>
              <a:lumOff val="40000"/>
            </a:schemeClr>
          </a:solidFill>
          <a:ln>
            <a:solidFill>
              <a:schemeClr val="bg2">
                <a:lumMod val="50000"/>
              </a:schemeClr>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Clr>
                <a:srgbClr val="94C600"/>
              </a:buClr>
              <a:buNone/>
            </a:pPr>
            <a:r>
              <a:rPr lang="en-CA" sz="2000" i="1" dirty="0">
                <a:solidFill>
                  <a:prstClr val="black"/>
                </a:solidFill>
                <a:latin typeface="Georgia" pitchFamily="18" charset="0"/>
                <a:cs typeface="Arial" pitchFamily="34" charset="0"/>
              </a:rPr>
              <a:t>The F.O.R.C.E. Parent in Residence (</a:t>
            </a:r>
            <a:r>
              <a:rPr lang="en-CA" sz="2000" i="1" dirty="0" err="1">
                <a:solidFill>
                  <a:prstClr val="black"/>
                </a:solidFill>
                <a:latin typeface="Georgia" pitchFamily="18" charset="0"/>
                <a:cs typeface="Arial" pitchFamily="34" charset="0"/>
              </a:rPr>
              <a:t>PiR</a:t>
            </a:r>
            <a:r>
              <a:rPr lang="en-CA" sz="2000" i="1" dirty="0">
                <a:solidFill>
                  <a:prstClr val="black"/>
                </a:solidFill>
                <a:latin typeface="Georgia" pitchFamily="18" charset="0"/>
                <a:cs typeface="Arial" pitchFamily="34" charset="0"/>
              </a:rPr>
              <a:t>) is a parent who has a child/youth who has a mental health challenge. The </a:t>
            </a:r>
            <a:r>
              <a:rPr lang="en-CA" sz="2000" i="1" dirty="0" err="1">
                <a:solidFill>
                  <a:prstClr val="black"/>
                </a:solidFill>
                <a:latin typeface="Georgia" pitchFamily="18" charset="0"/>
                <a:cs typeface="Arial" pitchFamily="34" charset="0"/>
              </a:rPr>
              <a:t>PiR</a:t>
            </a:r>
            <a:r>
              <a:rPr lang="en-CA" sz="2000" i="1" dirty="0">
                <a:solidFill>
                  <a:prstClr val="black"/>
                </a:solidFill>
                <a:latin typeface="Georgia" pitchFamily="18" charset="0"/>
                <a:cs typeface="Arial" pitchFamily="34" charset="0"/>
              </a:rPr>
              <a:t> draws from personal lived experience to support and empower families  in their community.</a:t>
            </a:r>
          </a:p>
        </p:txBody>
      </p:sp>
    </p:spTree>
    <p:extLst>
      <p:ext uri="{BB962C8B-B14F-4D97-AF65-F5344CB8AC3E}">
        <p14:creationId xmlns:p14="http://schemas.microsoft.com/office/powerpoint/2010/main" val="107518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124744"/>
            <a:ext cx="8136904" cy="792088"/>
          </a:xfrm>
        </p:spPr>
        <p:txBody>
          <a:bodyPr>
            <a:noAutofit/>
          </a:bodyPr>
          <a:lstStyle/>
          <a:p>
            <a:pPr algn="ctr"/>
            <a:r>
              <a:rPr lang="en-CA" sz="2400" b="1" i="1" dirty="0">
                <a:solidFill>
                  <a:schemeClr val="tx1"/>
                </a:solidFill>
                <a:latin typeface="Georgia" pitchFamily="18" charset="0"/>
              </a:rPr>
              <a:t>We support families who have children/youth with mental health challenges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47728" y="2060848"/>
            <a:ext cx="5040560" cy="3069194"/>
          </a:xfr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992" y="-27383"/>
            <a:ext cx="3779912" cy="864096"/>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2135560" y="2488828"/>
            <a:ext cx="1368152" cy="2308324"/>
          </a:xfrm>
          <a:prstGeom prst="rect">
            <a:avLst/>
          </a:prstGeom>
          <a:noFill/>
        </p:spPr>
        <p:txBody>
          <a:bodyPr wrap="square" rtlCol="0">
            <a:spAutoFit/>
          </a:bodyPr>
          <a:lstStyle/>
          <a:p>
            <a:pPr algn="ctr"/>
            <a:r>
              <a:rPr lang="en-CA" dirty="0">
                <a:solidFill>
                  <a:prstClr val="black"/>
                </a:solidFill>
                <a:latin typeface="Georgia" pitchFamily="18" charset="0"/>
              </a:rPr>
              <a:t>ADHD</a:t>
            </a:r>
          </a:p>
          <a:p>
            <a:endParaRPr lang="en-CA" dirty="0">
              <a:solidFill>
                <a:prstClr val="black"/>
              </a:solidFill>
              <a:latin typeface="Georgia" pitchFamily="18" charset="0"/>
            </a:endParaRPr>
          </a:p>
          <a:p>
            <a:pPr algn="ctr"/>
            <a:r>
              <a:rPr lang="en-CA" dirty="0">
                <a:solidFill>
                  <a:prstClr val="black"/>
                </a:solidFill>
                <a:latin typeface="Georgia" pitchFamily="18" charset="0"/>
              </a:rPr>
              <a:t>Anxiety</a:t>
            </a:r>
          </a:p>
          <a:p>
            <a:endParaRPr lang="en-CA" dirty="0">
              <a:solidFill>
                <a:prstClr val="black"/>
              </a:solidFill>
              <a:latin typeface="Georgia" pitchFamily="18" charset="0"/>
            </a:endParaRPr>
          </a:p>
          <a:p>
            <a:r>
              <a:rPr lang="en-CA" dirty="0">
                <a:solidFill>
                  <a:prstClr val="black"/>
                </a:solidFill>
                <a:latin typeface="Georgia" pitchFamily="18" charset="0"/>
              </a:rPr>
              <a:t>Depression</a:t>
            </a:r>
          </a:p>
          <a:p>
            <a:endParaRPr lang="en-CA" dirty="0">
              <a:solidFill>
                <a:prstClr val="black"/>
              </a:solidFill>
              <a:latin typeface="Georgia" pitchFamily="18" charset="0"/>
            </a:endParaRPr>
          </a:p>
          <a:p>
            <a:pPr algn="ctr"/>
            <a:r>
              <a:rPr lang="en-CA" dirty="0">
                <a:solidFill>
                  <a:prstClr val="black"/>
                </a:solidFill>
                <a:latin typeface="Georgia" pitchFamily="18" charset="0"/>
              </a:rPr>
              <a:t>Bipolar Disorder</a:t>
            </a:r>
          </a:p>
        </p:txBody>
      </p:sp>
      <p:sp>
        <p:nvSpPr>
          <p:cNvPr id="5" name="TextBox 4"/>
          <p:cNvSpPr txBox="1"/>
          <p:nvPr/>
        </p:nvSpPr>
        <p:spPr>
          <a:xfrm>
            <a:off x="8688288" y="2276873"/>
            <a:ext cx="1584176" cy="2616101"/>
          </a:xfrm>
          <a:prstGeom prst="rect">
            <a:avLst/>
          </a:prstGeom>
          <a:noFill/>
        </p:spPr>
        <p:txBody>
          <a:bodyPr wrap="square" rtlCol="0">
            <a:spAutoFit/>
          </a:bodyPr>
          <a:lstStyle/>
          <a:p>
            <a:pPr algn="ctr"/>
            <a:r>
              <a:rPr lang="en-CA" dirty="0">
                <a:solidFill>
                  <a:prstClr val="black"/>
                </a:solidFill>
                <a:latin typeface="Georgia" pitchFamily="18" charset="0"/>
              </a:rPr>
              <a:t>Behavior Concerns</a:t>
            </a:r>
          </a:p>
          <a:p>
            <a:pPr algn="ctr"/>
            <a:endParaRPr lang="en-CA" sz="1600" dirty="0">
              <a:solidFill>
                <a:prstClr val="black"/>
              </a:solidFill>
              <a:latin typeface="Georgia" pitchFamily="18" charset="0"/>
            </a:endParaRPr>
          </a:p>
          <a:p>
            <a:pPr algn="ctr"/>
            <a:r>
              <a:rPr lang="en-CA" sz="1600" dirty="0">
                <a:solidFill>
                  <a:prstClr val="black"/>
                </a:solidFill>
                <a:latin typeface="Georgia" pitchFamily="18" charset="0"/>
              </a:rPr>
              <a:t>Often</a:t>
            </a:r>
          </a:p>
          <a:p>
            <a:pPr algn="ctr"/>
            <a:r>
              <a:rPr lang="en-CA" sz="1600" dirty="0">
                <a:solidFill>
                  <a:prstClr val="black"/>
                </a:solidFill>
                <a:latin typeface="Georgia" pitchFamily="18" charset="0"/>
              </a:rPr>
              <a:t>Undiagnosed or not recognized as potential mental health challenges</a:t>
            </a:r>
          </a:p>
        </p:txBody>
      </p:sp>
      <p:sp>
        <p:nvSpPr>
          <p:cNvPr id="8" name="TextBox 7"/>
          <p:cNvSpPr txBox="1"/>
          <p:nvPr/>
        </p:nvSpPr>
        <p:spPr>
          <a:xfrm>
            <a:off x="2819636" y="5445224"/>
            <a:ext cx="6660740" cy="923330"/>
          </a:xfrm>
          <a:prstGeom prst="rect">
            <a:avLst/>
          </a:prstGeom>
          <a:noFill/>
        </p:spPr>
        <p:txBody>
          <a:bodyPr wrap="square" rtlCol="0">
            <a:spAutoFit/>
          </a:bodyPr>
          <a:lstStyle/>
          <a:p>
            <a:pPr algn="ctr"/>
            <a:r>
              <a:rPr lang="en-CA" dirty="0">
                <a:solidFill>
                  <a:prstClr val="black"/>
                </a:solidFill>
                <a:latin typeface="Georgia" panose="02040502050405020303" pitchFamily="18" charset="0"/>
              </a:rPr>
              <a:t>A child/youth does not need to have a diagnosis in order for a family to be referred to our service. </a:t>
            </a:r>
          </a:p>
          <a:p>
            <a:pPr algn="ctr"/>
            <a:r>
              <a:rPr lang="en-CA" dirty="0">
                <a:solidFill>
                  <a:prstClr val="black"/>
                </a:solidFill>
                <a:latin typeface="Georgia" panose="02040502050405020303" pitchFamily="18" charset="0"/>
              </a:rPr>
              <a:t>There is no fee to access our service.</a:t>
            </a:r>
          </a:p>
        </p:txBody>
      </p:sp>
    </p:spTree>
    <p:extLst>
      <p:ext uri="{BB962C8B-B14F-4D97-AF65-F5344CB8AC3E}">
        <p14:creationId xmlns:p14="http://schemas.microsoft.com/office/powerpoint/2010/main" val="383301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40704" y="836712"/>
          <a:ext cx="78488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519936" y="1412777"/>
            <a:ext cx="4104456" cy="1200329"/>
          </a:xfrm>
          <a:prstGeom prst="rect">
            <a:avLst/>
          </a:prstGeom>
          <a:solidFill>
            <a:schemeClr val="accent1">
              <a:lumMod val="20000"/>
              <a:lumOff val="80000"/>
            </a:schemeClr>
          </a:solidFill>
          <a:ln w="19050">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r>
              <a:rPr lang="en-CA" dirty="0">
                <a:solidFill>
                  <a:prstClr val="black"/>
                </a:solidFill>
                <a:latin typeface="Georgia" pitchFamily="18" charset="0"/>
              </a:rPr>
              <a:t>We empower families by providing them with support and information. We encourage families to use their voice. </a:t>
            </a:r>
          </a:p>
        </p:txBody>
      </p:sp>
      <p:sp>
        <p:nvSpPr>
          <p:cNvPr id="5" name="TextBox 4"/>
          <p:cNvSpPr txBox="1"/>
          <p:nvPr/>
        </p:nvSpPr>
        <p:spPr>
          <a:xfrm>
            <a:off x="5519936" y="3153742"/>
            <a:ext cx="4104456" cy="923330"/>
          </a:xfrm>
          <a:prstGeom prst="rect">
            <a:avLst/>
          </a:prstGeom>
          <a:solidFill>
            <a:schemeClr val="bg2">
              <a:lumMod val="40000"/>
              <a:lumOff val="60000"/>
            </a:schemeClr>
          </a:solidFill>
          <a:ln w="28575">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r>
              <a:rPr lang="en-CA" dirty="0">
                <a:solidFill>
                  <a:prstClr val="black"/>
                </a:solidFill>
                <a:latin typeface="Georgia" pitchFamily="18" charset="0"/>
              </a:rPr>
              <a:t>We guide families through the services and supports systems that exist in the mental health field.</a:t>
            </a:r>
          </a:p>
        </p:txBody>
      </p:sp>
      <p:sp>
        <p:nvSpPr>
          <p:cNvPr id="6" name="TextBox 5"/>
          <p:cNvSpPr txBox="1"/>
          <p:nvPr/>
        </p:nvSpPr>
        <p:spPr>
          <a:xfrm>
            <a:off x="5519936" y="4725144"/>
            <a:ext cx="4104456" cy="923330"/>
          </a:xfrm>
          <a:prstGeom prst="rect">
            <a:avLst/>
          </a:prstGeom>
          <a:solidFill>
            <a:schemeClr val="bg2">
              <a:lumMod val="60000"/>
              <a:lumOff val="40000"/>
            </a:schemeClr>
          </a:solidFill>
          <a:ln w="38100">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r>
              <a:rPr lang="en-CA" dirty="0">
                <a:solidFill>
                  <a:prstClr val="black"/>
                </a:solidFill>
                <a:latin typeface="Georgia" pitchFamily="18" charset="0"/>
              </a:rPr>
              <a:t>We connect families to other families in their community, as well as professionals and services.</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3992" y="-27383"/>
            <a:ext cx="3779912"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164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063552" y="980728"/>
            <a:ext cx="5513440" cy="2638128"/>
          </a:xfrm>
        </p:spPr>
      </p:pic>
      <p:sp>
        <p:nvSpPr>
          <p:cNvPr id="11" name="TextBox 10"/>
          <p:cNvSpPr txBox="1"/>
          <p:nvPr/>
        </p:nvSpPr>
        <p:spPr>
          <a:xfrm>
            <a:off x="3791744" y="2226344"/>
            <a:ext cx="3960440" cy="4154984"/>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6200000" scaled="1"/>
            <a:tileRect/>
          </a:gradFill>
        </p:spPr>
        <p:txBody>
          <a:bodyPr wrap="square" rtlCol="0">
            <a:spAutoFit/>
          </a:bodyPr>
          <a:lstStyle/>
          <a:p>
            <a:r>
              <a:rPr lang="en-CA" sz="2200" dirty="0">
                <a:solidFill>
                  <a:prstClr val="black"/>
                </a:solidFill>
                <a:latin typeface="Georgia" pitchFamily="18" charset="0"/>
              </a:rPr>
              <a:t>‘in the know’ is a monthly networking and information session that provides a topic expert on what is important to parents. These can be viewed individually online, or at community sites. Most community sites offer parent networking and support. Previous sessions can be watched in our archives on our website.</a:t>
            </a:r>
          </a:p>
        </p:txBody>
      </p:sp>
      <p:sp>
        <p:nvSpPr>
          <p:cNvPr id="12" name="Rectangle 11"/>
          <p:cNvSpPr/>
          <p:nvPr/>
        </p:nvSpPr>
        <p:spPr>
          <a:xfrm>
            <a:off x="7508604" y="4509120"/>
            <a:ext cx="3123901" cy="707886"/>
          </a:xfrm>
          <a:prstGeom prst="rect">
            <a:avLst/>
          </a:prstGeom>
          <a:noFill/>
        </p:spPr>
        <p:txBody>
          <a:bodyPr wrap="square" lIns="91440" tIns="45720" rIns="91440" bIns="45720">
            <a:spAutoFit/>
          </a:bodyPr>
          <a:lstStyle/>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THE ADHD</a:t>
            </a:r>
          </a:p>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BRAIN</a:t>
            </a:r>
          </a:p>
        </p:txBody>
      </p:sp>
      <p:sp>
        <p:nvSpPr>
          <p:cNvPr id="13" name="Rectangle 12"/>
          <p:cNvSpPr/>
          <p:nvPr/>
        </p:nvSpPr>
        <p:spPr>
          <a:xfrm>
            <a:off x="7683170" y="5445225"/>
            <a:ext cx="2661306" cy="1015663"/>
          </a:xfrm>
          <a:prstGeom prst="rect">
            <a:avLst/>
          </a:prstGeom>
          <a:noFill/>
        </p:spPr>
        <p:txBody>
          <a:bodyPr wrap="none" lIns="91440" tIns="45720" rIns="91440" bIns="45720">
            <a:spAutoFit/>
          </a:bodyPr>
          <a:lstStyle/>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COLLABORATIVE </a:t>
            </a:r>
          </a:p>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PROBLEM </a:t>
            </a:r>
          </a:p>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SOLVING</a:t>
            </a:r>
          </a:p>
        </p:txBody>
      </p:sp>
      <p:sp>
        <p:nvSpPr>
          <p:cNvPr id="14" name="Rectangle 13"/>
          <p:cNvSpPr/>
          <p:nvPr/>
        </p:nvSpPr>
        <p:spPr>
          <a:xfrm>
            <a:off x="7536162" y="1713002"/>
            <a:ext cx="2744661" cy="707886"/>
          </a:xfrm>
          <a:prstGeom prst="rect">
            <a:avLst/>
          </a:prstGeom>
          <a:noFill/>
        </p:spPr>
        <p:txBody>
          <a:bodyPr wrap="none" lIns="91440" tIns="45720" rIns="91440" bIns="45720">
            <a:spAutoFit/>
          </a:bodyPr>
          <a:lstStyle/>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THE ADOLESCENT</a:t>
            </a:r>
          </a:p>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BRAIN</a:t>
            </a:r>
          </a:p>
        </p:txBody>
      </p:sp>
      <p:sp>
        <p:nvSpPr>
          <p:cNvPr id="15" name="Rectangle 14"/>
          <p:cNvSpPr/>
          <p:nvPr/>
        </p:nvSpPr>
        <p:spPr>
          <a:xfrm>
            <a:off x="7994661" y="2649106"/>
            <a:ext cx="2061783" cy="707886"/>
          </a:xfrm>
          <a:prstGeom prst="rect">
            <a:avLst/>
          </a:prstGeom>
          <a:noFill/>
        </p:spPr>
        <p:txBody>
          <a:bodyPr wrap="none" lIns="91440" tIns="45720" rIns="91440" bIns="45720">
            <a:spAutoFit/>
          </a:bodyPr>
          <a:lstStyle/>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SUICIDE </a:t>
            </a:r>
          </a:p>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PREVENTION</a:t>
            </a:r>
          </a:p>
        </p:txBody>
      </p:sp>
      <p:sp>
        <p:nvSpPr>
          <p:cNvPr id="16" name="Rectangle 15"/>
          <p:cNvSpPr/>
          <p:nvPr/>
        </p:nvSpPr>
        <p:spPr>
          <a:xfrm>
            <a:off x="8294713" y="1084674"/>
            <a:ext cx="1460657" cy="400110"/>
          </a:xfrm>
          <a:prstGeom prst="rect">
            <a:avLst/>
          </a:prstGeom>
          <a:noFill/>
        </p:spPr>
        <p:txBody>
          <a:bodyPr wrap="none" lIns="91440" tIns="45720" rIns="91440" bIns="45720">
            <a:spAutoFit/>
          </a:bodyPr>
          <a:lstStyle/>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ANXIETY</a:t>
            </a:r>
          </a:p>
        </p:txBody>
      </p:sp>
      <p:sp>
        <p:nvSpPr>
          <p:cNvPr id="17" name="Rectangle 16"/>
          <p:cNvSpPr/>
          <p:nvPr/>
        </p:nvSpPr>
        <p:spPr>
          <a:xfrm>
            <a:off x="8144921" y="3585210"/>
            <a:ext cx="1891864" cy="707886"/>
          </a:xfrm>
          <a:prstGeom prst="rect">
            <a:avLst/>
          </a:prstGeom>
          <a:noFill/>
        </p:spPr>
        <p:txBody>
          <a:bodyPr wrap="none" lIns="91440" tIns="45720" rIns="91440" bIns="45720">
            <a:spAutoFit/>
          </a:bodyPr>
          <a:lstStyle/>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INVOLVING </a:t>
            </a:r>
          </a:p>
          <a:p>
            <a:pPr algn="ctr"/>
            <a:r>
              <a:rPr lang="en-US" sz="2000" b="1" dirty="0">
                <a:ln w="12700">
                  <a:solidFill>
                    <a:srgbClr val="3E3D2D">
                      <a:satMod val="155000"/>
                    </a:srgbClr>
                  </a:solidFill>
                  <a:prstDash val="solid"/>
                </a:ln>
                <a:solidFill>
                  <a:srgbClr val="0070C0"/>
                </a:solidFill>
                <a:effectLst>
                  <a:outerShdw blurRad="41275" dist="20320" dir="1800000" algn="tl" rotWithShape="0">
                    <a:srgbClr val="000000">
                      <a:alpha val="40000"/>
                    </a:srgbClr>
                  </a:outerShdw>
                </a:effectLst>
                <a:latin typeface="Georgia" pitchFamily="18" charset="0"/>
              </a:rPr>
              <a:t>DADS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992" y="-27383"/>
            <a:ext cx="3779912"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54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28" y="-27384"/>
            <a:ext cx="8568952" cy="1958881"/>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2423592" y="2204864"/>
            <a:ext cx="7200800" cy="4093428"/>
          </a:xfrm>
          <a:prstGeom prst="rect">
            <a:avLst/>
          </a:prstGeom>
          <a:solidFill>
            <a:schemeClr val="bg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CA" sz="2000" dirty="0">
                <a:solidFill>
                  <a:prstClr val="black"/>
                </a:solidFill>
                <a:latin typeface="Georgia" pitchFamily="18" charset="0"/>
              </a:rPr>
              <a:t>Connect with us online:</a:t>
            </a:r>
          </a:p>
          <a:p>
            <a:pPr algn="ctr"/>
            <a:r>
              <a:rPr lang="en-CA" sz="2000" b="1" dirty="0">
                <a:solidFill>
                  <a:prstClr val="black"/>
                </a:solidFill>
                <a:latin typeface="Georgia" pitchFamily="18" charset="0"/>
                <a:hlinkClick r:id="rId3"/>
              </a:rPr>
              <a:t>www.forcesociety.com</a:t>
            </a:r>
            <a:endParaRPr lang="en-CA" sz="2000" b="1" dirty="0">
              <a:solidFill>
                <a:prstClr val="black"/>
              </a:solidFill>
              <a:latin typeface="Georgia" pitchFamily="18" charset="0"/>
            </a:endParaRPr>
          </a:p>
          <a:p>
            <a:pPr algn="ctr"/>
            <a:endParaRPr lang="en-CA" sz="1000" b="1" dirty="0">
              <a:solidFill>
                <a:prstClr val="black"/>
              </a:solidFill>
              <a:latin typeface="Georgia" pitchFamily="18" charset="0"/>
            </a:endParaRPr>
          </a:p>
          <a:p>
            <a:pPr algn="ctr"/>
            <a:r>
              <a:rPr lang="en-CA" sz="2000" b="1" dirty="0">
                <a:solidFill>
                  <a:prstClr val="black"/>
                </a:solidFill>
                <a:latin typeface="Georgia" pitchFamily="18" charset="0"/>
              </a:rPr>
              <a:t>In Surrey, Delta &amp; White Rock families can contact:</a:t>
            </a:r>
          </a:p>
          <a:p>
            <a:pPr algn="ctr"/>
            <a:endParaRPr lang="en-CA" sz="1000" b="1" dirty="0">
              <a:solidFill>
                <a:prstClr val="black"/>
              </a:solidFill>
              <a:latin typeface="Georgia" pitchFamily="18" charset="0"/>
            </a:endParaRPr>
          </a:p>
          <a:p>
            <a:pPr algn="ctr"/>
            <a:r>
              <a:rPr lang="en-CA" sz="2000" dirty="0">
                <a:solidFill>
                  <a:prstClr val="black"/>
                </a:solidFill>
                <a:latin typeface="Georgia" pitchFamily="18" charset="0"/>
              </a:rPr>
              <a:t>Tina Mitchell, Parent in Residence (PiR)</a:t>
            </a:r>
          </a:p>
          <a:p>
            <a:pPr algn="ctr"/>
            <a:r>
              <a:rPr lang="en-CA" sz="2000" dirty="0">
                <a:solidFill>
                  <a:prstClr val="black"/>
                </a:solidFill>
                <a:latin typeface="Georgia" pitchFamily="18" charset="0"/>
                <a:hlinkClick r:id="rId4"/>
              </a:rPr>
              <a:t>Tina@forcesociety.com</a:t>
            </a:r>
            <a:endParaRPr lang="en-CA" sz="2000" dirty="0">
              <a:solidFill>
                <a:prstClr val="black"/>
              </a:solidFill>
              <a:latin typeface="Georgia" pitchFamily="18" charset="0"/>
            </a:endParaRPr>
          </a:p>
          <a:p>
            <a:pPr algn="ctr"/>
            <a:r>
              <a:rPr lang="en-CA" sz="2000" dirty="0">
                <a:solidFill>
                  <a:prstClr val="black"/>
                </a:solidFill>
                <a:latin typeface="Georgia" pitchFamily="18" charset="0"/>
              </a:rPr>
              <a:t>Lynne Godfrey, Parent in Residence (</a:t>
            </a:r>
            <a:r>
              <a:rPr lang="en-CA" sz="2000" dirty="0" err="1">
                <a:solidFill>
                  <a:prstClr val="black"/>
                </a:solidFill>
                <a:latin typeface="Georgia" pitchFamily="18" charset="0"/>
              </a:rPr>
              <a:t>PiR</a:t>
            </a:r>
            <a:r>
              <a:rPr lang="en-CA" sz="2000" dirty="0">
                <a:solidFill>
                  <a:prstClr val="black"/>
                </a:solidFill>
                <a:latin typeface="Georgia" pitchFamily="18" charset="0"/>
              </a:rPr>
              <a:t>)</a:t>
            </a:r>
          </a:p>
          <a:p>
            <a:pPr algn="ctr"/>
            <a:r>
              <a:rPr lang="en-CA" sz="2000" dirty="0">
                <a:solidFill>
                  <a:prstClr val="black"/>
                </a:solidFill>
                <a:latin typeface="Georgia" pitchFamily="18" charset="0"/>
                <a:hlinkClick r:id="rId5"/>
              </a:rPr>
              <a:t>Lynne@forcesociety.com</a:t>
            </a:r>
            <a:endParaRPr lang="en-CA" sz="2000" dirty="0">
              <a:solidFill>
                <a:prstClr val="black"/>
              </a:solidFill>
              <a:latin typeface="Georgia" pitchFamily="18" charset="0"/>
            </a:endParaRPr>
          </a:p>
          <a:p>
            <a:pPr algn="ctr"/>
            <a:r>
              <a:rPr lang="en-CA" sz="2000" dirty="0">
                <a:solidFill>
                  <a:prstClr val="black"/>
                </a:solidFill>
                <a:latin typeface="Georgia" pitchFamily="18" charset="0"/>
              </a:rPr>
              <a:t>604-878-3400</a:t>
            </a:r>
          </a:p>
          <a:p>
            <a:pPr algn="ctr"/>
            <a:r>
              <a:rPr lang="en-CA" sz="2000" dirty="0">
                <a:solidFill>
                  <a:prstClr val="black"/>
                </a:solidFill>
                <a:latin typeface="Georgia" pitchFamily="18" charset="0"/>
              </a:rPr>
              <a:t>1-855-887-8004</a:t>
            </a:r>
          </a:p>
          <a:p>
            <a:pPr algn="ctr"/>
            <a:r>
              <a:rPr lang="en-CA" sz="2000" dirty="0">
                <a:solidFill>
                  <a:prstClr val="black"/>
                </a:solidFill>
                <a:latin typeface="Georgia" pitchFamily="18" charset="0"/>
              </a:rPr>
              <a:t>(Phone numbers connect to an answering service. Please tell family to indicate community they are calling from, to ensure they are connected to the appropriate person)</a:t>
            </a:r>
          </a:p>
        </p:txBody>
      </p:sp>
    </p:spTree>
    <p:extLst>
      <p:ext uri="{BB962C8B-B14F-4D97-AF65-F5344CB8AC3E}">
        <p14:creationId xmlns:p14="http://schemas.microsoft.com/office/powerpoint/2010/main" val="4682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436868" cy="1925596"/>
          </a:xfrm>
        </p:spPr>
        <p:txBody>
          <a:bodyPr>
            <a:normAutofit/>
          </a:bodyPr>
          <a:lstStyle/>
          <a:p>
            <a:pPr algn="ctr"/>
            <a:endParaRPr lang="en-CA" sz="2000" b="1" dirty="0"/>
          </a:p>
        </p:txBody>
      </p:sp>
      <p:sp>
        <p:nvSpPr>
          <p:cNvPr id="3" name="Subtitle 2"/>
          <p:cNvSpPr>
            <a:spLocks noGrp="1"/>
          </p:cNvSpPr>
          <p:nvPr>
            <p:ph type="subTitle" idx="1"/>
          </p:nvPr>
        </p:nvSpPr>
        <p:spPr>
          <a:xfrm>
            <a:off x="684211" y="2797664"/>
            <a:ext cx="10436869" cy="2260368"/>
          </a:xfrm>
        </p:spPr>
        <p:txBody>
          <a:bodyPr>
            <a:normAutofit/>
          </a:bodyPr>
          <a:lstStyle/>
          <a:p>
            <a:pPr algn="ctr"/>
            <a:r>
              <a:rPr lang="en-CA" sz="4800" b="1" dirty="0" smtClean="0">
                <a:latin typeface="Comic Sans MS" panose="030F0702030302020204" pitchFamily="66" charset="0"/>
              </a:rPr>
              <a:t>Child &amp; Youth </a:t>
            </a:r>
            <a:br>
              <a:rPr lang="en-CA" sz="4800" b="1" dirty="0" smtClean="0">
                <a:latin typeface="Comic Sans MS" panose="030F0702030302020204" pitchFamily="66" charset="0"/>
              </a:rPr>
            </a:br>
            <a:r>
              <a:rPr lang="en-CA" sz="4800" b="1" dirty="0" smtClean="0">
                <a:latin typeface="Comic Sans MS" panose="030F0702030302020204" pitchFamily="66" charset="0"/>
              </a:rPr>
              <a:t>Mental Health Resources</a:t>
            </a:r>
            <a:endParaRPr lang="en-CA" sz="4800" b="1" dirty="0">
              <a:latin typeface="Comic Sans MS" panose="030F0702030302020204" pitchFamily="66" charset="0"/>
            </a:endParaRPr>
          </a:p>
        </p:txBody>
      </p:sp>
      <p:pic>
        <p:nvPicPr>
          <p:cNvPr id="4" name="Picture 3" descr="C:\Users\K Abelson\SharePoint\Team Site - Shared Care\Child &amp; Youth Mental Health Collaborative\Working Groups\Speaker Series in schools\20150909_WG Meeting\PSYCHED 4 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36" y="354228"/>
            <a:ext cx="5601730" cy="1845275"/>
          </a:xfrm>
          <a:prstGeom prst="rect">
            <a:avLst/>
          </a:prstGeom>
          <a:noFill/>
          <a:ln>
            <a:noFill/>
          </a:ln>
        </p:spPr>
      </p:pic>
      <p:pic>
        <p:nvPicPr>
          <p:cNvPr id="6" name="Picture 5"/>
          <p:cNvPicPr/>
          <p:nvPr/>
        </p:nvPicPr>
        <p:blipFill>
          <a:blip r:embed="rId3"/>
          <a:stretch>
            <a:fillRect/>
          </a:stretch>
        </p:blipFill>
        <p:spPr>
          <a:xfrm>
            <a:off x="8262551" y="5824151"/>
            <a:ext cx="2858529" cy="832022"/>
          </a:xfrm>
          <a:prstGeom prst="rect">
            <a:avLst/>
          </a:prstGeom>
        </p:spPr>
      </p:pic>
      <p:sp>
        <p:nvSpPr>
          <p:cNvPr id="5" name="TextBox 4"/>
          <p:cNvSpPr txBox="1"/>
          <p:nvPr/>
        </p:nvSpPr>
        <p:spPr>
          <a:xfrm>
            <a:off x="543698" y="5824151"/>
            <a:ext cx="6862118" cy="830997"/>
          </a:xfrm>
          <a:prstGeom prst="rect">
            <a:avLst/>
          </a:prstGeom>
          <a:noFill/>
        </p:spPr>
        <p:txBody>
          <a:bodyPr wrap="square" rtlCol="0">
            <a:spAutoFit/>
          </a:bodyPr>
          <a:lstStyle/>
          <a:p>
            <a:r>
              <a:rPr lang="en-CA" sz="1600" b="1" dirty="0">
                <a:solidFill>
                  <a:prstClr val="white"/>
                </a:solidFill>
              </a:rPr>
              <a:t>Organized by: WRSS Local Action Team as part of the BC Child &amp; Youth Mental Health &amp; Substance Use Collaborative </a:t>
            </a:r>
            <a:endParaRPr lang="en-CA" sz="1600" b="1" dirty="0" smtClean="0">
              <a:solidFill>
                <a:prstClr val="white"/>
              </a:solidFill>
            </a:endParaRPr>
          </a:p>
          <a:p>
            <a:r>
              <a:rPr lang="en-CA" sz="1600" b="1" dirty="0" smtClean="0">
                <a:solidFill>
                  <a:prstClr val="white"/>
                </a:solidFill>
              </a:rPr>
              <a:t>A </a:t>
            </a:r>
            <a:r>
              <a:rPr lang="en-CA" sz="1600" b="1" dirty="0">
                <a:solidFill>
                  <a:prstClr val="white"/>
                </a:solidFill>
              </a:rPr>
              <a:t>partnership of Doctors </a:t>
            </a:r>
            <a:r>
              <a:rPr lang="en-CA" sz="1600" b="1">
                <a:solidFill>
                  <a:prstClr val="white"/>
                </a:solidFill>
              </a:rPr>
              <a:t>of </a:t>
            </a:r>
            <a:r>
              <a:rPr lang="en-CA" sz="1600" b="1" smtClean="0">
                <a:solidFill>
                  <a:prstClr val="white"/>
                </a:solidFill>
              </a:rPr>
              <a:t>BC </a:t>
            </a:r>
            <a:r>
              <a:rPr lang="en-CA" sz="1600" b="1" dirty="0">
                <a:solidFill>
                  <a:prstClr val="white"/>
                </a:solidFill>
              </a:rPr>
              <a:t>and BC government</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880389" y="776166"/>
            <a:ext cx="1849651" cy="1678709"/>
          </a:xfrm>
          <a:prstGeom prst="rect">
            <a:avLst/>
          </a:prstGeom>
          <a:noFill/>
          <a:ln>
            <a:noFill/>
          </a:ln>
        </p:spPr>
      </p:pic>
    </p:spTree>
    <p:extLst>
      <p:ext uri="{BB962C8B-B14F-4D97-AF65-F5344CB8AC3E}">
        <p14:creationId xmlns:p14="http://schemas.microsoft.com/office/powerpoint/2010/main" val="39149065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1155700"/>
            <a:ext cx="12199938"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6450840"/>
      </p:ext>
    </p:extLst>
  </p:cSld>
  <p:clrMapOvr>
    <a:masterClrMapping/>
  </p:clrMapOvr>
  <p:transition xmlns:p14="http://schemas.microsoft.com/office/powerpoint/2010/main" spd="slow" advTm="11755"/>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02163" y="1524000"/>
            <a:ext cx="2976562" cy="950913"/>
          </a:xfrm>
        </p:spPr>
        <p:txBody>
          <a:bodyPr rtlCol="0"/>
          <a:lstStyle/>
          <a:p>
            <a:pPr eaLnBrk="1" fontAlgn="auto" hangingPunct="1">
              <a:spcAft>
                <a:spcPts val="0"/>
              </a:spcAft>
              <a:defRPr/>
            </a:pPr>
            <a:r>
              <a:rPr lang="en-US" dirty="0" smtClean="0"/>
              <a:t>Purpose and Role</a:t>
            </a:r>
            <a:endParaRPr lang="en-US" dirty="0"/>
          </a:p>
        </p:txBody>
      </p:sp>
      <p:sp>
        <p:nvSpPr>
          <p:cNvPr id="14339" name="Rectangle 2"/>
          <p:cNvSpPr>
            <a:spLocks noChangeArrowheads="1"/>
          </p:cNvSpPr>
          <p:nvPr/>
        </p:nvSpPr>
        <p:spPr bwMode="auto">
          <a:xfrm>
            <a:off x="744538" y="2400300"/>
            <a:ext cx="106918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fontAlgn="base">
              <a:lnSpc>
                <a:spcPct val="100000"/>
              </a:lnSpc>
              <a:spcBef>
                <a:spcPct val="0"/>
              </a:spcBef>
              <a:spcAft>
                <a:spcPct val="0"/>
              </a:spcAft>
              <a:buFont typeface="Segoe UI Light" panose="020B0502040204020203" pitchFamily="34" charset="0"/>
              <a:buAutoNum type="arabicPeriod"/>
            </a:pPr>
            <a:r>
              <a:rPr lang="en-US" altLang="en-US" sz="1800" smtClean="0">
                <a:solidFill>
                  <a:prstClr val="black"/>
                </a:solidFill>
              </a:rPr>
              <a:t>Providing the Manager responsible for Mental Health &amp; Substance Use (MH&amp;SU) in this community with information, advice, recommendations and feedback related to the planning, implementation and evaluation of mental health services and policies affecting the lives of persons with lived experience (PWLE) and their families.</a:t>
            </a:r>
          </a:p>
          <a:p>
            <a:pPr fontAlgn="base">
              <a:lnSpc>
                <a:spcPct val="100000"/>
              </a:lnSpc>
              <a:spcBef>
                <a:spcPct val="0"/>
              </a:spcBef>
              <a:spcAft>
                <a:spcPct val="0"/>
              </a:spcAft>
              <a:buFont typeface="Segoe UI Light" panose="020B0502040204020203" pitchFamily="34" charset="0"/>
              <a:buAutoNum type="arabicPeriod"/>
            </a:pPr>
            <a:endParaRPr lang="en-US" altLang="en-US" sz="1800" smtClean="0">
              <a:solidFill>
                <a:prstClr val="black"/>
              </a:solidFill>
            </a:endParaRPr>
          </a:p>
          <a:p>
            <a:pPr fontAlgn="base">
              <a:lnSpc>
                <a:spcPct val="100000"/>
              </a:lnSpc>
              <a:spcBef>
                <a:spcPct val="0"/>
              </a:spcBef>
              <a:spcAft>
                <a:spcPct val="0"/>
              </a:spcAft>
              <a:buFont typeface="Segoe UI Light" panose="020B0502040204020203" pitchFamily="34" charset="0"/>
              <a:buAutoNum type="arabicPeriod"/>
            </a:pPr>
            <a:r>
              <a:rPr lang="en-US" altLang="en-US" sz="1800" smtClean="0">
                <a:solidFill>
                  <a:prstClr val="black"/>
                </a:solidFill>
              </a:rPr>
              <a:t>Providing feedback to the MH&amp;SU manager concerning issues and needs of PWLE and families.</a:t>
            </a:r>
          </a:p>
          <a:p>
            <a:pPr fontAlgn="base">
              <a:lnSpc>
                <a:spcPct val="100000"/>
              </a:lnSpc>
              <a:spcBef>
                <a:spcPct val="0"/>
              </a:spcBef>
              <a:spcAft>
                <a:spcPct val="0"/>
              </a:spcAft>
              <a:buFont typeface="Segoe UI Light" panose="020B0502040204020203" pitchFamily="34" charset="0"/>
              <a:buAutoNum type="arabicPeriod"/>
            </a:pPr>
            <a:endParaRPr lang="en-US" altLang="en-US" sz="1800" smtClean="0">
              <a:solidFill>
                <a:prstClr val="black"/>
              </a:solidFill>
            </a:endParaRPr>
          </a:p>
          <a:p>
            <a:pPr fontAlgn="base">
              <a:lnSpc>
                <a:spcPct val="100000"/>
              </a:lnSpc>
              <a:spcBef>
                <a:spcPct val="0"/>
              </a:spcBef>
              <a:spcAft>
                <a:spcPct val="0"/>
              </a:spcAft>
              <a:buFont typeface="Segoe UI Light" panose="020B0502040204020203" pitchFamily="34" charset="0"/>
              <a:buAutoNum type="arabicPeriod"/>
            </a:pPr>
            <a:r>
              <a:rPr lang="en-US" altLang="en-US" sz="1800" smtClean="0">
                <a:solidFill>
                  <a:prstClr val="black"/>
                </a:solidFill>
              </a:rPr>
              <a:t>Identifying gaps in the MH&amp;SU service delivery area.</a:t>
            </a:r>
          </a:p>
          <a:p>
            <a:pPr fontAlgn="base">
              <a:lnSpc>
                <a:spcPct val="100000"/>
              </a:lnSpc>
              <a:spcBef>
                <a:spcPct val="0"/>
              </a:spcBef>
              <a:spcAft>
                <a:spcPct val="0"/>
              </a:spcAft>
              <a:buFont typeface="Segoe UI Light" panose="020B0502040204020203" pitchFamily="34" charset="0"/>
              <a:buAutoNum type="arabicPeriod"/>
            </a:pPr>
            <a:endParaRPr lang="en-US" altLang="en-US" sz="1800" smtClean="0">
              <a:solidFill>
                <a:prstClr val="black"/>
              </a:solidFill>
            </a:endParaRPr>
          </a:p>
          <a:p>
            <a:pPr fontAlgn="base">
              <a:lnSpc>
                <a:spcPct val="100000"/>
              </a:lnSpc>
              <a:spcBef>
                <a:spcPct val="0"/>
              </a:spcBef>
              <a:spcAft>
                <a:spcPct val="0"/>
              </a:spcAft>
              <a:buFont typeface="Segoe UI Light" panose="020B0502040204020203" pitchFamily="34" charset="0"/>
              <a:buAutoNum type="arabicPeriod"/>
            </a:pPr>
            <a:r>
              <a:rPr lang="en-US" altLang="en-US" sz="1800" smtClean="0">
                <a:solidFill>
                  <a:prstClr val="black"/>
                </a:solidFill>
              </a:rPr>
              <a:t>Providing public education, community acceptance and understanding of persons with psychiatric disabilities and mental health issues.</a:t>
            </a:r>
          </a:p>
          <a:p>
            <a:pPr fontAlgn="base">
              <a:lnSpc>
                <a:spcPct val="100000"/>
              </a:lnSpc>
              <a:spcBef>
                <a:spcPct val="0"/>
              </a:spcBef>
              <a:spcAft>
                <a:spcPct val="0"/>
              </a:spcAft>
              <a:buFont typeface="Segoe UI Light" panose="020B0502040204020203" pitchFamily="34" charset="0"/>
              <a:buAutoNum type="arabicPeriod"/>
            </a:pPr>
            <a:endParaRPr lang="en-US" altLang="en-US" sz="1800" smtClean="0">
              <a:solidFill>
                <a:prstClr val="black"/>
              </a:solidFill>
            </a:endParaRPr>
          </a:p>
          <a:p>
            <a:pPr fontAlgn="base">
              <a:lnSpc>
                <a:spcPct val="100000"/>
              </a:lnSpc>
              <a:spcBef>
                <a:spcPct val="0"/>
              </a:spcBef>
              <a:spcAft>
                <a:spcPct val="0"/>
              </a:spcAft>
              <a:buFont typeface="Segoe UI Light" panose="020B0502040204020203" pitchFamily="34" charset="0"/>
              <a:buAutoNum type="arabicPeriod"/>
            </a:pPr>
            <a:r>
              <a:rPr lang="en-US" altLang="en-US" sz="1800" smtClean="0">
                <a:solidFill>
                  <a:prstClr val="black"/>
                </a:solidFill>
              </a:rPr>
              <a:t>Providing a forum to communicate and discuss current issues.</a:t>
            </a:r>
          </a:p>
        </p:txBody>
      </p:sp>
    </p:spTree>
    <p:extLst>
      <p:ext uri="{BB962C8B-B14F-4D97-AF65-F5344CB8AC3E}">
        <p14:creationId xmlns:p14="http://schemas.microsoft.com/office/powerpoint/2010/main" val="547355752"/>
      </p:ext>
    </p:extLst>
  </p:cSld>
  <p:clrMapOvr>
    <a:masterClrMapping/>
  </p:clrMapOvr>
  <p:transition xmlns:p14="http://schemas.microsoft.com/office/powerpoint/2010/main" spd="slow" advTm="59408"/>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51350" y="1430338"/>
            <a:ext cx="2559050" cy="950912"/>
          </a:xfrm>
        </p:spPr>
        <p:txBody>
          <a:bodyPr rtlCol="0"/>
          <a:lstStyle/>
          <a:p>
            <a:pPr eaLnBrk="1" fontAlgn="auto" hangingPunct="1">
              <a:spcAft>
                <a:spcPts val="0"/>
              </a:spcAft>
              <a:defRPr/>
            </a:pPr>
            <a:r>
              <a:rPr lang="en-US" dirty="0" smtClean="0"/>
              <a:t>Membership</a:t>
            </a:r>
            <a:endParaRPr lang="en-US" dirty="0"/>
          </a:p>
        </p:txBody>
      </p:sp>
      <p:sp>
        <p:nvSpPr>
          <p:cNvPr id="3" name="TextBox 2"/>
          <p:cNvSpPr txBox="1"/>
          <p:nvPr/>
        </p:nvSpPr>
        <p:spPr>
          <a:xfrm>
            <a:off x="3341688" y="2381250"/>
            <a:ext cx="5418137" cy="3694113"/>
          </a:xfrm>
          <a:prstGeom prst="rect">
            <a:avLst/>
          </a:prstGeom>
          <a:noFill/>
        </p:spPr>
        <p:txBody>
          <a:bodyPr>
            <a:spAutoFit/>
          </a:bodyPr>
          <a:lstStyle/>
          <a:p>
            <a:pPr>
              <a:defRPr/>
            </a:pPr>
            <a:r>
              <a:rPr lang="en-US" dirty="0">
                <a:solidFill>
                  <a:prstClr val="black"/>
                </a:solidFill>
              </a:rPr>
              <a:t>The Community Advisory Committee is made up of:</a:t>
            </a:r>
          </a:p>
          <a:p>
            <a:pPr>
              <a:defRPr/>
            </a:pPr>
            <a:r>
              <a:rPr lang="en-US" dirty="0">
                <a:solidFill>
                  <a:prstClr val="black"/>
                </a:solidFill>
              </a:rPr>
              <a:t> </a:t>
            </a:r>
          </a:p>
          <a:p>
            <a:pPr marL="342900" indent="-342900">
              <a:buFont typeface="Arial" panose="020B0604020202020204" pitchFamily="34" charset="0"/>
              <a:buChar char="•"/>
              <a:defRPr/>
            </a:pPr>
            <a:r>
              <a:rPr lang="en-US" dirty="0">
                <a:solidFill>
                  <a:prstClr val="black"/>
                </a:solidFill>
              </a:rPr>
              <a:t>Persons with lived experience of mental health issues</a:t>
            </a:r>
          </a:p>
          <a:p>
            <a:pPr marL="342900" indent="-342900">
              <a:buFont typeface="Arial" panose="020B0604020202020204" pitchFamily="34" charset="0"/>
              <a:buChar char="•"/>
              <a:defRPr/>
            </a:pPr>
            <a:endParaRPr lang="en-US" dirty="0">
              <a:solidFill>
                <a:prstClr val="black"/>
              </a:solidFill>
            </a:endParaRPr>
          </a:p>
          <a:p>
            <a:pPr marL="342900" indent="-342900">
              <a:buFont typeface="Arial" panose="020B0604020202020204" pitchFamily="34" charset="0"/>
              <a:buChar char="•"/>
              <a:defRPr/>
            </a:pPr>
            <a:r>
              <a:rPr lang="en-US" dirty="0">
                <a:solidFill>
                  <a:prstClr val="black"/>
                </a:solidFill>
              </a:rPr>
              <a:t>Family members</a:t>
            </a:r>
          </a:p>
          <a:p>
            <a:pPr marL="342900" indent="-342900">
              <a:buFont typeface="Arial" panose="020B0604020202020204" pitchFamily="34" charset="0"/>
              <a:buChar char="•"/>
              <a:defRPr/>
            </a:pPr>
            <a:endParaRPr lang="en-US" dirty="0">
              <a:solidFill>
                <a:prstClr val="black"/>
              </a:solidFill>
            </a:endParaRPr>
          </a:p>
          <a:p>
            <a:pPr marL="342900" indent="-342900">
              <a:buFont typeface="Arial" panose="020B0604020202020204" pitchFamily="34" charset="0"/>
              <a:buChar char="•"/>
              <a:defRPr/>
            </a:pPr>
            <a:r>
              <a:rPr lang="en-US" dirty="0">
                <a:solidFill>
                  <a:prstClr val="black"/>
                </a:solidFill>
              </a:rPr>
              <a:t>Local service providers</a:t>
            </a:r>
          </a:p>
          <a:p>
            <a:pPr marL="342900" indent="-342900">
              <a:buFont typeface="Arial" panose="020B0604020202020204" pitchFamily="34" charset="0"/>
              <a:buChar char="•"/>
              <a:defRPr/>
            </a:pPr>
            <a:endParaRPr lang="en-US" dirty="0">
              <a:solidFill>
                <a:prstClr val="black"/>
              </a:solidFill>
            </a:endParaRPr>
          </a:p>
          <a:p>
            <a:pPr marL="342900" indent="-342900">
              <a:buFont typeface="Arial" panose="020B0604020202020204" pitchFamily="34" charset="0"/>
              <a:buChar char="•"/>
              <a:defRPr/>
            </a:pPr>
            <a:r>
              <a:rPr lang="en-US" dirty="0">
                <a:solidFill>
                  <a:prstClr val="black"/>
                </a:solidFill>
              </a:rPr>
              <a:t>MH&amp;SU manager.</a:t>
            </a:r>
          </a:p>
          <a:p>
            <a:pPr>
              <a:defRPr/>
            </a:pPr>
            <a:r>
              <a:rPr lang="en-US" dirty="0">
                <a:solidFill>
                  <a:prstClr val="black"/>
                </a:solidFill>
              </a:rPr>
              <a:t> </a:t>
            </a:r>
          </a:p>
          <a:p>
            <a:pPr>
              <a:defRPr/>
            </a:pPr>
            <a:r>
              <a:rPr lang="en-US" dirty="0">
                <a:solidFill>
                  <a:prstClr val="black"/>
                </a:solidFill>
              </a:rPr>
              <a:t>Chair: Mike Singleton</a:t>
            </a:r>
          </a:p>
          <a:p>
            <a:pPr>
              <a:defRPr/>
            </a:pPr>
            <a:r>
              <a:rPr lang="en-US" dirty="0">
                <a:solidFill>
                  <a:prstClr val="black"/>
                </a:solidFill>
              </a:rPr>
              <a:t>Secretary: Maureen Richardson</a:t>
            </a:r>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289175"/>
            <a:ext cx="1914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550" y="4497388"/>
            <a:ext cx="179863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0738" y="4244975"/>
            <a:ext cx="43592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127044"/>
      </p:ext>
    </p:extLst>
  </p:cSld>
  <p:clrMapOvr>
    <a:masterClrMapping/>
  </p:clrMapOvr>
  <p:transition xmlns:p14="http://schemas.microsoft.com/office/powerpoint/2010/main" spd="slow" advTm="2761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WRSS LAT </a:t>
            </a:r>
            <a:br>
              <a:rPr lang="en-US" dirty="0" smtClean="0"/>
            </a:br>
            <a:r>
              <a:rPr lang="en-US" dirty="0" smtClean="0"/>
              <a:t>Surrey School District </a:t>
            </a:r>
            <a:br>
              <a:rPr lang="en-US" dirty="0" smtClean="0"/>
            </a:br>
            <a:r>
              <a:rPr lang="en-US" dirty="0" smtClean="0"/>
              <a:t>Student Behavior / Mental Health Support</a:t>
            </a:r>
            <a:endParaRPr lang="en-US" dirty="0"/>
          </a:p>
        </p:txBody>
      </p:sp>
      <p:sp>
        <p:nvSpPr>
          <p:cNvPr id="3" name="Subtitle 2"/>
          <p:cNvSpPr>
            <a:spLocks noGrp="1"/>
          </p:cNvSpPr>
          <p:nvPr>
            <p:ph type="subTitle" idx="1"/>
          </p:nvPr>
        </p:nvSpPr>
        <p:spPr/>
        <p:txBody>
          <a:bodyPr/>
          <a:lstStyle/>
          <a:p>
            <a:r>
              <a:rPr lang="en-US" dirty="0" smtClean="0"/>
              <a:t>Support Personnel, In-School </a:t>
            </a:r>
            <a:r>
              <a:rPr lang="en-US" dirty="0"/>
              <a:t>S</a:t>
            </a:r>
            <a:r>
              <a:rPr lang="en-US" dirty="0" smtClean="0"/>
              <a:t>upports, District Supports, District Programs</a:t>
            </a:r>
            <a:endParaRPr lang="en-US" dirty="0"/>
          </a:p>
        </p:txBody>
      </p:sp>
    </p:spTree>
    <p:extLst>
      <p:ext uri="{BB962C8B-B14F-4D97-AF65-F5344CB8AC3E}">
        <p14:creationId xmlns:p14="http://schemas.microsoft.com/office/powerpoint/2010/main" val="25743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20925" y="1436688"/>
            <a:ext cx="6705600" cy="1138237"/>
          </a:xfrm>
        </p:spPr>
        <p:txBody>
          <a:bodyPr/>
          <a:lstStyle/>
          <a:p>
            <a:pPr algn="ctr" eaLnBrk="1" hangingPunct="1">
              <a:defRPr/>
            </a:pPr>
            <a:r>
              <a:rPr lang="en-US" dirty="0" smtClean="0"/>
              <a:t>Activity Examples</a:t>
            </a:r>
            <a:endParaRPr lang="en-US" dirty="0"/>
          </a:p>
        </p:txBody>
      </p:sp>
      <p:sp>
        <p:nvSpPr>
          <p:cNvPr id="17411" name="TextBox 2"/>
          <p:cNvSpPr txBox="1">
            <a:spLocks noChangeArrowheads="1"/>
          </p:cNvSpPr>
          <p:nvPr/>
        </p:nvSpPr>
        <p:spPr bwMode="auto">
          <a:xfrm>
            <a:off x="1049338" y="2265363"/>
            <a:ext cx="4624387"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800100" indent="-34290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eaLnBrk="0" fontAlgn="base" hangingPunct="0">
              <a:lnSpc>
                <a:spcPct val="100000"/>
              </a:lnSpc>
              <a:spcBef>
                <a:spcPct val="0"/>
              </a:spcBef>
              <a:spcAft>
                <a:spcPct val="0"/>
              </a:spcAft>
              <a:buFontTx/>
              <a:buNone/>
            </a:pPr>
            <a:r>
              <a:rPr lang="en-US" altLang="en-US" sz="1800" smtClean="0">
                <a:solidFill>
                  <a:prstClr val="black"/>
                </a:solidFill>
              </a:rPr>
              <a:t>Public Information Events </a:t>
            </a:r>
          </a:p>
          <a:p>
            <a:pPr eaLnBrk="0" fontAlgn="base" hangingPunct="0">
              <a:lnSpc>
                <a:spcPct val="100000"/>
              </a:lnSpc>
              <a:spcBef>
                <a:spcPct val="0"/>
              </a:spcBef>
              <a:spcAft>
                <a:spcPct val="0"/>
              </a:spcAft>
              <a:buFontTx/>
              <a:buNone/>
            </a:pPr>
            <a:endParaRPr lang="en-US" altLang="en-US" sz="1800" smtClean="0">
              <a:solidFill>
                <a:prstClr val="black"/>
              </a:solidFill>
            </a:endParaRPr>
          </a:p>
          <a:p>
            <a:pPr lvl="1" eaLnBrk="0" fontAlgn="base" hangingPunct="0">
              <a:lnSpc>
                <a:spcPct val="100000"/>
              </a:lnSpc>
              <a:spcBef>
                <a:spcPct val="0"/>
              </a:spcBef>
              <a:spcAft>
                <a:spcPct val="0"/>
              </a:spcAft>
            </a:pPr>
            <a:r>
              <a:rPr lang="en-US" altLang="en-US" sz="1800" smtClean="0">
                <a:solidFill>
                  <a:prstClr val="black"/>
                </a:solidFill>
              </a:rPr>
              <a:t>Semiahmoo Mall</a:t>
            </a:r>
          </a:p>
          <a:p>
            <a:pPr lvl="1" eaLnBrk="0" fontAlgn="base" hangingPunct="0">
              <a:lnSpc>
                <a:spcPct val="100000"/>
              </a:lnSpc>
              <a:spcBef>
                <a:spcPct val="0"/>
              </a:spcBef>
              <a:spcAft>
                <a:spcPct val="0"/>
              </a:spcAft>
            </a:pPr>
            <a:r>
              <a:rPr lang="en-US" altLang="en-US" sz="1800" smtClean="0">
                <a:solidFill>
                  <a:prstClr val="black"/>
                </a:solidFill>
              </a:rPr>
              <a:t>Peace Arch Hospital</a:t>
            </a:r>
          </a:p>
          <a:p>
            <a:pPr lvl="1" eaLnBrk="0" fontAlgn="base" hangingPunct="0">
              <a:lnSpc>
                <a:spcPct val="100000"/>
              </a:lnSpc>
              <a:spcBef>
                <a:spcPct val="0"/>
              </a:spcBef>
              <a:spcAft>
                <a:spcPct val="0"/>
              </a:spcAft>
            </a:pPr>
            <a:r>
              <a:rPr lang="en-US" altLang="en-US" sz="1800" smtClean="0">
                <a:solidFill>
                  <a:prstClr val="black"/>
                </a:solidFill>
              </a:rPr>
              <a:t>White Rock Public Library</a:t>
            </a:r>
          </a:p>
          <a:p>
            <a:pPr eaLnBrk="0" fontAlgn="base" hangingPunct="0">
              <a:lnSpc>
                <a:spcPct val="100000"/>
              </a:lnSpc>
              <a:spcBef>
                <a:spcPct val="0"/>
              </a:spcBef>
              <a:spcAft>
                <a:spcPct val="0"/>
              </a:spcAft>
              <a:buFontTx/>
              <a:buNone/>
            </a:pPr>
            <a:r>
              <a:rPr lang="en-US" altLang="en-US" sz="1800" smtClean="0">
                <a:solidFill>
                  <a:prstClr val="black"/>
                </a:solidFill>
              </a:rPr>
              <a:t>				</a:t>
            </a:r>
          </a:p>
          <a:p>
            <a:pPr eaLnBrk="0" fontAlgn="base" hangingPunct="0">
              <a:lnSpc>
                <a:spcPct val="100000"/>
              </a:lnSpc>
              <a:spcBef>
                <a:spcPct val="0"/>
              </a:spcBef>
              <a:spcAft>
                <a:spcPct val="0"/>
              </a:spcAft>
              <a:buFontTx/>
              <a:buNone/>
            </a:pPr>
            <a:r>
              <a:rPr lang="en-US" altLang="en-US" sz="1800" smtClean="0">
                <a:solidFill>
                  <a:prstClr val="black"/>
                </a:solidFill>
              </a:rPr>
              <a:t>Fraser Health Committee Memberships</a:t>
            </a:r>
          </a:p>
          <a:p>
            <a:pPr eaLnBrk="0" fontAlgn="base" hangingPunct="0">
              <a:lnSpc>
                <a:spcPct val="100000"/>
              </a:lnSpc>
              <a:spcBef>
                <a:spcPct val="0"/>
              </a:spcBef>
              <a:spcAft>
                <a:spcPct val="0"/>
              </a:spcAft>
              <a:buFontTx/>
              <a:buNone/>
            </a:pPr>
            <a:endParaRPr lang="en-US" altLang="en-US" sz="1800" smtClean="0">
              <a:solidFill>
                <a:prstClr val="black"/>
              </a:solidFill>
            </a:endParaRPr>
          </a:p>
          <a:p>
            <a:pPr lvl="1" eaLnBrk="0" fontAlgn="base" hangingPunct="0">
              <a:lnSpc>
                <a:spcPct val="100000"/>
              </a:lnSpc>
              <a:spcBef>
                <a:spcPct val="0"/>
              </a:spcBef>
              <a:spcAft>
                <a:spcPct val="0"/>
              </a:spcAft>
            </a:pPr>
            <a:r>
              <a:rPr lang="en-US" altLang="en-US" sz="1800" smtClean="0">
                <a:solidFill>
                  <a:prstClr val="black"/>
                </a:solidFill>
              </a:rPr>
              <a:t>Family Support and Inclusion Committee</a:t>
            </a:r>
          </a:p>
          <a:p>
            <a:pPr lvl="1" eaLnBrk="0" fontAlgn="base" hangingPunct="0">
              <a:lnSpc>
                <a:spcPct val="100000"/>
              </a:lnSpc>
              <a:spcBef>
                <a:spcPct val="0"/>
              </a:spcBef>
              <a:spcAft>
                <a:spcPct val="0"/>
              </a:spcAft>
            </a:pPr>
            <a:r>
              <a:rPr lang="en-US" altLang="en-US" sz="1800" smtClean="0">
                <a:solidFill>
                  <a:prstClr val="black"/>
                </a:solidFill>
              </a:rPr>
              <a:t>File Closure Committee</a:t>
            </a:r>
          </a:p>
          <a:p>
            <a:pPr lvl="1" eaLnBrk="0" fontAlgn="base" hangingPunct="0">
              <a:lnSpc>
                <a:spcPct val="100000"/>
              </a:lnSpc>
              <a:spcBef>
                <a:spcPct val="0"/>
              </a:spcBef>
              <a:spcAft>
                <a:spcPct val="0"/>
              </a:spcAft>
            </a:pPr>
            <a:r>
              <a:rPr lang="en-US" altLang="en-US" sz="1800" smtClean="0">
                <a:solidFill>
                  <a:prstClr val="black"/>
                </a:solidFill>
              </a:rPr>
              <a:t>Tertiary Committee</a:t>
            </a:r>
          </a:p>
          <a:p>
            <a:pPr lvl="1" eaLnBrk="0" fontAlgn="base" hangingPunct="0">
              <a:lnSpc>
                <a:spcPct val="100000"/>
              </a:lnSpc>
              <a:spcBef>
                <a:spcPct val="0"/>
              </a:spcBef>
              <a:spcAft>
                <a:spcPct val="0"/>
              </a:spcAft>
            </a:pPr>
            <a:r>
              <a:rPr lang="en-US" altLang="en-US" sz="1800" smtClean="0">
                <a:solidFill>
                  <a:prstClr val="black"/>
                </a:solidFill>
              </a:rPr>
              <a:t>Clubhouse Programs Committee</a:t>
            </a:r>
          </a:p>
          <a:p>
            <a:pPr lvl="1" eaLnBrk="0" fontAlgn="base" hangingPunct="0">
              <a:lnSpc>
                <a:spcPct val="100000"/>
              </a:lnSpc>
              <a:spcBef>
                <a:spcPct val="0"/>
              </a:spcBef>
              <a:spcAft>
                <a:spcPct val="0"/>
              </a:spcAft>
            </a:pPr>
            <a:r>
              <a:rPr lang="en-US" altLang="en-US" sz="1800" smtClean="0">
                <a:solidFill>
                  <a:prstClr val="black"/>
                </a:solidFill>
              </a:rPr>
              <a:t>Regional Advisory Committee Meetings</a:t>
            </a:r>
          </a:p>
          <a:p>
            <a:pPr eaLnBrk="0" fontAlgn="base" hangingPunct="0">
              <a:lnSpc>
                <a:spcPct val="100000"/>
              </a:lnSpc>
              <a:spcBef>
                <a:spcPct val="0"/>
              </a:spcBef>
              <a:spcAft>
                <a:spcPct val="0"/>
              </a:spcAft>
              <a:buFontTx/>
              <a:buNone/>
            </a:pPr>
            <a:endParaRPr lang="en-US" altLang="en-US" sz="1800" smtClean="0">
              <a:solidFill>
                <a:prstClr val="black"/>
              </a:solidFill>
            </a:endParaRPr>
          </a:p>
          <a:p>
            <a:pPr eaLnBrk="0" fontAlgn="base" hangingPunct="0">
              <a:lnSpc>
                <a:spcPct val="100000"/>
              </a:lnSpc>
              <a:spcBef>
                <a:spcPct val="0"/>
              </a:spcBef>
              <a:spcAft>
                <a:spcPct val="0"/>
              </a:spcAft>
              <a:buFontTx/>
              <a:buNone/>
            </a:pPr>
            <a:endParaRPr lang="en-US" altLang="en-US" sz="1800" smtClean="0">
              <a:solidFill>
                <a:prstClr val="black"/>
              </a:solidFill>
            </a:endParaRPr>
          </a:p>
        </p:txBody>
      </p:sp>
      <p:sp>
        <p:nvSpPr>
          <p:cNvPr id="17412" name="TextBox 3"/>
          <p:cNvSpPr txBox="1">
            <a:spLocks noChangeArrowheads="1"/>
          </p:cNvSpPr>
          <p:nvPr/>
        </p:nvSpPr>
        <p:spPr bwMode="auto">
          <a:xfrm>
            <a:off x="6538913" y="2265363"/>
            <a:ext cx="47339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eaLnBrk="0" fontAlgn="base" hangingPunct="0">
              <a:lnSpc>
                <a:spcPct val="100000"/>
              </a:lnSpc>
              <a:spcBef>
                <a:spcPct val="0"/>
              </a:spcBef>
              <a:spcAft>
                <a:spcPct val="0"/>
              </a:spcAft>
              <a:buFontTx/>
              <a:buNone/>
            </a:pPr>
            <a:r>
              <a:rPr lang="en-US" altLang="en-US" sz="1800" smtClean="0">
                <a:solidFill>
                  <a:prstClr val="black"/>
                </a:solidFill>
              </a:rPr>
              <a:t>Fraser Health Working Groups</a:t>
            </a:r>
          </a:p>
          <a:p>
            <a:pPr eaLnBrk="0" fontAlgn="base" hangingPunct="0">
              <a:lnSpc>
                <a:spcPct val="100000"/>
              </a:lnSpc>
              <a:spcBef>
                <a:spcPct val="0"/>
              </a:spcBef>
              <a:spcAft>
                <a:spcPct val="0"/>
              </a:spcAft>
              <a:buFontTx/>
              <a:buNone/>
            </a:pPr>
            <a:endParaRPr lang="en-US" altLang="en-US" sz="1800" smtClean="0">
              <a:solidFill>
                <a:prstClr val="black"/>
              </a:solidFill>
            </a:endParaRPr>
          </a:p>
          <a:p>
            <a:pPr lvl="1" eaLnBrk="0" fontAlgn="base" hangingPunct="0">
              <a:lnSpc>
                <a:spcPct val="100000"/>
              </a:lnSpc>
              <a:spcBef>
                <a:spcPct val="0"/>
              </a:spcBef>
              <a:spcAft>
                <a:spcPct val="0"/>
              </a:spcAft>
            </a:pPr>
            <a:r>
              <a:rPr lang="en-US" altLang="en-US" sz="1800" smtClean="0">
                <a:solidFill>
                  <a:prstClr val="black"/>
                </a:solidFill>
              </a:rPr>
              <a:t>5 Year MHSU Strategic and Operational Priorities</a:t>
            </a:r>
          </a:p>
          <a:p>
            <a:pPr lvl="1" eaLnBrk="0" fontAlgn="base" hangingPunct="0">
              <a:lnSpc>
                <a:spcPct val="100000"/>
              </a:lnSpc>
              <a:spcBef>
                <a:spcPct val="0"/>
              </a:spcBef>
              <a:spcAft>
                <a:spcPct val="0"/>
              </a:spcAft>
            </a:pPr>
            <a:r>
              <a:rPr lang="en-US" altLang="en-US" sz="1800" smtClean="0">
                <a:solidFill>
                  <a:prstClr val="black"/>
                </a:solidFill>
              </a:rPr>
              <a:t>Community Mental Health Redesign Transitions Working Group</a:t>
            </a:r>
          </a:p>
          <a:p>
            <a:pPr lvl="1" eaLnBrk="0" fontAlgn="base" hangingPunct="0">
              <a:lnSpc>
                <a:spcPct val="100000"/>
              </a:lnSpc>
              <a:spcBef>
                <a:spcPct val="0"/>
              </a:spcBef>
              <a:spcAft>
                <a:spcPct val="0"/>
              </a:spcAft>
            </a:pPr>
            <a:r>
              <a:rPr lang="en-US" altLang="en-US" sz="1800" smtClean="0">
                <a:solidFill>
                  <a:prstClr val="black"/>
                </a:solidFill>
              </a:rPr>
              <a:t>Family Support and Inclusion service plan working group</a:t>
            </a:r>
          </a:p>
          <a:p>
            <a:pPr eaLnBrk="0" fontAlgn="base" hangingPunct="0">
              <a:lnSpc>
                <a:spcPct val="100000"/>
              </a:lnSpc>
              <a:spcBef>
                <a:spcPct val="0"/>
              </a:spcBef>
              <a:spcAft>
                <a:spcPct val="0"/>
              </a:spcAft>
              <a:buFontTx/>
              <a:buNone/>
            </a:pPr>
            <a:endParaRPr lang="en-US" altLang="en-US" sz="1800" smtClean="0">
              <a:solidFill>
                <a:prstClr val="black"/>
              </a:solidFill>
            </a:endParaRPr>
          </a:p>
          <a:p>
            <a:pPr eaLnBrk="0" fontAlgn="base" hangingPunct="0">
              <a:lnSpc>
                <a:spcPct val="100000"/>
              </a:lnSpc>
              <a:spcBef>
                <a:spcPct val="0"/>
              </a:spcBef>
              <a:spcAft>
                <a:spcPct val="0"/>
              </a:spcAft>
              <a:buFontTx/>
              <a:buNone/>
            </a:pPr>
            <a:r>
              <a:rPr lang="en-US" altLang="en-US" sz="1800" smtClean="0">
                <a:solidFill>
                  <a:prstClr val="black"/>
                </a:solidFill>
              </a:rPr>
              <a:t>Other</a:t>
            </a:r>
          </a:p>
          <a:p>
            <a:pPr eaLnBrk="0" fontAlgn="base" hangingPunct="0">
              <a:lnSpc>
                <a:spcPct val="100000"/>
              </a:lnSpc>
              <a:spcBef>
                <a:spcPct val="0"/>
              </a:spcBef>
              <a:spcAft>
                <a:spcPct val="0"/>
              </a:spcAft>
              <a:buFontTx/>
              <a:buNone/>
            </a:pPr>
            <a:endParaRPr lang="en-US" altLang="en-US" sz="1800" smtClean="0">
              <a:solidFill>
                <a:prstClr val="black"/>
              </a:solidFill>
            </a:endParaRPr>
          </a:p>
          <a:p>
            <a:pPr lvl="1" eaLnBrk="0" fontAlgn="base" hangingPunct="0">
              <a:lnSpc>
                <a:spcPct val="100000"/>
              </a:lnSpc>
              <a:spcBef>
                <a:spcPct val="0"/>
              </a:spcBef>
              <a:spcAft>
                <a:spcPct val="0"/>
              </a:spcAft>
            </a:pPr>
            <a:r>
              <a:rPr lang="en-US" altLang="en-US" sz="1800" smtClean="0">
                <a:solidFill>
                  <a:prstClr val="black"/>
                </a:solidFill>
              </a:rPr>
              <a:t>Community Resource Directory</a:t>
            </a:r>
          </a:p>
          <a:p>
            <a:pPr lvl="1" eaLnBrk="0" fontAlgn="base" hangingPunct="0">
              <a:lnSpc>
                <a:spcPct val="100000"/>
              </a:lnSpc>
              <a:spcBef>
                <a:spcPct val="0"/>
              </a:spcBef>
              <a:spcAft>
                <a:spcPct val="0"/>
              </a:spcAft>
            </a:pPr>
            <a:r>
              <a:rPr lang="en-US" altLang="en-US" sz="1800" smtClean="0">
                <a:solidFill>
                  <a:prstClr val="black"/>
                </a:solidFill>
              </a:rPr>
              <a:t>Monthly Advisory Committee Meetings</a:t>
            </a:r>
          </a:p>
          <a:p>
            <a:pPr lvl="1" eaLnBrk="0" fontAlgn="base" hangingPunct="0">
              <a:lnSpc>
                <a:spcPct val="100000"/>
              </a:lnSpc>
              <a:spcBef>
                <a:spcPct val="0"/>
              </a:spcBef>
              <a:spcAft>
                <a:spcPct val="0"/>
              </a:spcAft>
            </a:pPr>
            <a:r>
              <a:rPr lang="en-US" altLang="en-US" sz="1800" smtClean="0">
                <a:solidFill>
                  <a:prstClr val="black"/>
                </a:solidFill>
              </a:rPr>
              <a:t>Web Site</a:t>
            </a:r>
          </a:p>
          <a:p>
            <a:pPr eaLnBrk="0" fontAlgn="base" hangingPunct="0">
              <a:lnSpc>
                <a:spcPct val="100000"/>
              </a:lnSpc>
              <a:spcBef>
                <a:spcPct val="0"/>
              </a:spcBef>
              <a:spcAft>
                <a:spcPct val="0"/>
              </a:spcAft>
              <a:buFontTx/>
              <a:buNone/>
            </a:pPr>
            <a:endParaRPr lang="en-US" altLang="en-US" sz="1800" smtClean="0">
              <a:solidFill>
                <a:prstClr val="black"/>
              </a:solidFill>
            </a:endParaRPr>
          </a:p>
          <a:p>
            <a:pPr eaLnBrk="0" fontAlgn="base" hangingPunct="0">
              <a:lnSpc>
                <a:spcPct val="100000"/>
              </a:lnSpc>
              <a:spcBef>
                <a:spcPct val="0"/>
              </a:spcBef>
              <a:spcAft>
                <a:spcPct val="0"/>
              </a:spcAft>
              <a:buFontTx/>
              <a:buNone/>
            </a:pPr>
            <a:endParaRPr lang="en-US" altLang="en-US" sz="1800" smtClean="0">
              <a:solidFill>
                <a:prstClr val="black"/>
              </a:solidFill>
            </a:endParaRPr>
          </a:p>
        </p:txBody>
      </p:sp>
    </p:spTree>
    <p:extLst>
      <p:ext uri="{BB962C8B-B14F-4D97-AF65-F5344CB8AC3E}">
        <p14:creationId xmlns:p14="http://schemas.microsoft.com/office/powerpoint/2010/main" val="15771549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65413" y="1600200"/>
            <a:ext cx="6705600" cy="1136650"/>
          </a:xfrm>
        </p:spPr>
        <p:txBody>
          <a:bodyPr>
            <a:normAutofit fontScale="92500"/>
          </a:bodyPr>
          <a:lstStyle/>
          <a:p>
            <a:pPr algn="ctr" eaLnBrk="1" hangingPunct="1">
              <a:defRPr/>
            </a:pPr>
            <a:r>
              <a:rPr lang="en-US" dirty="0" smtClean="0"/>
              <a:t>Fraser Health Regional Advisory Committees</a:t>
            </a:r>
            <a:endParaRPr lang="en-US" dirty="0"/>
          </a:p>
        </p:txBody>
      </p:sp>
      <p:sp>
        <p:nvSpPr>
          <p:cNvPr id="18435" name="TextBox 3"/>
          <p:cNvSpPr txBox="1">
            <a:spLocks noChangeArrowheads="1"/>
          </p:cNvSpPr>
          <p:nvPr/>
        </p:nvSpPr>
        <p:spPr bwMode="auto">
          <a:xfrm>
            <a:off x="1511300" y="2736850"/>
            <a:ext cx="2444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eaLnBrk="0" fontAlgn="base" hangingPunct="0">
              <a:lnSpc>
                <a:spcPct val="100000"/>
              </a:lnSpc>
              <a:spcBef>
                <a:spcPct val="0"/>
              </a:spcBef>
              <a:spcAft>
                <a:spcPct val="0"/>
              </a:spcAft>
              <a:buFontTx/>
              <a:buNone/>
            </a:pPr>
            <a:r>
              <a:rPr lang="en-US" altLang="en-US" sz="2400" smtClean="0">
                <a:solidFill>
                  <a:prstClr val="black"/>
                </a:solidFill>
              </a:rPr>
              <a:t>Abbotsford</a:t>
            </a:r>
          </a:p>
          <a:p>
            <a:pPr eaLnBrk="0" fontAlgn="base" hangingPunct="0">
              <a:lnSpc>
                <a:spcPct val="100000"/>
              </a:lnSpc>
              <a:spcBef>
                <a:spcPct val="0"/>
              </a:spcBef>
              <a:spcAft>
                <a:spcPct val="0"/>
              </a:spcAft>
              <a:buFontTx/>
              <a:buNone/>
            </a:pPr>
            <a:endParaRPr lang="en-US" altLang="en-US" sz="2400" smtClean="0">
              <a:solidFill>
                <a:prstClr val="black"/>
              </a:solidFill>
            </a:endParaRPr>
          </a:p>
          <a:p>
            <a:pPr eaLnBrk="0" fontAlgn="base" hangingPunct="0">
              <a:lnSpc>
                <a:spcPct val="100000"/>
              </a:lnSpc>
              <a:spcBef>
                <a:spcPct val="0"/>
              </a:spcBef>
              <a:spcAft>
                <a:spcPct val="0"/>
              </a:spcAft>
              <a:buFontTx/>
              <a:buNone/>
            </a:pPr>
            <a:r>
              <a:rPr lang="en-US" altLang="en-US" sz="2400" smtClean="0">
                <a:solidFill>
                  <a:prstClr val="black"/>
                </a:solidFill>
              </a:rPr>
              <a:t>Burnaby</a:t>
            </a:r>
          </a:p>
          <a:p>
            <a:pPr eaLnBrk="0" fontAlgn="base" hangingPunct="0">
              <a:lnSpc>
                <a:spcPct val="100000"/>
              </a:lnSpc>
              <a:spcBef>
                <a:spcPct val="0"/>
              </a:spcBef>
              <a:spcAft>
                <a:spcPct val="0"/>
              </a:spcAft>
              <a:buFontTx/>
              <a:buNone/>
            </a:pPr>
            <a:endParaRPr lang="en-US" altLang="en-US" sz="2400" smtClean="0">
              <a:solidFill>
                <a:prstClr val="black"/>
              </a:solidFill>
            </a:endParaRPr>
          </a:p>
          <a:p>
            <a:pPr eaLnBrk="0" fontAlgn="base" hangingPunct="0">
              <a:lnSpc>
                <a:spcPct val="100000"/>
              </a:lnSpc>
              <a:spcBef>
                <a:spcPct val="0"/>
              </a:spcBef>
              <a:spcAft>
                <a:spcPct val="0"/>
              </a:spcAft>
              <a:buFontTx/>
              <a:buNone/>
            </a:pPr>
            <a:r>
              <a:rPr lang="en-US" altLang="en-US" sz="2400" smtClean="0">
                <a:solidFill>
                  <a:prstClr val="black"/>
                </a:solidFill>
              </a:rPr>
              <a:t>Chilliwack</a:t>
            </a:r>
          </a:p>
          <a:p>
            <a:pPr eaLnBrk="0" fontAlgn="base" hangingPunct="0">
              <a:lnSpc>
                <a:spcPct val="100000"/>
              </a:lnSpc>
              <a:spcBef>
                <a:spcPct val="0"/>
              </a:spcBef>
              <a:spcAft>
                <a:spcPct val="0"/>
              </a:spcAft>
              <a:buFontTx/>
              <a:buNone/>
            </a:pPr>
            <a:endParaRPr lang="en-US" altLang="en-US" sz="2400" smtClean="0">
              <a:solidFill>
                <a:prstClr val="black"/>
              </a:solidFill>
            </a:endParaRPr>
          </a:p>
          <a:p>
            <a:pPr eaLnBrk="0" fontAlgn="base" hangingPunct="0">
              <a:lnSpc>
                <a:spcPct val="100000"/>
              </a:lnSpc>
              <a:spcBef>
                <a:spcPct val="0"/>
              </a:spcBef>
              <a:spcAft>
                <a:spcPct val="0"/>
              </a:spcAft>
              <a:buFontTx/>
              <a:buNone/>
            </a:pPr>
            <a:r>
              <a:rPr lang="en-US" altLang="en-US" sz="2400" smtClean="0">
                <a:solidFill>
                  <a:prstClr val="black"/>
                </a:solidFill>
              </a:rPr>
              <a:t>Delta</a:t>
            </a:r>
          </a:p>
          <a:p>
            <a:pPr eaLnBrk="0" fontAlgn="base" hangingPunct="0">
              <a:lnSpc>
                <a:spcPct val="100000"/>
              </a:lnSpc>
              <a:spcBef>
                <a:spcPct val="0"/>
              </a:spcBef>
              <a:spcAft>
                <a:spcPct val="0"/>
              </a:spcAft>
              <a:buFontTx/>
              <a:buNone/>
            </a:pPr>
            <a:endParaRPr lang="en-US" altLang="en-US" sz="2400" smtClean="0">
              <a:solidFill>
                <a:prstClr val="black"/>
              </a:solidFill>
            </a:endParaRPr>
          </a:p>
        </p:txBody>
      </p:sp>
      <p:sp>
        <p:nvSpPr>
          <p:cNvPr id="18436" name="TextBox 4"/>
          <p:cNvSpPr txBox="1">
            <a:spLocks noChangeArrowheads="1"/>
          </p:cNvSpPr>
          <p:nvPr/>
        </p:nvSpPr>
        <p:spPr bwMode="auto">
          <a:xfrm>
            <a:off x="4795838" y="2736850"/>
            <a:ext cx="2444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eaLnBrk="0" fontAlgn="base" hangingPunct="0">
              <a:lnSpc>
                <a:spcPct val="100000"/>
              </a:lnSpc>
              <a:spcBef>
                <a:spcPct val="0"/>
              </a:spcBef>
              <a:spcAft>
                <a:spcPct val="0"/>
              </a:spcAft>
              <a:buFontTx/>
              <a:buNone/>
            </a:pPr>
            <a:r>
              <a:rPr lang="en-US" altLang="en-US" sz="2400" smtClean="0">
                <a:solidFill>
                  <a:prstClr val="black"/>
                </a:solidFill>
              </a:rPr>
              <a:t>Hope</a:t>
            </a:r>
          </a:p>
          <a:p>
            <a:pPr eaLnBrk="0" fontAlgn="base" hangingPunct="0">
              <a:lnSpc>
                <a:spcPct val="100000"/>
              </a:lnSpc>
              <a:spcBef>
                <a:spcPct val="0"/>
              </a:spcBef>
              <a:spcAft>
                <a:spcPct val="0"/>
              </a:spcAft>
              <a:buFontTx/>
              <a:buNone/>
            </a:pPr>
            <a:endParaRPr lang="en-US" altLang="en-US" sz="2400" smtClean="0">
              <a:solidFill>
                <a:prstClr val="black"/>
              </a:solidFill>
            </a:endParaRPr>
          </a:p>
          <a:p>
            <a:pPr eaLnBrk="0" fontAlgn="base" hangingPunct="0">
              <a:lnSpc>
                <a:spcPct val="100000"/>
              </a:lnSpc>
              <a:spcBef>
                <a:spcPct val="0"/>
              </a:spcBef>
              <a:spcAft>
                <a:spcPct val="0"/>
              </a:spcAft>
              <a:buFontTx/>
              <a:buNone/>
            </a:pPr>
            <a:r>
              <a:rPr lang="en-US" altLang="en-US" sz="2400" smtClean="0">
                <a:solidFill>
                  <a:prstClr val="black"/>
                </a:solidFill>
              </a:rPr>
              <a:t>Langley</a:t>
            </a:r>
          </a:p>
          <a:p>
            <a:pPr eaLnBrk="0" fontAlgn="base" hangingPunct="0">
              <a:lnSpc>
                <a:spcPct val="100000"/>
              </a:lnSpc>
              <a:spcBef>
                <a:spcPct val="0"/>
              </a:spcBef>
              <a:spcAft>
                <a:spcPct val="0"/>
              </a:spcAft>
              <a:buFontTx/>
              <a:buNone/>
            </a:pPr>
            <a:endParaRPr lang="en-US" altLang="en-US" sz="2400" smtClean="0">
              <a:solidFill>
                <a:prstClr val="black"/>
              </a:solidFill>
            </a:endParaRPr>
          </a:p>
          <a:p>
            <a:pPr eaLnBrk="0" fontAlgn="base" hangingPunct="0">
              <a:lnSpc>
                <a:spcPct val="100000"/>
              </a:lnSpc>
              <a:spcBef>
                <a:spcPct val="0"/>
              </a:spcBef>
              <a:spcAft>
                <a:spcPct val="0"/>
              </a:spcAft>
              <a:buFontTx/>
              <a:buNone/>
            </a:pPr>
            <a:r>
              <a:rPr lang="en-US" altLang="en-US" sz="2400" smtClean="0">
                <a:solidFill>
                  <a:prstClr val="black"/>
                </a:solidFill>
              </a:rPr>
              <a:t>Maple Ridge</a:t>
            </a:r>
          </a:p>
          <a:p>
            <a:pPr eaLnBrk="0" fontAlgn="base" hangingPunct="0">
              <a:lnSpc>
                <a:spcPct val="100000"/>
              </a:lnSpc>
              <a:spcBef>
                <a:spcPct val="0"/>
              </a:spcBef>
              <a:spcAft>
                <a:spcPct val="0"/>
              </a:spcAft>
              <a:buFontTx/>
              <a:buNone/>
            </a:pPr>
            <a:endParaRPr lang="en-US" altLang="en-US" sz="2400" smtClean="0">
              <a:solidFill>
                <a:prstClr val="black"/>
              </a:solidFill>
            </a:endParaRPr>
          </a:p>
          <a:p>
            <a:pPr eaLnBrk="0" fontAlgn="base" hangingPunct="0">
              <a:lnSpc>
                <a:spcPct val="100000"/>
              </a:lnSpc>
              <a:spcBef>
                <a:spcPct val="0"/>
              </a:spcBef>
              <a:spcAft>
                <a:spcPct val="0"/>
              </a:spcAft>
              <a:buFontTx/>
              <a:buNone/>
            </a:pPr>
            <a:r>
              <a:rPr lang="en-US" altLang="en-US" sz="2400" smtClean="0">
                <a:solidFill>
                  <a:prstClr val="black"/>
                </a:solidFill>
              </a:rPr>
              <a:t>Mission</a:t>
            </a:r>
          </a:p>
          <a:p>
            <a:pPr eaLnBrk="0" fontAlgn="base" hangingPunct="0">
              <a:lnSpc>
                <a:spcPct val="100000"/>
              </a:lnSpc>
              <a:spcBef>
                <a:spcPct val="0"/>
              </a:spcBef>
              <a:spcAft>
                <a:spcPct val="0"/>
              </a:spcAft>
              <a:buFontTx/>
              <a:buNone/>
            </a:pPr>
            <a:endParaRPr lang="en-US" altLang="en-US" sz="2400" smtClean="0">
              <a:solidFill>
                <a:prstClr val="black"/>
              </a:solidFill>
            </a:endParaRPr>
          </a:p>
        </p:txBody>
      </p:sp>
      <p:sp>
        <p:nvSpPr>
          <p:cNvPr id="18437" name="TextBox 5"/>
          <p:cNvSpPr txBox="1">
            <a:spLocks noChangeArrowheads="1"/>
          </p:cNvSpPr>
          <p:nvPr/>
        </p:nvSpPr>
        <p:spPr bwMode="auto">
          <a:xfrm>
            <a:off x="8081963" y="2736850"/>
            <a:ext cx="38068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eaLnBrk="0" fontAlgn="base" hangingPunct="0">
              <a:lnSpc>
                <a:spcPct val="100000"/>
              </a:lnSpc>
              <a:spcBef>
                <a:spcPct val="0"/>
              </a:spcBef>
              <a:spcAft>
                <a:spcPct val="0"/>
              </a:spcAft>
              <a:buFontTx/>
              <a:buNone/>
            </a:pPr>
            <a:r>
              <a:rPr lang="en-US" altLang="en-US" sz="2400" smtClean="0">
                <a:solidFill>
                  <a:prstClr val="black"/>
                </a:solidFill>
              </a:rPr>
              <a:t>New Westminster</a:t>
            </a:r>
          </a:p>
          <a:p>
            <a:pPr eaLnBrk="0" fontAlgn="base" hangingPunct="0">
              <a:lnSpc>
                <a:spcPct val="100000"/>
              </a:lnSpc>
              <a:spcBef>
                <a:spcPct val="0"/>
              </a:spcBef>
              <a:spcAft>
                <a:spcPct val="0"/>
              </a:spcAft>
              <a:buFontTx/>
              <a:buNone/>
            </a:pPr>
            <a:endParaRPr lang="en-US" altLang="en-US" sz="2400" smtClean="0">
              <a:solidFill>
                <a:prstClr val="black"/>
              </a:solidFill>
            </a:endParaRPr>
          </a:p>
          <a:p>
            <a:pPr eaLnBrk="0" fontAlgn="base" hangingPunct="0">
              <a:lnSpc>
                <a:spcPct val="100000"/>
              </a:lnSpc>
              <a:spcBef>
                <a:spcPct val="0"/>
              </a:spcBef>
              <a:spcAft>
                <a:spcPct val="0"/>
              </a:spcAft>
              <a:buFontTx/>
              <a:buNone/>
            </a:pPr>
            <a:r>
              <a:rPr lang="en-US" altLang="en-US" sz="2400" smtClean="0">
                <a:solidFill>
                  <a:prstClr val="black"/>
                </a:solidFill>
              </a:rPr>
              <a:t>Surrey</a:t>
            </a:r>
          </a:p>
          <a:p>
            <a:pPr eaLnBrk="0" fontAlgn="base" hangingPunct="0">
              <a:lnSpc>
                <a:spcPct val="100000"/>
              </a:lnSpc>
              <a:spcBef>
                <a:spcPct val="0"/>
              </a:spcBef>
              <a:spcAft>
                <a:spcPct val="0"/>
              </a:spcAft>
              <a:buFontTx/>
              <a:buNone/>
            </a:pPr>
            <a:endParaRPr lang="en-US" altLang="en-US" sz="2400" smtClean="0">
              <a:solidFill>
                <a:prstClr val="black"/>
              </a:solidFill>
            </a:endParaRPr>
          </a:p>
          <a:p>
            <a:pPr eaLnBrk="0" fontAlgn="base" hangingPunct="0">
              <a:lnSpc>
                <a:spcPct val="100000"/>
              </a:lnSpc>
              <a:spcBef>
                <a:spcPct val="0"/>
              </a:spcBef>
              <a:spcAft>
                <a:spcPct val="0"/>
              </a:spcAft>
              <a:buFontTx/>
              <a:buNone/>
            </a:pPr>
            <a:r>
              <a:rPr lang="en-US" altLang="en-US" sz="2400" smtClean="0">
                <a:solidFill>
                  <a:prstClr val="black"/>
                </a:solidFill>
              </a:rPr>
              <a:t>Tri Cities</a:t>
            </a:r>
          </a:p>
          <a:p>
            <a:pPr eaLnBrk="0" fontAlgn="base" hangingPunct="0">
              <a:lnSpc>
                <a:spcPct val="100000"/>
              </a:lnSpc>
              <a:spcBef>
                <a:spcPct val="0"/>
              </a:spcBef>
              <a:spcAft>
                <a:spcPct val="0"/>
              </a:spcAft>
              <a:buFontTx/>
              <a:buNone/>
            </a:pPr>
            <a:endParaRPr lang="en-US" altLang="en-US" sz="2400" smtClean="0">
              <a:solidFill>
                <a:prstClr val="black"/>
              </a:solidFill>
            </a:endParaRPr>
          </a:p>
          <a:p>
            <a:pPr eaLnBrk="0" fontAlgn="base" hangingPunct="0">
              <a:lnSpc>
                <a:spcPct val="100000"/>
              </a:lnSpc>
              <a:spcBef>
                <a:spcPct val="0"/>
              </a:spcBef>
              <a:spcAft>
                <a:spcPct val="0"/>
              </a:spcAft>
              <a:buFontTx/>
              <a:buNone/>
            </a:pPr>
            <a:r>
              <a:rPr lang="en-US" altLang="en-US" sz="2400" smtClean="0">
                <a:solidFill>
                  <a:prstClr val="black"/>
                </a:solidFill>
              </a:rPr>
              <a:t>White Rock/South Surrey</a:t>
            </a:r>
          </a:p>
          <a:p>
            <a:pPr eaLnBrk="0" fontAlgn="base" hangingPunct="0">
              <a:lnSpc>
                <a:spcPct val="100000"/>
              </a:lnSpc>
              <a:spcBef>
                <a:spcPct val="0"/>
              </a:spcBef>
              <a:spcAft>
                <a:spcPct val="0"/>
              </a:spcAft>
              <a:buFontTx/>
              <a:buNone/>
            </a:pPr>
            <a:endParaRPr lang="en-US" altLang="en-US" sz="1800" smtClean="0">
              <a:solidFill>
                <a:prstClr val="black"/>
              </a:solidFill>
            </a:endParaRPr>
          </a:p>
        </p:txBody>
      </p:sp>
    </p:spTree>
    <p:extLst>
      <p:ext uri="{BB962C8B-B14F-4D97-AF65-F5344CB8AC3E}">
        <p14:creationId xmlns:p14="http://schemas.microsoft.com/office/powerpoint/2010/main" val="21544394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91088" y="1554163"/>
            <a:ext cx="1611312" cy="917575"/>
          </a:xfrm>
        </p:spPr>
        <p:txBody>
          <a:bodyPr rtlCol="0"/>
          <a:lstStyle/>
          <a:p>
            <a:pPr eaLnBrk="1" fontAlgn="auto" hangingPunct="1">
              <a:spcAft>
                <a:spcPts val="0"/>
              </a:spcAft>
              <a:defRPr/>
            </a:pPr>
            <a:r>
              <a:rPr lang="en-US" dirty="0" smtClean="0"/>
              <a:t>Contact</a:t>
            </a:r>
            <a:endParaRPr lang="en-US" dirty="0"/>
          </a:p>
        </p:txBody>
      </p:sp>
      <p:sp>
        <p:nvSpPr>
          <p:cNvPr id="19459" name="Rectangle 2"/>
          <p:cNvSpPr>
            <a:spLocks noChangeArrowheads="1"/>
          </p:cNvSpPr>
          <p:nvPr/>
        </p:nvSpPr>
        <p:spPr bwMode="auto">
          <a:xfrm>
            <a:off x="4030663" y="2341563"/>
            <a:ext cx="6096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fontAlgn="base">
              <a:lnSpc>
                <a:spcPct val="100000"/>
              </a:lnSpc>
              <a:spcBef>
                <a:spcPct val="0"/>
              </a:spcBef>
              <a:spcAft>
                <a:spcPct val="0"/>
              </a:spcAft>
              <a:buFontTx/>
              <a:buNone/>
            </a:pPr>
            <a:r>
              <a:rPr lang="en-US" altLang="en-US" sz="1800" smtClean="0">
                <a:solidFill>
                  <a:prstClr val="black"/>
                </a:solidFill>
              </a:rPr>
              <a:t>Web site: </a:t>
            </a:r>
            <a:r>
              <a:rPr lang="en-US" altLang="en-US" sz="1800" smtClean="0">
                <a:solidFill>
                  <a:prstClr val="black"/>
                </a:solidFill>
                <a:hlinkClick r:id="rId3"/>
              </a:rPr>
              <a:t>http://psychosissupport.ca</a:t>
            </a:r>
            <a:endParaRPr lang="en-US" altLang="en-US" sz="1800" smtClean="0">
              <a:solidFill>
                <a:prstClr val="black"/>
              </a:solidFill>
            </a:endParaRPr>
          </a:p>
          <a:p>
            <a:pPr fontAlgn="base">
              <a:lnSpc>
                <a:spcPct val="100000"/>
              </a:lnSpc>
              <a:spcBef>
                <a:spcPct val="0"/>
              </a:spcBef>
              <a:spcAft>
                <a:spcPct val="0"/>
              </a:spcAft>
              <a:buFontTx/>
              <a:buNone/>
            </a:pPr>
            <a:endParaRPr lang="en-US" altLang="en-US" sz="1800" smtClean="0">
              <a:solidFill>
                <a:prstClr val="black"/>
              </a:solidFill>
            </a:endParaRPr>
          </a:p>
          <a:p>
            <a:pPr fontAlgn="base">
              <a:lnSpc>
                <a:spcPct val="100000"/>
              </a:lnSpc>
              <a:spcBef>
                <a:spcPct val="0"/>
              </a:spcBef>
              <a:spcAft>
                <a:spcPct val="0"/>
              </a:spcAft>
              <a:buFontTx/>
              <a:buNone/>
            </a:pPr>
            <a:r>
              <a:rPr lang="en-US" altLang="en-US" sz="1800" smtClean="0">
                <a:solidFill>
                  <a:prstClr val="black"/>
                </a:solidFill>
              </a:rPr>
              <a:t>Email:      </a:t>
            </a:r>
            <a:r>
              <a:rPr lang="en-US" altLang="en-US" sz="1800" smtClean="0">
                <a:solidFill>
                  <a:prstClr val="black"/>
                </a:solidFill>
                <a:hlinkClick r:id="rId4"/>
              </a:rPr>
              <a:t>mail@psychosissupport.ca</a:t>
            </a:r>
            <a:endParaRPr lang="en-US" altLang="en-US" sz="1800" smtClean="0">
              <a:solidFill>
                <a:prstClr val="black"/>
              </a:solidFill>
            </a:endParaRPr>
          </a:p>
        </p:txBody>
      </p:sp>
      <p:sp>
        <p:nvSpPr>
          <p:cNvPr id="19460" name="Rectangle 3"/>
          <p:cNvSpPr>
            <a:spLocks noChangeArrowheads="1"/>
          </p:cNvSpPr>
          <p:nvPr/>
        </p:nvSpPr>
        <p:spPr bwMode="auto">
          <a:xfrm>
            <a:off x="3675063" y="3378200"/>
            <a:ext cx="6096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fontAlgn="base">
              <a:lnSpc>
                <a:spcPct val="100000"/>
              </a:lnSpc>
              <a:spcBef>
                <a:spcPct val="0"/>
              </a:spcBef>
              <a:spcAft>
                <a:spcPct val="0"/>
              </a:spcAft>
              <a:buFontTx/>
              <a:buNone/>
            </a:pPr>
            <a:r>
              <a:rPr lang="en-US" altLang="en-US" sz="1800" smtClean="0">
                <a:solidFill>
                  <a:prstClr val="black"/>
                </a:solidFill>
              </a:rPr>
              <a:t>Interested in joining the WRSS CAC ?</a:t>
            </a:r>
          </a:p>
          <a:p>
            <a:pPr fontAlgn="base">
              <a:lnSpc>
                <a:spcPct val="100000"/>
              </a:lnSpc>
              <a:spcBef>
                <a:spcPct val="0"/>
              </a:spcBef>
              <a:spcAft>
                <a:spcPct val="0"/>
              </a:spcAft>
              <a:buFontTx/>
              <a:buNone/>
            </a:pPr>
            <a:endParaRPr lang="en-US" altLang="en-US" sz="1800" smtClean="0">
              <a:solidFill>
                <a:prstClr val="black"/>
              </a:solidFill>
            </a:endParaRPr>
          </a:p>
          <a:p>
            <a:pPr fontAlgn="base">
              <a:lnSpc>
                <a:spcPct val="100000"/>
              </a:lnSpc>
              <a:spcBef>
                <a:spcPct val="0"/>
              </a:spcBef>
              <a:spcAft>
                <a:spcPct val="0"/>
              </a:spcAft>
              <a:buFontTx/>
              <a:buNone/>
            </a:pPr>
            <a:r>
              <a:rPr lang="en-US" altLang="en-US" sz="1800" smtClean="0">
                <a:solidFill>
                  <a:prstClr val="black"/>
                </a:solidFill>
              </a:rPr>
              <a:t>Contact: Kaetlon Tanner, Engagement Support Worker</a:t>
            </a:r>
          </a:p>
          <a:p>
            <a:pPr fontAlgn="base">
              <a:lnSpc>
                <a:spcPct val="100000"/>
              </a:lnSpc>
              <a:spcBef>
                <a:spcPct val="0"/>
              </a:spcBef>
              <a:spcAft>
                <a:spcPct val="0"/>
              </a:spcAft>
              <a:buFontTx/>
              <a:buNone/>
            </a:pPr>
            <a:r>
              <a:rPr lang="en-US" altLang="en-US" sz="1800" smtClean="0">
                <a:solidFill>
                  <a:prstClr val="black"/>
                </a:solidFill>
              </a:rPr>
              <a:t>Phone: 604-520-0911 Ext. 528625</a:t>
            </a:r>
          </a:p>
          <a:p>
            <a:pPr fontAlgn="base">
              <a:lnSpc>
                <a:spcPct val="100000"/>
              </a:lnSpc>
              <a:spcBef>
                <a:spcPct val="0"/>
              </a:spcBef>
              <a:spcAft>
                <a:spcPct val="0"/>
              </a:spcAft>
              <a:buFontTx/>
              <a:buNone/>
            </a:pPr>
            <a:r>
              <a:rPr lang="en-US" altLang="en-US" sz="1800" smtClean="0">
                <a:solidFill>
                  <a:prstClr val="black"/>
                </a:solidFill>
              </a:rPr>
              <a:t>Email: Kaetlon.tanner@fraserhealth.ca</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80274">
            <a:off x="214577" y="1861050"/>
            <a:ext cx="3556000" cy="152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40461">
            <a:off x="189556" y="4818141"/>
            <a:ext cx="3556000" cy="152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7011">
            <a:off x="8348133" y="1855079"/>
            <a:ext cx="3556000" cy="152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86976">
            <a:off x="8360738" y="4947010"/>
            <a:ext cx="3556000" cy="152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5213" y="4875763"/>
            <a:ext cx="3388561" cy="1980190"/>
          </a:xfrm>
          <a:prstGeom prst="ellipse">
            <a:avLst/>
          </a:prstGeom>
          <a:ln>
            <a:noFill/>
          </a:ln>
          <a:effectLst>
            <a:softEdge rad="112500"/>
          </a:effectLst>
        </p:spPr>
      </p:pic>
    </p:spTree>
    <p:extLst>
      <p:ext uri="{BB962C8B-B14F-4D97-AF65-F5344CB8AC3E}">
        <p14:creationId xmlns:p14="http://schemas.microsoft.com/office/powerpoint/2010/main" val="4085144510"/>
      </p:ext>
    </p:extLst>
  </p:cSld>
  <p:clrMapOvr>
    <a:masterClrMapping/>
  </p:clrMapOvr>
  <p:transition xmlns:p14="http://schemas.microsoft.com/office/powerpoint/2010/main" spd="slow" advTm="40368"/>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1"/>
          <p:cNvSpPr>
            <a:spLocks noGrp="1"/>
          </p:cNvSpPr>
          <p:nvPr>
            <p:ph type="subTitle" idx="1"/>
          </p:nvPr>
        </p:nvSpPr>
        <p:spPr>
          <a:xfrm>
            <a:off x="2352675" y="2986088"/>
            <a:ext cx="6705600" cy="1136650"/>
          </a:xfrm>
        </p:spPr>
        <p:txBody>
          <a:bodyPr>
            <a:normAutofit fontScale="77500" lnSpcReduction="20000"/>
          </a:bodyPr>
          <a:lstStyle/>
          <a:p>
            <a:pPr algn="ctr" eaLnBrk="1" hangingPunct="1"/>
            <a:r>
              <a:rPr lang="en-US" altLang="en-US" sz="6600" smtClean="0">
                <a:latin typeface="Edwardian Script ITC" panose="030303020407070D0804" pitchFamily="66" charset="0"/>
              </a:rPr>
              <a:t>Thank You</a:t>
            </a:r>
          </a:p>
        </p:txBody>
      </p:sp>
    </p:spTree>
    <p:extLst>
      <p:ext uri="{BB962C8B-B14F-4D97-AF65-F5344CB8AC3E}">
        <p14:creationId xmlns:p14="http://schemas.microsoft.com/office/powerpoint/2010/main" val="1345429140"/>
      </p:ext>
    </p:extLst>
  </p:cSld>
  <p:clrMapOvr>
    <a:masterClrMapping/>
  </p:clrMapOvr>
  <p:transition xmlns:p14="http://schemas.microsoft.com/office/powerpoint/2010/main" spd="slow" advTm="2811"/>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436868" cy="1925596"/>
          </a:xfrm>
        </p:spPr>
        <p:txBody>
          <a:bodyPr>
            <a:normAutofit/>
          </a:bodyPr>
          <a:lstStyle/>
          <a:p>
            <a:pPr algn="ctr"/>
            <a:endParaRPr lang="en-CA" sz="2000" b="1" dirty="0"/>
          </a:p>
        </p:txBody>
      </p:sp>
      <p:sp>
        <p:nvSpPr>
          <p:cNvPr id="3" name="Subtitle 2"/>
          <p:cNvSpPr>
            <a:spLocks noGrp="1"/>
          </p:cNvSpPr>
          <p:nvPr>
            <p:ph type="subTitle" idx="1"/>
          </p:nvPr>
        </p:nvSpPr>
        <p:spPr>
          <a:xfrm>
            <a:off x="684211" y="2797664"/>
            <a:ext cx="10436869" cy="2260368"/>
          </a:xfrm>
        </p:spPr>
        <p:txBody>
          <a:bodyPr>
            <a:normAutofit/>
          </a:bodyPr>
          <a:lstStyle/>
          <a:p>
            <a:pPr algn="ctr"/>
            <a:r>
              <a:rPr lang="en-CA" sz="4800" b="1" dirty="0" smtClean="0">
                <a:latin typeface="Comic Sans MS" panose="030F0702030302020204" pitchFamily="66" charset="0"/>
              </a:rPr>
              <a:t>Child &amp; Youth </a:t>
            </a:r>
            <a:br>
              <a:rPr lang="en-CA" sz="4800" b="1" dirty="0" smtClean="0">
                <a:latin typeface="Comic Sans MS" panose="030F0702030302020204" pitchFamily="66" charset="0"/>
              </a:rPr>
            </a:br>
            <a:r>
              <a:rPr lang="en-CA" sz="4800" b="1" dirty="0" smtClean="0">
                <a:latin typeface="Comic Sans MS" panose="030F0702030302020204" pitchFamily="66" charset="0"/>
              </a:rPr>
              <a:t>Mental Health Resources</a:t>
            </a:r>
            <a:endParaRPr lang="en-CA" sz="4800" b="1" dirty="0">
              <a:latin typeface="Comic Sans MS" panose="030F0702030302020204" pitchFamily="66" charset="0"/>
            </a:endParaRPr>
          </a:p>
        </p:txBody>
      </p:sp>
      <p:pic>
        <p:nvPicPr>
          <p:cNvPr id="4" name="Picture 3" descr="C:\Users\K Abelson\SharePoint\Team Site - Shared Care\Child &amp; Youth Mental Health Collaborative\Working Groups\Speaker Series in schools\20150909_WG Meeting\PSYCHED 4 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36" y="354228"/>
            <a:ext cx="5601730" cy="1845275"/>
          </a:xfrm>
          <a:prstGeom prst="rect">
            <a:avLst/>
          </a:prstGeom>
          <a:noFill/>
          <a:ln>
            <a:noFill/>
          </a:ln>
        </p:spPr>
      </p:pic>
      <p:pic>
        <p:nvPicPr>
          <p:cNvPr id="6" name="Picture 5"/>
          <p:cNvPicPr/>
          <p:nvPr/>
        </p:nvPicPr>
        <p:blipFill>
          <a:blip r:embed="rId3"/>
          <a:stretch>
            <a:fillRect/>
          </a:stretch>
        </p:blipFill>
        <p:spPr>
          <a:xfrm>
            <a:off x="8262551" y="5824151"/>
            <a:ext cx="2858529" cy="832022"/>
          </a:xfrm>
          <a:prstGeom prst="rect">
            <a:avLst/>
          </a:prstGeom>
        </p:spPr>
      </p:pic>
      <p:sp>
        <p:nvSpPr>
          <p:cNvPr id="5" name="TextBox 4"/>
          <p:cNvSpPr txBox="1"/>
          <p:nvPr/>
        </p:nvSpPr>
        <p:spPr>
          <a:xfrm>
            <a:off x="543698" y="5824151"/>
            <a:ext cx="6862118" cy="830997"/>
          </a:xfrm>
          <a:prstGeom prst="rect">
            <a:avLst/>
          </a:prstGeom>
          <a:noFill/>
        </p:spPr>
        <p:txBody>
          <a:bodyPr wrap="square" rtlCol="0">
            <a:spAutoFit/>
          </a:bodyPr>
          <a:lstStyle/>
          <a:p>
            <a:r>
              <a:rPr lang="en-CA" sz="1600" b="1" dirty="0">
                <a:solidFill>
                  <a:prstClr val="white"/>
                </a:solidFill>
              </a:rPr>
              <a:t>Organized by: WRSS Local Action Team as part of the BC Child &amp; Youth Mental Health &amp; Substance Use Collaborative </a:t>
            </a:r>
            <a:endParaRPr lang="en-CA" sz="1600" b="1" dirty="0" smtClean="0">
              <a:solidFill>
                <a:prstClr val="white"/>
              </a:solidFill>
            </a:endParaRPr>
          </a:p>
          <a:p>
            <a:r>
              <a:rPr lang="en-CA" sz="1600" b="1" dirty="0" smtClean="0">
                <a:solidFill>
                  <a:prstClr val="white"/>
                </a:solidFill>
              </a:rPr>
              <a:t>A </a:t>
            </a:r>
            <a:r>
              <a:rPr lang="en-CA" sz="1600" b="1" dirty="0">
                <a:solidFill>
                  <a:prstClr val="white"/>
                </a:solidFill>
              </a:rPr>
              <a:t>partnership of Doctors </a:t>
            </a:r>
            <a:r>
              <a:rPr lang="en-CA" sz="1600" b="1">
                <a:solidFill>
                  <a:prstClr val="white"/>
                </a:solidFill>
              </a:rPr>
              <a:t>of </a:t>
            </a:r>
            <a:r>
              <a:rPr lang="en-CA" sz="1600" b="1" smtClean="0">
                <a:solidFill>
                  <a:prstClr val="white"/>
                </a:solidFill>
              </a:rPr>
              <a:t>BC </a:t>
            </a:r>
            <a:r>
              <a:rPr lang="en-CA" sz="1600" b="1" dirty="0">
                <a:solidFill>
                  <a:prstClr val="white"/>
                </a:solidFill>
              </a:rPr>
              <a:t>and BC government</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880389" y="776166"/>
            <a:ext cx="1849651" cy="1678709"/>
          </a:xfrm>
          <a:prstGeom prst="rect">
            <a:avLst/>
          </a:prstGeom>
          <a:noFill/>
          <a:ln>
            <a:noFill/>
          </a:ln>
        </p:spPr>
      </p:pic>
    </p:spTree>
    <p:extLst>
      <p:ext uri="{BB962C8B-B14F-4D97-AF65-F5344CB8AC3E}">
        <p14:creationId xmlns:p14="http://schemas.microsoft.com/office/powerpoint/2010/main" val="24613064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School Based Support Personnel</a:t>
            </a:r>
            <a:endParaRPr lang="en-US" i="1" dirty="0"/>
          </a:p>
        </p:txBody>
      </p:sp>
      <p:sp>
        <p:nvSpPr>
          <p:cNvPr id="3" name="Content Placeholder 2"/>
          <p:cNvSpPr>
            <a:spLocks noGrp="1"/>
          </p:cNvSpPr>
          <p:nvPr>
            <p:ph idx="1"/>
          </p:nvPr>
        </p:nvSpPr>
        <p:spPr/>
        <p:txBody>
          <a:bodyPr/>
          <a:lstStyle/>
          <a:p>
            <a:pPr>
              <a:lnSpc>
                <a:spcPct val="150000"/>
              </a:lnSpc>
            </a:pPr>
            <a:r>
              <a:rPr lang="en-US" i="1" u="sng" dirty="0" smtClean="0">
                <a:solidFill>
                  <a:srgbClr val="00B050"/>
                </a:solidFill>
              </a:rPr>
              <a:t>School </a:t>
            </a:r>
            <a:r>
              <a:rPr lang="en-US" i="1" u="sng" dirty="0">
                <a:solidFill>
                  <a:srgbClr val="00B050"/>
                </a:solidFill>
              </a:rPr>
              <a:t>Counsellor </a:t>
            </a:r>
            <a:r>
              <a:rPr lang="en-US" dirty="0" smtClean="0"/>
              <a:t>– Focus on enhancing students’ development.</a:t>
            </a:r>
          </a:p>
          <a:p>
            <a:pPr>
              <a:lnSpc>
                <a:spcPct val="150000"/>
              </a:lnSpc>
            </a:pPr>
            <a:r>
              <a:rPr lang="en-US" i="1" u="sng" dirty="0" smtClean="0">
                <a:solidFill>
                  <a:srgbClr val="00B050"/>
                </a:solidFill>
              </a:rPr>
              <a:t>School Based Team (SBT)</a:t>
            </a:r>
            <a:r>
              <a:rPr lang="en-US" i="1" dirty="0" smtClean="0">
                <a:solidFill>
                  <a:srgbClr val="00B050"/>
                </a:solidFill>
              </a:rPr>
              <a:t> </a:t>
            </a:r>
            <a:r>
              <a:rPr lang="en-US" dirty="0" smtClean="0"/>
              <a:t>– Collaborative that develops educational programs for students.</a:t>
            </a:r>
          </a:p>
          <a:p>
            <a:pPr>
              <a:lnSpc>
                <a:spcPct val="150000"/>
              </a:lnSpc>
            </a:pPr>
            <a:r>
              <a:rPr lang="en-US" i="1" u="sng" dirty="0" smtClean="0">
                <a:solidFill>
                  <a:srgbClr val="00B050"/>
                </a:solidFill>
              </a:rPr>
              <a:t>School Psychologists </a:t>
            </a:r>
            <a:r>
              <a:rPr lang="en-US" dirty="0"/>
              <a:t>–</a:t>
            </a:r>
            <a:r>
              <a:rPr lang="en-US" dirty="0" smtClean="0"/>
              <a:t> Utilize a variety of assessment measures to assist in understanding child development, learning, memory, behavior, and motivation.</a:t>
            </a:r>
          </a:p>
          <a:p>
            <a:endParaRPr lang="en-US" i="1" dirty="0" smtClean="0"/>
          </a:p>
          <a:p>
            <a:endParaRPr lang="en-US" dirty="0" smtClean="0"/>
          </a:p>
          <a:p>
            <a:pPr marL="0" indent="0">
              <a:buNone/>
            </a:pPr>
            <a:endParaRPr lang="en-US" i="1" dirty="0"/>
          </a:p>
        </p:txBody>
      </p:sp>
    </p:spTree>
    <p:extLst>
      <p:ext uri="{BB962C8B-B14F-4D97-AF65-F5344CB8AC3E}">
        <p14:creationId xmlns:p14="http://schemas.microsoft.com/office/powerpoint/2010/main" val="303392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5041"/>
          </a:xfrm>
        </p:spPr>
        <p:txBody>
          <a:bodyPr>
            <a:normAutofit fontScale="90000"/>
          </a:bodyPr>
          <a:lstStyle/>
          <a:p>
            <a:pPr algn="ctr"/>
            <a:r>
              <a:rPr lang="en-US" u="sng" dirty="0" smtClean="0">
                <a:solidFill>
                  <a:srgbClr val="00B050"/>
                </a:solidFill>
              </a:rPr>
              <a:t>How To Access Support For Students</a:t>
            </a:r>
            <a:endParaRPr lang="en-US" u="sng" dirty="0">
              <a:solidFill>
                <a:srgbClr val="00B050"/>
              </a:solidFill>
            </a:endParaRPr>
          </a:p>
        </p:txBody>
      </p:sp>
      <p:sp>
        <p:nvSpPr>
          <p:cNvPr id="3" name="Content Placeholder 2"/>
          <p:cNvSpPr>
            <a:spLocks noGrp="1"/>
          </p:cNvSpPr>
          <p:nvPr>
            <p:ph idx="1"/>
          </p:nvPr>
        </p:nvSpPr>
        <p:spPr>
          <a:xfrm>
            <a:off x="838200" y="1393902"/>
            <a:ext cx="10515600" cy="5290677"/>
          </a:xfrm>
        </p:spPr>
        <p:txBody>
          <a:bodyPr>
            <a:normAutofit/>
          </a:bodyPr>
          <a:lstStyle/>
          <a:p>
            <a:pPr marL="0" indent="0">
              <a:buNone/>
            </a:pPr>
            <a:endParaRPr lang="en-US" dirty="0" smtClean="0"/>
          </a:p>
          <a:p>
            <a:pPr marL="0" indent="0">
              <a:buNone/>
            </a:pPr>
            <a:r>
              <a:rPr lang="en-US" dirty="0" smtClean="0"/>
              <a:t>Consult with student’s:</a:t>
            </a:r>
          </a:p>
          <a:p>
            <a:pPr lvl="2"/>
            <a:r>
              <a:rPr lang="en-US" sz="3200" i="1" dirty="0" smtClean="0"/>
              <a:t>teacher</a:t>
            </a:r>
          </a:p>
          <a:p>
            <a:pPr lvl="2"/>
            <a:r>
              <a:rPr lang="en-US" sz="3200" i="1" dirty="0" smtClean="0"/>
              <a:t>school administration </a:t>
            </a:r>
          </a:p>
          <a:p>
            <a:pPr lvl="2"/>
            <a:r>
              <a:rPr lang="en-US" sz="3200" i="1" dirty="0" smtClean="0"/>
              <a:t>school counsellor </a:t>
            </a:r>
            <a:r>
              <a:rPr lang="en-US" sz="3200" dirty="0" smtClean="0"/>
              <a:t>about in-school supports available</a:t>
            </a:r>
          </a:p>
          <a:p>
            <a:pPr marL="914400" lvl="2" indent="0">
              <a:buNone/>
            </a:pPr>
            <a:endParaRPr lang="en-US" sz="3200" dirty="0" smtClean="0"/>
          </a:p>
          <a:p>
            <a:pPr marL="457200" lvl="1" indent="0">
              <a:buNone/>
            </a:pPr>
            <a:r>
              <a:rPr lang="en-US" sz="3600" dirty="0" smtClean="0"/>
              <a:t>If you have a concern, address it, don’t leave it!</a:t>
            </a:r>
            <a:endParaRPr lang="en-US" sz="3600" dirty="0"/>
          </a:p>
          <a:p>
            <a:pPr marL="457200" lvl="1" indent="0">
              <a:buNone/>
            </a:pPr>
            <a:r>
              <a:rPr lang="en-US" sz="3600" dirty="0" smtClean="0"/>
              <a:t> </a:t>
            </a:r>
          </a:p>
          <a:p>
            <a:pPr marL="457200" lvl="1" indent="0">
              <a:buNone/>
            </a:pPr>
            <a:endParaRPr lang="en-US" sz="3200" dirty="0" smtClean="0"/>
          </a:p>
        </p:txBody>
      </p:sp>
    </p:spTree>
    <p:extLst>
      <p:ext uri="{BB962C8B-B14F-4D97-AF65-F5344CB8AC3E}">
        <p14:creationId xmlns:p14="http://schemas.microsoft.com/office/powerpoint/2010/main" val="408510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District Secondary Programs</a:t>
            </a:r>
            <a:endParaRPr lang="en-US" dirty="0"/>
          </a:p>
        </p:txBody>
      </p:sp>
      <p:sp>
        <p:nvSpPr>
          <p:cNvPr id="3" name="Content Placeholder 2"/>
          <p:cNvSpPr>
            <a:spLocks noGrp="1"/>
          </p:cNvSpPr>
          <p:nvPr>
            <p:ph idx="1"/>
          </p:nvPr>
        </p:nvSpPr>
        <p:spPr/>
        <p:txBody>
          <a:bodyPr>
            <a:normAutofit/>
          </a:bodyPr>
          <a:lstStyle/>
          <a:p>
            <a:r>
              <a:rPr lang="en-US" i="1" u="sng" dirty="0" smtClean="0">
                <a:solidFill>
                  <a:srgbClr val="00B050"/>
                </a:solidFill>
              </a:rPr>
              <a:t>Connections Program </a:t>
            </a:r>
            <a:r>
              <a:rPr lang="en-US" dirty="0" smtClean="0"/>
              <a:t>– Intended for students who have not responded to past interventions and who are believed to benefit in placement in a non-traditional secondary school setting. For students aged 13-16 (grades 8-10) </a:t>
            </a:r>
          </a:p>
          <a:p>
            <a:pPr marL="0" indent="0">
              <a:buNone/>
            </a:pPr>
            <a:endParaRPr lang="en-US" dirty="0" smtClean="0"/>
          </a:p>
          <a:p>
            <a:r>
              <a:rPr lang="en-US" i="1" u="sng" dirty="0" smtClean="0">
                <a:solidFill>
                  <a:srgbClr val="00B050"/>
                </a:solidFill>
              </a:rPr>
              <a:t>Adolescent </a:t>
            </a:r>
            <a:r>
              <a:rPr lang="en-US" i="1" u="sng" dirty="0">
                <a:solidFill>
                  <a:srgbClr val="00B050"/>
                </a:solidFill>
              </a:rPr>
              <a:t>Day Treatment Program </a:t>
            </a:r>
            <a:r>
              <a:rPr lang="en-US" i="1" u="sng" dirty="0" smtClean="0">
                <a:solidFill>
                  <a:srgbClr val="00B050"/>
                </a:solidFill>
              </a:rPr>
              <a:t>(ADTP</a:t>
            </a:r>
            <a:r>
              <a:rPr lang="en-US" i="1" dirty="0" smtClean="0">
                <a:solidFill>
                  <a:srgbClr val="00B050"/>
                </a:solidFill>
              </a:rPr>
              <a:t>) </a:t>
            </a:r>
            <a:r>
              <a:rPr lang="en-US" dirty="0"/>
              <a:t>– </a:t>
            </a:r>
            <a:r>
              <a:rPr lang="en-US" dirty="0" smtClean="0"/>
              <a:t>Year-round </a:t>
            </a:r>
            <a:r>
              <a:rPr lang="en-US" dirty="0" err="1" smtClean="0"/>
              <a:t>interministerial</a:t>
            </a:r>
            <a:r>
              <a:rPr lang="en-US" dirty="0" smtClean="0"/>
              <a:t> </a:t>
            </a:r>
            <a:r>
              <a:rPr lang="en-US" dirty="0"/>
              <a:t>program that provides full range mental health services and educational programming.  </a:t>
            </a:r>
            <a:endParaRPr lang="en-US" i="1" u="sng" dirty="0">
              <a:solidFill>
                <a:srgbClr val="00B050"/>
              </a:solidFill>
            </a:endParaRPr>
          </a:p>
          <a:p>
            <a:endParaRPr lang="en-US" dirty="0"/>
          </a:p>
          <a:p>
            <a:endParaRPr lang="en-US" dirty="0" smtClean="0"/>
          </a:p>
          <a:p>
            <a:endParaRPr lang="en-US" dirty="0"/>
          </a:p>
        </p:txBody>
      </p:sp>
    </p:spTree>
    <p:extLst>
      <p:ext uri="{BB962C8B-B14F-4D97-AF65-F5344CB8AC3E}">
        <p14:creationId xmlns:p14="http://schemas.microsoft.com/office/powerpoint/2010/main" val="205636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544"/>
          </a:xfrm>
        </p:spPr>
        <p:txBody>
          <a:bodyPr>
            <a:normAutofit fontScale="90000"/>
          </a:bodyPr>
          <a:lstStyle/>
          <a:p>
            <a:endParaRPr lang="en-US" dirty="0"/>
          </a:p>
        </p:txBody>
      </p:sp>
      <p:sp>
        <p:nvSpPr>
          <p:cNvPr id="3" name="Content Placeholder 2"/>
          <p:cNvSpPr>
            <a:spLocks noGrp="1"/>
          </p:cNvSpPr>
          <p:nvPr>
            <p:ph idx="1"/>
          </p:nvPr>
        </p:nvSpPr>
        <p:spPr>
          <a:xfrm>
            <a:off x="838200" y="835572"/>
            <a:ext cx="10515600" cy="5341391"/>
          </a:xfrm>
        </p:spPr>
        <p:txBody>
          <a:bodyPr/>
          <a:lstStyle/>
          <a:p>
            <a:endParaRPr lang="en-US" i="1" u="sng" dirty="0" smtClean="0">
              <a:solidFill>
                <a:srgbClr val="00B050"/>
              </a:solidFill>
            </a:endParaRPr>
          </a:p>
          <a:p>
            <a:r>
              <a:rPr lang="en-US" i="1" u="sng" dirty="0" smtClean="0">
                <a:solidFill>
                  <a:srgbClr val="00B050"/>
                </a:solidFill>
              </a:rPr>
              <a:t>Adolescent Psychiatry Unit (APU)</a:t>
            </a:r>
            <a:r>
              <a:rPr lang="en-US" dirty="0" smtClean="0">
                <a:solidFill>
                  <a:srgbClr val="00B050"/>
                </a:solidFill>
              </a:rPr>
              <a:t> </a:t>
            </a:r>
            <a:r>
              <a:rPr lang="en-US" dirty="0" smtClean="0"/>
              <a:t>– Serves 10 students aged 12-18 who live in the Fraser Health Region, who are experiencing mental health concerns.</a:t>
            </a:r>
          </a:p>
          <a:p>
            <a:pPr marL="0" indent="0">
              <a:buNone/>
            </a:pPr>
            <a:endParaRPr lang="en-US" dirty="0" smtClean="0"/>
          </a:p>
          <a:p>
            <a:r>
              <a:rPr lang="en-US" i="1" u="sng" dirty="0">
                <a:solidFill>
                  <a:srgbClr val="00B050"/>
                </a:solidFill>
              </a:rPr>
              <a:t>Hope Program</a:t>
            </a:r>
            <a:r>
              <a:rPr lang="en-US" i="1" dirty="0">
                <a:solidFill>
                  <a:srgbClr val="00B050"/>
                </a:solidFill>
              </a:rPr>
              <a:t> </a:t>
            </a:r>
            <a:r>
              <a:rPr lang="en-US" dirty="0"/>
              <a:t>– Provides a safe and supportive classroom for students in grades 9-12  who may have experienced a lack of success in school, have often disengaged from school, and/or struggle with various mental health concerns (</a:t>
            </a:r>
            <a:r>
              <a:rPr lang="en-US" dirty="0" err="1"/>
              <a:t>eg</a:t>
            </a:r>
            <a:r>
              <a:rPr lang="en-US" dirty="0"/>
              <a:t>. Anxiety, depression, grief/loss)</a:t>
            </a:r>
            <a:r>
              <a:rPr lang="en-US" dirty="0" smtClean="0"/>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49445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5137"/>
          </a:xfrm>
        </p:spPr>
        <p:txBody>
          <a:bodyPr>
            <a:normAutofit fontScale="90000"/>
          </a:bodyPr>
          <a:lstStyle/>
          <a:p>
            <a:endParaRPr lang="en-US" dirty="0"/>
          </a:p>
        </p:txBody>
      </p:sp>
      <p:sp>
        <p:nvSpPr>
          <p:cNvPr id="3" name="Content Placeholder 2"/>
          <p:cNvSpPr>
            <a:spLocks noGrp="1"/>
          </p:cNvSpPr>
          <p:nvPr>
            <p:ph idx="1"/>
          </p:nvPr>
        </p:nvSpPr>
        <p:spPr>
          <a:xfrm>
            <a:off x="838200" y="788276"/>
            <a:ext cx="10515600" cy="5388687"/>
          </a:xfrm>
        </p:spPr>
        <p:txBody>
          <a:bodyPr>
            <a:normAutofit/>
          </a:bodyPr>
          <a:lstStyle/>
          <a:p>
            <a:pPr marL="0" indent="0">
              <a:buNone/>
            </a:pPr>
            <a:endParaRPr lang="en-US" dirty="0" smtClean="0"/>
          </a:p>
          <a:p>
            <a:r>
              <a:rPr lang="en-US" i="1" u="sng" dirty="0" smtClean="0">
                <a:solidFill>
                  <a:srgbClr val="00B050"/>
                </a:solidFill>
              </a:rPr>
              <a:t>Lee School</a:t>
            </a:r>
            <a:r>
              <a:rPr lang="en-US" i="1" dirty="0" smtClean="0">
                <a:solidFill>
                  <a:srgbClr val="00B050"/>
                </a:solidFill>
              </a:rPr>
              <a:t> </a:t>
            </a:r>
            <a:r>
              <a:rPr lang="en-US" dirty="0" smtClean="0"/>
              <a:t>– Provides a safe, supportive, and nurturing educational environment to students who have social/emotional difficulties aged 13-16. </a:t>
            </a:r>
          </a:p>
          <a:p>
            <a:pPr marL="0" indent="0">
              <a:buNone/>
            </a:pPr>
            <a:r>
              <a:rPr lang="en-US" dirty="0" smtClean="0"/>
              <a:t/>
            </a:r>
            <a:br>
              <a:rPr lang="en-US" dirty="0" smtClean="0"/>
            </a:br>
            <a:r>
              <a:rPr lang="en-US" i="1" u="sng" dirty="0" smtClean="0">
                <a:solidFill>
                  <a:srgbClr val="00B050"/>
                </a:solidFill>
              </a:rPr>
              <a:t>Teen </a:t>
            </a:r>
            <a:r>
              <a:rPr lang="en-US" i="1" u="sng" dirty="0">
                <a:solidFill>
                  <a:srgbClr val="00B050"/>
                </a:solidFill>
              </a:rPr>
              <a:t>Recreation and Educational Enhancement Services (TREES</a:t>
            </a:r>
            <a:r>
              <a:rPr lang="en-US" i="1" u="sng" dirty="0" smtClean="0">
                <a:solidFill>
                  <a:srgbClr val="00B050"/>
                </a:solidFill>
              </a:rPr>
              <a:t>)</a:t>
            </a:r>
            <a:r>
              <a:rPr lang="en-US" dirty="0"/>
              <a:t> –</a:t>
            </a:r>
            <a:r>
              <a:rPr lang="en-US" dirty="0" smtClean="0">
                <a:solidFill>
                  <a:srgbClr val="00B050"/>
                </a:solidFill>
              </a:rPr>
              <a:t> </a:t>
            </a:r>
            <a:r>
              <a:rPr lang="en-US" dirty="0" smtClean="0"/>
              <a:t> A non-traditional</a:t>
            </a:r>
            <a:r>
              <a:rPr lang="en-US" dirty="0"/>
              <a:t>, </a:t>
            </a:r>
            <a:r>
              <a:rPr lang="en-US" dirty="0" smtClean="0"/>
              <a:t>self-contained </a:t>
            </a:r>
            <a:r>
              <a:rPr lang="en-US" dirty="0"/>
              <a:t>alternate school in Surrey which serves secondary students 13-16 years of age.  </a:t>
            </a:r>
          </a:p>
          <a:p>
            <a:endParaRPr lang="en-US" dirty="0" smtClean="0"/>
          </a:p>
          <a:p>
            <a:endParaRPr lang="en-US" dirty="0" smtClean="0"/>
          </a:p>
        </p:txBody>
      </p:sp>
    </p:spTree>
    <p:extLst>
      <p:ext uri="{BB962C8B-B14F-4D97-AF65-F5344CB8AC3E}">
        <p14:creationId xmlns:p14="http://schemas.microsoft.com/office/powerpoint/2010/main" val="276896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436868" cy="1925596"/>
          </a:xfrm>
        </p:spPr>
        <p:txBody>
          <a:bodyPr>
            <a:normAutofit/>
          </a:bodyPr>
          <a:lstStyle/>
          <a:p>
            <a:pPr algn="ctr"/>
            <a:endParaRPr lang="en-CA" sz="2000" b="1" dirty="0"/>
          </a:p>
        </p:txBody>
      </p:sp>
      <p:sp>
        <p:nvSpPr>
          <p:cNvPr id="3" name="Subtitle 2"/>
          <p:cNvSpPr>
            <a:spLocks noGrp="1"/>
          </p:cNvSpPr>
          <p:nvPr>
            <p:ph type="subTitle" idx="1"/>
          </p:nvPr>
        </p:nvSpPr>
        <p:spPr>
          <a:xfrm>
            <a:off x="684211" y="2797664"/>
            <a:ext cx="10436869" cy="2260368"/>
          </a:xfrm>
        </p:spPr>
        <p:txBody>
          <a:bodyPr>
            <a:normAutofit/>
          </a:bodyPr>
          <a:lstStyle/>
          <a:p>
            <a:pPr algn="ctr"/>
            <a:r>
              <a:rPr lang="en-CA" sz="4800" b="1" dirty="0" smtClean="0">
                <a:latin typeface="Comic Sans MS" panose="030F0702030302020204" pitchFamily="66" charset="0"/>
              </a:rPr>
              <a:t>Child &amp; Youth </a:t>
            </a:r>
            <a:br>
              <a:rPr lang="en-CA" sz="4800" b="1" dirty="0" smtClean="0">
                <a:latin typeface="Comic Sans MS" panose="030F0702030302020204" pitchFamily="66" charset="0"/>
              </a:rPr>
            </a:br>
            <a:r>
              <a:rPr lang="en-CA" sz="4800" b="1" dirty="0" smtClean="0">
                <a:latin typeface="Comic Sans MS" panose="030F0702030302020204" pitchFamily="66" charset="0"/>
              </a:rPr>
              <a:t>Mental Health Resources</a:t>
            </a:r>
            <a:endParaRPr lang="en-CA" sz="4800" b="1" dirty="0">
              <a:latin typeface="Comic Sans MS" panose="030F0702030302020204" pitchFamily="66" charset="0"/>
            </a:endParaRPr>
          </a:p>
        </p:txBody>
      </p:sp>
      <p:pic>
        <p:nvPicPr>
          <p:cNvPr id="4" name="Picture 3" descr="C:\Users\K Abelson\SharePoint\Team Site - Shared Care\Child &amp; Youth Mental Health Collaborative\Working Groups\Speaker Series in schools\20150909_WG Meeting\PSYCHED 4 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36" y="354228"/>
            <a:ext cx="5601730" cy="1845275"/>
          </a:xfrm>
          <a:prstGeom prst="rect">
            <a:avLst/>
          </a:prstGeom>
          <a:noFill/>
          <a:ln>
            <a:noFill/>
          </a:ln>
        </p:spPr>
      </p:pic>
      <p:pic>
        <p:nvPicPr>
          <p:cNvPr id="6" name="Picture 5"/>
          <p:cNvPicPr/>
          <p:nvPr/>
        </p:nvPicPr>
        <p:blipFill>
          <a:blip r:embed="rId3"/>
          <a:stretch>
            <a:fillRect/>
          </a:stretch>
        </p:blipFill>
        <p:spPr>
          <a:xfrm>
            <a:off x="8262551" y="5824151"/>
            <a:ext cx="2858529" cy="832022"/>
          </a:xfrm>
          <a:prstGeom prst="rect">
            <a:avLst/>
          </a:prstGeom>
        </p:spPr>
      </p:pic>
      <p:sp>
        <p:nvSpPr>
          <p:cNvPr id="5" name="TextBox 4"/>
          <p:cNvSpPr txBox="1"/>
          <p:nvPr/>
        </p:nvSpPr>
        <p:spPr>
          <a:xfrm>
            <a:off x="543698" y="5824151"/>
            <a:ext cx="6862118" cy="830997"/>
          </a:xfrm>
          <a:prstGeom prst="rect">
            <a:avLst/>
          </a:prstGeom>
          <a:noFill/>
        </p:spPr>
        <p:txBody>
          <a:bodyPr wrap="square" rtlCol="0">
            <a:spAutoFit/>
          </a:bodyPr>
          <a:lstStyle/>
          <a:p>
            <a:r>
              <a:rPr lang="en-CA" sz="1600" b="1" dirty="0">
                <a:solidFill>
                  <a:prstClr val="white"/>
                </a:solidFill>
              </a:rPr>
              <a:t>Organized by: WRSS Local Action Team as part of the BC Child &amp; Youth Mental Health &amp; Substance Use Collaborative </a:t>
            </a:r>
            <a:endParaRPr lang="en-CA" sz="1600" b="1" dirty="0" smtClean="0">
              <a:solidFill>
                <a:prstClr val="white"/>
              </a:solidFill>
            </a:endParaRPr>
          </a:p>
          <a:p>
            <a:r>
              <a:rPr lang="en-CA" sz="1600" b="1" dirty="0" smtClean="0">
                <a:solidFill>
                  <a:prstClr val="white"/>
                </a:solidFill>
              </a:rPr>
              <a:t>A </a:t>
            </a:r>
            <a:r>
              <a:rPr lang="en-CA" sz="1600" b="1" dirty="0">
                <a:solidFill>
                  <a:prstClr val="white"/>
                </a:solidFill>
              </a:rPr>
              <a:t>partnership of Doctors </a:t>
            </a:r>
            <a:r>
              <a:rPr lang="en-CA" sz="1600" b="1">
                <a:solidFill>
                  <a:prstClr val="white"/>
                </a:solidFill>
              </a:rPr>
              <a:t>of </a:t>
            </a:r>
            <a:r>
              <a:rPr lang="en-CA" sz="1600" b="1" smtClean="0">
                <a:solidFill>
                  <a:prstClr val="white"/>
                </a:solidFill>
              </a:rPr>
              <a:t>BC </a:t>
            </a:r>
            <a:r>
              <a:rPr lang="en-CA" sz="1600" b="1" dirty="0">
                <a:solidFill>
                  <a:prstClr val="white"/>
                </a:solidFill>
              </a:rPr>
              <a:t>and BC government</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880389" y="776166"/>
            <a:ext cx="1849651" cy="1678709"/>
          </a:xfrm>
          <a:prstGeom prst="rect">
            <a:avLst/>
          </a:prstGeom>
          <a:noFill/>
          <a:ln>
            <a:noFill/>
          </a:ln>
        </p:spPr>
      </p:pic>
    </p:spTree>
    <p:extLst>
      <p:ext uri="{BB962C8B-B14F-4D97-AF65-F5344CB8AC3E}">
        <p14:creationId xmlns:p14="http://schemas.microsoft.com/office/powerpoint/2010/main" val="28610825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0392" y="376319"/>
            <a:ext cx="8678524" cy="926529"/>
          </a:xfrm>
        </p:spPr>
        <p:txBody>
          <a:bodyPr>
            <a:normAutofit/>
          </a:bodyPr>
          <a:lstStyle/>
          <a:p>
            <a:pPr algn="ctr"/>
            <a:r>
              <a:rPr lang="en-US" sz="4800" dirty="0">
                <a:latin typeface="Helvetica"/>
                <a:cs typeface="Helvetica"/>
              </a:rPr>
              <a:t>Vine Youth &amp; Family Centre</a:t>
            </a:r>
          </a:p>
        </p:txBody>
      </p:sp>
      <p:sp>
        <p:nvSpPr>
          <p:cNvPr id="2" name="Content Placeholder 1"/>
          <p:cNvSpPr>
            <a:spLocks noGrp="1"/>
          </p:cNvSpPr>
          <p:nvPr>
            <p:ph idx="1"/>
          </p:nvPr>
        </p:nvSpPr>
        <p:spPr>
          <a:xfrm>
            <a:off x="2370594" y="1803190"/>
            <a:ext cx="7384182" cy="4029736"/>
          </a:xfrm>
          <a:ln>
            <a:noFill/>
          </a:ln>
        </p:spPr>
        <p:txBody>
          <a:bodyPr>
            <a:normAutofit/>
          </a:bodyPr>
          <a:lstStyle/>
          <a:p>
            <a:pPr marL="0" indent="0" algn="ctr">
              <a:buNone/>
            </a:pPr>
            <a:endParaRPr lang="en-US" sz="6700" dirty="0">
              <a:latin typeface="Candara"/>
              <a:cs typeface="Candara"/>
            </a:endParaRPr>
          </a:p>
          <a:p>
            <a:pPr algn="ctr">
              <a:buFont typeface="Wingdings" charset="2"/>
              <a:buChar char="§"/>
            </a:pPr>
            <a:endParaRPr lang="en-US" sz="9600" dirty="0">
              <a:latin typeface="Helvetica"/>
              <a:cs typeface="Candara"/>
            </a:endParaRPr>
          </a:p>
          <a:p>
            <a:pPr marL="0" indent="0" algn="ctr">
              <a:buNone/>
            </a:pPr>
            <a:endParaRPr lang="en-US" sz="9600" dirty="0">
              <a:latin typeface="Helvetica"/>
              <a:cs typeface="Candara"/>
            </a:endParaRPr>
          </a:p>
          <a:p>
            <a:pPr algn="ctr">
              <a:buFont typeface="Wingdings" charset="2"/>
              <a:buChar char="§"/>
            </a:pPr>
            <a:endParaRPr lang="en-US" sz="8000" b="1" i="1" dirty="0">
              <a:latin typeface="Candara"/>
              <a:cs typeface="Candara"/>
            </a:endParaRPr>
          </a:p>
        </p:txBody>
      </p:sp>
      <p:sp>
        <p:nvSpPr>
          <p:cNvPr id="6" name="TextBox 5"/>
          <p:cNvSpPr txBox="1"/>
          <p:nvPr/>
        </p:nvSpPr>
        <p:spPr>
          <a:xfrm>
            <a:off x="1891491" y="5832926"/>
            <a:ext cx="8136124" cy="892552"/>
          </a:xfrm>
          <a:prstGeom prst="rect">
            <a:avLst/>
          </a:prstGeom>
          <a:noFill/>
        </p:spPr>
        <p:txBody>
          <a:bodyPr wrap="square" rtlCol="0">
            <a:spAutoFit/>
          </a:bodyPr>
          <a:lstStyle/>
          <a:p>
            <a:pPr defTabSz="457200"/>
            <a:r>
              <a:rPr lang="en-US" sz="2400" dirty="0">
                <a:solidFill>
                  <a:srgbClr val="103154">
                    <a:lumMod val="65000"/>
                    <a:lumOff val="35000"/>
                  </a:srgbClr>
                </a:solidFill>
                <a:latin typeface="Helvetica"/>
                <a:cs typeface="Helvetica"/>
                <a:hlinkClick r:id="rId2"/>
              </a:rPr>
              <a:t>www.alexhouse.net</a:t>
            </a:r>
            <a:r>
              <a:rPr lang="en-US" sz="2400" dirty="0">
                <a:solidFill>
                  <a:srgbClr val="103154">
                    <a:lumMod val="65000"/>
                    <a:lumOff val="35000"/>
                  </a:srgbClr>
                </a:solidFill>
                <a:latin typeface="Helvetica"/>
                <a:cs typeface="Helvetica"/>
              </a:rPr>
              <a:t>       </a:t>
            </a:r>
            <a:r>
              <a:rPr lang="en-US" sz="2400" dirty="0">
                <a:solidFill>
                  <a:srgbClr val="1EA1E8"/>
                </a:solidFill>
                <a:latin typeface="Helvetica"/>
                <a:cs typeface="Helvetica"/>
              </a:rPr>
              <a:t>604-538-5060</a:t>
            </a:r>
          </a:p>
          <a:p>
            <a:pPr defTabSz="457200"/>
            <a:endParaRPr lang="en-US" sz="2800" dirty="0">
              <a:solidFill>
                <a:srgbClr val="103154"/>
              </a:solidFill>
              <a:latin typeface="Helvetica"/>
              <a:cs typeface="Helvetica"/>
            </a:endParaRPr>
          </a:p>
        </p:txBody>
      </p:sp>
      <p:pic>
        <p:nvPicPr>
          <p:cNvPr id="8" name="Picture 7" descr="Alex House Logo 100 Years-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988" y="4711391"/>
            <a:ext cx="2411474" cy="1868724"/>
          </a:xfrm>
          <a:prstGeom prst="rect">
            <a:avLst/>
          </a:prstGeom>
        </p:spPr>
      </p:pic>
      <p:sp>
        <p:nvSpPr>
          <p:cNvPr id="5" name="TextBox 4"/>
          <p:cNvSpPr txBox="1"/>
          <p:nvPr/>
        </p:nvSpPr>
        <p:spPr>
          <a:xfrm>
            <a:off x="2527370" y="1924165"/>
            <a:ext cx="7227406" cy="3724097"/>
          </a:xfrm>
          <a:prstGeom prst="rect">
            <a:avLst/>
          </a:prstGeom>
          <a:noFill/>
        </p:spPr>
        <p:txBody>
          <a:bodyPr wrap="square" rtlCol="0">
            <a:spAutoFit/>
          </a:bodyPr>
          <a:lstStyle/>
          <a:p>
            <a:pPr marL="457200" indent="-457200" algn="ctr" defTabSz="457200">
              <a:buClr>
                <a:srgbClr val="FF7F01"/>
              </a:buClr>
              <a:buFont typeface="Wingdings" charset="2"/>
              <a:buChar char="§"/>
            </a:pPr>
            <a:r>
              <a:rPr lang="en-US" sz="2400" dirty="0">
                <a:solidFill>
                  <a:srgbClr val="103154"/>
                </a:solidFill>
                <a:latin typeface="Helvetica"/>
                <a:cs typeface="Candara"/>
              </a:rPr>
              <a:t>Youth Services </a:t>
            </a:r>
          </a:p>
          <a:p>
            <a:pPr marL="457200" indent="-457200" algn="ctr" defTabSz="457200">
              <a:buClr>
                <a:srgbClr val="FF7F01"/>
              </a:buClr>
              <a:buFont typeface="Wingdings" charset="2"/>
              <a:buChar char="§"/>
            </a:pPr>
            <a:r>
              <a:rPr lang="en-US" sz="2400" dirty="0">
                <a:solidFill>
                  <a:srgbClr val="103154"/>
                </a:solidFill>
                <a:latin typeface="Helvetica"/>
                <a:cs typeface="Candara"/>
              </a:rPr>
              <a:t>Family Support Services</a:t>
            </a:r>
          </a:p>
          <a:p>
            <a:pPr marL="457200" indent="-457200" algn="ctr" defTabSz="457200">
              <a:buClr>
                <a:srgbClr val="FF7F01"/>
              </a:buClr>
              <a:buFont typeface="Wingdings" charset="2"/>
              <a:buChar char="§"/>
            </a:pPr>
            <a:r>
              <a:rPr lang="en-US" sz="2400" dirty="0">
                <a:solidFill>
                  <a:srgbClr val="103154"/>
                </a:solidFill>
                <a:latin typeface="Helvetica"/>
                <a:cs typeface="Candara"/>
              </a:rPr>
              <a:t>Parent Education Workshops</a:t>
            </a:r>
          </a:p>
          <a:p>
            <a:pPr marL="457200" indent="-457200" algn="ctr" defTabSz="457200">
              <a:buClr>
                <a:srgbClr val="FF7F01"/>
              </a:buClr>
              <a:buFont typeface="Wingdings" charset="2"/>
              <a:buChar char="§"/>
            </a:pPr>
            <a:r>
              <a:rPr lang="en-US" sz="2400" dirty="0">
                <a:solidFill>
                  <a:srgbClr val="103154"/>
                </a:solidFill>
                <a:latin typeface="Helvetica"/>
                <a:cs typeface="Candara"/>
              </a:rPr>
              <a:t>Youth Collective  - Youth Space Project</a:t>
            </a:r>
          </a:p>
          <a:p>
            <a:pPr marL="457200" indent="-457200" algn="ctr" defTabSz="457200">
              <a:buClr>
                <a:srgbClr val="FF7F01"/>
              </a:buClr>
              <a:buFont typeface="Wingdings" charset="2"/>
              <a:buChar char="§"/>
            </a:pPr>
            <a:r>
              <a:rPr lang="en-US" sz="2400" dirty="0">
                <a:solidFill>
                  <a:srgbClr val="103154"/>
                </a:solidFill>
                <a:latin typeface="Helvetica"/>
                <a:cs typeface="Candara"/>
              </a:rPr>
              <a:t>Vine Youth Clinic</a:t>
            </a:r>
          </a:p>
          <a:p>
            <a:pPr marL="457200" indent="-457200" algn="ctr" defTabSz="457200">
              <a:buClr>
                <a:srgbClr val="FF7F01"/>
              </a:buClr>
              <a:buFont typeface="Wingdings" charset="2"/>
              <a:buChar char="§"/>
            </a:pPr>
            <a:r>
              <a:rPr lang="en-US" sz="2400" dirty="0">
                <a:solidFill>
                  <a:srgbClr val="103154"/>
                </a:solidFill>
                <a:latin typeface="Helvetica"/>
                <a:cs typeface="Candara"/>
              </a:rPr>
              <a:t>Resources</a:t>
            </a:r>
          </a:p>
          <a:p>
            <a:pPr algn="ctr" defTabSz="457200">
              <a:buClr>
                <a:srgbClr val="FF7F01"/>
              </a:buClr>
            </a:pPr>
            <a:endParaRPr lang="en-US" sz="1200" b="1" i="1" dirty="0">
              <a:solidFill>
                <a:srgbClr val="103154"/>
              </a:solidFill>
              <a:latin typeface="Helvetica"/>
              <a:cs typeface="Helvetica"/>
            </a:endParaRPr>
          </a:p>
          <a:p>
            <a:pPr algn="ctr" defTabSz="457200">
              <a:buClr>
                <a:srgbClr val="FF7F01"/>
              </a:buClr>
            </a:pPr>
            <a:r>
              <a:rPr lang="en-US" sz="2400" b="1" i="1" dirty="0">
                <a:solidFill>
                  <a:srgbClr val="103154"/>
                </a:solidFill>
                <a:latin typeface="Helvetica"/>
                <a:cs typeface="Helvetica"/>
              </a:rPr>
              <a:t>See our resource table for more information…</a:t>
            </a:r>
          </a:p>
          <a:p>
            <a:pPr algn="ctr" defTabSz="457200">
              <a:buClr>
                <a:srgbClr val="FF7F01"/>
              </a:buClr>
            </a:pPr>
            <a:endParaRPr lang="en-US" sz="2800" dirty="0">
              <a:solidFill>
                <a:srgbClr val="103154"/>
              </a:solidFill>
              <a:latin typeface="Helvetica"/>
              <a:cs typeface="Candara"/>
            </a:endParaRPr>
          </a:p>
          <a:p>
            <a:pPr defTabSz="457200"/>
            <a:endParaRPr lang="en-US" sz="2800" dirty="0">
              <a:solidFill>
                <a:srgbClr val="103154"/>
              </a:solidFill>
            </a:endParaRPr>
          </a:p>
        </p:txBody>
      </p:sp>
    </p:spTree>
    <p:extLst>
      <p:ext uri="{BB962C8B-B14F-4D97-AF65-F5344CB8AC3E}">
        <p14:creationId xmlns:p14="http://schemas.microsoft.com/office/powerpoint/2010/main" val="61923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THENA.CUSTOMXMLID" val="{CCF2B8B0-0E50-49DE-A078-60521ADE664E}"/>
  <p:tag name="ATHENA.CUSTOMXMLCONTENT" val="&lt;?xml version=&quot;1.0&quot;?&gt;&lt;athena xmlns=&quot;http://schemas.microsoft.com/edu/athena&quot; version=&quot;0.1.3885.0&quot;&gt;&lt;timings duration=&quot;11637&quot;/&gt;&lt;/athena&gt;"/>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3.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4.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WelcomeDo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elcome to PowerPoint.potx" id="{43699C43-EC89-4A55-9A99-3FD944590577}" vid="{3C36ED3A-1C33-4ECB-8650-37D568EF454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927CF961F35840A866A674D61645B9" ma:contentTypeVersion="1" ma:contentTypeDescription="Create a new document." ma:contentTypeScope="" ma:versionID="6938f0cd83ee725470f0224703bd5f9b">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DC4092-7A32-431C-91F8-39698E341415}"/>
</file>

<file path=customXml/itemProps2.xml><?xml version="1.0" encoding="utf-8"?>
<ds:datastoreItem xmlns:ds="http://schemas.openxmlformats.org/officeDocument/2006/customXml" ds:itemID="{2E0F0CE6-54EE-4827-88BA-8A6909ABD39C}"/>
</file>

<file path=customXml/itemProps3.xml><?xml version="1.0" encoding="utf-8"?>
<ds:datastoreItem xmlns:ds="http://schemas.openxmlformats.org/officeDocument/2006/customXml" ds:itemID="{88506496-E3F9-499A-B005-4E6CFCCF38BE}"/>
</file>

<file path=docProps/app.xml><?xml version="1.0" encoding="utf-8"?>
<Properties xmlns="http://schemas.openxmlformats.org/officeDocument/2006/extended-properties" xmlns:vt="http://schemas.openxmlformats.org/officeDocument/2006/docPropsVTypes">
  <TotalTime>5883</TotalTime>
  <Words>1136</Words>
  <Application>Microsoft Macintosh PowerPoint</Application>
  <PresentationFormat>Custom</PresentationFormat>
  <Paragraphs>190</Paragraphs>
  <Slides>24</Slides>
  <Notes>3</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Slice</vt:lpstr>
      <vt:lpstr>1_Slice</vt:lpstr>
      <vt:lpstr>Pixel</vt:lpstr>
      <vt:lpstr>Austin</vt:lpstr>
      <vt:lpstr>WelcomeDoc</vt:lpstr>
      <vt:lpstr>PowerPoint Presentation</vt:lpstr>
      <vt:lpstr>WRSS LAT  Surrey School District  Student Behavior / Mental Health Support</vt:lpstr>
      <vt:lpstr>School Based Support Personnel</vt:lpstr>
      <vt:lpstr>How To Access Support For Students</vt:lpstr>
      <vt:lpstr>District Secondary Programs</vt:lpstr>
      <vt:lpstr>PowerPoint Presentation</vt:lpstr>
      <vt:lpstr>PowerPoint Presentation</vt:lpstr>
      <vt:lpstr>PowerPoint Presentation</vt:lpstr>
      <vt:lpstr>Vine Youth &amp; Family Centre</vt:lpstr>
      <vt:lpstr>PowerPoint Presentation</vt:lpstr>
      <vt:lpstr>Our Mandate:</vt:lpstr>
      <vt:lpstr>We support families who have children/youth with mental health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District #36 (Surrey)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WRSS LAT  Surrey School District  Student Support</dc:title>
  <dc:creator>Kay Abelson</dc:creator>
  <cp:lastModifiedBy>Information Management Services</cp:lastModifiedBy>
  <cp:revision>41</cp:revision>
  <dcterms:created xsi:type="dcterms:W3CDTF">2015-11-19T17:55:11Z</dcterms:created>
  <dcterms:modified xsi:type="dcterms:W3CDTF">2015-11-25T22:18:13Z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0x010100CD927CF961F35840A866A674D61645B9</vt:lpwstr>
  </property>
</Properties>
</file>