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3" r:id="rId4"/>
    <p:sldMasterId id="2147483944" r:id="rId5"/>
    <p:sldMasterId id="2147483648" r:id="rId6"/>
    <p:sldMasterId id="2147483660" r:id="rId7"/>
  </p:sldMasterIdLst>
  <p:notesMasterIdLst>
    <p:notesMasterId r:id="rId50"/>
  </p:notesMasterIdLst>
  <p:handoutMasterIdLst>
    <p:handoutMasterId r:id="rId51"/>
  </p:handoutMasterIdLst>
  <p:sldIdLst>
    <p:sldId id="374" r:id="rId8"/>
    <p:sldId id="389" r:id="rId9"/>
    <p:sldId id="397" r:id="rId10"/>
    <p:sldId id="300" r:id="rId11"/>
    <p:sldId id="331" r:id="rId12"/>
    <p:sldId id="394" r:id="rId13"/>
    <p:sldId id="319" r:id="rId14"/>
    <p:sldId id="351" r:id="rId15"/>
    <p:sldId id="388" r:id="rId16"/>
    <p:sldId id="345" r:id="rId17"/>
    <p:sldId id="395" r:id="rId18"/>
    <p:sldId id="352" r:id="rId19"/>
    <p:sldId id="353" r:id="rId20"/>
    <p:sldId id="354" r:id="rId21"/>
    <p:sldId id="355" r:id="rId22"/>
    <p:sldId id="396" r:id="rId23"/>
    <p:sldId id="343" r:id="rId24"/>
    <p:sldId id="380" r:id="rId25"/>
    <p:sldId id="381" r:id="rId26"/>
    <p:sldId id="382" r:id="rId27"/>
    <p:sldId id="376" r:id="rId28"/>
    <p:sldId id="377" r:id="rId29"/>
    <p:sldId id="364" r:id="rId30"/>
    <p:sldId id="383" r:id="rId31"/>
    <p:sldId id="334" r:id="rId32"/>
    <p:sldId id="378" r:id="rId33"/>
    <p:sldId id="379" r:id="rId34"/>
    <p:sldId id="335" r:id="rId35"/>
    <p:sldId id="338" r:id="rId36"/>
    <p:sldId id="336" r:id="rId37"/>
    <p:sldId id="320" r:id="rId38"/>
    <p:sldId id="365" r:id="rId39"/>
    <p:sldId id="392" r:id="rId40"/>
    <p:sldId id="393" r:id="rId41"/>
    <p:sldId id="387" r:id="rId42"/>
    <p:sldId id="391" r:id="rId43"/>
    <p:sldId id="398" r:id="rId44"/>
    <p:sldId id="385" r:id="rId45"/>
    <p:sldId id="384" r:id="rId46"/>
    <p:sldId id="386" r:id="rId47"/>
    <p:sldId id="390" r:id="rId48"/>
    <p:sldId id="269" r:id="rId49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31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B657DE-EEC2-4F4A-842F-76A9232E3189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6E0A4A-179F-4089-9B9C-0AD4E7A5AFD9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CA" b="1"/>
            <a:t>Research</a:t>
          </a:r>
          <a:r>
            <a:rPr lang="en-CA"/>
            <a:t> – student knows themselves best (interest, PSIs applying to, groups involved with, employers) Links &amp; database </a:t>
          </a:r>
          <a:r>
            <a:rPr lang="en-CA">
              <a:latin typeface="News Gothic MT"/>
            </a:rPr>
            <a:t>is a great place to start</a:t>
          </a:r>
          <a:endParaRPr lang="en-US"/>
        </a:p>
      </dgm:t>
    </dgm:pt>
    <dgm:pt modelId="{E6ADCAB6-F1E3-47A8-A912-E4E7FC9B6172}" type="parTrans" cxnId="{9B1E9515-9FF5-4FD2-B401-8807130FB97F}">
      <dgm:prSet/>
      <dgm:spPr/>
      <dgm:t>
        <a:bodyPr/>
        <a:lstStyle/>
        <a:p>
          <a:endParaRPr lang="en-US"/>
        </a:p>
      </dgm:t>
    </dgm:pt>
    <dgm:pt modelId="{0976148E-3C20-42EF-9D2C-AB56B59ACE76}" type="sibTrans" cxnId="{9B1E9515-9FF5-4FD2-B401-8807130FB97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A30142A-C5C4-4E5C-AC69-5099CBE94010}">
      <dgm:prSet/>
      <dgm:spPr/>
      <dgm:t>
        <a:bodyPr/>
        <a:lstStyle/>
        <a:p>
          <a:pPr>
            <a:lnSpc>
              <a:spcPct val="100000"/>
            </a:lnSpc>
          </a:pPr>
          <a:r>
            <a:rPr lang="en-CA"/>
            <a:t>Organize your </a:t>
          </a:r>
          <a:r>
            <a:rPr lang="en-CA" b="1"/>
            <a:t>support network</a:t>
          </a:r>
          <a:r>
            <a:rPr lang="en-CA"/>
            <a:t> - parents, Career Centre staff, teachers, mentors, etc.</a:t>
          </a:r>
          <a:endParaRPr lang="en-US"/>
        </a:p>
      </dgm:t>
    </dgm:pt>
    <dgm:pt modelId="{B92C3B70-85FA-4A10-993A-953B90F8FBE3}" type="parTrans" cxnId="{01B6313A-8BCE-4437-BAB8-75399C3DAC36}">
      <dgm:prSet/>
      <dgm:spPr/>
      <dgm:t>
        <a:bodyPr/>
        <a:lstStyle/>
        <a:p>
          <a:endParaRPr lang="en-US"/>
        </a:p>
      </dgm:t>
    </dgm:pt>
    <dgm:pt modelId="{8E00C482-8768-4D41-964B-0CE508829768}" type="sibTrans" cxnId="{01B6313A-8BCE-4437-BAB8-75399C3DAC3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717B3AB-4E50-49DA-8A79-272F4390EBB5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CA"/>
            <a:t>Get your </a:t>
          </a:r>
          <a:r>
            <a:rPr lang="en-CA" b="1"/>
            <a:t>resume in order, </a:t>
          </a:r>
          <a:r>
            <a:rPr lang="en-CA"/>
            <a:t>including a </a:t>
          </a:r>
          <a:r>
            <a:rPr lang="en-CA">
              <a:latin typeface="News Gothic MT"/>
            </a:rPr>
            <a:t>spreadsheet </a:t>
          </a:r>
          <a:r>
            <a:rPr lang="en-CA"/>
            <a:t>of accomplishments &amp; activities</a:t>
          </a:r>
          <a:endParaRPr lang="en-US"/>
        </a:p>
      </dgm:t>
    </dgm:pt>
    <dgm:pt modelId="{96B563BA-E58D-4806-BF82-E4654D67067A}" type="parTrans" cxnId="{C7D6F3BF-49C9-4BD0-9610-A0C4A0EFE5EB}">
      <dgm:prSet/>
      <dgm:spPr/>
      <dgm:t>
        <a:bodyPr/>
        <a:lstStyle/>
        <a:p>
          <a:endParaRPr lang="en-US"/>
        </a:p>
      </dgm:t>
    </dgm:pt>
    <dgm:pt modelId="{EA40539D-4B80-4791-9140-CD22969699F4}" type="sibTrans" cxnId="{C7D6F3BF-49C9-4BD0-9610-A0C4A0EFE5E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D702942-9097-45D2-BE6E-FA101E5318B9}">
      <dgm:prSet/>
      <dgm:spPr/>
      <dgm:t>
        <a:bodyPr/>
        <a:lstStyle/>
        <a:p>
          <a:pPr>
            <a:lnSpc>
              <a:spcPct val="100000"/>
            </a:lnSpc>
          </a:pPr>
          <a:r>
            <a:rPr lang="en-CA"/>
            <a:t>Identify your </a:t>
          </a:r>
          <a:r>
            <a:rPr lang="en-CA" b="1"/>
            <a:t>references</a:t>
          </a:r>
          <a:r>
            <a:rPr lang="en-CA"/>
            <a:t> early.  Most scholarships require reference letters  - ask early (with scholarship criteria &amp; resume) to give them time to say good things about you</a:t>
          </a:r>
          <a:endParaRPr lang="en-US"/>
        </a:p>
      </dgm:t>
    </dgm:pt>
    <dgm:pt modelId="{1C9B25E9-0457-49BA-A9A5-ED053748620B}" type="parTrans" cxnId="{9EFC6AE2-C7A7-48B0-994C-4E7B23B54255}">
      <dgm:prSet/>
      <dgm:spPr/>
      <dgm:t>
        <a:bodyPr/>
        <a:lstStyle/>
        <a:p>
          <a:endParaRPr lang="en-US"/>
        </a:p>
      </dgm:t>
    </dgm:pt>
    <dgm:pt modelId="{AEB455B4-6EA2-4F25-BC4C-5D17BD3CC111}" type="sibTrans" cxnId="{9EFC6AE2-C7A7-48B0-994C-4E7B23B5425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CA9BEB0-8EDD-4C69-BAAB-B828BD049B07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1"/>
            <a:t>Social Insurance Number</a:t>
          </a:r>
          <a:r>
            <a:rPr lang="en-CA"/>
            <a:t>: Required for many scholarships</a:t>
          </a:r>
          <a:endParaRPr lang="en-US"/>
        </a:p>
      </dgm:t>
    </dgm:pt>
    <dgm:pt modelId="{9D38C221-EFEC-4BA4-9AAE-246996A8BE91}" type="parTrans" cxnId="{7349ED7C-1D03-43B3-8364-3B89E6D0ACB8}">
      <dgm:prSet/>
      <dgm:spPr/>
      <dgm:t>
        <a:bodyPr/>
        <a:lstStyle/>
        <a:p>
          <a:endParaRPr lang="en-US"/>
        </a:p>
      </dgm:t>
    </dgm:pt>
    <dgm:pt modelId="{08753BDE-A1F5-4A60-83E4-38B9F96F6F70}" type="sibTrans" cxnId="{7349ED7C-1D03-43B3-8364-3B89E6D0ACB8}">
      <dgm:prSet/>
      <dgm:spPr/>
      <dgm:t>
        <a:bodyPr/>
        <a:lstStyle/>
        <a:p>
          <a:endParaRPr lang="en-US"/>
        </a:p>
      </dgm:t>
    </dgm:pt>
    <dgm:pt modelId="{7928243C-8DAB-4042-8856-A98E2E5848CB}" type="pres">
      <dgm:prSet presAssocID="{37B657DE-EEC2-4F4A-842F-76A9232E3189}" presName="root" presStyleCnt="0">
        <dgm:presLayoutVars>
          <dgm:dir/>
          <dgm:resizeHandles val="exact"/>
        </dgm:presLayoutVars>
      </dgm:prSet>
      <dgm:spPr/>
    </dgm:pt>
    <dgm:pt modelId="{2214AC00-EC4C-491A-BC6E-A461B8587D45}" type="pres">
      <dgm:prSet presAssocID="{37B657DE-EEC2-4F4A-842F-76A9232E3189}" presName="container" presStyleCnt="0">
        <dgm:presLayoutVars>
          <dgm:dir/>
          <dgm:resizeHandles val="exact"/>
        </dgm:presLayoutVars>
      </dgm:prSet>
      <dgm:spPr/>
    </dgm:pt>
    <dgm:pt modelId="{EF7552E8-FB17-4513-BCEA-9FDAA2BF27F8}" type="pres">
      <dgm:prSet presAssocID="{986E0A4A-179F-4089-9B9C-0AD4E7A5AFD9}" presName="compNode" presStyleCnt="0"/>
      <dgm:spPr/>
    </dgm:pt>
    <dgm:pt modelId="{4D6F65F3-9E9F-4856-9846-A72FD346E16B}" type="pres">
      <dgm:prSet presAssocID="{986E0A4A-179F-4089-9B9C-0AD4E7A5AFD9}" presName="iconBgRect" presStyleLbl="bgShp" presStyleIdx="0" presStyleCnt="5"/>
      <dgm:spPr/>
    </dgm:pt>
    <dgm:pt modelId="{30FB8043-85E4-4A86-9891-838A626D1BFD}" type="pres">
      <dgm:prSet presAssocID="{986E0A4A-179F-4089-9B9C-0AD4E7A5AFD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 Network"/>
        </a:ext>
      </dgm:extLst>
    </dgm:pt>
    <dgm:pt modelId="{C3FE4E8E-01F2-4E1B-A0FA-152925E4BF58}" type="pres">
      <dgm:prSet presAssocID="{986E0A4A-179F-4089-9B9C-0AD4E7A5AFD9}" presName="spaceRect" presStyleCnt="0"/>
      <dgm:spPr/>
    </dgm:pt>
    <dgm:pt modelId="{0159D173-44D4-4E9A-9C7E-C06DEA2290EB}" type="pres">
      <dgm:prSet presAssocID="{986E0A4A-179F-4089-9B9C-0AD4E7A5AFD9}" presName="textRect" presStyleLbl="revTx" presStyleIdx="0" presStyleCnt="5">
        <dgm:presLayoutVars>
          <dgm:chMax val="1"/>
          <dgm:chPref val="1"/>
        </dgm:presLayoutVars>
      </dgm:prSet>
      <dgm:spPr/>
    </dgm:pt>
    <dgm:pt modelId="{6014302D-74A2-44FA-977D-84A3E95C89E6}" type="pres">
      <dgm:prSet presAssocID="{0976148E-3C20-42EF-9D2C-AB56B59ACE76}" presName="sibTrans" presStyleLbl="sibTrans2D1" presStyleIdx="0" presStyleCnt="0"/>
      <dgm:spPr/>
    </dgm:pt>
    <dgm:pt modelId="{619D23E1-1B73-467B-9157-BE24EE48E3D8}" type="pres">
      <dgm:prSet presAssocID="{EA30142A-C5C4-4E5C-AC69-5099CBE94010}" presName="compNode" presStyleCnt="0"/>
      <dgm:spPr/>
    </dgm:pt>
    <dgm:pt modelId="{7C36DA96-D9E8-475E-A1CF-25FE546EF2C6}" type="pres">
      <dgm:prSet presAssocID="{EA30142A-C5C4-4E5C-AC69-5099CBE94010}" presName="iconBgRect" presStyleLbl="bgShp" presStyleIdx="1" presStyleCnt="5"/>
      <dgm:spPr/>
    </dgm:pt>
    <dgm:pt modelId="{EDF1D750-55B6-4E77-83CE-EC3A47186023}" type="pres">
      <dgm:prSet presAssocID="{EA30142A-C5C4-4E5C-AC69-5099CBE9401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9A87CE7F-E015-49E4-9690-D2ADC80145D7}" type="pres">
      <dgm:prSet presAssocID="{EA30142A-C5C4-4E5C-AC69-5099CBE94010}" presName="spaceRect" presStyleCnt="0"/>
      <dgm:spPr/>
    </dgm:pt>
    <dgm:pt modelId="{8A185DA7-EF15-4EDB-8D6A-2B695091D44C}" type="pres">
      <dgm:prSet presAssocID="{EA30142A-C5C4-4E5C-AC69-5099CBE94010}" presName="textRect" presStyleLbl="revTx" presStyleIdx="1" presStyleCnt="5">
        <dgm:presLayoutVars>
          <dgm:chMax val="1"/>
          <dgm:chPref val="1"/>
        </dgm:presLayoutVars>
      </dgm:prSet>
      <dgm:spPr/>
    </dgm:pt>
    <dgm:pt modelId="{82A50FEA-B910-4283-8FFF-74E64D8B9E09}" type="pres">
      <dgm:prSet presAssocID="{8E00C482-8768-4D41-964B-0CE508829768}" presName="sibTrans" presStyleLbl="sibTrans2D1" presStyleIdx="0" presStyleCnt="0"/>
      <dgm:spPr/>
    </dgm:pt>
    <dgm:pt modelId="{9C76FAA5-176D-4DB9-B3D3-80046F00852D}" type="pres">
      <dgm:prSet presAssocID="{0717B3AB-4E50-49DA-8A79-272F4390EBB5}" presName="compNode" presStyleCnt="0"/>
      <dgm:spPr/>
    </dgm:pt>
    <dgm:pt modelId="{FEB079EF-9AAF-4619-B921-4194EEA88BED}" type="pres">
      <dgm:prSet presAssocID="{0717B3AB-4E50-49DA-8A79-272F4390EBB5}" presName="iconBgRect" presStyleLbl="bgShp" presStyleIdx="2" presStyleCnt="5"/>
      <dgm:spPr/>
    </dgm:pt>
    <dgm:pt modelId="{9A99207A-06EB-4BF2-9AD9-67A99EFF8946}" type="pres">
      <dgm:prSet presAssocID="{0717B3AB-4E50-49DA-8A79-272F4390EBB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B9F3B558-CB81-4725-9332-D444C9CF5C6E}" type="pres">
      <dgm:prSet presAssocID="{0717B3AB-4E50-49DA-8A79-272F4390EBB5}" presName="spaceRect" presStyleCnt="0"/>
      <dgm:spPr/>
    </dgm:pt>
    <dgm:pt modelId="{3EB32D70-885F-466F-88BD-6FC3B7A860EC}" type="pres">
      <dgm:prSet presAssocID="{0717B3AB-4E50-49DA-8A79-272F4390EBB5}" presName="textRect" presStyleLbl="revTx" presStyleIdx="2" presStyleCnt="5">
        <dgm:presLayoutVars>
          <dgm:chMax val="1"/>
          <dgm:chPref val="1"/>
        </dgm:presLayoutVars>
      </dgm:prSet>
      <dgm:spPr/>
    </dgm:pt>
    <dgm:pt modelId="{3F9B90F3-EBB4-438F-A796-679F8B31A3F6}" type="pres">
      <dgm:prSet presAssocID="{EA40539D-4B80-4791-9140-CD22969699F4}" presName="sibTrans" presStyleLbl="sibTrans2D1" presStyleIdx="0" presStyleCnt="0"/>
      <dgm:spPr/>
    </dgm:pt>
    <dgm:pt modelId="{47937A44-745B-4030-993D-FB634ACF3AA3}" type="pres">
      <dgm:prSet presAssocID="{0D702942-9097-45D2-BE6E-FA101E5318B9}" presName="compNode" presStyleCnt="0"/>
      <dgm:spPr/>
    </dgm:pt>
    <dgm:pt modelId="{1F1BFCBA-E7E1-4204-A2EA-0EB34BF0BEB1}" type="pres">
      <dgm:prSet presAssocID="{0D702942-9097-45D2-BE6E-FA101E5318B9}" presName="iconBgRect" presStyleLbl="bgShp" presStyleIdx="3" presStyleCnt="5"/>
      <dgm:spPr/>
    </dgm:pt>
    <dgm:pt modelId="{FBC07C25-2EAF-4993-A05C-0A44296733AD}" type="pres">
      <dgm:prSet presAssocID="{0D702942-9097-45D2-BE6E-FA101E5318B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03706387-B757-4D83-955D-295C280F44D6}" type="pres">
      <dgm:prSet presAssocID="{0D702942-9097-45D2-BE6E-FA101E5318B9}" presName="spaceRect" presStyleCnt="0"/>
      <dgm:spPr/>
    </dgm:pt>
    <dgm:pt modelId="{C30833FF-2B5F-42D3-B6EC-CF4D6629F1CA}" type="pres">
      <dgm:prSet presAssocID="{0D702942-9097-45D2-BE6E-FA101E5318B9}" presName="textRect" presStyleLbl="revTx" presStyleIdx="3" presStyleCnt="5">
        <dgm:presLayoutVars>
          <dgm:chMax val="1"/>
          <dgm:chPref val="1"/>
        </dgm:presLayoutVars>
      </dgm:prSet>
      <dgm:spPr/>
    </dgm:pt>
    <dgm:pt modelId="{CA863425-E780-4FC7-89E6-D86169B7B6BB}" type="pres">
      <dgm:prSet presAssocID="{AEB455B4-6EA2-4F25-BC4C-5D17BD3CC111}" presName="sibTrans" presStyleLbl="sibTrans2D1" presStyleIdx="0" presStyleCnt="0"/>
      <dgm:spPr/>
    </dgm:pt>
    <dgm:pt modelId="{5564502D-245B-4A1C-BAD9-5C23787BA360}" type="pres">
      <dgm:prSet presAssocID="{8CA9BEB0-8EDD-4C69-BAAB-B828BD049B07}" presName="compNode" presStyleCnt="0"/>
      <dgm:spPr/>
    </dgm:pt>
    <dgm:pt modelId="{C719010F-F322-49A8-88BE-F68244306FF6}" type="pres">
      <dgm:prSet presAssocID="{8CA9BEB0-8EDD-4C69-BAAB-B828BD049B07}" presName="iconBgRect" presStyleLbl="bgShp" presStyleIdx="4" presStyleCnt="5"/>
      <dgm:spPr/>
    </dgm:pt>
    <dgm:pt modelId="{31AD0DB4-7761-45F3-ABDF-41D4497DED79}" type="pres">
      <dgm:prSet presAssocID="{8CA9BEB0-8EDD-4C69-BAAB-B828BD049B0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0026F834-5BB8-4D44-9781-A777F03838CE}" type="pres">
      <dgm:prSet presAssocID="{8CA9BEB0-8EDD-4C69-BAAB-B828BD049B07}" presName="spaceRect" presStyleCnt="0"/>
      <dgm:spPr/>
    </dgm:pt>
    <dgm:pt modelId="{4419B681-40AF-4A22-B123-3A755324C409}" type="pres">
      <dgm:prSet presAssocID="{8CA9BEB0-8EDD-4C69-BAAB-B828BD049B07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3875BB05-DD4E-493F-BB6E-D1A96F8E6956}" type="presOf" srcId="{8CA9BEB0-8EDD-4C69-BAAB-B828BD049B07}" destId="{4419B681-40AF-4A22-B123-3A755324C409}" srcOrd="0" destOrd="0" presId="urn:microsoft.com/office/officeart/2018/2/layout/IconCircleList"/>
    <dgm:cxn modelId="{227F2A0F-82B1-4FD2-B437-A6418E52AE8C}" type="presOf" srcId="{EA30142A-C5C4-4E5C-AC69-5099CBE94010}" destId="{8A185DA7-EF15-4EDB-8D6A-2B695091D44C}" srcOrd="0" destOrd="0" presId="urn:microsoft.com/office/officeart/2018/2/layout/IconCircleList"/>
    <dgm:cxn modelId="{9B1E9515-9FF5-4FD2-B401-8807130FB97F}" srcId="{37B657DE-EEC2-4F4A-842F-76A9232E3189}" destId="{986E0A4A-179F-4089-9B9C-0AD4E7A5AFD9}" srcOrd="0" destOrd="0" parTransId="{E6ADCAB6-F1E3-47A8-A912-E4E7FC9B6172}" sibTransId="{0976148E-3C20-42EF-9D2C-AB56B59ACE76}"/>
    <dgm:cxn modelId="{8598751D-1240-4135-BBEB-51752D58B20C}" type="presOf" srcId="{AEB455B4-6EA2-4F25-BC4C-5D17BD3CC111}" destId="{CA863425-E780-4FC7-89E6-D86169B7B6BB}" srcOrd="0" destOrd="0" presId="urn:microsoft.com/office/officeart/2018/2/layout/IconCircleList"/>
    <dgm:cxn modelId="{ACC02235-A12E-4095-B9A1-1FB67B924365}" type="presOf" srcId="{986E0A4A-179F-4089-9B9C-0AD4E7A5AFD9}" destId="{0159D173-44D4-4E9A-9C7E-C06DEA2290EB}" srcOrd="0" destOrd="0" presId="urn:microsoft.com/office/officeart/2018/2/layout/IconCircleList"/>
    <dgm:cxn modelId="{01B6313A-8BCE-4437-BAB8-75399C3DAC36}" srcId="{37B657DE-EEC2-4F4A-842F-76A9232E3189}" destId="{EA30142A-C5C4-4E5C-AC69-5099CBE94010}" srcOrd="1" destOrd="0" parTransId="{B92C3B70-85FA-4A10-993A-953B90F8FBE3}" sibTransId="{8E00C482-8768-4D41-964B-0CE508829768}"/>
    <dgm:cxn modelId="{3795B262-0B78-4B09-BE2B-98BAA30A3AF5}" type="presOf" srcId="{EA40539D-4B80-4791-9140-CD22969699F4}" destId="{3F9B90F3-EBB4-438F-A796-679F8B31A3F6}" srcOrd="0" destOrd="0" presId="urn:microsoft.com/office/officeart/2018/2/layout/IconCircleList"/>
    <dgm:cxn modelId="{E18D0844-DBBB-489E-848B-31835DBF2CD3}" type="presOf" srcId="{37B657DE-EEC2-4F4A-842F-76A9232E3189}" destId="{7928243C-8DAB-4042-8856-A98E2E5848CB}" srcOrd="0" destOrd="0" presId="urn:microsoft.com/office/officeart/2018/2/layout/IconCircleList"/>
    <dgm:cxn modelId="{3074A749-5A9B-4A2C-A431-3D19C91985BD}" type="presOf" srcId="{0D702942-9097-45D2-BE6E-FA101E5318B9}" destId="{C30833FF-2B5F-42D3-B6EC-CF4D6629F1CA}" srcOrd="0" destOrd="0" presId="urn:microsoft.com/office/officeart/2018/2/layout/IconCircleList"/>
    <dgm:cxn modelId="{7349ED7C-1D03-43B3-8364-3B89E6D0ACB8}" srcId="{37B657DE-EEC2-4F4A-842F-76A9232E3189}" destId="{8CA9BEB0-8EDD-4C69-BAAB-B828BD049B07}" srcOrd="4" destOrd="0" parTransId="{9D38C221-EFEC-4BA4-9AAE-246996A8BE91}" sibTransId="{08753BDE-A1F5-4A60-83E4-38B9F96F6F70}"/>
    <dgm:cxn modelId="{8CCB999A-B959-412C-98DF-08AD69C8834B}" type="presOf" srcId="{0717B3AB-4E50-49DA-8A79-272F4390EBB5}" destId="{3EB32D70-885F-466F-88BD-6FC3B7A860EC}" srcOrd="0" destOrd="0" presId="urn:microsoft.com/office/officeart/2018/2/layout/IconCircleList"/>
    <dgm:cxn modelId="{C7D6F3BF-49C9-4BD0-9610-A0C4A0EFE5EB}" srcId="{37B657DE-EEC2-4F4A-842F-76A9232E3189}" destId="{0717B3AB-4E50-49DA-8A79-272F4390EBB5}" srcOrd="2" destOrd="0" parTransId="{96B563BA-E58D-4806-BF82-E4654D67067A}" sibTransId="{EA40539D-4B80-4791-9140-CD22969699F4}"/>
    <dgm:cxn modelId="{9EFC6AE2-C7A7-48B0-994C-4E7B23B54255}" srcId="{37B657DE-EEC2-4F4A-842F-76A9232E3189}" destId="{0D702942-9097-45D2-BE6E-FA101E5318B9}" srcOrd="3" destOrd="0" parTransId="{1C9B25E9-0457-49BA-A9A5-ED053748620B}" sibTransId="{AEB455B4-6EA2-4F25-BC4C-5D17BD3CC111}"/>
    <dgm:cxn modelId="{4912A9FD-DBE6-4646-9432-B5177FE15623}" type="presOf" srcId="{0976148E-3C20-42EF-9D2C-AB56B59ACE76}" destId="{6014302D-74A2-44FA-977D-84A3E95C89E6}" srcOrd="0" destOrd="0" presId="urn:microsoft.com/office/officeart/2018/2/layout/IconCircleList"/>
    <dgm:cxn modelId="{9CC2F7FD-EC64-4426-B914-684C42A6C4C7}" type="presOf" srcId="{8E00C482-8768-4D41-964B-0CE508829768}" destId="{82A50FEA-B910-4283-8FFF-74E64D8B9E09}" srcOrd="0" destOrd="0" presId="urn:microsoft.com/office/officeart/2018/2/layout/IconCircleList"/>
    <dgm:cxn modelId="{C1D3A0C9-861C-4775-8F7B-D594383F7D09}" type="presParOf" srcId="{7928243C-8DAB-4042-8856-A98E2E5848CB}" destId="{2214AC00-EC4C-491A-BC6E-A461B8587D45}" srcOrd="0" destOrd="0" presId="urn:microsoft.com/office/officeart/2018/2/layout/IconCircleList"/>
    <dgm:cxn modelId="{9597E3BF-4C48-4FB4-A36A-9895CA79C7AF}" type="presParOf" srcId="{2214AC00-EC4C-491A-BC6E-A461B8587D45}" destId="{EF7552E8-FB17-4513-BCEA-9FDAA2BF27F8}" srcOrd="0" destOrd="0" presId="urn:microsoft.com/office/officeart/2018/2/layout/IconCircleList"/>
    <dgm:cxn modelId="{F05E7359-321B-4C30-AD99-C3DB67E0E6F4}" type="presParOf" srcId="{EF7552E8-FB17-4513-BCEA-9FDAA2BF27F8}" destId="{4D6F65F3-9E9F-4856-9846-A72FD346E16B}" srcOrd="0" destOrd="0" presId="urn:microsoft.com/office/officeart/2018/2/layout/IconCircleList"/>
    <dgm:cxn modelId="{B36F8BD9-4C28-4761-82D5-FB07C0A10037}" type="presParOf" srcId="{EF7552E8-FB17-4513-BCEA-9FDAA2BF27F8}" destId="{30FB8043-85E4-4A86-9891-838A626D1BFD}" srcOrd="1" destOrd="0" presId="urn:microsoft.com/office/officeart/2018/2/layout/IconCircleList"/>
    <dgm:cxn modelId="{CFF9685C-7D90-46BD-B5FD-DB9A3360C141}" type="presParOf" srcId="{EF7552E8-FB17-4513-BCEA-9FDAA2BF27F8}" destId="{C3FE4E8E-01F2-4E1B-A0FA-152925E4BF58}" srcOrd="2" destOrd="0" presId="urn:microsoft.com/office/officeart/2018/2/layout/IconCircleList"/>
    <dgm:cxn modelId="{AD5EC937-8EE0-428A-85EC-8EB4AC050CF9}" type="presParOf" srcId="{EF7552E8-FB17-4513-BCEA-9FDAA2BF27F8}" destId="{0159D173-44D4-4E9A-9C7E-C06DEA2290EB}" srcOrd="3" destOrd="0" presId="urn:microsoft.com/office/officeart/2018/2/layout/IconCircleList"/>
    <dgm:cxn modelId="{09D7F93A-5DCD-4CDF-89A0-9915276FB709}" type="presParOf" srcId="{2214AC00-EC4C-491A-BC6E-A461B8587D45}" destId="{6014302D-74A2-44FA-977D-84A3E95C89E6}" srcOrd="1" destOrd="0" presId="urn:microsoft.com/office/officeart/2018/2/layout/IconCircleList"/>
    <dgm:cxn modelId="{FAB493B9-8026-4B94-9624-EAA8D2640917}" type="presParOf" srcId="{2214AC00-EC4C-491A-BC6E-A461B8587D45}" destId="{619D23E1-1B73-467B-9157-BE24EE48E3D8}" srcOrd="2" destOrd="0" presId="urn:microsoft.com/office/officeart/2018/2/layout/IconCircleList"/>
    <dgm:cxn modelId="{48FA3785-9769-4A94-AE42-7C6FA0C3F850}" type="presParOf" srcId="{619D23E1-1B73-467B-9157-BE24EE48E3D8}" destId="{7C36DA96-D9E8-475E-A1CF-25FE546EF2C6}" srcOrd="0" destOrd="0" presId="urn:microsoft.com/office/officeart/2018/2/layout/IconCircleList"/>
    <dgm:cxn modelId="{A15470DA-F401-4FBE-BAAE-ED65673B68C8}" type="presParOf" srcId="{619D23E1-1B73-467B-9157-BE24EE48E3D8}" destId="{EDF1D750-55B6-4E77-83CE-EC3A47186023}" srcOrd="1" destOrd="0" presId="urn:microsoft.com/office/officeart/2018/2/layout/IconCircleList"/>
    <dgm:cxn modelId="{CC82791E-64BB-49AC-A987-6514D93E0FCF}" type="presParOf" srcId="{619D23E1-1B73-467B-9157-BE24EE48E3D8}" destId="{9A87CE7F-E015-49E4-9690-D2ADC80145D7}" srcOrd="2" destOrd="0" presId="urn:microsoft.com/office/officeart/2018/2/layout/IconCircleList"/>
    <dgm:cxn modelId="{5967ED4E-FACC-44AE-8306-2C47D3A23ACA}" type="presParOf" srcId="{619D23E1-1B73-467B-9157-BE24EE48E3D8}" destId="{8A185DA7-EF15-4EDB-8D6A-2B695091D44C}" srcOrd="3" destOrd="0" presId="urn:microsoft.com/office/officeart/2018/2/layout/IconCircleList"/>
    <dgm:cxn modelId="{57F233D0-212B-4896-89AD-B8644C3EF397}" type="presParOf" srcId="{2214AC00-EC4C-491A-BC6E-A461B8587D45}" destId="{82A50FEA-B910-4283-8FFF-74E64D8B9E09}" srcOrd="3" destOrd="0" presId="urn:microsoft.com/office/officeart/2018/2/layout/IconCircleList"/>
    <dgm:cxn modelId="{00DCF78B-85B8-4C1C-BA0E-8F794C37833C}" type="presParOf" srcId="{2214AC00-EC4C-491A-BC6E-A461B8587D45}" destId="{9C76FAA5-176D-4DB9-B3D3-80046F00852D}" srcOrd="4" destOrd="0" presId="urn:microsoft.com/office/officeart/2018/2/layout/IconCircleList"/>
    <dgm:cxn modelId="{46148B48-0F28-4E02-B691-019723B726F0}" type="presParOf" srcId="{9C76FAA5-176D-4DB9-B3D3-80046F00852D}" destId="{FEB079EF-9AAF-4619-B921-4194EEA88BED}" srcOrd="0" destOrd="0" presId="urn:microsoft.com/office/officeart/2018/2/layout/IconCircleList"/>
    <dgm:cxn modelId="{7D3E4865-A8E0-4BB4-9419-612A2B6492F8}" type="presParOf" srcId="{9C76FAA5-176D-4DB9-B3D3-80046F00852D}" destId="{9A99207A-06EB-4BF2-9AD9-67A99EFF8946}" srcOrd="1" destOrd="0" presId="urn:microsoft.com/office/officeart/2018/2/layout/IconCircleList"/>
    <dgm:cxn modelId="{FD69C91C-9D54-44E1-8D13-E0BC336389AA}" type="presParOf" srcId="{9C76FAA5-176D-4DB9-B3D3-80046F00852D}" destId="{B9F3B558-CB81-4725-9332-D444C9CF5C6E}" srcOrd="2" destOrd="0" presId="urn:microsoft.com/office/officeart/2018/2/layout/IconCircleList"/>
    <dgm:cxn modelId="{6264D628-95A2-4A7E-88D8-54B07AFDFB46}" type="presParOf" srcId="{9C76FAA5-176D-4DB9-B3D3-80046F00852D}" destId="{3EB32D70-885F-466F-88BD-6FC3B7A860EC}" srcOrd="3" destOrd="0" presId="urn:microsoft.com/office/officeart/2018/2/layout/IconCircleList"/>
    <dgm:cxn modelId="{8FF8BA7F-8BB9-41E5-959B-2456F389B656}" type="presParOf" srcId="{2214AC00-EC4C-491A-BC6E-A461B8587D45}" destId="{3F9B90F3-EBB4-438F-A796-679F8B31A3F6}" srcOrd="5" destOrd="0" presId="urn:microsoft.com/office/officeart/2018/2/layout/IconCircleList"/>
    <dgm:cxn modelId="{9B1C771D-FEDC-4B30-B94B-7BEC6242196B}" type="presParOf" srcId="{2214AC00-EC4C-491A-BC6E-A461B8587D45}" destId="{47937A44-745B-4030-993D-FB634ACF3AA3}" srcOrd="6" destOrd="0" presId="urn:microsoft.com/office/officeart/2018/2/layout/IconCircleList"/>
    <dgm:cxn modelId="{8A7AA52B-FEF6-4543-87E1-F34D2C18F6BB}" type="presParOf" srcId="{47937A44-745B-4030-993D-FB634ACF3AA3}" destId="{1F1BFCBA-E7E1-4204-A2EA-0EB34BF0BEB1}" srcOrd="0" destOrd="0" presId="urn:microsoft.com/office/officeart/2018/2/layout/IconCircleList"/>
    <dgm:cxn modelId="{5D6A72D0-EB86-4507-A7DF-E96EBF20BF78}" type="presParOf" srcId="{47937A44-745B-4030-993D-FB634ACF3AA3}" destId="{FBC07C25-2EAF-4993-A05C-0A44296733AD}" srcOrd="1" destOrd="0" presId="urn:microsoft.com/office/officeart/2018/2/layout/IconCircleList"/>
    <dgm:cxn modelId="{C338EDF9-D98E-4205-B91E-5EE4AA0AC2AF}" type="presParOf" srcId="{47937A44-745B-4030-993D-FB634ACF3AA3}" destId="{03706387-B757-4D83-955D-295C280F44D6}" srcOrd="2" destOrd="0" presId="urn:microsoft.com/office/officeart/2018/2/layout/IconCircleList"/>
    <dgm:cxn modelId="{79F15363-4BD9-485F-BB8C-21D504941E40}" type="presParOf" srcId="{47937A44-745B-4030-993D-FB634ACF3AA3}" destId="{C30833FF-2B5F-42D3-B6EC-CF4D6629F1CA}" srcOrd="3" destOrd="0" presId="urn:microsoft.com/office/officeart/2018/2/layout/IconCircleList"/>
    <dgm:cxn modelId="{A353CA10-FFCE-409F-959F-349791E0B3F9}" type="presParOf" srcId="{2214AC00-EC4C-491A-BC6E-A461B8587D45}" destId="{CA863425-E780-4FC7-89E6-D86169B7B6BB}" srcOrd="7" destOrd="0" presId="urn:microsoft.com/office/officeart/2018/2/layout/IconCircleList"/>
    <dgm:cxn modelId="{3E8B35D5-EA7B-4435-AC2B-5841BD6C68BE}" type="presParOf" srcId="{2214AC00-EC4C-491A-BC6E-A461B8587D45}" destId="{5564502D-245B-4A1C-BAD9-5C23787BA360}" srcOrd="8" destOrd="0" presId="urn:microsoft.com/office/officeart/2018/2/layout/IconCircleList"/>
    <dgm:cxn modelId="{4AFCD44F-2FDD-40DF-8A35-97C28FA9117E}" type="presParOf" srcId="{5564502D-245B-4A1C-BAD9-5C23787BA360}" destId="{C719010F-F322-49A8-88BE-F68244306FF6}" srcOrd="0" destOrd="0" presId="urn:microsoft.com/office/officeart/2018/2/layout/IconCircleList"/>
    <dgm:cxn modelId="{C495DAE1-1038-4050-B4D4-3343721A5C48}" type="presParOf" srcId="{5564502D-245B-4A1C-BAD9-5C23787BA360}" destId="{31AD0DB4-7761-45F3-ABDF-41D4497DED79}" srcOrd="1" destOrd="0" presId="urn:microsoft.com/office/officeart/2018/2/layout/IconCircleList"/>
    <dgm:cxn modelId="{9B0C21D7-0F25-42C6-98F8-62D05E887770}" type="presParOf" srcId="{5564502D-245B-4A1C-BAD9-5C23787BA360}" destId="{0026F834-5BB8-4D44-9781-A777F03838CE}" srcOrd="2" destOrd="0" presId="urn:microsoft.com/office/officeart/2018/2/layout/IconCircleList"/>
    <dgm:cxn modelId="{9DB878A1-93EB-4CD3-A203-2818D0FB4ED0}" type="presParOf" srcId="{5564502D-245B-4A1C-BAD9-5C23787BA360}" destId="{4419B681-40AF-4A22-B123-3A755324C40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F65F3-9E9F-4856-9846-A72FD346E16B}">
      <dsp:nvSpPr>
        <dsp:cNvPr id="0" name=""/>
        <dsp:cNvSpPr/>
      </dsp:nvSpPr>
      <dsp:spPr>
        <a:xfrm>
          <a:off x="570592" y="62892"/>
          <a:ext cx="913619" cy="91361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FB8043-85E4-4A86-9891-838A626D1BFD}">
      <dsp:nvSpPr>
        <dsp:cNvPr id="0" name=""/>
        <dsp:cNvSpPr/>
      </dsp:nvSpPr>
      <dsp:spPr>
        <a:xfrm>
          <a:off x="762452" y="254752"/>
          <a:ext cx="529899" cy="5298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9D173-44D4-4E9A-9C7E-C06DEA2290EB}">
      <dsp:nvSpPr>
        <dsp:cNvPr id="0" name=""/>
        <dsp:cNvSpPr/>
      </dsp:nvSpPr>
      <dsp:spPr>
        <a:xfrm>
          <a:off x="1679987" y="62892"/>
          <a:ext cx="2153531" cy="91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b="1" kern="1200"/>
            <a:t>Research</a:t>
          </a:r>
          <a:r>
            <a:rPr lang="en-CA" sz="1100" kern="1200"/>
            <a:t> – student knows themselves best (interest, PSIs applying to, groups involved with, employers) Links &amp; database </a:t>
          </a:r>
          <a:r>
            <a:rPr lang="en-CA" sz="1100" kern="1200">
              <a:latin typeface="News Gothic MT"/>
            </a:rPr>
            <a:t>is a great place to start</a:t>
          </a:r>
          <a:endParaRPr lang="en-US" sz="1100" kern="1200"/>
        </a:p>
      </dsp:txBody>
      <dsp:txXfrm>
        <a:off x="1679987" y="62892"/>
        <a:ext cx="2153531" cy="913619"/>
      </dsp:txXfrm>
    </dsp:sp>
    <dsp:sp modelId="{7C36DA96-D9E8-475E-A1CF-25FE546EF2C6}">
      <dsp:nvSpPr>
        <dsp:cNvPr id="0" name=""/>
        <dsp:cNvSpPr/>
      </dsp:nvSpPr>
      <dsp:spPr>
        <a:xfrm>
          <a:off x="4208755" y="62892"/>
          <a:ext cx="913619" cy="91361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1D750-55B6-4E77-83CE-EC3A47186023}">
      <dsp:nvSpPr>
        <dsp:cNvPr id="0" name=""/>
        <dsp:cNvSpPr/>
      </dsp:nvSpPr>
      <dsp:spPr>
        <a:xfrm>
          <a:off x="4400615" y="254752"/>
          <a:ext cx="529899" cy="5298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185DA7-EF15-4EDB-8D6A-2B695091D44C}">
      <dsp:nvSpPr>
        <dsp:cNvPr id="0" name=""/>
        <dsp:cNvSpPr/>
      </dsp:nvSpPr>
      <dsp:spPr>
        <a:xfrm>
          <a:off x="5318150" y="62892"/>
          <a:ext cx="2153531" cy="91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/>
            <a:t>Organize your </a:t>
          </a:r>
          <a:r>
            <a:rPr lang="en-CA" sz="1100" b="1" kern="1200"/>
            <a:t>support network</a:t>
          </a:r>
          <a:r>
            <a:rPr lang="en-CA" sz="1100" kern="1200"/>
            <a:t> - parents, Career Centre staff, teachers, mentors, etc.</a:t>
          </a:r>
          <a:endParaRPr lang="en-US" sz="1100" kern="1200"/>
        </a:p>
      </dsp:txBody>
      <dsp:txXfrm>
        <a:off x="5318150" y="62892"/>
        <a:ext cx="2153531" cy="913619"/>
      </dsp:txXfrm>
    </dsp:sp>
    <dsp:sp modelId="{FEB079EF-9AAF-4619-B921-4194EEA88BED}">
      <dsp:nvSpPr>
        <dsp:cNvPr id="0" name=""/>
        <dsp:cNvSpPr/>
      </dsp:nvSpPr>
      <dsp:spPr>
        <a:xfrm>
          <a:off x="570592" y="1714890"/>
          <a:ext cx="913619" cy="91361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9207A-06EB-4BF2-9AD9-67A99EFF8946}">
      <dsp:nvSpPr>
        <dsp:cNvPr id="0" name=""/>
        <dsp:cNvSpPr/>
      </dsp:nvSpPr>
      <dsp:spPr>
        <a:xfrm>
          <a:off x="762452" y="1906750"/>
          <a:ext cx="529899" cy="5298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32D70-885F-466F-88BD-6FC3B7A860EC}">
      <dsp:nvSpPr>
        <dsp:cNvPr id="0" name=""/>
        <dsp:cNvSpPr/>
      </dsp:nvSpPr>
      <dsp:spPr>
        <a:xfrm>
          <a:off x="1679987" y="1714890"/>
          <a:ext cx="2153531" cy="91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/>
            <a:t>Get your </a:t>
          </a:r>
          <a:r>
            <a:rPr lang="en-CA" sz="1100" b="1" kern="1200"/>
            <a:t>resume in order, </a:t>
          </a:r>
          <a:r>
            <a:rPr lang="en-CA" sz="1100" kern="1200"/>
            <a:t>including a </a:t>
          </a:r>
          <a:r>
            <a:rPr lang="en-CA" sz="1100" kern="1200">
              <a:latin typeface="News Gothic MT"/>
            </a:rPr>
            <a:t>spreadsheet </a:t>
          </a:r>
          <a:r>
            <a:rPr lang="en-CA" sz="1100" kern="1200"/>
            <a:t>of accomplishments &amp; activities</a:t>
          </a:r>
          <a:endParaRPr lang="en-US" sz="1100" kern="1200"/>
        </a:p>
      </dsp:txBody>
      <dsp:txXfrm>
        <a:off x="1679987" y="1714890"/>
        <a:ext cx="2153531" cy="913619"/>
      </dsp:txXfrm>
    </dsp:sp>
    <dsp:sp modelId="{1F1BFCBA-E7E1-4204-A2EA-0EB34BF0BEB1}">
      <dsp:nvSpPr>
        <dsp:cNvPr id="0" name=""/>
        <dsp:cNvSpPr/>
      </dsp:nvSpPr>
      <dsp:spPr>
        <a:xfrm>
          <a:off x="4208755" y="1714890"/>
          <a:ext cx="913619" cy="91361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C07C25-2EAF-4993-A05C-0A44296733AD}">
      <dsp:nvSpPr>
        <dsp:cNvPr id="0" name=""/>
        <dsp:cNvSpPr/>
      </dsp:nvSpPr>
      <dsp:spPr>
        <a:xfrm>
          <a:off x="4400615" y="1906750"/>
          <a:ext cx="529899" cy="5298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0833FF-2B5F-42D3-B6EC-CF4D6629F1CA}">
      <dsp:nvSpPr>
        <dsp:cNvPr id="0" name=""/>
        <dsp:cNvSpPr/>
      </dsp:nvSpPr>
      <dsp:spPr>
        <a:xfrm>
          <a:off x="5318150" y="1714890"/>
          <a:ext cx="2153531" cy="91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kern="1200"/>
            <a:t>Identify your </a:t>
          </a:r>
          <a:r>
            <a:rPr lang="en-CA" sz="1100" b="1" kern="1200"/>
            <a:t>references</a:t>
          </a:r>
          <a:r>
            <a:rPr lang="en-CA" sz="1100" kern="1200"/>
            <a:t> early.  Most scholarships require reference letters  - ask early (with scholarship criteria &amp; resume) to give them time to say good things about you</a:t>
          </a:r>
          <a:endParaRPr lang="en-US" sz="1100" kern="1200"/>
        </a:p>
      </dsp:txBody>
      <dsp:txXfrm>
        <a:off x="5318150" y="1714890"/>
        <a:ext cx="2153531" cy="913619"/>
      </dsp:txXfrm>
    </dsp:sp>
    <dsp:sp modelId="{C719010F-F322-49A8-88BE-F68244306FF6}">
      <dsp:nvSpPr>
        <dsp:cNvPr id="0" name=""/>
        <dsp:cNvSpPr/>
      </dsp:nvSpPr>
      <dsp:spPr>
        <a:xfrm>
          <a:off x="570592" y="3366887"/>
          <a:ext cx="913619" cy="91361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AD0DB4-7761-45F3-ABDF-41D4497DED79}">
      <dsp:nvSpPr>
        <dsp:cNvPr id="0" name=""/>
        <dsp:cNvSpPr/>
      </dsp:nvSpPr>
      <dsp:spPr>
        <a:xfrm>
          <a:off x="762452" y="3558747"/>
          <a:ext cx="529899" cy="52989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19B681-40AF-4A22-B123-3A755324C409}">
      <dsp:nvSpPr>
        <dsp:cNvPr id="0" name=""/>
        <dsp:cNvSpPr/>
      </dsp:nvSpPr>
      <dsp:spPr>
        <a:xfrm>
          <a:off x="1679987" y="3366887"/>
          <a:ext cx="2153531" cy="9136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100" b="1" kern="1200"/>
            <a:t>Social Insurance Number</a:t>
          </a:r>
          <a:r>
            <a:rPr lang="en-CA" sz="1100" kern="1200"/>
            <a:t>: Required for many scholarships</a:t>
          </a:r>
          <a:endParaRPr lang="en-US" sz="1100" kern="1200"/>
        </a:p>
      </dsp:txBody>
      <dsp:txXfrm>
        <a:off x="1679987" y="3366887"/>
        <a:ext cx="2153531" cy="9136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C91AA1E-A0B5-490D-9378-EFC29AC739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C8A1439-2C95-45E9-B540-B421B417F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>
                <a:latin typeface="Tahoma" panose="020B0604030504040204" pitchFamily="34" charset="0"/>
              </a:rPr>
              <a:t>Grade 12 Parent Night Oct 1 2009</a:t>
            </a:r>
          </a:p>
        </p:txBody>
      </p:sp>
      <p:sp>
        <p:nvSpPr>
          <p:cNvPr id="2969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BF9F339-766B-48BF-9385-96EEB7E0A425}" type="slidenum">
              <a:rPr lang="en-US" altLang="en-US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8A1439-2C95-45E9-B540-B421B417F87D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219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8A1439-2C95-45E9-B540-B421B417F87D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51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28738" y="1295400"/>
            <a:ext cx="6486525" cy="3152775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  <a:effectLst>
            <a:outerShdw blurRad="63500" sx="100500" sy="1005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2000"/>
              </a:spcBef>
              <a:buClr>
                <a:srgbClr val="6FB7D7"/>
              </a:buClr>
              <a:buSzPct val="110000"/>
              <a:buFont typeface="Wingdings 2" panose="05020102010507070707" pitchFamily="18" charset="2"/>
              <a:buNone/>
              <a:defRPr/>
            </a:pPr>
            <a:endParaRPr lang="en-US" altLang="en-US" sz="3200">
              <a:solidFill>
                <a:srgbClr val="595959"/>
              </a:solidFill>
              <a:latin typeface="News Gothic MT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164DC-4CB1-4632-B85A-4EA57D8F6D6E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609607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FF63A-CD3F-4E2F-99D9-4A4E9D858888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87562513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072B8-3C77-4B5B-9DEB-E205E4DF04D6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90317272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2B93A-DD0D-4B4E-9C36-F01C66A41906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9053575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D726594-28C5-49BB-9650-C73FEF412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887" y="531795"/>
            <a:ext cx="7001035" cy="5647765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5EFF00-F523-47FB-8C8D-C3E3D048EC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0405" y="1315122"/>
            <a:ext cx="4572000" cy="403412"/>
          </a:xfrm>
        </p:spPr>
        <p:txBody>
          <a:bodyPr/>
          <a:lstStyle>
            <a:lvl1pPr algn="ctr">
              <a:defRPr sz="1765"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388A6B-2E80-4B02-967B-5F07FF5FDA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8182" y="2840019"/>
            <a:ext cx="4987636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E09718B-46DA-4611-8060-44868BFC15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78182" y="3388659"/>
            <a:ext cx="4987636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34E8D9F-9026-46FD-B26A-590CF532AF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8182" y="3945367"/>
            <a:ext cx="4987636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1009B24-6BCC-481A-B6A9-57963FAAF4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78182" y="4477870"/>
            <a:ext cx="4987636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75874D6-993B-4386-9814-8A9B2CE7A5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78182" y="5042647"/>
            <a:ext cx="4987636" cy="403412"/>
          </a:xfrm>
        </p:spPr>
        <p:txBody>
          <a:bodyPr>
            <a:noAutofit/>
          </a:bodyPr>
          <a:lstStyle>
            <a:lvl1pPr algn="ctr">
              <a:defRPr sz="2118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D9018A6-EC8E-46FC-A247-2D203FAFBBC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74548" y="2435678"/>
            <a:ext cx="4292638" cy="173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82EAE9-C244-4B7C-83DA-D78945255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0403" y="1749878"/>
            <a:ext cx="4572001" cy="654456"/>
          </a:xfrm>
        </p:spPr>
        <p:txBody>
          <a:bodyPr>
            <a:normAutofit/>
          </a:bodyPr>
          <a:lstStyle>
            <a:lvl1pPr algn="ctr">
              <a:defRPr sz="4236"/>
            </a:lvl1pPr>
          </a:lstStyle>
          <a:p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73457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31">
          <p15:clr>
            <a:srgbClr val="FBAE40"/>
          </p15:clr>
        </p15:guide>
        <p15:guide id="2" orient="horz" pos="127">
          <p15:clr>
            <a:srgbClr val="FBAE40"/>
          </p15:clr>
        </p15:guide>
        <p15:guide id="3" pos="5629">
          <p15:clr>
            <a:srgbClr val="FBAE40"/>
          </p15:clr>
        </p15:guide>
        <p15:guide id="4" orient="horz" pos="419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DDCBAAD-D626-9403-AD78-51515C83C698}"/>
              </a:ext>
            </a:extLst>
          </p:cNvPr>
          <p:cNvSpPr/>
          <p:nvPr userDrawn="1"/>
        </p:nvSpPr>
        <p:spPr>
          <a:xfrm>
            <a:off x="0" y="6136"/>
            <a:ext cx="9144000" cy="5598589"/>
          </a:xfrm>
          <a:prstGeom prst="rect">
            <a:avLst/>
          </a:prstGeom>
          <a:solidFill>
            <a:srgbClr val="4522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0DDD2B-2623-0650-1728-5E07419DFF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" y="1128498"/>
            <a:ext cx="5174637" cy="2352528"/>
          </a:xfrm>
        </p:spPr>
        <p:txBody>
          <a:bodyPr anchor="b">
            <a:normAutofit/>
          </a:bodyPr>
          <a:lstStyle>
            <a:lvl1pPr algn="l">
              <a:defRPr sz="31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F71DAD-752D-F601-D3ED-6AAC53812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602038"/>
            <a:ext cx="5174637" cy="107791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EE68C29-0903-BFB8-4C42-67B0702315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E56F71A-F36A-6F08-5F39-2DB0CDF5CC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13F22BB5-78CB-E7C1-D85E-5C0F1C35D4DC}"/>
              </a:ext>
            </a:extLst>
          </p:cNvPr>
          <p:cNvSpPr/>
          <p:nvPr userDrawn="1"/>
        </p:nvSpPr>
        <p:spPr>
          <a:xfrm>
            <a:off x="5571534" y="542334"/>
            <a:ext cx="1045254" cy="139367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D567E7-D86A-9E73-C107-D06F8291742C}"/>
              </a:ext>
            </a:extLst>
          </p:cNvPr>
          <p:cNvSpPr/>
          <p:nvPr userDrawn="1"/>
        </p:nvSpPr>
        <p:spPr>
          <a:xfrm>
            <a:off x="7137838" y="3112177"/>
            <a:ext cx="1659320" cy="2212426"/>
          </a:xfrm>
          <a:prstGeom prst="ellipse">
            <a:avLst/>
          </a:prstGeom>
          <a:gradFill>
            <a:gsLst>
              <a:gs pos="35000">
                <a:srgbClr val="AAC214"/>
              </a:gs>
              <a:gs pos="85000">
                <a:srgbClr val="4FB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5504056-B404-B041-C51D-2535988393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49566" y="1122364"/>
            <a:ext cx="2165747" cy="3557587"/>
          </a:xfrm>
          <a:prstGeom prst="roundRect">
            <a:avLst>
              <a:gd name="adj" fmla="val 7276"/>
            </a:avLst>
          </a:prstGeo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7161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9A8D64-FEE5-2370-5B77-1751C46E4070}"/>
              </a:ext>
            </a:extLst>
          </p:cNvPr>
          <p:cNvSpPr/>
          <p:nvPr userDrawn="1"/>
        </p:nvSpPr>
        <p:spPr>
          <a:xfrm>
            <a:off x="0" y="6136"/>
            <a:ext cx="9144000" cy="5598589"/>
          </a:xfrm>
          <a:prstGeom prst="rect">
            <a:avLst/>
          </a:prstGeom>
          <a:solidFill>
            <a:srgbClr val="4FB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5B9C43-021E-730F-97A8-9965AF9B2D01}"/>
              </a:ext>
            </a:extLst>
          </p:cNvPr>
          <p:cNvSpPr/>
          <p:nvPr userDrawn="1"/>
        </p:nvSpPr>
        <p:spPr>
          <a:xfrm>
            <a:off x="-279049" y="-346841"/>
            <a:ext cx="1480382" cy="197384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E893B6F-29BC-F10E-CF09-D08EDF310C6D}"/>
              </a:ext>
            </a:extLst>
          </p:cNvPr>
          <p:cNvSpPr/>
          <p:nvPr userDrawn="1"/>
        </p:nvSpPr>
        <p:spPr>
          <a:xfrm>
            <a:off x="609945" y="645429"/>
            <a:ext cx="7924110" cy="4320000"/>
          </a:xfrm>
          <a:prstGeom prst="roundRect">
            <a:avLst>
              <a:gd name="adj" fmla="val 71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12AC8D7-36BF-D482-70D1-7F6401EF6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66F2AFD-AFA6-2AA6-BB6F-F52C42C71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EE3C59-67CD-0DFF-AF9C-B05E64809F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939626"/>
            <a:ext cx="7886700" cy="536026"/>
          </a:xfrm>
        </p:spPr>
        <p:txBody>
          <a:bodyPr anchor="t">
            <a:normAutofit/>
          </a:bodyPr>
          <a:lstStyle>
            <a:lvl1pPr algn="ctr">
              <a:defRPr sz="2400" b="1"/>
            </a:lvl1pPr>
          </a:lstStyle>
          <a:p>
            <a:r>
              <a:rPr lang="en-US"/>
              <a:t>ACKNOWLEDGEMENT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87ECA4-418D-4C38-9CD1-1EEBB328EEEA}"/>
              </a:ext>
            </a:extLst>
          </p:cNvPr>
          <p:cNvSpPr/>
          <p:nvPr userDrawn="1"/>
        </p:nvSpPr>
        <p:spPr>
          <a:xfrm>
            <a:off x="7892825" y="3894825"/>
            <a:ext cx="1045254" cy="139367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4FE7B59-3B4A-7E3D-AABA-B06764371A78}"/>
              </a:ext>
            </a:extLst>
          </p:cNvPr>
          <p:cNvSpPr/>
          <p:nvPr userDrawn="1"/>
        </p:nvSpPr>
        <p:spPr>
          <a:xfrm>
            <a:off x="7684286" y="3863133"/>
            <a:ext cx="494691" cy="659588"/>
          </a:xfrm>
          <a:prstGeom prst="ellipse">
            <a:avLst/>
          </a:prstGeom>
          <a:gradFill>
            <a:gsLst>
              <a:gs pos="35000">
                <a:srgbClr val="AAC214"/>
              </a:gs>
              <a:gs pos="84000">
                <a:srgbClr val="4FB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D08A76-80E3-997F-1D84-F848A7480724}"/>
              </a:ext>
            </a:extLst>
          </p:cNvPr>
          <p:cNvSpPr txBox="1"/>
          <p:nvPr userDrawn="1"/>
        </p:nvSpPr>
        <p:spPr>
          <a:xfrm>
            <a:off x="1233044" y="1627002"/>
            <a:ext cx="6659782" cy="14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>
                <a:solidFill>
                  <a:srgbClr val="452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respectfully acknowledge that Surrey Schools resides on the traditional, unceded, and shared territories of Coast Salish peoples: The q̓ic̓əy̓—Katzie, the qʼʷa:n̓ƛʼən̓—Kwantlen and the SEMYOME — Semiahmoo First Nations: the stewards of this land since time immemorial.</a:t>
            </a:r>
          </a:p>
        </p:txBody>
      </p:sp>
    </p:spTree>
    <p:extLst>
      <p:ext uri="{BB962C8B-B14F-4D97-AF65-F5344CB8AC3E}">
        <p14:creationId xmlns:p14="http://schemas.microsoft.com/office/powerpoint/2010/main" val="3546938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-P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DDCBAAD-D626-9403-AD78-51515C83C698}"/>
              </a:ext>
            </a:extLst>
          </p:cNvPr>
          <p:cNvSpPr/>
          <p:nvPr userDrawn="1"/>
        </p:nvSpPr>
        <p:spPr>
          <a:xfrm>
            <a:off x="0" y="5511"/>
            <a:ext cx="9144000" cy="5598589"/>
          </a:xfrm>
          <a:prstGeom prst="rect">
            <a:avLst/>
          </a:prstGeom>
          <a:gradFill>
            <a:gsLst>
              <a:gs pos="35000">
                <a:srgbClr val="FCCA14"/>
              </a:gs>
              <a:gs pos="84000">
                <a:srgbClr val="F59C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3F22BB5-78CB-E7C1-D85E-5C0F1C35D4DC}"/>
              </a:ext>
            </a:extLst>
          </p:cNvPr>
          <p:cNvSpPr/>
          <p:nvPr userDrawn="1"/>
        </p:nvSpPr>
        <p:spPr>
          <a:xfrm>
            <a:off x="628651" y="1128499"/>
            <a:ext cx="666881" cy="889175"/>
          </a:xfrm>
          <a:prstGeom prst="ellipse">
            <a:avLst/>
          </a:prstGeom>
          <a:gradFill>
            <a:gsLst>
              <a:gs pos="35000">
                <a:srgbClr val="4FBCBF"/>
              </a:gs>
              <a:gs pos="85000">
                <a:srgbClr val="AAC21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D567E7-D86A-9E73-C107-D06F8291742C}"/>
              </a:ext>
            </a:extLst>
          </p:cNvPr>
          <p:cNvSpPr/>
          <p:nvPr userDrawn="1"/>
        </p:nvSpPr>
        <p:spPr>
          <a:xfrm>
            <a:off x="-609336" y="1471249"/>
            <a:ext cx="1659320" cy="2212426"/>
          </a:xfrm>
          <a:prstGeom prst="ellipse">
            <a:avLst/>
          </a:prstGeom>
          <a:gradFill>
            <a:gsLst>
              <a:gs pos="37000">
                <a:srgbClr val="4FBCBF"/>
              </a:gs>
              <a:gs pos="85000">
                <a:srgbClr val="45225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0DDD2B-2623-0650-1728-5E07419DFF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0397" y="2017673"/>
            <a:ext cx="5174637" cy="1463353"/>
          </a:xfrm>
        </p:spPr>
        <p:txBody>
          <a:bodyPr anchor="ctr">
            <a:normAutofit/>
          </a:bodyPr>
          <a:lstStyle>
            <a:lvl1pPr algn="l">
              <a:defRPr sz="27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E56F71A-F36A-6F08-5F39-2DB0CDF5CC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A06069-4CF8-6B93-236C-B1F919C591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1075" y="1788753"/>
            <a:ext cx="4981575" cy="431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EE68C29-0903-BFB8-4C42-67B0702315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5DA476-8873-8147-4366-A5F6A09AEB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972" y="2206625"/>
            <a:ext cx="681038" cy="901700"/>
          </a:xfrm>
        </p:spPr>
        <p:txBody>
          <a:bodyPr>
            <a:noAutofit/>
          </a:bodyPr>
          <a:lstStyle>
            <a:lvl1pPr marL="0" indent="0" algn="ctr">
              <a:buNone/>
              <a:defRPr sz="45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2700" b="1">
                <a:solidFill>
                  <a:schemeClr val="bg1"/>
                </a:solidFill>
              </a:defRPr>
            </a:lvl2pPr>
            <a:lvl3pPr marL="685800" indent="0" algn="ctr">
              <a:buNone/>
              <a:defRPr sz="2700" b="1">
                <a:solidFill>
                  <a:schemeClr val="bg1"/>
                </a:solidFill>
              </a:defRPr>
            </a:lvl3pPr>
            <a:lvl4pPr marL="1028700" indent="0" algn="ctr">
              <a:buNone/>
              <a:defRPr sz="2700" b="1">
                <a:solidFill>
                  <a:schemeClr val="bg1"/>
                </a:solidFill>
              </a:defRPr>
            </a:lvl4pPr>
            <a:lvl5pPr marL="1371600" indent="0" algn="ctr"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20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P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DDCBAAD-D626-9403-AD78-51515C83C698}"/>
              </a:ext>
            </a:extLst>
          </p:cNvPr>
          <p:cNvSpPr/>
          <p:nvPr userDrawn="1"/>
        </p:nvSpPr>
        <p:spPr>
          <a:xfrm>
            <a:off x="0" y="5511"/>
            <a:ext cx="9144000" cy="5598589"/>
          </a:xfrm>
          <a:prstGeom prst="rect">
            <a:avLst/>
          </a:prstGeom>
          <a:gradFill>
            <a:gsLst>
              <a:gs pos="35000">
                <a:srgbClr val="AAC214"/>
              </a:gs>
              <a:gs pos="85000">
                <a:srgbClr val="4FB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3F22BB5-78CB-E7C1-D85E-5C0F1C35D4DC}"/>
              </a:ext>
            </a:extLst>
          </p:cNvPr>
          <p:cNvSpPr/>
          <p:nvPr userDrawn="1"/>
        </p:nvSpPr>
        <p:spPr>
          <a:xfrm>
            <a:off x="628651" y="1128499"/>
            <a:ext cx="666881" cy="889175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D567E7-D86A-9E73-C107-D06F8291742C}"/>
              </a:ext>
            </a:extLst>
          </p:cNvPr>
          <p:cNvSpPr/>
          <p:nvPr userDrawn="1"/>
        </p:nvSpPr>
        <p:spPr>
          <a:xfrm>
            <a:off x="-609336" y="1471249"/>
            <a:ext cx="1659320" cy="2212426"/>
          </a:xfrm>
          <a:prstGeom prst="ellipse">
            <a:avLst/>
          </a:prstGeom>
          <a:gradFill>
            <a:gsLst>
              <a:gs pos="37000">
                <a:srgbClr val="4FBCBF"/>
              </a:gs>
              <a:gs pos="85000">
                <a:srgbClr val="45225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0DDD2B-2623-0650-1728-5E07419DFF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0397" y="2017673"/>
            <a:ext cx="5174637" cy="1463353"/>
          </a:xfrm>
        </p:spPr>
        <p:txBody>
          <a:bodyPr anchor="ctr">
            <a:normAutofit/>
          </a:bodyPr>
          <a:lstStyle>
            <a:lvl1pPr algn="l">
              <a:defRPr sz="27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E56F71A-F36A-6F08-5F39-2DB0CDF5CC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A06069-4CF8-6B93-236C-B1F919C591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91075" y="1788753"/>
            <a:ext cx="4981575" cy="431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EE68C29-0903-BFB8-4C42-67B0702315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25DA476-8873-8147-4366-A5F6A09AEB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972" y="2206625"/>
            <a:ext cx="681038" cy="901700"/>
          </a:xfrm>
        </p:spPr>
        <p:txBody>
          <a:bodyPr>
            <a:noAutofit/>
          </a:bodyPr>
          <a:lstStyle>
            <a:lvl1pPr marL="0" indent="0" algn="ctr">
              <a:buNone/>
              <a:defRPr sz="4500" b="1">
                <a:solidFill>
                  <a:schemeClr val="bg1"/>
                </a:solidFill>
              </a:defRPr>
            </a:lvl1pPr>
            <a:lvl2pPr marL="342900" indent="0" algn="ctr">
              <a:buNone/>
              <a:defRPr sz="2700" b="1">
                <a:solidFill>
                  <a:schemeClr val="bg1"/>
                </a:solidFill>
              </a:defRPr>
            </a:lvl2pPr>
            <a:lvl3pPr marL="685800" indent="0" algn="ctr">
              <a:buNone/>
              <a:defRPr sz="2700" b="1">
                <a:solidFill>
                  <a:schemeClr val="bg1"/>
                </a:solidFill>
              </a:defRPr>
            </a:lvl3pPr>
            <a:lvl4pPr marL="1028700" indent="0" algn="ctr">
              <a:buNone/>
              <a:defRPr sz="2700" b="1">
                <a:solidFill>
                  <a:schemeClr val="bg1"/>
                </a:solidFill>
              </a:defRPr>
            </a:lvl4pPr>
            <a:lvl5pPr marL="1371600" indent="0" algn="ctr">
              <a:buNone/>
              <a:defRPr sz="2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39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EC62713-3C0E-F90F-9D2D-320C29C51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BA0716-85D0-3329-D243-F1C7E77866D9}"/>
              </a:ext>
            </a:extLst>
          </p:cNvPr>
          <p:cNvSpPr/>
          <p:nvPr userDrawn="1"/>
        </p:nvSpPr>
        <p:spPr>
          <a:xfrm>
            <a:off x="1" y="5510"/>
            <a:ext cx="2133074" cy="6852490"/>
          </a:xfrm>
          <a:prstGeom prst="rect">
            <a:avLst/>
          </a:prstGeom>
          <a:gradFill>
            <a:gsLst>
              <a:gs pos="35000">
                <a:srgbClr val="FCCA14"/>
              </a:gs>
              <a:gs pos="85000">
                <a:srgbClr val="F59C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BCEFA-4BFA-814D-C905-B44035F096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2222" y="3783724"/>
            <a:ext cx="2840081" cy="246176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B1C6DF-E295-A109-621F-46D6F2A6BA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1991" y="958850"/>
            <a:ext cx="5845969" cy="4413250"/>
          </a:xfrm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452258"/>
                </a:solidFill>
              </a:defRPr>
            </a:lvl1pPr>
            <a:lvl2pPr marL="342900" indent="0">
              <a:buFont typeface="+mj-lt"/>
              <a:buNone/>
              <a:defRPr>
                <a:solidFill>
                  <a:srgbClr val="452258"/>
                </a:solidFill>
              </a:defRPr>
            </a:lvl2pPr>
            <a:lvl3pPr marL="685800" indent="0">
              <a:buFont typeface="+mj-lt"/>
              <a:buNone/>
              <a:defRPr>
                <a:solidFill>
                  <a:srgbClr val="452258"/>
                </a:solidFill>
              </a:defRPr>
            </a:lvl3pPr>
            <a:lvl4pPr marL="1028700" indent="0">
              <a:buFont typeface="+mj-lt"/>
              <a:buNone/>
              <a:defRPr>
                <a:solidFill>
                  <a:srgbClr val="452258"/>
                </a:solidFill>
              </a:defRPr>
            </a:lvl4pPr>
            <a:lvl5pPr marL="1371600" indent="0">
              <a:buFont typeface="+mj-lt"/>
              <a:buNone/>
              <a:defRPr>
                <a:solidFill>
                  <a:srgbClr val="45225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88A8DA3-BAE5-C93B-C253-6F617AD3C2A9}"/>
              </a:ext>
            </a:extLst>
          </p:cNvPr>
          <p:cNvSpPr/>
          <p:nvPr userDrawn="1"/>
        </p:nvSpPr>
        <p:spPr>
          <a:xfrm>
            <a:off x="1844566" y="769358"/>
            <a:ext cx="581747" cy="775663"/>
          </a:xfrm>
          <a:prstGeom prst="ellipse">
            <a:avLst/>
          </a:prstGeom>
          <a:solidFill>
            <a:schemeClr val="bg1"/>
          </a:solidFill>
          <a:ln w="31750">
            <a:solidFill>
              <a:srgbClr val="4FBCB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4FBCBF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20126F-C29B-823C-8492-88427A1EA9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82448" y="829369"/>
            <a:ext cx="501253" cy="6556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 b="1">
                <a:solidFill>
                  <a:srgbClr val="4FBCBF"/>
                </a:solidFill>
              </a:defRPr>
            </a:lvl1pPr>
            <a:lvl2pPr marL="342900" indent="0" algn="ctr">
              <a:buNone/>
              <a:defRPr b="1">
                <a:solidFill>
                  <a:srgbClr val="4FBCBF"/>
                </a:solidFill>
              </a:defRPr>
            </a:lvl2pPr>
            <a:lvl3pPr marL="685800" indent="0" algn="ctr">
              <a:buNone/>
              <a:defRPr b="1">
                <a:solidFill>
                  <a:srgbClr val="4FBCBF"/>
                </a:solidFill>
              </a:defRPr>
            </a:lvl3pPr>
            <a:lvl4pPr marL="1028700" indent="0" algn="ctr">
              <a:buNone/>
              <a:defRPr b="1">
                <a:solidFill>
                  <a:srgbClr val="4FBCBF"/>
                </a:solidFill>
              </a:defRPr>
            </a:lvl4pPr>
            <a:lvl5pPr marL="1371600" indent="0" algn="ctr">
              <a:buNone/>
              <a:defRPr b="1">
                <a:solidFill>
                  <a:srgbClr val="4FBCBF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48973D6-0D83-8052-878F-FE0C6769F7E1}"/>
              </a:ext>
            </a:extLst>
          </p:cNvPr>
          <p:cNvSpPr/>
          <p:nvPr userDrawn="1"/>
        </p:nvSpPr>
        <p:spPr>
          <a:xfrm>
            <a:off x="1844566" y="2068437"/>
            <a:ext cx="581747" cy="775663"/>
          </a:xfrm>
          <a:prstGeom prst="ellipse">
            <a:avLst/>
          </a:prstGeom>
          <a:solidFill>
            <a:schemeClr val="bg1"/>
          </a:solidFill>
          <a:ln w="31750">
            <a:solidFill>
              <a:srgbClr val="4FBCB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4FBCBF"/>
              </a:solidFill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C676356-6F53-0595-E6A9-F532C7279D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82448" y="2128448"/>
            <a:ext cx="501253" cy="6556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 b="1">
                <a:solidFill>
                  <a:srgbClr val="4FBCBF"/>
                </a:solidFill>
              </a:defRPr>
            </a:lvl1pPr>
            <a:lvl2pPr marL="342900" indent="0" algn="ctr">
              <a:buNone/>
              <a:defRPr b="1">
                <a:solidFill>
                  <a:srgbClr val="4FBCBF"/>
                </a:solidFill>
              </a:defRPr>
            </a:lvl2pPr>
            <a:lvl3pPr marL="685800" indent="0" algn="ctr">
              <a:buNone/>
              <a:defRPr b="1">
                <a:solidFill>
                  <a:srgbClr val="4FBCBF"/>
                </a:solidFill>
              </a:defRPr>
            </a:lvl3pPr>
            <a:lvl4pPr marL="1028700" indent="0" algn="ctr">
              <a:buNone/>
              <a:defRPr b="1">
                <a:solidFill>
                  <a:srgbClr val="4FBCBF"/>
                </a:solidFill>
              </a:defRPr>
            </a:lvl4pPr>
            <a:lvl5pPr marL="1371600" indent="0" algn="ctr">
              <a:buNone/>
              <a:defRPr b="1">
                <a:solidFill>
                  <a:srgbClr val="4FBCBF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3A41037-F827-602C-664F-3D9D87E5F96B}"/>
              </a:ext>
            </a:extLst>
          </p:cNvPr>
          <p:cNvSpPr/>
          <p:nvPr userDrawn="1"/>
        </p:nvSpPr>
        <p:spPr>
          <a:xfrm>
            <a:off x="1844566" y="3367516"/>
            <a:ext cx="581747" cy="775663"/>
          </a:xfrm>
          <a:prstGeom prst="ellipse">
            <a:avLst/>
          </a:prstGeom>
          <a:solidFill>
            <a:schemeClr val="bg1"/>
          </a:solidFill>
          <a:ln w="31750">
            <a:solidFill>
              <a:srgbClr val="4FBCB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4FBCBF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284CE32-586D-40A3-317F-2F1685E538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2448" y="3427527"/>
            <a:ext cx="501253" cy="6556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 b="1">
                <a:solidFill>
                  <a:srgbClr val="4FBCBF"/>
                </a:solidFill>
              </a:defRPr>
            </a:lvl1pPr>
            <a:lvl2pPr marL="342900" indent="0" algn="ctr">
              <a:buNone/>
              <a:defRPr b="1">
                <a:solidFill>
                  <a:srgbClr val="4FBCBF"/>
                </a:solidFill>
              </a:defRPr>
            </a:lvl2pPr>
            <a:lvl3pPr marL="685800" indent="0" algn="ctr">
              <a:buNone/>
              <a:defRPr b="1">
                <a:solidFill>
                  <a:srgbClr val="4FBCBF"/>
                </a:solidFill>
              </a:defRPr>
            </a:lvl3pPr>
            <a:lvl4pPr marL="1028700" indent="0" algn="ctr">
              <a:buNone/>
              <a:defRPr b="1">
                <a:solidFill>
                  <a:srgbClr val="4FBCBF"/>
                </a:solidFill>
              </a:defRPr>
            </a:lvl4pPr>
            <a:lvl5pPr marL="1371600" indent="0" algn="ctr">
              <a:buNone/>
              <a:defRPr b="1">
                <a:solidFill>
                  <a:srgbClr val="4FBCBF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3039A8B-8B44-145F-3DF4-40C219115A32}"/>
              </a:ext>
            </a:extLst>
          </p:cNvPr>
          <p:cNvSpPr/>
          <p:nvPr userDrawn="1"/>
        </p:nvSpPr>
        <p:spPr>
          <a:xfrm>
            <a:off x="1844566" y="4666595"/>
            <a:ext cx="581747" cy="775663"/>
          </a:xfrm>
          <a:prstGeom prst="ellipse">
            <a:avLst/>
          </a:prstGeom>
          <a:solidFill>
            <a:schemeClr val="bg1"/>
          </a:solidFill>
          <a:ln w="31750">
            <a:solidFill>
              <a:srgbClr val="4FBCB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4FBCBF"/>
              </a:solidFill>
            </a:endParaRP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D0BD267-0CCD-D9E0-E6AE-677329CE83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82448" y="4726606"/>
            <a:ext cx="501253" cy="6556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 b="1">
                <a:solidFill>
                  <a:srgbClr val="4FBCBF"/>
                </a:solidFill>
              </a:defRPr>
            </a:lvl1pPr>
            <a:lvl2pPr marL="342900" indent="0" algn="ctr">
              <a:buNone/>
              <a:defRPr b="1">
                <a:solidFill>
                  <a:srgbClr val="4FBCBF"/>
                </a:solidFill>
              </a:defRPr>
            </a:lvl2pPr>
            <a:lvl3pPr marL="685800" indent="0" algn="ctr">
              <a:buNone/>
              <a:defRPr b="1">
                <a:solidFill>
                  <a:srgbClr val="4FBCBF"/>
                </a:solidFill>
              </a:defRPr>
            </a:lvl3pPr>
            <a:lvl4pPr marL="1028700" indent="0" algn="ctr">
              <a:buNone/>
              <a:defRPr b="1">
                <a:solidFill>
                  <a:srgbClr val="4FBCBF"/>
                </a:solidFill>
              </a:defRPr>
            </a:lvl4pPr>
            <a:lvl5pPr marL="1371600" indent="0" algn="ctr">
              <a:buNone/>
              <a:defRPr b="1">
                <a:solidFill>
                  <a:srgbClr val="4FBCBF"/>
                </a:solidFill>
              </a:defRPr>
            </a:lvl5pPr>
          </a:lstStyle>
          <a:p>
            <a:pPr lvl="0"/>
            <a:r>
              <a:rPr lang="en-US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286023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F5D0B38-AAE1-A992-8471-F1717388EC16}"/>
              </a:ext>
            </a:extLst>
          </p:cNvPr>
          <p:cNvSpPr/>
          <p:nvPr userDrawn="1"/>
        </p:nvSpPr>
        <p:spPr>
          <a:xfrm>
            <a:off x="-279049" y="-346841"/>
            <a:ext cx="1480382" cy="197384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8C0E3AE-0351-4D1E-2E0B-391D05F98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5C1C474-5EFD-820C-B696-F253AE1E93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6EFA6A-C4A3-45A7-C1DD-3D28F140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AC62B-5F1B-D51A-A67E-17E334176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6"/>
            <a:ext cx="7886700" cy="34983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03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27CFD-ED80-448C-BA07-41C58F5206D1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91213761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34664F6-294C-3108-090F-0FD90957B2B8}"/>
              </a:ext>
            </a:extLst>
          </p:cNvPr>
          <p:cNvSpPr/>
          <p:nvPr userDrawn="1"/>
        </p:nvSpPr>
        <p:spPr>
          <a:xfrm>
            <a:off x="-279049" y="-346841"/>
            <a:ext cx="1480382" cy="197384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8C0F074-4A7F-1B6A-5F39-E4360B112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E205474-0864-6B2C-7A45-EEE74D840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952937-11EE-19C4-6730-0B69FF928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72E17-ADEC-8A8A-408E-1DD4CF97A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709" y="1828757"/>
            <a:ext cx="3880288" cy="35573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D50A4-0B20-DE4A-2666-E97F85395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5062" y="1825626"/>
            <a:ext cx="3880288" cy="35573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4467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227EE0E-8CD8-1FC5-A886-FAB2DEE37E51}"/>
              </a:ext>
            </a:extLst>
          </p:cNvPr>
          <p:cNvSpPr/>
          <p:nvPr userDrawn="1"/>
        </p:nvSpPr>
        <p:spPr>
          <a:xfrm>
            <a:off x="-279049" y="-346841"/>
            <a:ext cx="1480382" cy="197384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DA264FD-B153-910E-1683-D309B6FAD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02A76C0-61DF-6ABC-2B03-B44AEB80E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050984-5073-BFF5-E9BD-AC59DF14AA5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29841" y="2505075"/>
            <a:ext cx="3875156" cy="28810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B42E73F-11CC-1B53-92B3-15D27F8D5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7960" y="2501944"/>
            <a:ext cx="3887390" cy="28810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1C4DF-414E-967D-A083-1D096CFF7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0ADC5-1B4B-1E6C-1F80-35B849609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95E20-3B4B-0D0D-E1DF-DB52670D5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157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7C7099F-42B2-0EA5-97AB-519093F950C8}"/>
              </a:ext>
            </a:extLst>
          </p:cNvPr>
          <p:cNvSpPr/>
          <p:nvPr userDrawn="1"/>
        </p:nvSpPr>
        <p:spPr>
          <a:xfrm>
            <a:off x="-279049" y="-346841"/>
            <a:ext cx="1480382" cy="197384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D214C03-6BC0-4A36-A55E-69BFB0C5FF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1E3FB7A-BEA3-5744-1A7C-05DA8907E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217F89-76B4-26D2-6D90-BB8A044B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1702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F7BF865-BCC2-678F-8BF8-F10581E6CC38}"/>
              </a:ext>
            </a:extLst>
          </p:cNvPr>
          <p:cNvSpPr/>
          <p:nvPr userDrawn="1"/>
        </p:nvSpPr>
        <p:spPr>
          <a:xfrm>
            <a:off x="3910174" y="-1830747"/>
            <a:ext cx="7889621" cy="1051949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C7099F-42B2-0EA5-97AB-519093F950C8}"/>
              </a:ext>
            </a:extLst>
          </p:cNvPr>
          <p:cNvSpPr/>
          <p:nvPr userDrawn="1"/>
        </p:nvSpPr>
        <p:spPr>
          <a:xfrm>
            <a:off x="-279049" y="-346841"/>
            <a:ext cx="1480382" cy="197384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1E3FB7A-BEA3-5744-1A7C-05DA8907E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217F89-76B4-26D2-6D90-BB8A044BA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2838188" cy="1325563"/>
          </a:xfrm>
        </p:spPr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82C2F-1D55-BFFA-121B-ADFB5B2940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803400"/>
            <a:ext cx="2838450" cy="28257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/>
            </a:lvl1pPr>
            <a:lvl2pPr marL="342900" indent="0">
              <a:lnSpc>
                <a:spcPct val="100000"/>
              </a:lnSpc>
              <a:buNone/>
              <a:defRPr sz="1500"/>
            </a:lvl2pPr>
            <a:lvl3pPr marL="685800" indent="0">
              <a:lnSpc>
                <a:spcPct val="100000"/>
              </a:lnSpc>
              <a:buNone/>
              <a:defRPr sz="1500"/>
            </a:lvl3pPr>
            <a:lvl4pPr marL="1028700" indent="0">
              <a:lnSpc>
                <a:spcPct val="100000"/>
              </a:lnSpc>
              <a:buNone/>
              <a:defRPr sz="1500"/>
            </a:lvl4pPr>
            <a:lvl5pPr marL="1371600" indent="0">
              <a:lnSpc>
                <a:spcPct val="100000"/>
              </a:lnSpc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3695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0369B9A1-640C-C6DE-8ECA-87197B0BB7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EC62713-3C0E-F90F-9D2D-320C29C51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1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1E3FB7A-BEA3-5744-1A7C-05DA8907E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217F89-76B4-26D2-6D90-BB8A044BA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955491" cy="1325563"/>
          </a:xfrm>
        </p:spPr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3116676-DAC9-7969-311D-5F33015F3D72}"/>
              </a:ext>
            </a:extLst>
          </p:cNvPr>
          <p:cNvSpPr/>
          <p:nvPr userDrawn="1"/>
        </p:nvSpPr>
        <p:spPr>
          <a:xfrm>
            <a:off x="609945" y="1924220"/>
            <a:ext cx="7924110" cy="3615968"/>
          </a:xfrm>
          <a:prstGeom prst="roundRect">
            <a:avLst>
              <a:gd name="adj" fmla="val 7181"/>
            </a:avLst>
          </a:prstGeom>
          <a:gradFill>
            <a:gsLst>
              <a:gs pos="22000">
                <a:srgbClr val="4FBCBF"/>
              </a:gs>
              <a:gs pos="74000">
                <a:srgbClr val="AAC21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7C7099F-42B2-0EA5-97AB-519093F950C8}"/>
              </a:ext>
            </a:extLst>
          </p:cNvPr>
          <p:cNvSpPr/>
          <p:nvPr userDrawn="1"/>
        </p:nvSpPr>
        <p:spPr>
          <a:xfrm>
            <a:off x="-272304" y="1317813"/>
            <a:ext cx="1292101" cy="1722801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E2FACA-B7BE-B13A-E331-213A9D1B8C4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144191" y="3040614"/>
            <a:ext cx="3162230" cy="22171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0986689-5C77-A23C-12E7-BC84D90E8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192" y="2216702"/>
            <a:ext cx="3156668" cy="634067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5536CB1-66BA-10E7-B9D6-2158E3827A9A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016944" y="3040614"/>
            <a:ext cx="3162230" cy="22171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B0DB301-AA03-8753-E67C-CD3B5647260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5016945" y="2216702"/>
            <a:ext cx="3156668" cy="634067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6010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3FC85DE-6FE5-0AAE-E27A-EDD0442EA2D2}"/>
              </a:ext>
            </a:extLst>
          </p:cNvPr>
          <p:cNvSpPr/>
          <p:nvPr userDrawn="1"/>
        </p:nvSpPr>
        <p:spPr>
          <a:xfrm>
            <a:off x="-89076" y="-1434308"/>
            <a:ext cx="9322151" cy="3446772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8C0E3AE-0351-4D1E-2E0B-391D05F98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5C1C474-5EFD-820C-B696-F253AE1E93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6EFA6A-C4A3-45A7-C1DD-3D28F140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27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AC62B-5F1B-D51A-A67E-17E334176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33590"/>
            <a:ext cx="7886700" cy="3096695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500">
                <a:solidFill>
                  <a:srgbClr val="878787"/>
                </a:solidFill>
              </a:defRPr>
            </a:lvl1pPr>
            <a:lvl2pPr marL="342900" indent="0" algn="ctr">
              <a:buNone/>
              <a:defRPr sz="1500">
                <a:solidFill>
                  <a:srgbClr val="878787"/>
                </a:solidFill>
              </a:defRPr>
            </a:lvl2pPr>
            <a:lvl3pPr marL="685800" indent="0" algn="ctr">
              <a:buNone/>
              <a:defRPr sz="1500">
                <a:solidFill>
                  <a:srgbClr val="878787"/>
                </a:solidFill>
              </a:defRPr>
            </a:lvl3pPr>
            <a:lvl4pPr marL="1028700" indent="0" algn="ctr">
              <a:buNone/>
              <a:defRPr sz="1500">
                <a:solidFill>
                  <a:srgbClr val="878787"/>
                </a:solidFill>
              </a:defRPr>
            </a:lvl4pPr>
            <a:lvl5pPr marL="1371600" indent="0" algn="ctr">
              <a:buNone/>
              <a:defRPr sz="1500">
                <a:solidFill>
                  <a:srgbClr val="87878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3999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3FC85DE-6FE5-0AAE-E27A-EDD0442EA2D2}"/>
              </a:ext>
            </a:extLst>
          </p:cNvPr>
          <p:cNvSpPr/>
          <p:nvPr userDrawn="1"/>
        </p:nvSpPr>
        <p:spPr>
          <a:xfrm>
            <a:off x="-89076" y="-1434308"/>
            <a:ext cx="9322151" cy="3446772"/>
          </a:xfrm>
          <a:prstGeom prst="ellipse">
            <a:avLst/>
          </a:prstGeom>
          <a:solidFill>
            <a:srgbClr val="AAC21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8C0E3AE-0351-4D1E-2E0B-391D05F98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5C1C474-5EFD-820C-B696-F253AE1E93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3FBC0A3-B310-5B49-6D28-C7941FDDD9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8061" y="421110"/>
            <a:ext cx="1194416" cy="1591354"/>
          </a:xfrm>
          <a:prstGeom prst="ellipse">
            <a:avLst/>
          </a:prstGeom>
          <a:solidFill>
            <a:schemeClr val="bg1"/>
          </a:solidFill>
          <a:ln w="31750">
            <a:solidFill>
              <a:srgbClr val="F59C00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9C880C21-62DD-F6B3-0BE4-E4A28E64B9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70113" y="916715"/>
            <a:ext cx="1194416" cy="1591354"/>
          </a:xfrm>
          <a:prstGeom prst="ellipse">
            <a:avLst/>
          </a:prstGeom>
          <a:solidFill>
            <a:schemeClr val="bg1"/>
          </a:solidFill>
          <a:ln w="31750">
            <a:solidFill>
              <a:srgbClr val="F59C00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72EA0E67-E940-2F97-78D8-278A98763C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82164" y="1194905"/>
            <a:ext cx="1194416" cy="1591354"/>
          </a:xfrm>
          <a:prstGeom prst="ellipse">
            <a:avLst/>
          </a:prstGeom>
          <a:solidFill>
            <a:schemeClr val="bg1"/>
          </a:solidFill>
          <a:ln w="31750">
            <a:solidFill>
              <a:srgbClr val="F59C00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5A889E29-56AC-7D7D-C25F-49FAA275C7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4215" y="916715"/>
            <a:ext cx="1194416" cy="1591354"/>
          </a:xfrm>
          <a:prstGeom prst="ellipse">
            <a:avLst/>
          </a:prstGeom>
          <a:solidFill>
            <a:schemeClr val="bg1"/>
          </a:solidFill>
          <a:ln w="31750">
            <a:solidFill>
              <a:srgbClr val="F59C00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75CCD8F-80D2-F8D4-0191-ED6C9B80EB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06265" y="399228"/>
            <a:ext cx="1194416" cy="1591354"/>
          </a:xfrm>
          <a:prstGeom prst="ellipse">
            <a:avLst/>
          </a:prstGeom>
          <a:solidFill>
            <a:schemeClr val="bg1"/>
          </a:solidFill>
          <a:ln w="31750">
            <a:solidFill>
              <a:srgbClr val="F59C00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18B45B5-8C4D-FA14-45C2-B257B3DCDB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727" y="2233590"/>
            <a:ext cx="1437084" cy="557213"/>
          </a:xfrm>
        </p:spPr>
        <p:txBody>
          <a:bodyPr>
            <a:noAutofit/>
          </a:bodyPr>
          <a:lstStyle>
            <a:lvl1pPr marL="0" indent="0" algn="ctr">
              <a:buNone/>
              <a:defRPr sz="1500" b="1">
                <a:solidFill>
                  <a:srgbClr val="452258"/>
                </a:solidFill>
              </a:defRPr>
            </a:lvl1pPr>
            <a:lvl2pPr marL="342900" indent="0" algn="ctr">
              <a:buNone/>
              <a:defRPr sz="1500" b="1"/>
            </a:lvl2pPr>
            <a:lvl3pPr marL="685800" indent="0" algn="ctr">
              <a:buNone/>
              <a:defRPr sz="1500" b="1"/>
            </a:lvl3pPr>
            <a:lvl4pPr marL="1028700" indent="0" algn="ctr">
              <a:buNone/>
              <a:defRPr sz="1500" b="1"/>
            </a:lvl4pPr>
            <a:lvl5pPr marL="1371600" indent="0" algn="ctr">
              <a:buNone/>
              <a:defRPr sz="15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AC792F9-09F3-337B-5D37-3631453B1F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34899" y="2720486"/>
            <a:ext cx="1437084" cy="557213"/>
          </a:xfrm>
        </p:spPr>
        <p:txBody>
          <a:bodyPr>
            <a:noAutofit/>
          </a:bodyPr>
          <a:lstStyle>
            <a:lvl1pPr marL="0" indent="0" algn="ctr">
              <a:buNone/>
              <a:defRPr sz="1500" b="1">
                <a:solidFill>
                  <a:srgbClr val="452258"/>
                </a:solidFill>
              </a:defRPr>
            </a:lvl1pPr>
            <a:lvl2pPr marL="342900" indent="0" algn="ctr">
              <a:buNone/>
              <a:defRPr sz="1500" b="1"/>
            </a:lvl2pPr>
            <a:lvl3pPr marL="685800" indent="0" algn="ctr">
              <a:buNone/>
              <a:defRPr sz="1500" b="1"/>
            </a:lvl3pPr>
            <a:lvl4pPr marL="1028700" indent="0" algn="ctr">
              <a:buNone/>
              <a:defRPr sz="1500" b="1"/>
            </a:lvl4pPr>
            <a:lvl5pPr marL="1371600" indent="0" algn="ctr">
              <a:buNone/>
              <a:defRPr sz="15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5DE2840-9661-A3F8-9502-539AE77805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84932" y="2233590"/>
            <a:ext cx="1437084" cy="557213"/>
          </a:xfrm>
        </p:spPr>
        <p:txBody>
          <a:bodyPr>
            <a:noAutofit/>
          </a:bodyPr>
          <a:lstStyle>
            <a:lvl1pPr marL="0" indent="0" algn="ctr">
              <a:buNone/>
              <a:defRPr sz="1500" b="1">
                <a:solidFill>
                  <a:srgbClr val="452258"/>
                </a:solidFill>
              </a:defRPr>
            </a:lvl1pPr>
            <a:lvl2pPr marL="342900" indent="0" algn="ctr">
              <a:buNone/>
              <a:defRPr sz="1500" b="1"/>
            </a:lvl2pPr>
            <a:lvl3pPr marL="685800" indent="0" algn="ctr">
              <a:buNone/>
              <a:defRPr sz="1500" b="1"/>
            </a:lvl3pPr>
            <a:lvl4pPr marL="1028700" indent="0" algn="ctr">
              <a:buNone/>
              <a:defRPr sz="1500" b="1"/>
            </a:lvl4pPr>
            <a:lvl5pPr marL="1371600" indent="0" algn="ctr">
              <a:buNone/>
              <a:defRPr sz="15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07385351-D0DF-7357-1766-C149A73C1B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72017" y="2720486"/>
            <a:ext cx="1437084" cy="557213"/>
          </a:xfrm>
        </p:spPr>
        <p:txBody>
          <a:bodyPr>
            <a:noAutofit/>
          </a:bodyPr>
          <a:lstStyle>
            <a:lvl1pPr marL="0" indent="0" algn="ctr">
              <a:buNone/>
              <a:defRPr sz="1500" b="1">
                <a:solidFill>
                  <a:srgbClr val="452258"/>
                </a:solidFill>
              </a:defRPr>
            </a:lvl1pPr>
            <a:lvl2pPr marL="342900" indent="0" algn="ctr">
              <a:buNone/>
              <a:defRPr sz="1500" b="1"/>
            </a:lvl2pPr>
            <a:lvl3pPr marL="685800" indent="0" algn="ctr">
              <a:buNone/>
              <a:defRPr sz="1500" b="1"/>
            </a:lvl3pPr>
            <a:lvl4pPr marL="1028700" indent="0" algn="ctr">
              <a:buNone/>
              <a:defRPr sz="1500" b="1"/>
            </a:lvl4pPr>
            <a:lvl5pPr marL="1371600" indent="0" algn="ctr">
              <a:buNone/>
              <a:defRPr sz="15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B13A78A2-4C75-FB1B-FE7A-E4A48A460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48958" y="3026070"/>
            <a:ext cx="1437084" cy="557213"/>
          </a:xfrm>
        </p:spPr>
        <p:txBody>
          <a:bodyPr>
            <a:noAutofit/>
          </a:bodyPr>
          <a:lstStyle>
            <a:lvl1pPr marL="0" indent="0" algn="ctr">
              <a:buNone/>
              <a:defRPr sz="1500" b="1">
                <a:solidFill>
                  <a:srgbClr val="452258"/>
                </a:solidFill>
              </a:defRPr>
            </a:lvl1pPr>
            <a:lvl2pPr marL="342900" indent="0" algn="ctr">
              <a:buNone/>
              <a:defRPr sz="1500" b="1"/>
            </a:lvl2pPr>
            <a:lvl3pPr marL="685800" indent="0" algn="ctr">
              <a:buNone/>
              <a:defRPr sz="1500" b="1"/>
            </a:lvl3pPr>
            <a:lvl4pPr marL="1028700" indent="0" algn="ctr">
              <a:buNone/>
              <a:defRPr sz="1500" b="1"/>
            </a:lvl4pPr>
            <a:lvl5pPr marL="1371600" indent="0" algn="ctr">
              <a:buNone/>
              <a:defRPr sz="15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179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5672F44-E5C2-1280-50D4-B26EE3002B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3CCBB21-E038-257B-A974-7B31334355E4}"/>
              </a:ext>
            </a:extLst>
          </p:cNvPr>
          <p:cNvSpPr/>
          <p:nvPr userDrawn="1"/>
        </p:nvSpPr>
        <p:spPr>
          <a:xfrm>
            <a:off x="707083" y="687378"/>
            <a:ext cx="2331720" cy="4546775"/>
          </a:xfrm>
          <a:prstGeom prst="roundRect">
            <a:avLst/>
          </a:prstGeom>
          <a:gradFill>
            <a:gsLst>
              <a:gs pos="14000">
                <a:srgbClr val="A1C33A"/>
              </a:gs>
              <a:gs pos="63000">
                <a:srgbClr val="50BBBA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1482B1C-383E-5EA1-223D-86C460668CE2}"/>
              </a:ext>
            </a:extLst>
          </p:cNvPr>
          <p:cNvSpPr/>
          <p:nvPr userDrawn="1"/>
        </p:nvSpPr>
        <p:spPr>
          <a:xfrm>
            <a:off x="3406140" y="687378"/>
            <a:ext cx="2331720" cy="4546775"/>
          </a:xfrm>
          <a:prstGeom prst="roundRect">
            <a:avLst/>
          </a:prstGeom>
          <a:gradFill>
            <a:gsLst>
              <a:gs pos="14000">
                <a:srgbClr val="FCCA14"/>
              </a:gs>
              <a:gs pos="63000">
                <a:srgbClr val="F59C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D0EDEB5-B020-4EC4-E966-8F007D505EBD}"/>
              </a:ext>
            </a:extLst>
          </p:cNvPr>
          <p:cNvSpPr/>
          <p:nvPr userDrawn="1"/>
        </p:nvSpPr>
        <p:spPr>
          <a:xfrm>
            <a:off x="6105197" y="687378"/>
            <a:ext cx="2331720" cy="4546775"/>
          </a:xfrm>
          <a:prstGeom prst="roundRect">
            <a:avLst/>
          </a:prstGeom>
          <a:gradFill>
            <a:gsLst>
              <a:gs pos="14000">
                <a:srgbClr val="4FBCBF"/>
              </a:gs>
              <a:gs pos="63000">
                <a:srgbClr val="45225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1A6A58-4465-AF17-8453-D742595F0DE3}"/>
              </a:ext>
            </a:extLst>
          </p:cNvPr>
          <p:cNvSpPr txBox="1"/>
          <p:nvPr userDrawn="1"/>
        </p:nvSpPr>
        <p:spPr>
          <a:xfrm>
            <a:off x="707083" y="863952"/>
            <a:ext cx="233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D3AC3-6A64-6FF8-47E0-8A6AE703B664}"/>
              </a:ext>
            </a:extLst>
          </p:cNvPr>
          <p:cNvSpPr txBox="1"/>
          <p:nvPr userDrawn="1"/>
        </p:nvSpPr>
        <p:spPr>
          <a:xfrm>
            <a:off x="3407716" y="863952"/>
            <a:ext cx="233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DED63F-0B4D-A1FC-76E2-460571E17786}"/>
              </a:ext>
            </a:extLst>
          </p:cNvPr>
          <p:cNvSpPr txBox="1"/>
          <p:nvPr userDrawn="1"/>
        </p:nvSpPr>
        <p:spPr>
          <a:xfrm>
            <a:off x="6108349" y="863952"/>
            <a:ext cx="233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B60750D-2E68-8246-8245-69E604D30D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232" y="1695451"/>
            <a:ext cx="2331244" cy="302736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761728CE-B3F0-4561-F9A4-01DE701952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3135" y="1695451"/>
            <a:ext cx="2331244" cy="302736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62894832-0231-8B8B-C468-0CC219DF61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3768" y="1695451"/>
            <a:ext cx="2331244" cy="302736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bg1"/>
                </a:solidFill>
              </a:defRPr>
            </a:lvl2pPr>
            <a:lvl3pPr marL="685800" indent="0" algn="ctr">
              <a:buNone/>
              <a:defRPr>
                <a:solidFill>
                  <a:schemeClr val="bg1"/>
                </a:solidFill>
              </a:defRPr>
            </a:lvl3pPr>
            <a:lvl4pPr marL="1028700" indent="0" algn="ctr">
              <a:buNone/>
              <a:defRPr>
                <a:solidFill>
                  <a:schemeClr val="bg1"/>
                </a:solidFill>
              </a:defRPr>
            </a:lvl4pPr>
            <a:lvl5pPr marL="13716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0149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9A8D64-FEE5-2370-5B77-1751C46E4070}"/>
              </a:ext>
            </a:extLst>
          </p:cNvPr>
          <p:cNvSpPr/>
          <p:nvPr userDrawn="1"/>
        </p:nvSpPr>
        <p:spPr>
          <a:xfrm>
            <a:off x="0" y="6136"/>
            <a:ext cx="9144000" cy="5598589"/>
          </a:xfrm>
          <a:prstGeom prst="rect">
            <a:avLst/>
          </a:prstGeom>
          <a:solidFill>
            <a:srgbClr val="4FB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5B9C43-021E-730F-97A8-9965AF9B2D01}"/>
              </a:ext>
            </a:extLst>
          </p:cNvPr>
          <p:cNvSpPr/>
          <p:nvPr userDrawn="1"/>
        </p:nvSpPr>
        <p:spPr>
          <a:xfrm>
            <a:off x="-279049" y="-346841"/>
            <a:ext cx="1480382" cy="197384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E893B6F-29BC-F10E-CF09-D08EDF310C6D}"/>
              </a:ext>
            </a:extLst>
          </p:cNvPr>
          <p:cNvSpPr/>
          <p:nvPr userDrawn="1"/>
        </p:nvSpPr>
        <p:spPr>
          <a:xfrm>
            <a:off x="609945" y="645429"/>
            <a:ext cx="7924110" cy="4320000"/>
          </a:xfrm>
          <a:prstGeom prst="roundRect">
            <a:avLst>
              <a:gd name="adj" fmla="val 71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12AC8D7-36BF-D482-70D1-7F6401EF66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66F2AFD-AFA6-2AA6-BB6F-F52C42C71F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EE3C59-67CD-0DFF-AF9C-B05E64809F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939626"/>
            <a:ext cx="7886700" cy="536026"/>
          </a:xfrm>
        </p:spPr>
        <p:txBody>
          <a:bodyPr anchor="t">
            <a:normAutofit/>
          </a:bodyPr>
          <a:lstStyle>
            <a:lvl1pPr algn="ctr">
              <a:defRPr sz="2400" b="1"/>
            </a:lvl1pPr>
          </a:lstStyle>
          <a:p>
            <a:r>
              <a:rPr lang="en-US"/>
              <a:t>ACKNOWLEDGEMENT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87ECA4-418D-4C38-9CD1-1EEBB328EEEA}"/>
              </a:ext>
            </a:extLst>
          </p:cNvPr>
          <p:cNvSpPr/>
          <p:nvPr userDrawn="1"/>
        </p:nvSpPr>
        <p:spPr>
          <a:xfrm>
            <a:off x="7892825" y="3894825"/>
            <a:ext cx="1045254" cy="139367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4FE7B59-3B4A-7E3D-AABA-B06764371A78}"/>
              </a:ext>
            </a:extLst>
          </p:cNvPr>
          <p:cNvSpPr/>
          <p:nvPr userDrawn="1"/>
        </p:nvSpPr>
        <p:spPr>
          <a:xfrm>
            <a:off x="7684286" y="3863133"/>
            <a:ext cx="494691" cy="659588"/>
          </a:xfrm>
          <a:prstGeom prst="ellipse">
            <a:avLst/>
          </a:prstGeom>
          <a:gradFill>
            <a:gsLst>
              <a:gs pos="35000">
                <a:srgbClr val="AAC214"/>
              </a:gs>
              <a:gs pos="84000">
                <a:srgbClr val="4FBCB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D08A76-80E3-997F-1D84-F848A7480724}"/>
              </a:ext>
            </a:extLst>
          </p:cNvPr>
          <p:cNvSpPr txBox="1"/>
          <p:nvPr userDrawn="1"/>
        </p:nvSpPr>
        <p:spPr>
          <a:xfrm>
            <a:off x="1233044" y="1627002"/>
            <a:ext cx="6659782" cy="143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>
                <a:solidFill>
                  <a:srgbClr val="4522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respectfully acknowledge that Surrey Schools resides on the traditional, unceded, and shared territories of Coast Salish peoples: The q̓ic̓əy̓—Katzie, the qʼʷa:n̓ƛʼən̓—Kwantlen and the SEMYOME — Semiahmoo First Nations: the stewards of this land since time immemorial.</a:t>
            </a:r>
          </a:p>
        </p:txBody>
      </p:sp>
    </p:spTree>
    <p:extLst>
      <p:ext uri="{BB962C8B-B14F-4D97-AF65-F5344CB8AC3E}">
        <p14:creationId xmlns:p14="http://schemas.microsoft.com/office/powerpoint/2010/main" val="3546938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91B95-2270-4FD1-80C1-C5867CCC3D79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2293937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F5D0B38-AAE1-A992-8471-F1717388EC16}"/>
              </a:ext>
            </a:extLst>
          </p:cNvPr>
          <p:cNvSpPr/>
          <p:nvPr userDrawn="1"/>
        </p:nvSpPr>
        <p:spPr>
          <a:xfrm>
            <a:off x="-279049" y="-346841"/>
            <a:ext cx="1480382" cy="197384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8C0E3AE-0351-4D1E-2E0B-391D05F98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5C1C474-5EFD-820C-B696-F253AE1E93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6EFA6A-C4A3-45A7-C1DD-3D28F140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AC62B-5F1B-D51A-A67E-17E334176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6"/>
            <a:ext cx="7886700" cy="34983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031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34664F6-294C-3108-090F-0FD90957B2B8}"/>
              </a:ext>
            </a:extLst>
          </p:cNvPr>
          <p:cNvSpPr/>
          <p:nvPr userDrawn="1"/>
        </p:nvSpPr>
        <p:spPr>
          <a:xfrm>
            <a:off x="-279049" y="-346841"/>
            <a:ext cx="1480382" cy="197384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8C0F074-4A7F-1B6A-5F39-E4360B112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E205474-0864-6B2C-7A45-EEE74D840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952937-11EE-19C4-6730-0B69FF928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72E17-ADEC-8A8A-408E-1DD4CF97A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709" y="1828757"/>
            <a:ext cx="3880288" cy="35573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D50A4-0B20-DE4A-2666-E97F85395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5062" y="1825626"/>
            <a:ext cx="3880288" cy="35573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4467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34664F6-294C-3108-090F-0FD90957B2B8}"/>
              </a:ext>
            </a:extLst>
          </p:cNvPr>
          <p:cNvSpPr/>
          <p:nvPr userDrawn="1"/>
        </p:nvSpPr>
        <p:spPr>
          <a:xfrm>
            <a:off x="-279049" y="-346841"/>
            <a:ext cx="1480382" cy="197384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8C0F074-4A7F-1B6A-5F39-E4360B112A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E205474-0864-6B2C-7A45-EEE74D840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952937-11EE-19C4-6730-0B69FF928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72E17-ADEC-8A8A-408E-1DD4CF97A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709" y="1828757"/>
            <a:ext cx="3880288" cy="35573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D50A4-0B20-DE4A-2666-E97F85395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5062" y="1825626"/>
            <a:ext cx="3880288" cy="35573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4467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7C7099F-42B2-0EA5-97AB-519093F950C8}"/>
              </a:ext>
            </a:extLst>
          </p:cNvPr>
          <p:cNvSpPr/>
          <p:nvPr userDrawn="1"/>
        </p:nvSpPr>
        <p:spPr>
          <a:xfrm>
            <a:off x="-279049" y="-346841"/>
            <a:ext cx="1480382" cy="197384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D214C03-6BC0-4A36-A55E-69BFB0C5FF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1E3FB7A-BEA3-5744-1A7C-05DA8907E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217F89-76B4-26D2-6D90-BB8A044B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1702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7C7099F-42B2-0EA5-97AB-519093F950C8}"/>
              </a:ext>
            </a:extLst>
          </p:cNvPr>
          <p:cNvSpPr/>
          <p:nvPr userDrawn="1"/>
        </p:nvSpPr>
        <p:spPr>
          <a:xfrm>
            <a:off x="-279049" y="-346841"/>
            <a:ext cx="1480382" cy="197384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D214C03-6BC0-4A36-A55E-69BFB0C5FF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1E3FB7A-BEA3-5744-1A7C-05DA8907E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217F89-76B4-26D2-6D90-BB8A044B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1702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F5D0B38-AAE1-A992-8471-F1717388EC16}"/>
              </a:ext>
            </a:extLst>
          </p:cNvPr>
          <p:cNvSpPr/>
          <p:nvPr userDrawn="1"/>
        </p:nvSpPr>
        <p:spPr>
          <a:xfrm>
            <a:off x="-279049" y="-346841"/>
            <a:ext cx="1480382" cy="197384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8C0E3AE-0351-4D1E-2E0B-391D05F98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5C1C474-5EFD-820C-B696-F253AE1E93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6EFA6A-C4A3-45A7-C1DD-3D28F1406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AC62B-5F1B-D51A-A67E-17E334176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6"/>
            <a:ext cx="7886700" cy="34983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0317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7C7099F-42B2-0EA5-97AB-519093F950C8}"/>
              </a:ext>
            </a:extLst>
          </p:cNvPr>
          <p:cNvSpPr/>
          <p:nvPr userDrawn="1"/>
        </p:nvSpPr>
        <p:spPr>
          <a:xfrm>
            <a:off x="-279049" y="-346841"/>
            <a:ext cx="1480382" cy="1973842"/>
          </a:xfrm>
          <a:prstGeom prst="ellipse">
            <a:avLst/>
          </a:prstGeom>
          <a:gradFill>
            <a:gsLst>
              <a:gs pos="35000">
                <a:srgbClr val="FCCA14"/>
              </a:gs>
              <a:gs pos="85000">
                <a:srgbClr val="F79D1F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D214C03-6BC0-4A36-A55E-69BFB0C5FF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000" y="5604099"/>
            <a:ext cx="9153000" cy="5899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1E3FB7A-BEA3-5744-1A7C-05DA8907E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54" t="25686" r="12522" b="42670"/>
          <a:stretch/>
        </p:blipFill>
        <p:spPr>
          <a:xfrm>
            <a:off x="7066105" y="5884220"/>
            <a:ext cx="1731053" cy="6847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217F89-76B4-26D2-6D90-BB8A044B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17022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FAB7D-4243-9A40-2E52-7DD0F5B344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F7C08-EEBD-02E0-A86C-4C0BCE9D7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6F097-494A-EDBC-AB3C-DFBDBD4F9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C2DEE-2C07-7348-9A9E-8B7BEE0C55D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56DAA-B40B-20E4-A342-CCF780BB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8D19D-0E82-297D-9EE6-F4233FA3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32D5-F4FC-FD42-A7F5-F74AF0821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347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5D1B4-E3DB-22DD-E164-825DBC4A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AA0E6-ED33-2568-72DE-9F944C0F4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846D9-CFD4-E342-191F-7F6D5BA8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C2DEE-2C07-7348-9A9E-8B7BEE0C55D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CD2DF-A186-BAF5-3168-86B6952EE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6935F-F01F-E399-4982-B63A15FB0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32D5-F4FC-FD42-A7F5-F74AF0821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538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3C09A-0561-A750-6827-D679062CF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A42D5-FACC-24BB-D179-3D0B13BFF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7D75B-773B-380F-1118-5565CC8B7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C2DEE-2C07-7348-9A9E-8B7BEE0C55D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74DAA-13F9-8A45-0FB3-2C19B6A6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6BA77-19F8-48A1-FEA3-6FFFC118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32D5-F4FC-FD42-A7F5-F74AF0821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1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EBFF6-E65F-4EF2-AA4C-BE380C23C67A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78159292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42A93-2405-23E2-90D8-25AE887B6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74D2B-59E6-7217-ADDB-F28AF34FE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94C88B-E20F-2C11-D90B-3F2CCF62E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F69AF-1AE7-8BB4-C816-2B798F97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C2DEE-2C07-7348-9A9E-8B7BEE0C55D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A408B-DE50-E73F-DD3C-AA1A6DD2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F44AF-30C0-6621-70D1-9EB1888EA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32D5-F4FC-FD42-A7F5-F74AF0821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865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C1DC9-49E5-65B9-D6AD-F2B48A2F4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C99F5-6595-296B-98CF-7B41BD01A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93B50F-8D6B-F445-5EEF-AFB092904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4A28E7-0DC6-D168-C0A2-C3BEDDAA5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A9884-00F5-D494-E18E-CC43A34308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CD3EB1-C3EC-3018-E319-024C7EF3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C2DEE-2C07-7348-9A9E-8B7BEE0C55D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946133-7EBD-FCB7-D989-8C3216721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DB4AE7-3540-758A-A12B-F840C706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32D5-F4FC-FD42-A7F5-F74AF0821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771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1F809-796E-B5C3-5B1E-D1CBCAC5E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C4E53-5394-F2DA-F407-77C3C5499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C2DEE-2C07-7348-9A9E-8B7BEE0C55D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3ED5E7-B2EF-130B-5306-B964E110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09F01-F3EC-91BD-1F74-4F4296D3C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32D5-F4FC-FD42-A7F5-F74AF0821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58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4B506B-AA5F-6515-40F6-7B577AD6C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C2DEE-2C07-7348-9A9E-8B7BEE0C55D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12535-2F8E-2D1D-EC5E-245E69DA6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E3C131-6109-B0EA-242C-B2C516F32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32D5-F4FC-FD42-A7F5-F74AF0821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733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76FB9-F455-21E5-AB9F-BF14BC122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1AFB5-9E48-48CB-1656-BD846D826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86786-5324-D3ED-636F-488DB5613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28161-CD05-1E5C-A088-6B494674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C2DEE-2C07-7348-9A9E-8B7BEE0C55D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EBBC2-4225-88B2-793E-214B72D56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EB9AB4-EA1E-B768-3106-C3D6646E1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32D5-F4FC-FD42-A7F5-F74AF0821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78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2C4F-8D5F-261E-EA53-EB154918A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263CA-4D6F-FFE9-6C64-BCB68786CC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D075F-39C9-B207-9DE6-F78CEBE17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0EDD1-DDC4-309A-0707-CD4EC9E38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C2DEE-2C07-7348-9A9E-8B7BEE0C55D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27408-00A1-66C6-51C2-6D3FA3BE3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3FF99-7994-DCFB-43B6-D3B928ACA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32D5-F4FC-FD42-A7F5-F74AF0821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877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77509-BAAA-82A8-F883-BC474F974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6A952-01B4-AB77-863A-95BCBEFC1A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46F0F-1CA5-BA4E-134E-B8DAD62A5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C2DEE-2C07-7348-9A9E-8B7BEE0C55D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A17B1-DF8F-0065-81AD-BAA54F9DB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7C4E6-7CFC-2BE2-E71F-EFD9A7238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32D5-F4FC-FD42-A7F5-F74AF0821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000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419EDB-BDE6-A748-A71C-2D0FF1A9F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57B1C4-3BA2-2405-5219-949CB99DFA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8D1DA-A536-1852-F697-4C9256E68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C2DEE-2C07-7348-9A9E-8B7BEE0C55D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54EAA-7355-124B-0523-64D632A41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9BC69-DF85-AE22-FEAB-99134F1B3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432D5-F4FC-FD42-A7F5-F74AF0821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5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DF941-0B68-4BD3-B5DC-3C9D6970D262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76255982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BF167-FE6B-495C-A280-B54A9F8AABCC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424538214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5CA99-19D1-4CAF-A130-33A53EB59EFE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76888126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4DB6D-3F94-4DCD-BAD7-0A2F324A24E1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31401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21376-07BD-48CC-A64A-932663062394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82083096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107950"/>
            <a:ext cx="80422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275" y="62753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48402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BFC5D30-1A7A-46FC-852B-3AF5099AA877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2" r:id="rId13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accent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600">
          <a:solidFill>
            <a:schemeClr val="accent1"/>
          </a:solidFill>
          <a:latin typeface="News Gothic MT" charset="0"/>
          <a:ea typeface="ＭＳ Ｐゴシック" charset="0"/>
          <a:cs typeface="ＭＳ Ｐゴシック" charset="0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panose="05020102010507070707" pitchFamily="18" charset="2"/>
        <a:buChar char=""/>
        <a:defRPr sz="2400" kern="1200">
          <a:solidFill>
            <a:srgbClr val="595959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anose="05020102010507070707" pitchFamily="18" charset="2"/>
        <a:buChar char=""/>
        <a:defRPr sz="2200" kern="12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anose="05020102010507070707" pitchFamily="18" charset="2"/>
        <a:buChar char=""/>
        <a:defRPr sz="2000" kern="12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rgbClr val="215D77"/>
        </a:buClr>
        <a:buSzPct val="110000"/>
        <a:buFont typeface="Wingdings 2" panose="05020102010507070707" pitchFamily="18" charset="2"/>
        <a:buChar char=""/>
        <a:defRPr kern="12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rgbClr val="6FB7D7"/>
        </a:buClr>
        <a:buSzPct val="110000"/>
        <a:buFont typeface="Wingdings 2" panose="05020102010507070707" pitchFamily="18" charset="2"/>
        <a:buChar char=""/>
        <a:defRPr kern="1200">
          <a:solidFill>
            <a:srgbClr val="595959"/>
          </a:solidFill>
          <a:latin typeface="+mn-lt"/>
          <a:ea typeface="MS PGothic" panose="020B0600070205080204" pitchFamily="34" charset="-128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C4D7AE-F3C0-4A54-2F5D-E7F4F85DC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4C6D2-2BAF-074F-85FC-B2DB52F4C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485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6" r:id="rId16"/>
    <p:sldLayoutId id="2147483760" r:id="rId17"/>
    <p:sldLayoutId id="2147483746" r:id="rId18"/>
    <p:sldLayoutId id="2147483731" r:id="rId19"/>
    <p:sldLayoutId id="2147483805" r:id="rId20"/>
    <p:sldLayoutId id="2147483703" r:id="rId21"/>
    <p:sldLayoutId id="2147483685" r:id="rId22"/>
    <p:sldLayoutId id="2147483945" r:id="rId2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45225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8787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8787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8787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8787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87878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8848A0-D8B0-25BC-34F3-584CE9AB9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34696-9597-2BDD-2761-AEAFBBF4B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F57E4-05BB-4B7A-8A3A-08DFF7F40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C2DEE-2C07-7348-9A9E-8B7BEE0C55D7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060E5-F837-6BF7-C494-E65FC099D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673F4-2D1E-C004-04E0-BC27E81DA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432D5-F4FC-FD42-A7F5-F74AF0821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8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exels.com/video/graduation-caps-and-confetti-on-the-floor-7945673/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28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963F4517-5F8B-39CD-40BB-FAD6AE4F3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6" r="2" b="4740"/>
          <a:stretch/>
        </p:blipFill>
        <p:spPr bwMode="auto">
          <a:xfrm>
            <a:off x="-3" y="857247"/>
            <a:ext cx="5650980" cy="5143488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AF3B4A-86ED-9308-B5E6-1A0608DF3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8793" y="948916"/>
            <a:ext cx="4223046" cy="1521512"/>
          </a:xfrm>
        </p:spPr>
        <p:txBody>
          <a:bodyPr anchor="b">
            <a:normAutofit/>
          </a:bodyPr>
          <a:lstStyle/>
          <a:p>
            <a:r>
              <a:rPr lang="en-US" sz="3650" b="1" dirty="0">
                <a:latin typeface="Calibri"/>
                <a:cs typeface="Baghdad"/>
              </a:rPr>
              <a:t>GRAD 2025</a:t>
            </a:r>
            <a:br>
              <a:rPr lang="en-US" sz="3300" b="1" dirty="0">
                <a:latin typeface="Calibri"/>
                <a:cs typeface="Baghdad" pitchFamily="2" charset="-78"/>
              </a:rPr>
            </a:br>
            <a:r>
              <a:rPr lang="en-US" sz="3300" b="1" dirty="0">
                <a:latin typeface="Calibri"/>
                <a:cs typeface="Baghdad"/>
              </a:rPr>
              <a:t>Parent Gathering</a:t>
            </a:r>
            <a:br>
              <a:rPr lang="en-US" sz="3300" b="1" dirty="0">
                <a:latin typeface="Calibri"/>
                <a:cs typeface="Baghdad" pitchFamily="2" charset="-78"/>
              </a:rPr>
            </a:br>
            <a:r>
              <a:rPr lang="en-US" sz="3300" b="1" dirty="0">
                <a:latin typeface="Calibri"/>
                <a:cs typeface="Baghdad"/>
              </a:rPr>
              <a:t>October 24</a:t>
            </a:r>
            <a:r>
              <a:rPr lang="en-US" sz="3300" b="1" baseline="30000" dirty="0">
                <a:latin typeface="Calibri"/>
                <a:cs typeface="Baghdad"/>
              </a:rPr>
              <a:t>th</a:t>
            </a:r>
            <a:r>
              <a:rPr lang="en-US" sz="3300" b="1" dirty="0">
                <a:latin typeface="Calibri"/>
                <a:cs typeface="Baghdad"/>
              </a:rPr>
              <a:t>, 2024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8B3E8E-7546-3CC2-D67A-12F943213655}"/>
              </a:ext>
            </a:extLst>
          </p:cNvPr>
          <p:cNvSpPr txBox="1"/>
          <p:nvPr/>
        </p:nvSpPr>
        <p:spPr>
          <a:xfrm>
            <a:off x="4953867" y="3882258"/>
            <a:ext cx="390469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MS PGothic"/>
                <a:cs typeface="Calibri"/>
              </a:rPr>
              <a:t>Territorial Acknowledgement</a:t>
            </a:r>
            <a:endParaRPr lang="en-US" dirty="0">
              <a:latin typeface="Calibri"/>
              <a:ea typeface="MS PGothic"/>
              <a:cs typeface="Calibri"/>
            </a:endParaRPr>
          </a:p>
          <a:p>
            <a:r>
              <a:rPr lang="en-US" dirty="0">
                <a:latin typeface="Calibri"/>
                <a:ea typeface="MS PGothic"/>
                <a:cs typeface="Calibri"/>
              </a:rPr>
              <a:t>Grad Requirements</a:t>
            </a:r>
          </a:p>
          <a:p>
            <a:r>
              <a:rPr lang="en-US">
                <a:latin typeface="Calibri"/>
                <a:ea typeface="MS PGothic"/>
                <a:cs typeface="Calibri"/>
              </a:rPr>
              <a:t>Post Secondary Information</a:t>
            </a:r>
            <a:endParaRPr lang="en-US" dirty="0">
              <a:latin typeface="Calibri"/>
              <a:ea typeface="MS PGothic"/>
              <a:cs typeface="Calibri"/>
            </a:endParaRPr>
          </a:p>
          <a:p>
            <a:r>
              <a:rPr lang="en-US">
                <a:latin typeface="Calibri"/>
                <a:ea typeface="MS PGothic"/>
                <a:cs typeface="Calibri"/>
              </a:rPr>
              <a:t>Scholarships</a:t>
            </a:r>
            <a:endParaRPr lang="en-US" dirty="0">
              <a:latin typeface="Calibri"/>
              <a:ea typeface="MS PGothic"/>
              <a:cs typeface="Calibri"/>
            </a:endParaRPr>
          </a:p>
          <a:p>
            <a:r>
              <a:rPr lang="en-US" dirty="0">
                <a:latin typeface="Calibri"/>
                <a:ea typeface="MS PGothic"/>
                <a:cs typeface="Calibri"/>
              </a:rPr>
              <a:t>Upcoming Events &amp; Dates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2580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9A7F2-833D-45D6-ABEE-EC271561B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Important Reminders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7EFC9-FAF6-4392-9D96-4CB6B6DBA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/>
              <a:t>Check </a:t>
            </a:r>
            <a:r>
              <a:rPr lang="en-CA"/>
              <a:t>application dates and deadlines—most BC school applications are through Education Planner BC.  </a:t>
            </a:r>
          </a:p>
          <a:p>
            <a:r>
              <a:rPr lang="en-CA" b="1"/>
              <a:t>Check</a:t>
            </a:r>
            <a:r>
              <a:rPr lang="en-CA"/>
              <a:t> to see if the institution you are applying to requires self-reporting. Confirm dates. </a:t>
            </a:r>
          </a:p>
          <a:p>
            <a:r>
              <a:rPr lang="en-CA" b="1"/>
              <a:t>Review</a:t>
            </a:r>
            <a:r>
              <a:rPr lang="en-CA"/>
              <a:t> deadlines for housing (if applicable)</a:t>
            </a:r>
          </a:p>
          <a:p>
            <a:r>
              <a:rPr lang="en-CA" b="1"/>
              <a:t>Think</a:t>
            </a:r>
            <a:r>
              <a:rPr lang="en-CA"/>
              <a:t> about finances—review </a:t>
            </a:r>
            <a:r>
              <a:rPr lang="en-CA" err="1"/>
              <a:t>StudentAidBC</a:t>
            </a:r>
            <a:r>
              <a:rPr lang="en-CA"/>
              <a:t>; review dates and deadlines.  </a:t>
            </a:r>
          </a:p>
        </p:txBody>
      </p:sp>
    </p:spTree>
    <p:extLst>
      <p:ext uri="{BB962C8B-B14F-4D97-AF65-F5344CB8AC3E}">
        <p14:creationId xmlns:p14="http://schemas.microsoft.com/office/powerpoint/2010/main" val="209965343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67242-A1C5-4F48-35E1-0DB50DC7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DFF29-B207-A904-1C19-698A2ABB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051DE-E755-F799-C5AD-0F878F130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757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5695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17639-0133-497F-8C7C-58C13090B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Transcripts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A3AE95-018E-40E6-B1CA-659DAA8BD950}"/>
              </a:ext>
            </a:extLst>
          </p:cNvPr>
          <p:cNvSpPr txBox="1"/>
          <p:nvPr/>
        </p:nvSpPr>
        <p:spPr>
          <a:xfrm>
            <a:off x="1225119" y="1637751"/>
            <a:ext cx="68801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>
                <a:latin typeface="+mj-lt"/>
              </a:rPr>
              <a:t>Order transcripts through the </a:t>
            </a:r>
            <a:r>
              <a:rPr lang="en-CA" sz="3200" b="1">
                <a:solidFill>
                  <a:schemeClr val="tx2">
                    <a:lumMod val="50000"/>
                    <a:lumOff val="50000"/>
                  </a:schemeClr>
                </a:solidFill>
                <a:latin typeface="+mj-lt"/>
              </a:rPr>
              <a:t>BC Student Transcripts Service</a:t>
            </a:r>
            <a:r>
              <a:rPr lang="en-CA" sz="3200">
                <a:latin typeface="+mj-lt"/>
              </a:rPr>
              <a:t> website in order to request high school transcripts to be sent out</a:t>
            </a:r>
            <a:r>
              <a:rPr lang="en-CA">
                <a:latin typeface="+mj-lt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C96A6D-E6AB-47EE-B852-D30D7E07A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006" y="4189197"/>
            <a:ext cx="3512591" cy="1061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0DA299-3E90-B982-BD53-F025EB8F4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2975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7FF7A-D954-48DC-BB2C-696E8D51D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/>
              <a:t>Student Transcript Services 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2C1987F-1E23-4552-8AD2-A33DF0EF0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275" y="1994912"/>
            <a:ext cx="8042275" cy="3553975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5C38896-1CCD-4C08-B08C-F383B3C00A00}"/>
              </a:ext>
            </a:extLst>
          </p:cNvPr>
          <p:cNvCxnSpPr/>
          <p:nvPr/>
        </p:nvCxnSpPr>
        <p:spPr>
          <a:xfrm>
            <a:off x="1207363" y="3329126"/>
            <a:ext cx="754602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A3DB4D4-371E-4F7D-0BD9-756E342F3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6384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DAAD3-E40D-48DE-855B-15163A628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000"/>
              <a:t>What will you need to create an account? </a:t>
            </a:r>
          </a:p>
        </p:txBody>
      </p:sp>
      <p:pic>
        <p:nvPicPr>
          <p:cNvPr id="5" name="Content Placeholder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9D45657-B4C1-418C-9310-41C774B12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275" y="1867506"/>
            <a:ext cx="8042275" cy="380878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4BE58-7CED-B8D7-5753-3CEC12C3B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4830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294A2-A810-4DF5-ACCC-3EF673BF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Create your account 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BF0162FF-C08B-4EAA-B8D7-FC3290409D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700" y="1600200"/>
            <a:ext cx="7793424" cy="4343400"/>
          </a:xfrm>
        </p:spPr>
      </p:pic>
    </p:spTree>
    <p:extLst>
      <p:ext uri="{BB962C8B-B14F-4D97-AF65-F5344CB8AC3E}">
        <p14:creationId xmlns:p14="http://schemas.microsoft.com/office/powerpoint/2010/main" val="12921501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AB68-0F09-5FED-241E-F7722FE5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08CDB-243A-0E99-9444-92CE85EAC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DC9B89-034D-165F-F43D-79DE1B131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097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05D6D-FF58-4434-A998-684F2451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Scholarship Information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DC0B3D-8418-470D-A762-64CF117C8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999" y="1734124"/>
            <a:ext cx="4346825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07019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A2D0A-6DD3-A3DC-A675-395EF5BF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647079"/>
            <a:ext cx="8042275" cy="1336675"/>
          </a:xfrm>
        </p:spPr>
        <p:txBody>
          <a:bodyPr/>
          <a:lstStyle/>
          <a:p>
            <a:r>
              <a:rPr lang="en-US">
                <a:ea typeface="MS PGothic"/>
              </a:rPr>
              <a:t>Where can students find scholarship resources discussed tonight?</a:t>
            </a:r>
            <a:endParaRPr lang="en-US"/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EB496CB7-616B-340F-C49F-4F1D19172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06" y="2998763"/>
            <a:ext cx="6438738" cy="371475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D855F4D-A428-C6FE-FB5D-CC98EE27802D}"/>
              </a:ext>
            </a:extLst>
          </p:cNvPr>
          <p:cNvCxnSpPr/>
          <p:nvPr/>
        </p:nvCxnSpPr>
        <p:spPr>
          <a:xfrm flipH="1">
            <a:off x="5390368" y="4907799"/>
            <a:ext cx="2455816" cy="1567543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01207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1CBBCE1-7E10-469A-33A8-DAC2FC08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72" y="2658864"/>
            <a:ext cx="8098970" cy="168593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B932BCC-2411-74A9-630E-77C705D2379C}"/>
              </a:ext>
            </a:extLst>
          </p:cNvPr>
          <p:cNvCxnSpPr/>
          <p:nvPr/>
        </p:nvCxnSpPr>
        <p:spPr>
          <a:xfrm>
            <a:off x="3082834" y="2201091"/>
            <a:ext cx="914400" cy="91440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9846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water skis on a lake&#10;&#10;Description automatically generated">
            <a:extLst>
              <a:ext uri="{FF2B5EF4-FFF2-40B4-BE49-F238E27FC236}">
                <a16:creationId xmlns:a16="http://schemas.microsoft.com/office/drawing/2014/main" id="{75B0BC7F-C589-F977-9B77-EAB0CF9C8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159" y="1487"/>
            <a:ext cx="9733280" cy="686121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730FC7-07C0-12BA-EB20-0AE96CC69927}"/>
              </a:ext>
            </a:extLst>
          </p:cNvPr>
          <p:cNvSpPr>
            <a:spLocks noGrp="1"/>
          </p:cNvSpPr>
          <p:nvPr/>
        </p:nvSpPr>
        <p:spPr>
          <a:xfrm>
            <a:off x="3445838" y="3132402"/>
            <a:ext cx="5403273" cy="34698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FFFFFF"/>
                </a:solidFill>
                <a:latin typeface="AkayaTelivigala" pitchFamily="2" charset="77"/>
                <a:cs typeface="AkayaTelivigala" pitchFamily="2" charset="77"/>
              </a:rPr>
              <a:t>We respectfully acknowledge that Surrey schools reside on the traditional, unceded, and shared territories of the Katzie, Kwantlen, and Semiahmoo first nations.</a:t>
            </a:r>
          </a:p>
        </p:txBody>
      </p:sp>
    </p:spTree>
    <p:extLst>
      <p:ext uri="{BB962C8B-B14F-4D97-AF65-F5344CB8AC3E}">
        <p14:creationId xmlns:p14="http://schemas.microsoft.com/office/powerpoint/2010/main" val="2562634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5F1CF266-8927-DFFA-6176-C717A6183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62" y="2155099"/>
            <a:ext cx="7827476" cy="295274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F316602-D631-E299-F3F0-492235C713DF}"/>
              </a:ext>
            </a:extLst>
          </p:cNvPr>
          <p:cNvCxnSpPr/>
          <p:nvPr/>
        </p:nvCxnSpPr>
        <p:spPr>
          <a:xfrm flipH="1">
            <a:off x="3082720" y="1558751"/>
            <a:ext cx="2288583" cy="2464228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543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397CD-1844-8A16-9578-A5715BFB0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MS PGothic"/>
              </a:rPr>
              <a:t>Types of Scholarships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D0384-BF93-7C3A-A50F-0A6718B9C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190" y="1380641"/>
            <a:ext cx="8042275" cy="4343400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highlight>
                  <a:srgbClr val="FFFF00"/>
                </a:highlight>
                <a:ea typeface="MS PGothic"/>
              </a:rPr>
              <a:t>Internal Scholarship:</a:t>
            </a:r>
            <a:r>
              <a:rPr lang="en-US">
                <a:ea typeface="MS PGothic"/>
              </a:rPr>
              <a:t> Scholarship recipients are selected by the Salish Scholarship Committee. Students complete </a:t>
            </a:r>
            <a:r>
              <a:rPr lang="en-US" b="1">
                <a:ea typeface="MS PGothic"/>
              </a:rPr>
              <a:t>one </a:t>
            </a:r>
            <a:r>
              <a:rPr lang="en-US">
                <a:ea typeface="MS PGothic"/>
              </a:rPr>
              <a:t>application (Semester 2)</a:t>
            </a:r>
            <a:endParaRPr lang="en-US" b="1"/>
          </a:p>
          <a:p>
            <a:pPr marL="0" indent="0">
              <a:buNone/>
            </a:pPr>
            <a:r>
              <a:rPr lang="en-US">
                <a:highlight>
                  <a:srgbClr val="00FF00"/>
                </a:highlight>
                <a:ea typeface="MS PGothic"/>
              </a:rPr>
              <a:t>External Scholarship:</a:t>
            </a:r>
            <a:r>
              <a:rPr lang="en-US">
                <a:ea typeface="MS PGothic"/>
              </a:rPr>
              <a:t> Scholarships not organized or directly affiliated with our school. These scholarships are ongoing all year. Advertisements for awards are ongoing. </a:t>
            </a:r>
            <a:endParaRPr lang="en-US"/>
          </a:p>
          <a:p>
            <a:pPr marL="0" indent="0">
              <a:buNone/>
            </a:pPr>
            <a:r>
              <a:rPr lang="en-US">
                <a:highlight>
                  <a:srgbClr val="FF00FF"/>
                </a:highlight>
                <a:ea typeface="MS PGothic"/>
              </a:rPr>
              <a:t>External Nomination Scholarship:</a:t>
            </a:r>
            <a:r>
              <a:rPr lang="en-US">
                <a:ea typeface="MS PGothic"/>
              </a:rPr>
              <a:t> Scholarships that the Salish Scholarship Committee nominates students to be considered by external scholarship boards. These scholarships are ongoing. Advertisements for awards are ongoing.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4675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17FB8-522A-7908-85B9-EBBD85297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29" y="-524898"/>
            <a:ext cx="8042275" cy="1336675"/>
          </a:xfrm>
        </p:spPr>
        <p:txBody>
          <a:bodyPr/>
          <a:lstStyle/>
          <a:p>
            <a:r>
              <a:rPr lang="en-US">
                <a:ea typeface="MS PGothic"/>
              </a:rPr>
              <a:t>Internal Scholarships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C5CC0-CEE7-B065-DB5D-421F01278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597" y="876946"/>
            <a:ext cx="8042275" cy="4343400"/>
          </a:xfrm>
        </p:spPr>
        <p:txBody>
          <a:bodyPr/>
          <a:lstStyle/>
          <a:p>
            <a:r>
              <a:rPr lang="en-US" b="1">
                <a:ea typeface="MS PGothic"/>
              </a:rPr>
              <a:t>ONE </a:t>
            </a:r>
            <a:r>
              <a:rPr lang="en-US">
                <a:ea typeface="MS PGothic"/>
              </a:rPr>
              <a:t>application; eligible for dozens of awards </a:t>
            </a:r>
          </a:p>
          <a:p>
            <a:r>
              <a:rPr lang="en-US">
                <a:ea typeface="MS PGothic"/>
              </a:rPr>
              <a:t>Includes community scholarships (realtors, local businesses etc.) and District Scholarships (District Authority, Surrey Teachers Association etc.)</a:t>
            </a:r>
          </a:p>
          <a:p>
            <a:r>
              <a:rPr lang="en-US">
                <a:ea typeface="MS PGothic"/>
              </a:rPr>
              <a:t>Applications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ea typeface="MS PGothic"/>
              </a:rPr>
              <a:t>open on Monday, January 5th 2024</a:t>
            </a:r>
            <a:r>
              <a:rPr lang="en-US">
                <a:ea typeface="MS PGothic"/>
              </a:rPr>
              <a:t> at 3:00pm. Applications will be completed on the Grad Teams Page 2024 under assignments tab. </a:t>
            </a:r>
          </a:p>
          <a:p>
            <a:r>
              <a:rPr lang="en-US">
                <a:ea typeface="MS PGothic"/>
              </a:rPr>
              <a:t>Applications </a:t>
            </a:r>
            <a:r>
              <a:rPr lang="en-US">
                <a:solidFill>
                  <a:schemeClr val="accent6"/>
                </a:solidFill>
                <a:ea typeface="MS PGothic"/>
              </a:rPr>
              <a:t>close Friday, April 5th 2024</a:t>
            </a:r>
            <a:r>
              <a:rPr lang="en-US">
                <a:ea typeface="MS PGothic"/>
              </a:rPr>
              <a:t> at midnight. </a:t>
            </a:r>
            <a:r>
              <a:rPr lang="en-US" b="1">
                <a:ea typeface="MS PGothic"/>
              </a:rPr>
              <a:t>No late applications will be considered. </a:t>
            </a:r>
          </a:p>
          <a:p>
            <a:r>
              <a:rPr lang="en-US" b="1">
                <a:highlight>
                  <a:srgbClr val="FFFF00"/>
                </a:highlight>
                <a:ea typeface="MS PGothic"/>
              </a:rPr>
              <a:t>Information Session for students will be on Monday, January 5th 2024 at 2:30pm in Theatre.</a:t>
            </a:r>
            <a:endParaRPr lang="en-US" b="1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2387188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D2DDB-9AB8-DF45-B015-24E709624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502" y="2077468"/>
            <a:ext cx="7995684" cy="1724867"/>
          </a:xfrm>
        </p:spPr>
        <p:txBody>
          <a:bodyPr/>
          <a:lstStyle/>
          <a:p>
            <a:r>
              <a:rPr lang="en-US" sz="4400">
                <a:ea typeface="+mj-lt"/>
                <a:cs typeface="+mj-lt"/>
              </a:rPr>
              <a:t>Where to find upcoming External and External Nomination  scholarships?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84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D567C-3C5D-E132-D3D7-76C147EC6E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4354556" cy="43434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sz="2800" b="1">
                <a:ea typeface="MS PGothic"/>
              </a:rPr>
              <a:t>Grad 2025 Teams Page</a:t>
            </a:r>
          </a:p>
          <a:p>
            <a:pPr marL="0" indent="0">
              <a:buNone/>
            </a:pPr>
            <a:endParaRPr lang="en-US" sz="2800" b="1"/>
          </a:p>
          <a:p>
            <a:pPr marL="0" indent="0">
              <a:buNone/>
            </a:pPr>
            <a:r>
              <a:rPr lang="en-US" sz="2800" b="1">
                <a:ea typeface="MS PGothic"/>
              </a:rPr>
              <a:t>Wolves E-Agenda</a:t>
            </a:r>
          </a:p>
          <a:p>
            <a:pPr marL="0" indent="0">
              <a:buNone/>
            </a:pPr>
            <a:endParaRPr lang="en-US" sz="2800" b="1"/>
          </a:p>
          <a:p>
            <a:pPr marL="0" indent="0">
              <a:buNone/>
            </a:pPr>
            <a:r>
              <a:rPr lang="en-US" sz="2800" b="1">
                <a:ea typeface="MS PGothic"/>
              </a:rPr>
              <a:t>Announcements </a:t>
            </a:r>
            <a:endParaRPr lang="en-US" b="1"/>
          </a:p>
        </p:txBody>
      </p:sp>
      <p:pic>
        <p:nvPicPr>
          <p:cNvPr id="6" name="Graphic 5" descr="Laptop with phone and calculator">
            <a:extLst>
              <a:ext uri="{FF2B5EF4-FFF2-40B4-BE49-F238E27FC236}">
                <a16:creationId xmlns:a16="http://schemas.microsoft.com/office/drawing/2014/main" id="{F8E67556-D398-F53A-0716-C1160AD58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6495" y="1502949"/>
            <a:ext cx="384048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0534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48CCA-ACE2-455D-A484-9F3C9DE9D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Database for scholarships 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57992DB-FC79-4F3F-8BD9-0D4940E38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73" y="1613804"/>
            <a:ext cx="8270501" cy="3436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F8255F-DFF4-4A05-A3AA-377FFFCB75CE}"/>
              </a:ext>
            </a:extLst>
          </p:cNvPr>
          <p:cNvSpPr txBox="1"/>
          <p:nvPr/>
        </p:nvSpPr>
        <p:spPr>
          <a:xfrm>
            <a:off x="878465" y="5342944"/>
            <a:ext cx="771308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CA">
                <a:latin typeface="+mj-lt"/>
                <a:ea typeface="MS PGothic"/>
              </a:rPr>
              <a:t>25 pages of scholarships! Please note: dates may be incorrect on full PDF. We update monthly and post out on the first of each month. </a:t>
            </a:r>
            <a:endParaRPr lang="en-CA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149137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6C4F886-5606-6DE7-8100-4B5BB8CA0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" y="1994392"/>
            <a:ext cx="9091748" cy="237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21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scholarship&#10;&#10;Description automatically generated">
            <a:extLst>
              <a:ext uri="{FF2B5EF4-FFF2-40B4-BE49-F238E27FC236}">
                <a16:creationId xmlns:a16="http://schemas.microsoft.com/office/drawing/2014/main" id="{4378DFFC-4E1E-38A6-5C01-7AC921B03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48" y="1593480"/>
            <a:ext cx="7830497" cy="27871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AEAF7D-0B07-35B2-D417-D31A0263CFD4}"/>
              </a:ext>
            </a:extLst>
          </p:cNvPr>
          <p:cNvSpPr txBox="1"/>
          <p:nvPr/>
        </p:nvSpPr>
        <p:spPr>
          <a:xfrm>
            <a:off x="600891" y="4824548"/>
            <a:ext cx="745889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+mj-lt"/>
                <a:ea typeface="MS PGothic"/>
              </a:rPr>
              <a:t>https://</a:t>
            </a:r>
            <a:r>
              <a:rPr lang="en-US" err="1">
                <a:latin typeface="+mj-lt"/>
                <a:ea typeface="MS PGothic"/>
              </a:rPr>
              <a:t>www.surreyschools.ca</a:t>
            </a:r>
            <a:r>
              <a:rPr lang="en-US">
                <a:latin typeface="+mj-lt"/>
                <a:ea typeface="MS PGothic"/>
              </a:rPr>
              <a:t>/page/11480/post-secondary-scholarships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735922-9F1D-3D8D-8899-53C49AC0C01A}"/>
              </a:ext>
            </a:extLst>
          </p:cNvPr>
          <p:cNvSpPr txBox="1"/>
          <p:nvPr/>
        </p:nvSpPr>
        <p:spPr>
          <a:xfrm>
            <a:off x="904068" y="762000"/>
            <a:ext cx="6496372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sz="4600">
                <a:solidFill>
                  <a:srgbClr val="2C7C9F"/>
                </a:solidFill>
                <a:latin typeface="+mj-lt"/>
                <a:ea typeface="MS PGothic"/>
              </a:rPr>
              <a:t>District Website</a:t>
            </a:r>
            <a:endParaRPr lang="en-CA" sz="4600">
              <a:solidFill>
                <a:srgbClr val="2C7C9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7030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4FF67-F37D-42F3-8D42-1AFF4C8B5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Instagram @</a:t>
            </a:r>
            <a:r>
              <a:rPr lang="en-CA" err="1"/>
              <a:t>Salishcareercentre</a:t>
            </a:r>
            <a:endParaRPr lang="en-CA"/>
          </a:p>
        </p:txBody>
      </p:sp>
      <p:pic>
        <p:nvPicPr>
          <p:cNvPr id="5" name="Picture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04A52CEB-C60A-4F6B-8DF1-744A27630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92" y="1671771"/>
            <a:ext cx="8105312" cy="46623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2369BB-B1ED-4C5C-8F19-3EDF49380C58}"/>
              </a:ext>
            </a:extLst>
          </p:cNvPr>
          <p:cNvSpPr/>
          <p:nvPr/>
        </p:nvSpPr>
        <p:spPr>
          <a:xfrm>
            <a:off x="4433981" y="3198168"/>
            <a:ext cx="276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472801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B6C42-C7FA-4FCE-8801-E24D13C18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Student Aid BC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BE6CD4-C2AA-460E-BA82-29B3D21F4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8640"/>
            <a:ext cx="9144000" cy="456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453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13E36-6DE7-8C3C-F7D4-67E6F9D21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30" y="-15358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CA" sz="6000" b="1" dirty="0">
                <a:solidFill>
                  <a:schemeClr val="bg1"/>
                </a:solidFill>
                <a:latin typeface="+mn-lt"/>
              </a:rPr>
              <a:t>Grad Support Team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E05D73E-BC42-C5FF-529A-DA383EADC380}"/>
              </a:ext>
            </a:extLst>
          </p:cNvPr>
          <p:cNvSpPr/>
          <p:nvPr/>
        </p:nvSpPr>
        <p:spPr>
          <a:xfrm>
            <a:off x="2092960" y="5397378"/>
            <a:ext cx="6807200" cy="12181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CA" b="1" dirty="0">
                <a:solidFill>
                  <a:schemeClr val="tx1"/>
                </a:solidFill>
              </a:rPr>
              <a:t>Christina Sandhu 	</a:t>
            </a:r>
            <a:r>
              <a:rPr lang="en-CA" dirty="0">
                <a:solidFill>
                  <a:schemeClr val="tx1"/>
                </a:solidFill>
              </a:rPr>
              <a:t>Career Facilitator</a:t>
            </a:r>
          </a:p>
          <a:p>
            <a:pPr lvl="0"/>
            <a:r>
              <a:rPr lang="en-CA" b="1" dirty="0">
                <a:solidFill>
                  <a:schemeClr val="tx1"/>
                </a:solidFill>
              </a:rPr>
              <a:t>Rain De Guzman 	</a:t>
            </a:r>
            <a:r>
              <a:rPr lang="en-CA" dirty="0">
                <a:solidFill>
                  <a:schemeClr val="tx1"/>
                </a:solidFill>
              </a:rPr>
              <a:t>Scholarships &amp; CLC12 Teacher</a:t>
            </a:r>
          </a:p>
          <a:p>
            <a:pPr lvl="0"/>
            <a:r>
              <a:rPr lang="en-CA" b="1" dirty="0">
                <a:solidFill>
                  <a:schemeClr val="tx1"/>
                </a:solidFill>
              </a:rPr>
              <a:t>Heather McGowan 	</a:t>
            </a:r>
            <a:r>
              <a:rPr lang="en-CA" dirty="0">
                <a:solidFill>
                  <a:schemeClr val="tx1"/>
                </a:solidFill>
              </a:rPr>
              <a:t>Career Centre Assistant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558C25-F259-8CF5-C73C-C016B7C9FC5C}"/>
              </a:ext>
            </a:extLst>
          </p:cNvPr>
          <p:cNvSpPr/>
          <p:nvPr/>
        </p:nvSpPr>
        <p:spPr>
          <a:xfrm>
            <a:off x="436880" y="2967884"/>
            <a:ext cx="5181600" cy="19354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CA" b="1" dirty="0">
                <a:solidFill>
                  <a:schemeClr val="tx1"/>
                </a:solidFill>
              </a:rPr>
              <a:t>Lisa Jouzy 		</a:t>
            </a:r>
            <a:r>
              <a:rPr lang="en-CA" dirty="0">
                <a:solidFill>
                  <a:schemeClr val="tx1"/>
                </a:solidFill>
              </a:rPr>
              <a:t>(A-E)</a:t>
            </a:r>
          </a:p>
          <a:p>
            <a:pPr lvl="0"/>
            <a:r>
              <a:rPr lang="en-CA" b="1" dirty="0">
                <a:solidFill>
                  <a:schemeClr val="tx1"/>
                </a:solidFill>
              </a:rPr>
              <a:t>Shannon O’Brien 	</a:t>
            </a:r>
            <a:r>
              <a:rPr lang="en-CA" dirty="0">
                <a:solidFill>
                  <a:schemeClr val="tx1"/>
                </a:solidFill>
              </a:rPr>
              <a:t>(F-Li)</a:t>
            </a:r>
          </a:p>
          <a:p>
            <a:pPr lvl="0"/>
            <a:r>
              <a:rPr lang="en-CA" b="1" dirty="0">
                <a:solidFill>
                  <a:schemeClr val="tx1"/>
                </a:solidFill>
              </a:rPr>
              <a:t>Nicole Bolognese 	</a:t>
            </a:r>
            <a:r>
              <a:rPr lang="en-CA" dirty="0">
                <a:solidFill>
                  <a:schemeClr val="tx1"/>
                </a:solidFill>
              </a:rPr>
              <a:t>(Lo-Ro)</a:t>
            </a:r>
          </a:p>
          <a:p>
            <a:pPr lvl="0"/>
            <a:r>
              <a:rPr lang="en-CA" b="1" dirty="0">
                <a:solidFill>
                  <a:schemeClr val="tx1"/>
                </a:solidFill>
              </a:rPr>
              <a:t>Chris Black 		</a:t>
            </a:r>
            <a:r>
              <a:rPr lang="en-CA" dirty="0">
                <a:solidFill>
                  <a:schemeClr val="tx1"/>
                </a:solidFill>
              </a:rPr>
              <a:t>(Ru-Z)</a:t>
            </a:r>
          </a:p>
          <a:p>
            <a:pPr lvl="0"/>
            <a:r>
              <a:rPr lang="en-CA" b="1" dirty="0">
                <a:solidFill>
                  <a:schemeClr val="tx1"/>
                </a:solidFill>
              </a:rPr>
              <a:t>Yogita Rai 		</a:t>
            </a:r>
            <a:r>
              <a:rPr lang="en-CA" dirty="0">
                <a:solidFill>
                  <a:schemeClr val="tx1"/>
                </a:solidFill>
              </a:rPr>
              <a:t>(LEAP students)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0E62CD-72D6-A014-D292-0DDAB10025CF}"/>
              </a:ext>
            </a:extLst>
          </p:cNvPr>
          <p:cNvSpPr/>
          <p:nvPr/>
        </p:nvSpPr>
        <p:spPr>
          <a:xfrm>
            <a:off x="2286000" y="1171976"/>
            <a:ext cx="6705600" cy="14843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CA" b="1" dirty="0">
                <a:solidFill>
                  <a:schemeClr val="tx1"/>
                </a:solidFill>
              </a:rPr>
              <a:t>Sheila Hammond 	</a:t>
            </a:r>
            <a:r>
              <a:rPr lang="en-CA" dirty="0">
                <a:solidFill>
                  <a:schemeClr val="tx1"/>
                </a:solidFill>
              </a:rPr>
              <a:t>Principal</a:t>
            </a:r>
          </a:p>
          <a:p>
            <a:r>
              <a:rPr lang="en-CA" b="1" dirty="0">
                <a:solidFill>
                  <a:schemeClr val="tx1"/>
                </a:solidFill>
              </a:rPr>
              <a:t>Mike Haffner 		</a:t>
            </a:r>
            <a:r>
              <a:rPr lang="en-CA" dirty="0">
                <a:solidFill>
                  <a:schemeClr val="tx1"/>
                </a:solidFill>
              </a:rPr>
              <a:t>Vice Principal 	(A - Harr)</a:t>
            </a:r>
          </a:p>
          <a:p>
            <a:r>
              <a:rPr lang="en-CA" b="1" dirty="0">
                <a:solidFill>
                  <a:schemeClr val="tx1"/>
                </a:solidFill>
              </a:rPr>
              <a:t>Jason Anderson 	</a:t>
            </a:r>
            <a:r>
              <a:rPr lang="en-CA" dirty="0">
                <a:solidFill>
                  <a:schemeClr val="tx1"/>
                </a:solidFill>
              </a:rPr>
              <a:t>Vice Principal 	(Harv – Park)</a:t>
            </a:r>
          </a:p>
          <a:p>
            <a:r>
              <a:rPr lang="en-CA" b="1" dirty="0">
                <a:solidFill>
                  <a:schemeClr val="tx1"/>
                </a:solidFill>
              </a:rPr>
              <a:t>Michelle Larsen  	</a:t>
            </a:r>
            <a:r>
              <a:rPr lang="en-CA" dirty="0">
                <a:solidFill>
                  <a:schemeClr val="tx1"/>
                </a:solidFill>
              </a:rPr>
              <a:t>Vice Principal 	(Parker – Z)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BDA8FFF-E5BA-00DB-7A36-C527A328CEAA}"/>
              </a:ext>
            </a:extLst>
          </p:cNvPr>
          <p:cNvSpPr/>
          <p:nvPr/>
        </p:nvSpPr>
        <p:spPr>
          <a:xfrm>
            <a:off x="934720" y="1378058"/>
            <a:ext cx="1463040" cy="111948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ADMIN</a:t>
            </a:r>
            <a:endParaRPr lang="en-CA" dirty="0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F0377EE1-0DC6-535D-3C00-33302CCED0C8}"/>
              </a:ext>
            </a:extLst>
          </p:cNvPr>
          <p:cNvSpPr/>
          <p:nvPr/>
        </p:nvSpPr>
        <p:spPr>
          <a:xfrm>
            <a:off x="506730" y="5371502"/>
            <a:ext cx="1626870" cy="1119481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CAREERS</a:t>
            </a:r>
            <a:endParaRPr lang="en-CA" dirty="0"/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C3E67F45-A06A-C09B-0B72-F2112ADB7BC2}"/>
              </a:ext>
            </a:extLst>
          </p:cNvPr>
          <p:cNvSpPr/>
          <p:nvPr/>
        </p:nvSpPr>
        <p:spPr>
          <a:xfrm>
            <a:off x="5445760" y="3372766"/>
            <a:ext cx="2275841" cy="1218168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</a:rPr>
              <a:t>COUNSELLING</a:t>
            </a:r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316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8903C-2897-4AD7-BEEC-9AC718CE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741" y="107950"/>
            <a:ext cx="7692809" cy="2070806"/>
          </a:xfrm>
        </p:spPr>
        <p:txBody>
          <a:bodyPr/>
          <a:lstStyle/>
          <a:p>
            <a:r>
              <a:rPr lang="en-CA"/>
              <a:t>Keep track of accomplishments! </a:t>
            </a:r>
            <a:br>
              <a:rPr lang="en-CA"/>
            </a:br>
            <a:r>
              <a:rPr lang="en-CA"/>
              <a:t>Scholarship Spreadsheet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D7B2B-4CAA-43CE-A360-36CD0E850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89" y="2428831"/>
            <a:ext cx="7217969" cy="34453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CEE533-C9E3-198A-AFEB-A42C962DE9E5}"/>
              </a:ext>
            </a:extLst>
          </p:cNvPr>
          <p:cNvSpPr txBox="1"/>
          <p:nvPr/>
        </p:nvSpPr>
        <p:spPr>
          <a:xfrm>
            <a:off x="484538" y="5969724"/>
            <a:ext cx="825542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+mj-lt"/>
                <a:ea typeface="MS PGothic"/>
              </a:rPr>
              <a:t>This spreadsheet is in the scholarships folder on Teams </a:t>
            </a:r>
          </a:p>
        </p:txBody>
      </p:sp>
    </p:spTree>
    <p:extLst>
      <p:ext uri="{BB962C8B-B14F-4D97-AF65-F5344CB8AC3E}">
        <p14:creationId xmlns:p14="http://schemas.microsoft.com/office/powerpoint/2010/main" val="310222017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260648"/>
            <a:ext cx="8042275" cy="967953"/>
          </a:xfrm>
        </p:spPr>
        <p:txBody>
          <a:bodyPr/>
          <a:lstStyle/>
          <a:p>
            <a:r>
              <a:rPr lang="en-CA" b="1"/>
              <a:t>Scholarship Tips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F1D3B5-1B35-45AF-8080-924E081F7B1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2542" y="1412776"/>
          <a:ext cx="8042275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386293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EA84E-5EFD-9542-B400-B7574AAB0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Most importantly: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1F25F-E988-F640-BA2F-3EFE0E977F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 sz="3600"/>
              <a:t>APPLY! </a:t>
            </a:r>
          </a:p>
        </p:txBody>
      </p:sp>
      <p:pic>
        <p:nvPicPr>
          <p:cNvPr id="1026" name="Picture 2" descr="scholarship-clipart - Laker School District - Elkton ...">
            <a:extLst>
              <a:ext uri="{FF2B5EF4-FFF2-40B4-BE49-F238E27FC236}">
                <a16:creationId xmlns:a16="http://schemas.microsoft.com/office/drawing/2014/main" id="{268FF20B-4802-8643-B8C8-EF26B2B0C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194" y="198305"/>
            <a:ext cx="2847005" cy="284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72850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 descr="UPCOMING EVENTS CALENDAR | The Mitchell ...">
            <a:extLst>
              <a:ext uri="{FF2B5EF4-FFF2-40B4-BE49-F238E27FC236}">
                <a16:creationId xmlns:a16="http://schemas.microsoft.com/office/drawing/2014/main" id="{3C9E2B47-EDC8-B7E5-B848-828C76EB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92" y="854313"/>
            <a:ext cx="9033140" cy="460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75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C Grad Assessments - Aurora Virtual School">
            <a:extLst>
              <a:ext uri="{FF2B5EF4-FFF2-40B4-BE49-F238E27FC236}">
                <a16:creationId xmlns:a16="http://schemas.microsoft.com/office/drawing/2014/main" id="{98857265-E184-2499-8476-FC87D1052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181" y="1859873"/>
            <a:ext cx="4256842" cy="312873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7557CD-87BD-A484-2667-04C2F183D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69307" y="1269506"/>
            <a:ext cx="4247537" cy="631952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4000" b="1" dirty="0">
                <a:cs typeface="Calibri"/>
              </a:rPr>
              <a:t>Literacy 12</a:t>
            </a:r>
          </a:p>
          <a:p>
            <a:pPr algn="ctr"/>
            <a:r>
              <a:rPr lang="en-US" sz="3200" dirty="0">
                <a:cs typeface="Calibri"/>
              </a:rPr>
              <a:t>January 14th, 2025</a:t>
            </a:r>
          </a:p>
          <a:p>
            <a:pPr algn="ctr"/>
            <a:endParaRPr lang="en-US" sz="3200" dirty="0">
              <a:cs typeface="Calibri"/>
            </a:endParaRPr>
          </a:p>
          <a:p>
            <a:pPr algn="ctr"/>
            <a:r>
              <a:rPr lang="en-US" sz="4000" b="1" dirty="0">
                <a:cs typeface="Calibri"/>
              </a:rPr>
              <a:t>Numeracy 10 </a:t>
            </a:r>
          </a:p>
          <a:p>
            <a:pPr algn="ctr"/>
            <a:r>
              <a:rPr lang="en-US" sz="3200" dirty="0">
                <a:cs typeface="Calibri"/>
              </a:rPr>
              <a:t>October 29th, 2024</a:t>
            </a:r>
          </a:p>
          <a:p>
            <a:pPr algn="ctr"/>
            <a:endParaRPr lang="en-US" sz="3200" dirty="0">
              <a:cs typeface="Calibri"/>
            </a:endParaRPr>
          </a:p>
          <a:p>
            <a:pPr algn="ctr"/>
            <a:r>
              <a:rPr lang="en-US" sz="4000" b="1" dirty="0">
                <a:cs typeface="Calibri"/>
              </a:rPr>
              <a:t>Literacy 10 </a:t>
            </a:r>
          </a:p>
          <a:p>
            <a:pPr algn="ctr"/>
            <a:r>
              <a:rPr lang="en-US" sz="3200" dirty="0">
                <a:cs typeface="Calibri"/>
              </a:rPr>
              <a:t>April 10, 2025</a:t>
            </a:r>
          </a:p>
        </p:txBody>
      </p:sp>
    </p:spTree>
    <p:extLst>
      <p:ext uri="{BB962C8B-B14F-4D97-AF65-F5344CB8AC3E}">
        <p14:creationId xmlns:p14="http://schemas.microsoft.com/office/powerpoint/2010/main" val="4290616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" y="4777739"/>
            <a:ext cx="2564242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/>
            <a:r>
              <a:rPr lang="en-US" sz="4200" b="1"/>
              <a:t>Grad Photos</a:t>
            </a:r>
          </a:p>
        </p:txBody>
      </p:sp>
      <p:pic>
        <p:nvPicPr>
          <p:cNvPr id="5" name="Picture 4" descr="Analog camera on white background">
            <a:extLst>
              <a:ext uri="{FF2B5EF4-FFF2-40B4-BE49-F238E27FC236}">
                <a16:creationId xmlns:a16="http://schemas.microsoft.com/office/drawing/2014/main" id="{A159D92C-5CF8-0285-1D81-0041104D5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09" b="9607"/>
          <a:stretch/>
        </p:blipFill>
        <p:spPr>
          <a:xfrm>
            <a:off x="-2266" y="0"/>
            <a:ext cx="9143980" cy="3803134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24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8BFC4C-8923-1643-DBFA-20F595223729}"/>
              </a:ext>
            </a:extLst>
          </p:cNvPr>
          <p:cNvSpPr txBox="1"/>
          <p:nvPr/>
        </p:nvSpPr>
        <p:spPr>
          <a:xfrm>
            <a:off x="2403108" y="2934840"/>
            <a:ext cx="5173220" cy="73889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4000" dirty="0">
                <a:latin typeface="+mn-lt"/>
                <a:ea typeface="+mn-ea"/>
              </a:rPr>
              <a:t>October 21st – 27th </a:t>
            </a:r>
            <a:endParaRPr lang="en-US" altLang="en-US" sz="4000" baseline="30000" dirty="0">
              <a:latin typeface="+mn-lt"/>
              <a:ea typeface="+mn-ea"/>
              <a:cs typeface="Calibri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800" dirty="0">
              <a:latin typeface="+mn-lt"/>
              <a:ea typeface="+mn-ea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F2086-1222-0147-F3E8-EDFC43DD1428}"/>
              </a:ext>
            </a:extLst>
          </p:cNvPr>
          <p:cNvSpPr txBox="1"/>
          <p:nvPr/>
        </p:nvSpPr>
        <p:spPr>
          <a:xfrm>
            <a:off x="3359803" y="3800902"/>
            <a:ext cx="5616321" cy="288390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800" dirty="0">
                <a:latin typeface="+mn-lt"/>
                <a:ea typeface="+mn-ea"/>
              </a:rPr>
              <a:t>Used for: Yearbook &amp; Grad Composite</a:t>
            </a:r>
            <a:endParaRPr lang="en-US" altLang="en-US" sz="4000" baseline="30000" dirty="0">
              <a:latin typeface="+mn-lt"/>
              <a:ea typeface="+mn-ea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en-US" sz="1800" b="1" dirty="0">
              <a:solidFill>
                <a:srgbClr val="0070C0"/>
              </a:solidFill>
              <a:latin typeface="+mn-lt"/>
              <a:ea typeface="+mn-ea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1800" b="1" dirty="0">
                <a:solidFill>
                  <a:srgbClr val="0070C0"/>
                </a:solidFill>
                <a:latin typeface="+mn-lt"/>
                <a:ea typeface="+mn-ea"/>
              </a:rPr>
              <a:t>My child did not sign up or missed their session:</a:t>
            </a:r>
            <a:endParaRPr lang="en-US" altLang="en-US" sz="1800" b="1" dirty="0">
              <a:solidFill>
                <a:srgbClr val="0070C0"/>
              </a:solidFill>
              <a:latin typeface="+mn-lt"/>
              <a:ea typeface="+mn-ea"/>
              <a:cs typeface="Calibri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/>
              <a:buChar char="§"/>
            </a:pPr>
            <a:r>
              <a:rPr lang="en-US" altLang="en-US" sz="1800" b="1" dirty="0">
                <a:solidFill>
                  <a:srgbClr val="0070C0"/>
                </a:solidFill>
                <a:latin typeface="+mn-lt"/>
                <a:ea typeface="+mn-ea"/>
              </a:rPr>
              <a:t>Vancouver Studio</a:t>
            </a:r>
            <a:endParaRPr lang="en-US" altLang="en-US" sz="1800" b="1">
              <a:solidFill>
                <a:srgbClr val="0070C0"/>
              </a:solidFill>
              <a:latin typeface="+mn-lt"/>
              <a:ea typeface="+mn-ea"/>
              <a:cs typeface="Calibri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/>
              <a:buChar char="§"/>
            </a:pPr>
            <a:r>
              <a:rPr lang="en-US" altLang="en-US" sz="1800" b="1" dirty="0">
                <a:solidFill>
                  <a:srgbClr val="0070C0"/>
                </a:solidFill>
                <a:latin typeface="+mn-lt"/>
                <a:ea typeface="+mn-ea"/>
              </a:rPr>
              <a:t>Another Surrey School when the trailer is at their sit</a:t>
            </a:r>
            <a:r>
              <a:rPr lang="en-US" altLang="en-US" sz="1800" dirty="0">
                <a:latin typeface="+mn-lt"/>
                <a:ea typeface="+mn-ea"/>
              </a:rPr>
              <a:t>e</a:t>
            </a: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Wingdings" panose="020B0604020202020204" pitchFamily="34" charset="0"/>
              <a:buChar char="§"/>
            </a:pPr>
            <a:endParaRPr lang="en-US" altLang="en-US" sz="180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79416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" y="4777739"/>
            <a:ext cx="2564242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/>
            <a:r>
              <a:rPr lang="en-US" sz="8000" b="1" dirty="0"/>
              <a:t>$50</a:t>
            </a:r>
            <a:endParaRPr lang="en-US" sz="8000" b="1" dirty="0">
              <a:cs typeface="Calibri Light"/>
            </a:endParaRP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F2086-1222-0147-F3E8-EDFC43DD1428}"/>
              </a:ext>
            </a:extLst>
          </p:cNvPr>
          <p:cNvSpPr txBox="1"/>
          <p:nvPr/>
        </p:nvSpPr>
        <p:spPr>
          <a:xfrm>
            <a:off x="3249028" y="4233932"/>
            <a:ext cx="5616321" cy="248108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4000">
                <a:latin typeface="+mn-lt"/>
                <a:ea typeface="+mn-ea"/>
              </a:rPr>
              <a:t>Order Deadline</a:t>
            </a:r>
            <a:endParaRPr lang="en-US" altLang="en-US" sz="4000" baseline="30000">
              <a:latin typeface="+mn-lt"/>
              <a:ea typeface="+mn-ea"/>
              <a:cs typeface="Calibri" panose="020F0502020204030204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en-US" sz="4000">
                <a:latin typeface="+mn-lt"/>
                <a:ea typeface="+mn-ea"/>
              </a:rPr>
              <a:t>February </a:t>
            </a:r>
            <a:r>
              <a:rPr lang="en-US" altLang="en-US" sz="4000" dirty="0">
                <a:latin typeface="+mn-lt"/>
                <a:ea typeface="+mn-ea"/>
              </a:rPr>
              <a:t>1st, 2025</a:t>
            </a:r>
            <a:endParaRPr lang="en-US" altLang="en-US" sz="4000" baseline="30000">
              <a:latin typeface="+mn-lt"/>
              <a:ea typeface="+mn-ea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en-US" sz="4000" b="1" dirty="0">
              <a:solidFill>
                <a:srgbClr val="0070C0"/>
              </a:solidFill>
              <a:latin typeface="+mn-lt"/>
              <a:ea typeface="+mn-ea"/>
              <a:cs typeface="Calibri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altLang="en-US" sz="4000" b="1" dirty="0">
                <a:solidFill>
                  <a:srgbClr val="0070C0"/>
                </a:solidFill>
                <a:latin typeface="+mn-lt"/>
                <a:ea typeface="+mn-ea"/>
              </a:rPr>
              <a:t>School Cashon-line</a:t>
            </a:r>
            <a:endParaRPr lang="en-US" sz="4000" dirty="0">
              <a:ea typeface="+mn-ea"/>
            </a:endParaRPr>
          </a:p>
          <a:p>
            <a:pPr indent="-228600" eaLnBrk="1" hangingPunct="1">
              <a:lnSpc>
                <a:spcPct val="90000"/>
              </a:lnSpc>
              <a:spcAft>
                <a:spcPts val="600"/>
              </a:spcAft>
              <a:buFont typeface="Wingdings" panose="020B0604020202020204" pitchFamily="34" charset="0"/>
              <a:buChar char="§"/>
            </a:pPr>
            <a:endParaRPr lang="en-US" altLang="en-US" sz="1800" dirty="0">
              <a:latin typeface="+mn-lt"/>
              <a:ea typeface="+mn-ea"/>
            </a:endParaRPr>
          </a:p>
        </p:txBody>
      </p:sp>
      <p:pic>
        <p:nvPicPr>
          <p:cNvPr id="6" name="Picture 5" descr="Yearbooks">
            <a:extLst>
              <a:ext uri="{FF2B5EF4-FFF2-40B4-BE49-F238E27FC236}">
                <a16:creationId xmlns:a16="http://schemas.microsoft.com/office/drawing/2014/main" id="{D1F58687-1203-DAB4-AC4B-C7DF4F84AC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12000"/>
                    </a14:imgEffect>
                    <a14:imgEffect>
                      <a14:brightnessContrast bright="60000" contrast="8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2" y="127978"/>
            <a:ext cx="9367018" cy="388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35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03AFE-9502-0723-4920-4479C5A2A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CA" sz="4800" b="1" dirty="0">
                <a:solidFill>
                  <a:srgbClr val="0070C0"/>
                </a:solidFill>
                <a:latin typeface="Aptos Black" panose="020B0004020202020204" pitchFamily="34" charset="0"/>
              </a:rPr>
              <a:t>Cloverdale Reporter Consent Form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75AB97-9BE5-89B6-24A3-F962C0B57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610" y="1876425"/>
            <a:ext cx="7735712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A7233-AE83-9E03-EE9D-CB516834C723}"/>
              </a:ext>
            </a:extLst>
          </p:cNvPr>
          <p:cNvSpPr txBox="1"/>
          <p:nvPr/>
        </p:nvSpPr>
        <p:spPr>
          <a:xfrm rot="21330148">
            <a:off x="1003850" y="4369770"/>
            <a:ext cx="1431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Aptos Black" panose="020B00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E8ADC-E27C-7623-B718-6CD8EB79BC05}"/>
              </a:ext>
            </a:extLst>
          </p:cNvPr>
          <p:cNvSpPr txBox="1"/>
          <p:nvPr/>
        </p:nvSpPr>
        <p:spPr>
          <a:xfrm rot="10800000" flipV="1">
            <a:off x="2458722" y="2389482"/>
            <a:ext cx="573023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Cloverdale Reporter is publishing a 2025 Graduation Feature in June</a:t>
            </a:r>
          </a:p>
        </p:txBody>
      </p:sp>
    </p:spTree>
    <p:extLst>
      <p:ext uri="{BB962C8B-B14F-4D97-AF65-F5344CB8AC3E}">
        <p14:creationId xmlns:p14="http://schemas.microsoft.com/office/powerpoint/2010/main" val="38613885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59D92C-5CF8-0285-1D81-0041104D5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42" r="1" b="12739"/>
          <a:stretch/>
        </p:blipFill>
        <p:spPr>
          <a:xfrm>
            <a:off x="20" y="10"/>
            <a:ext cx="9150936" cy="391164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28" y="2987478"/>
            <a:ext cx="9171095" cy="1828800"/>
            <a:chOff x="-305" y="2987478"/>
            <a:chExt cx="12188952" cy="182880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35" name="Freeform: Shape 34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474" y="3433213"/>
            <a:ext cx="3766336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/>
            <a:r>
              <a:rPr lang="en-US" sz="4000" b="1" dirty="0">
                <a:solidFill>
                  <a:schemeClr val="tx2"/>
                </a:solidFill>
              </a:rPr>
              <a:t>Commencement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8BFC4C-8923-1643-DBFA-20F595223729}"/>
              </a:ext>
            </a:extLst>
          </p:cNvPr>
          <p:cNvSpPr txBox="1"/>
          <p:nvPr/>
        </p:nvSpPr>
        <p:spPr>
          <a:xfrm>
            <a:off x="1369587" y="3745400"/>
            <a:ext cx="7600868" cy="354058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2"/>
                </a:solidFill>
                <a:latin typeface="+mn-lt"/>
                <a:ea typeface="+mn-ea"/>
              </a:rPr>
              <a:t>Bell Centre </a:t>
            </a:r>
            <a:endParaRPr lang="en-US" sz="2800" dirty="0">
              <a:solidFill>
                <a:schemeClr val="tx2"/>
              </a:solidFill>
              <a:ea typeface="+mn-ea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tx2"/>
                </a:solidFill>
                <a:latin typeface="+mn-lt"/>
                <a:ea typeface="+mn-ea"/>
              </a:rPr>
              <a:t>Friday, June 6</a:t>
            </a:r>
            <a:r>
              <a:rPr lang="en-US" sz="2800" b="1" baseline="30000" dirty="0">
                <a:solidFill>
                  <a:schemeClr val="tx2"/>
                </a:solidFill>
                <a:latin typeface="+mn-lt"/>
                <a:ea typeface="+mn-ea"/>
              </a:rPr>
              <a:t>th</a:t>
            </a:r>
            <a:r>
              <a:rPr lang="en-US" sz="2800" b="1" dirty="0">
                <a:solidFill>
                  <a:schemeClr val="tx2"/>
                </a:solidFill>
                <a:latin typeface="+mn-lt"/>
                <a:ea typeface="+mn-ea"/>
              </a:rPr>
              <a:t> </a:t>
            </a:r>
            <a:endParaRPr lang="en-US" sz="2800">
              <a:solidFill>
                <a:schemeClr val="tx2"/>
              </a:solidFill>
              <a:ea typeface="+mn-ea"/>
            </a:endParaRPr>
          </a:p>
          <a:p>
            <a:pPr marL="228600" indent="-171450" eaLnBrk="1" hangingPunct="1">
              <a:lnSpc>
                <a:spcPct val="90000"/>
              </a:lnSpc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</a:rPr>
              <a:t>Tickets will be available through School Cash online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Calibri"/>
            </a:endParaRPr>
          </a:p>
          <a:p>
            <a:pPr marL="228600" indent="-171450" eaLnBrk="1" hangingPunct="1">
              <a:lnSpc>
                <a:spcPct val="90000"/>
              </a:lnSpc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</a:rPr>
              <a:t>All fees must be paid for students to receive commencement tickets.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Calibri"/>
            </a:endParaRPr>
          </a:p>
          <a:p>
            <a:pPr marL="228600" indent="-171450" eaLnBrk="1" hangingPunct="1">
              <a:lnSpc>
                <a:spcPct val="90000"/>
              </a:lnSpc>
              <a:spcAft>
                <a:spcPts val="600"/>
              </a:spcAft>
              <a:buFont typeface="Wingdings" panose="020B0604020202020204" pitchFamily="34" charset="0"/>
              <a:buChar char="§"/>
            </a:pPr>
            <a:r>
              <a:rPr lang="en-US" sz="2000" dirty="0">
                <a:solidFill>
                  <a:schemeClr val="tx2"/>
                </a:solidFill>
                <a:latin typeface="+mn-lt"/>
                <a:ea typeface="+mn-ea"/>
              </a:rPr>
              <a:t>More info will be shared in GRAD PARENT NEWSLETTER in April.</a:t>
            </a:r>
            <a:endParaRPr lang="en-US" sz="2000" dirty="0">
              <a:solidFill>
                <a:schemeClr val="tx2"/>
              </a:solidFill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9487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able set for a wedding&#10;&#10;Description automatically generated">
            <a:extLst>
              <a:ext uri="{FF2B5EF4-FFF2-40B4-BE49-F238E27FC236}">
                <a16:creationId xmlns:a16="http://schemas.microsoft.com/office/drawing/2014/main" id="{A159D92C-5CF8-0285-1D81-0041104D5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48" r="9089" b="23429"/>
          <a:stretch/>
        </p:blipFill>
        <p:spPr>
          <a:xfrm>
            <a:off x="3663548" y="10"/>
            <a:ext cx="5480452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708" y="476127"/>
            <a:ext cx="3699412" cy="112471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 defTabSz="914400"/>
            <a:r>
              <a:rPr lang="en-US" sz="4400" b="1" dirty="0"/>
              <a:t>Dinner Dance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8BFC4C-8923-1643-DBFA-20F595223729}"/>
              </a:ext>
            </a:extLst>
          </p:cNvPr>
          <p:cNvSpPr txBox="1"/>
          <p:nvPr/>
        </p:nvSpPr>
        <p:spPr>
          <a:xfrm>
            <a:off x="34184" y="1719316"/>
            <a:ext cx="4488471" cy="479807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+mn-lt"/>
                <a:ea typeface="+mn-ea"/>
              </a:rPr>
              <a:t>Newlands Golf and Country Club Sunday, June 22</a:t>
            </a:r>
            <a:endParaRPr lang="en-US" b="1" dirty="0">
              <a:latin typeface="+mn-lt"/>
              <a:ea typeface="+mn-ea"/>
              <a:cs typeface="Calibri"/>
            </a:endParaRPr>
          </a:p>
          <a:p>
            <a:pPr marL="285750" indent="-114300" eaLnBrk="1" hangingPunct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800" dirty="0">
                <a:latin typeface="+mn-lt"/>
                <a:ea typeface="+mn-ea"/>
              </a:rPr>
              <a:t>Students arrive by 6:30pm for security and remain until transport to the dry-grad event arrives</a:t>
            </a:r>
            <a:endParaRPr lang="en-US" sz="1800" dirty="0">
              <a:latin typeface="+mn-lt"/>
              <a:ea typeface="+mn-ea"/>
              <a:cs typeface="Calibri"/>
            </a:endParaRPr>
          </a:p>
          <a:p>
            <a:pPr marL="285750" indent="-114300" eaLnBrk="1" hangingPunct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800" dirty="0">
                <a:latin typeface="+mn-lt"/>
                <a:ea typeface="+mn-ea"/>
              </a:rPr>
              <a:t>Guests need approval by admin before tickets are bought and seating is finalized</a:t>
            </a:r>
            <a:endParaRPr lang="en-US" sz="1800" dirty="0">
              <a:latin typeface="+mn-lt"/>
              <a:ea typeface="+mn-ea"/>
              <a:cs typeface="Calibri"/>
            </a:endParaRPr>
          </a:p>
          <a:p>
            <a:pPr marL="285750" indent="-114300" eaLnBrk="1" hangingPunct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800" dirty="0">
                <a:latin typeface="+mn-lt"/>
                <a:ea typeface="+mn-ea"/>
              </a:rPr>
              <a:t>Students can pick their table / seating </a:t>
            </a:r>
            <a:endParaRPr lang="en-US" sz="1800" dirty="0">
              <a:latin typeface="+mn-lt"/>
              <a:ea typeface="+mn-ea"/>
              <a:cs typeface="Calibri"/>
            </a:endParaRPr>
          </a:p>
          <a:p>
            <a:pPr marL="285750" indent="-114300" eaLnBrk="1" hangingPunct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800" b="1" dirty="0">
                <a:latin typeface="+mn-lt"/>
                <a:ea typeface="+mn-ea"/>
              </a:rPr>
              <a:t>Process will begin in April</a:t>
            </a:r>
            <a:r>
              <a:rPr lang="en-US" sz="1800" dirty="0">
                <a:latin typeface="+mn-lt"/>
                <a:ea typeface="+mn-ea"/>
              </a:rPr>
              <a:t> </a:t>
            </a:r>
            <a:endParaRPr lang="en-US" sz="1800" dirty="0">
              <a:latin typeface="+mn-lt"/>
              <a:ea typeface="+mn-ea"/>
              <a:cs typeface="Calibri"/>
            </a:endParaRPr>
          </a:p>
          <a:p>
            <a:pPr marL="285750" indent="-114300" eaLnBrk="1" hangingPunct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§"/>
            </a:pPr>
            <a:endParaRPr lang="en-US" sz="1800">
              <a:latin typeface="+mn-lt"/>
              <a:ea typeface="+mn-ea"/>
              <a:cs typeface="Calibri" panose="020F0502020204030204"/>
            </a:endParaRPr>
          </a:p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1800" b="1" dirty="0">
                <a:latin typeface="+mn-lt"/>
                <a:ea typeface="+mn-ea"/>
              </a:rPr>
              <a:t>DRY GRAD IS RUN BY PARENT COMMITTEE</a:t>
            </a:r>
            <a:r>
              <a:rPr lang="en-US" sz="1800" dirty="0">
                <a:latin typeface="+mn-lt"/>
                <a:ea typeface="+mn-ea"/>
              </a:rPr>
              <a:t> Meeting Announcements will be in the Parent Newsletters.</a:t>
            </a:r>
            <a:endParaRPr lang="en-US" sz="1800" dirty="0">
              <a:latin typeface="+mn-lt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962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 wrap="square" anchor="b">
            <a:normAutofit/>
          </a:bodyPr>
          <a:lstStyle/>
          <a:p>
            <a:r>
              <a:rPr lang="en-CA" altLang="en-US"/>
              <a:t>Graduation Requirements </a:t>
            </a:r>
          </a:p>
        </p:txBody>
      </p:sp>
      <p:pic>
        <p:nvPicPr>
          <p:cNvPr id="4" name="Content Placeholder 3" descr="A graduation cap and caps on the floor&#10;&#10;Description automatically generated">
            <a:extLst>
              <a:ext uri="{FF2B5EF4-FFF2-40B4-BE49-F238E27FC236}">
                <a16:creationId xmlns:a16="http://schemas.microsoft.com/office/drawing/2014/main" id="{39D8CBB2-2376-A9FF-F88F-19A1E79F20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147" r="29116"/>
          <a:stretch/>
        </p:blipFill>
        <p:spPr>
          <a:xfrm>
            <a:off x="254635" y="1600201"/>
            <a:ext cx="3048000" cy="4343400"/>
          </a:xfr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74B4EA-6753-8E27-41A9-E59950545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0591" y="2179321"/>
            <a:ext cx="5437878" cy="4343400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CA" sz="1800" b="1" dirty="0">
                <a:ea typeface="MS PGothic"/>
              </a:rPr>
              <a:t>Graduation Requirements:</a:t>
            </a:r>
            <a:r>
              <a:rPr lang="en-CA" sz="1800" dirty="0">
                <a:ea typeface="MS PGothic"/>
              </a:rPr>
              <a:t>                                       80 Credits (with specific course requirements).</a:t>
            </a:r>
            <a:endParaRPr lang="en-CA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CA" sz="1800" b="1" dirty="0">
                <a:ea typeface="MS PGothic"/>
              </a:rPr>
              <a:t>Diploma Verifications</a:t>
            </a:r>
            <a:r>
              <a:rPr lang="en-CA" sz="1800" dirty="0">
                <a:ea typeface="MS PGothic"/>
              </a:rPr>
              <a:t> are reviewed by counsellors and admin to ensure requirements are met. </a:t>
            </a:r>
            <a:r>
              <a:rPr lang="en-CA" sz="1800" i="1" dirty="0">
                <a:ea typeface="MS PGothic"/>
              </a:rPr>
              <a:t>Parents Contacted if there are concerns.</a:t>
            </a:r>
          </a:p>
          <a:p>
            <a:pPr marL="0" lvl="0" indent="0" rtl="0">
              <a:lnSpc>
                <a:spcPct val="90000"/>
              </a:lnSpc>
              <a:buNone/>
            </a:pPr>
            <a:r>
              <a:rPr lang="en-CA" sz="1800" b="1" dirty="0">
                <a:ea typeface="MS PGothic"/>
              </a:rPr>
              <a:t>Online Courses</a:t>
            </a:r>
            <a:r>
              <a:rPr lang="en-CA" sz="1800" dirty="0">
                <a:ea typeface="MS PGothic"/>
              </a:rPr>
              <a:t> (SAIL) finished by end of June.</a:t>
            </a:r>
            <a:endParaRPr lang="en-US" sz="1800">
              <a:ea typeface="MS PGothic"/>
            </a:endParaRPr>
          </a:p>
          <a:p>
            <a:pPr marL="0" indent="0">
              <a:lnSpc>
                <a:spcPct val="90000"/>
              </a:lnSpc>
              <a:buNone/>
            </a:pPr>
            <a:endParaRPr lang="en-CA" sz="1800" dirty="0">
              <a:ea typeface="MS PGothic"/>
            </a:endParaRPr>
          </a:p>
          <a:p>
            <a:pPr lvl="0">
              <a:lnSpc>
                <a:spcPct val="90000"/>
              </a:lnSpc>
            </a:pPr>
            <a:endParaRPr lang="en-CA" sz="1600"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nfetti falling through the air against a blue background">
            <a:extLst>
              <a:ext uri="{FF2B5EF4-FFF2-40B4-BE49-F238E27FC236}">
                <a16:creationId xmlns:a16="http://schemas.microsoft.com/office/drawing/2014/main" id="{A159D92C-5CF8-0285-1D81-0041104D5A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77" r="18477"/>
          <a:stretch/>
        </p:blipFill>
        <p:spPr>
          <a:xfrm>
            <a:off x="3669805" y="10"/>
            <a:ext cx="5474195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530" y="2601367"/>
            <a:ext cx="4985453" cy="112471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 defTabSz="914400"/>
            <a:r>
              <a:rPr lang="en-US" sz="4000" b="1" dirty="0"/>
              <a:t>Non-Sanctioned Events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8BFC4C-8923-1643-DBFA-20F595223729}"/>
              </a:ext>
            </a:extLst>
          </p:cNvPr>
          <p:cNvSpPr txBox="1"/>
          <p:nvPr/>
        </p:nvSpPr>
        <p:spPr>
          <a:xfrm>
            <a:off x="318602" y="3725102"/>
            <a:ext cx="7391313" cy="384372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CA" altLang="en-US" sz="2200" dirty="0">
                <a:latin typeface="+mn-lt"/>
                <a:ea typeface="MS PGothic"/>
              </a:rPr>
              <a:t>Examples Include:</a:t>
            </a:r>
            <a:endParaRPr lang="en-CA" altLang="en-US" sz="2000" b="1" dirty="0">
              <a:latin typeface="+mn-lt"/>
              <a:ea typeface="MS PGothic"/>
            </a:endParaRPr>
          </a:p>
          <a:p>
            <a:pPr marL="228600" lvl="1" indent="-171450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CA" altLang="en-US" sz="2800" dirty="0">
                <a:latin typeface="+mn-lt"/>
                <a:ea typeface="MS PGothic"/>
              </a:rPr>
              <a:t>House Parties</a:t>
            </a:r>
            <a:endParaRPr lang="en-CA" altLang="en-US" sz="2800" dirty="0">
              <a:latin typeface="+mn-lt"/>
              <a:ea typeface="MS PGothic"/>
              <a:cs typeface="Calibri" panose="020F0502020204030204"/>
            </a:endParaRPr>
          </a:p>
          <a:p>
            <a:pPr marL="228600" lvl="1" indent="-171450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CA" altLang="en-US" sz="2800" dirty="0">
                <a:latin typeface="+mn-lt"/>
                <a:ea typeface="MS PGothic"/>
              </a:rPr>
              <a:t>Ski Trips</a:t>
            </a:r>
            <a:endParaRPr lang="en-CA" altLang="en-US" sz="2800">
              <a:latin typeface="+mn-lt"/>
              <a:ea typeface="MS PGothic"/>
              <a:cs typeface="Calibri" panose="020F0502020204030204"/>
            </a:endParaRPr>
          </a:p>
          <a:p>
            <a:pPr marL="228600" lvl="1" indent="-171450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CA" altLang="en-US" sz="2800" dirty="0">
                <a:latin typeface="+mn-lt"/>
                <a:ea typeface="MS PGothic"/>
              </a:rPr>
              <a:t>Whistler Trip </a:t>
            </a:r>
            <a:endParaRPr lang="en-CA" altLang="en-US" sz="2800">
              <a:latin typeface="+mn-lt"/>
              <a:ea typeface="MS PGothic"/>
              <a:cs typeface="Calibri" panose="020F0502020204030204"/>
            </a:endParaRPr>
          </a:p>
          <a:p>
            <a:pPr marL="228600" lvl="1" indent="-171450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CA" altLang="en-US" sz="2800" dirty="0">
                <a:latin typeface="+mn-lt"/>
                <a:ea typeface="MS PGothic"/>
              </a:rPr>
              <a:t>Grad Camping Trips</a:t>
            </a:r>
            <a:endParaRPr lang="en-CA" altLang="en-US" sz="2800" dirty="0">
              <a:latin typeface="+mn-lt"/>
              <a:ea typeface="MS PGothic"/>
              <a:cs typeface="Calibri" panose="020F0502020204030204"/>
            </a:endParaRPr>
          </a:p>
          <a:p>
            <a:pPr marL="228600" lvl="1" indent="-171450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CA" altLang="en-US" sz="2800" dirty="0">
                <a:latin typeface="+mn-lt"/>
                <a:ea typeface="MS PGothic"/>
              </a:rPr>
              <a:t>River Rafting</a:t>
            </a:r>
          </a:p>
          <a:p>
            <a:pPr marL="228600" lvl="1" indent="-171450">
              <a:lnSpc>
                <a:spcPct val="80000"/>
              </a:lnSpc>
              <a:buFont typeface="Wingdings" pitchFamily="2" charset="2"/>
              <a:buChar char="§"/>
            </a:pPr>
            <a:r>
              <a:rPr lang="en-CA" sz="2800" dirty="0">
                <a:latin typeface="+mn-lt"/>
                <a:ea typeface="MS PGothic"/>
                <a:cs typeface="Calibri" panose="020F0502020204030204"/>
              </a:rPr>
              <a:t>Privately organized Dinner Dance Fund Raisers</a:t>
            </a:r>
            <a:endParaRPr lang="en-CA" altLang="en-US" sz="2800" dirty="0">
              <a:latin typeface="+mn-lt"/>
              <a:ea typeface="MS PGothic"/>
              <a:cs typeface="Calibri" panose="020F050202020403020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54E06A-8494-A0B9-4872-738FEAFF0310}"/>
              </a:ext>
            </a:extLst>
          </p:cNvPr>
          <p:cNvSpPr txBox="1">
            <a:spLocks/>
          </p:cNvSpPr>
          <p:nvPr/>
        </p:nvSpPr>
        <p:spPr>
          <a:xfrm>
            <a:off x="178956" y="-206956"/>
            <a:ext cx="4985453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 fontAlgn="auto">
              <a:spcAft>
                <a:spcPts val="0"/>
              </a:spcAft>
            </a:pPr>
            <a:r>
              <a:rPr lang="en-US" sz="4000" b="1" dirty="0"/>
              <a:t>Sanctioned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9165B-5FDB-F2D3-7579-03AC6DAF84E4}"/>
              </a:ext>
            </a:extLst>
          </p:cNvPr>
          <p:cNvSpPr txBox="1"/>
          <p:nvPr/>
        </p:nvSpPr>
        <p:spPr>
          <a:xfrm>
            <a:off x="177614" y="885225"/>
            <a:ext cx="6625957" cy="384372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CA" altLang="en-US" sz="2600" dirty="0">
                <a:latin typeface="+mn-lt"/>
                <a:ea typeface="MS PGothic"/>
              </a:rPr>
              <a:t>Are sponsored/supported by the school.</a:t>
            </a:r>
          </a:p>
          <a:p>
            <a:pPr marL="628650" lvl="1" indent="-171450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CA" altLang="en-US" sz="2000" dirty="0">
                <a:latin typeface="+mn-lt"/>
                <a:ea typeface="MS PGothic"/>
              </a:rPr>
              <a:t>Grad Cruise (Sept)</a:t>
            </a:r>
            <a:endParaRPr lang="en-CA" altLang="en-US" sz="2000" dirty="0">
              <a:latin typeface="+mn-lt"/>
              <a:cs typeface="Calibri" panose="020F0502020204030204"/>
            </a:endParaRPr>
          </a:p>
          <a:p>
            <a:pPr marL="628650" lvl="1" indent="-171450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CA" altLang="en-US" sz="2000" dirty="0">
                <a:latin typeface="+mn-lt"/>
                <a:ea typeface="MS PGothic"/>
              </a:rPr>
              <a:t>Grad Dance (Dec)</a:t>
            </a:r>
            <a:endParaRPr lang="en-CA" altLang="en-US" sz="2000" dirty="0">
              <a:latin typeface="+mn-lt"/>
              <a:cs typeface="Calibri" panose="020F0502020204030204"/>
            </a:endParaRPr>
          </a:p>
          <a:p>
            <a:pPr marL="628650" lvl="1" indent="-171450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CA" altLang="en-US" sz="2000" dirty="0">
                <a:latin typeface="+mn-lt"/>
                <a:ea typeface="MS PGothic"/>
              </a:rPr>
              <a:t>Commencement</a:t>
            </a:r>
            <a:endParaRPr lang="en-CA" altLang="en-US" sz="2000" dirty="0">
              <a:latin typeface="+mn-lt"/>
              <a:cs typeface="Calibri" panose="020F0502020204030204"/>
            </a:endParaRPr>
          </a:p>
          <a:p>
            <a:pPr marL="628650" lvl="1" indent="-171450"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CA" altLang="en-US" sz="2000" dirty="0">
                <a:latin typeface="+mn-lt"/>
                <a:ea typeface="MS PGothic"/>
              </a:rPr>
              <a:t>Dinner Dance</a:t>
            </a:r>
            <a:endParaRPr lang="en-CA" altLang="en-US" sz="2000" dirty="0">
              <a:latin typeface="+mn-lt"/>
              <a:cs typeface="Calibri" panose="020F0502020204030204"/>
            </a:endParaRPr>
          </a:p>
          <a:p>
            <a:pPr marL="628650" lvl="1" indent="-171450">
              <a:lnSpc>
                <a:spcPct val="80000"/>
              </a:lnSpc>
              <a:buFont typeface="Wingdings" pitchFamily="2" charset="2"/>
              <a:buChar char="§"/>
            </a:pPr>
            <a:r>
              <a:rPr lang="en-CA" altLang="en-US" sz="2000" dirty="0">
                <a:latin typeface="+mn-lt"/>
                <a:ea typeface="MS PGothic"/>
                <a:cs typeface="Calibri" panose="020F0502020204030204"/>
              </a:rPr>
              <a:t>Dry Grad</a:t>
            </a:r>
          </a:p>
          <a:p>
            <a:pPr marL="628650" lvl="1" indent="-171450">
              <a:lnSpc>
                <a:spcPct val="80000"/>
              </a:lnSpc>
              <a:buFont typeface="Wingdings" pitchFamily="2" charset="2"/>
              <a:buChar char="§"/>
            </a:pPr>
            <a:endParaRPr lang="en-CA" altLang="en-US" sz="2000" dirty="0">
              <a:latin typeface="+mn-lt"/>
              <a:ea typeface="MS PGothic"/>
              <a:cs typeface="Calibri" panose="020F0502020204030204"/>
            </a:endParaRPr>
          </a:p>
          <a:p>
            <a:pPr>
              <a:lnSpc>
                <a:spcPct val="80000"/>
              </a:lnSpc>
            </a:pPr>
            <a:r>
              <a:rPr lang="en-CA" sz="2600" b="1" i="1" u="sng" dirty="0">
                <a:solidFill>
                  <a:srgbClr val="FF0000"/>
                </a:solidFill>
                <a:latin typeface="+mn-lt"/>
                <a:ea typeface="MS PGothic"/>
                <a:cs typeface="Calibri" panose="020F0502020204030204"/>
              </a:rPr>
              <a:t>No other events are sponsored by the school.</a:t>
            </a:r>
            <a:endParaRPr lang="en-US" sz="2600" b="1" i="1" u="sng" dirty="0">
              <a:solidFill>
                <a:srgbClr val="FF0000"/>
              </a:solidFill>
              <a:latin typeface="+mn-lt"/>
              <a:ea typeface="MS PGothic"/>
              <a:cs typeface="Calibri" panose="020F0502020204030204"/>
            </a:endParaRPr>
          </a:p>
          <a:p>
            <a:pPr>
              <a:lnSpc>
                <a:spcPct val="80000"/>
              </a:lnSpc>
            </a:pPr>
            <a:endParaRPr lang="en-CA" sz="2200" dirty="0">
              <a:latin typeface="+mn-lt"/>
              <a:ea typeface="MS PGothic"/>
              <a:cs typeface="Calibri" panose="020F0502020204030204"/>
            </a:endParaRPr>
          </a:p>
          <a:p>
            <a:pPr lvl="1">
              <a:lnSpc>
                <a:spcPct val="80000"/>
              </a:lnSpc>
              <a:buFont typeface="Wingdings" pitchFamily="2" charset="2"/>
            </a:pPr>
            <a:endParaRPr lang="en-CA" altLang="en-US" sz="2000" dirty="0">
              <a:latin typeface="+mn-lt"/>
              <a:ea typeface="MS PGothic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261769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list of events on a white background&#10;&#10;Description automatically generated">
            <a:extLst>
              <a:ext uri="{FF2B5EF4-FFF2-40B4-BE49-F238E27FC236}">
                <a16:creationId xmlns:a16="http://schemas.microsoft.com/office/drawing/2014/main" id="{3A565980-1B79-3EB4-B355-C275D2D4E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041" y="279854"/>
            <a:ext cx="5041174" cy="6299880"/>
          </a:xfrm>
        </p:spPr>
      </p:pic>
    </p:spTree>
    <p:extLst>
      <p:ext uri="{BB962C8B-B14F-4D97-AF65-F5344CB8AC3E}">
        <p14:creationId xmlns:p14="http://schemas.microsoft.com/office/powerpoint/2010/main" val="2315773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6000" b="1">
              <a:latin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6000" b="1">
              <a:latin typeface="Arial" panose="020B0604020202020204" pitchFamily="34" charset="0"/>
            </a:endParaRPr>
          </a:p>
        </p:txBody>
      </p:sp>
      <p:pic>
        <p:nvPicPr>
          <p:cNvPr id="6" name="Picture 5" descr="Several paper cutouts with question marks&#10;&#10;Description automatically generated">
            <a:extLst>
              <a:ext uri="{FF2B5EF4-FFF2-40B4-BE49-F238E27FC236}">
                <a16:creationId xmlns:a16="http://schemas.microsoft.com/office/drawing/2014/main" id="{E8800387-8CEB-7E4C-00A8-DCB45A0A1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974" y="-1625"/>
            <a:ext cx="9832068" cy="68575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C889A-5CAC-9E60-74D9-4E70D945C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72182" y="2840019"/>
            <a:ext cx="5628781" cy="403412"/>
          </a:xfrm>
        </p:spPr>
        <p:txBody>
          <a:bodyPr/>
          <a:lstStyle/>
          <a:p>
            <a:r>
              <a:rPr lang="en-CA"/>
              <a:t>Be sure to follow the career centre </a:t>
            </a:r>
            <a:r>
              <a:rPr lang="en-CA" err="1"/>
              <a:t>instagram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0291B0-467D-D406-519E-64D4E482C8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51530" y="3525819"/>
            <a:ext cx="4840941" cy="403412"/>
          </a:xfrm>
        </p:spPr>
        <p:txBody>
          <a:bodyPr/>
          <a:lstStyle/>
          <a:p>
            <a:pPr marL="0" indent="0">
              <a:buNone/>
            </a:pPr>
            <a:r>
              <a:rPr lang="en-CA"/>
              <a:t>@</a:t>
            </a:r>
            <a:r>
              <a:rPr lang="en-CA" err="1"/>
              <a:t>salishcareercentre</a:t>
            </a:r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0217518-8D23-91F1-8880-976659276D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03768" y="3982473"/>
            <a:ext cx="5809129" cy="403412"/>
          </a:xfrm>
        </p:spPr>
        <p:txBody>
          <a:bodyPr/>
          <a:lstStyle/>
          <a:p>
            <a:r>
              <a:rPr lang="en-CA"/>
              <a:t>Make sure to keep checking the</a:t>
            </a:r>
            <a:r>
              <a:rPr lang="en-CA" b="1"/>
              <a:t> Grad TEAM </a:t>
            </a:r>
            <a:r>
              <a:rPr lang="en-CA"/>
              <a:t>for Scholarship Information and for Post Secondary Open House &amp; Information session dates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F731D6-2F38-4B04-7FEA-821B3600D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9" y="1749878"/>
            <a:ext cx="4572001" cy="654456"/>
          </a:xfrm>
        </p:spPr>
        <p:txBody>
          <a:bodyPr>
            <a:normAutofit fontScale="90000"/>
          </a:bodyPr>
          <a:lstStyle/>
          <a:p>
            <a:r>
              <a:rPr lang="en-US"/>
              <a:t>Career Centre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8A3A61-11C3-B922-AB96-6457048A9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08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263CEB-15EA-8E54-A8F8-79A0CBEF21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6B594-933E-09FD-C23D-B5AE28F811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A9CED0-49E8-7E0C-BF07-D0164A8C5E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FF089D-C848-AA37-0E4C-68B5767813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81F85F-0C89-3D84-85E7-66A521522B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03D27-CA35-3843-BAFE-48710B2FD5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0F76066-7F8A-79CE-31D0-484EA26C9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FD9776-C24E-1DE8-6661-0B245AEC7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2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89644D-FFDA-4156-A6BC-47E25AB18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275" y="107950"/>
            <a:ext cx="8042275" cy="1336675"/>
          </a:xfrm>
        </p:spPr>
        <p:txBody>
          <a:bodyPr wrap="square" anchor="b">
            <a:normAutofit/>
          </a:bodyPr>
          <a:lstStyle/>
          <a:p>
            <a:r>
              <a:rPr lang="en-CA"/>
              <a:t>Education Planner BC </a:t>
            </a:r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E5DAA9DE-2F01-FA9A-B4F6-1A08F07B4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275" y="1791235"/>
            <a:ext cx="8042275" cy="396133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297A8B-48E8-3545-4CD5-DDC317458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0349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9B939F9-AE5D-4206-8C27-E3B31B77C610}"/>
              </a:ext>
            </a:extLst>
          </p:cNvPr>
          <p:cNvSpPr/>
          <p:nvPr/>
        </p:nvSpPr>
        <p:spPr>
          <a:xfrm>
            <a:off x="2785706" y="395177"/>
            <a:ext cx="43893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Cli</a:t>
            </a:r>
            <a:r>
              <a:rPr lang="en-US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ck Apply and follow steps!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34B1472-3517-413E-AF2B-FA415BBD14E0}"/>
              </a:ext>
            </a:extLst>
          </p:cNvPr>
          <p:cNvCxnSpPr>
            <a:cxnSpLocks/>
          </p:cNvCxnSpPr>
          <p:nvPr/>
        </p:nvCxnSpPr>
        <p:spPr>
          <a:xfrm flipH="1">
            <a:off x="2476072" y="1037690"/>
            <a:ext cx="986319" cy="10734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Picture 2" descr="A screenshot of a application&#10;&#10;Description automatically generated">
            <a:extLst>
              <a:ext uri="{FF2B5EF4-FFF2-40B4-BE49-F238E27FC236}">
                <a16:creationId xmlns:a16="http://schemas.microsoft.com/office/drawing/2014/main" id="{69E1D402-A6FE-47CD-8C55-7412DC137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11134"/>
            <a:ext cx="7772400" cy="41583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A7FC67-2016-59D0-09E6-EE5FB2ADB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304" y="-109729"/>
            <a:ext cx="9777984" cy="733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2661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C9173-BA03-4BF8-B74C-A4361408A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131" y="254420"/>
            <a:ext cx="8042276" cy="1336956"/>
          </a:xfrm>
        </p:spPr>
        <p:txBody>
          <a:bodyPr/>
          <a:lstStyle/>
          <a:p>
            <a:r>
              <a:rPr lang="en-US"/>
              <a:t>Post Secondary Applications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4146C-7C96-9A35-62EB-2A0C7A8068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F477D1-31A8-D92B-4554-1FACE8616C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CA" sz="2000"/>
              <a:t>Schools do not all follow the same admissions format—it is </a:t>
            </a:r>
            <a:r>
              <a:rPr lang="en-CA" sz="2000" b="1"/>
              <a:t>important</a:t>
            </a:r>
            <a:r>
              <a:rPr lang="en-CA" sz="2000"/>
              <a:t> to look up each school’s application steps.</a:t>
            </a:r>
          </a:p>
          <a:p>
            <a:pPr>
              <a:buFont typeface="Wingdings" pitchFamily="2" charset="2"/>
              <a:buChar char="Ø"/>
            </a:pPr>
            <a:endParaRPr lang="en-CA"/>
          </a:p>
          <a:p>
            <a:pPr>
              <a:buFont typeface="Wingdings" pitchFamily="2" charset="2"/>
              <a:buChar char="Ø"/>
            </a:pPr>
            <a:r>
              <a:rPr lang="en-CA"/>
              <a:t>It is also important to check email and/or the university’s Student Services Portal periodically for updates</a:t>
            </a:r>
            <a:r>
              <a:rPr lang="en-CA" sz="2400"/>
              <a:t>.</a:t>
            </a:r>
            <a:endParaRPr lang="en-US"/>
          </a:p>
          <a:p>
            <a:pPr>
              <a:buFont typeface="Wingdings" pitchFamily="2" charset="2"/>
              <a:buChar char="Ø"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ABFDDB-AA34-390D-7FC3-912C9B6169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51070" y="1596528"/>
            <a:ext cx="3840480" cy="750887"/>
          </a:xfrm>
        </p:spPr>
        <p:txBody>
          <a:bodyPr/>
          <a:lstStyle/>
          <a:p>
            <a:r>
              <a:rPr lang="en-US"/>
              <a:t>Applications are now open!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690F8B-80DF-CF00-9B72-E12B7B924DC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CA" b="1"/>
              <a:t>UBC</a:t>
            </a:r>
          </a:p>
          <a:p>
            <a:pPr lvl="1">
              <a:buFont typeface="Wingdings" pitchFamily="2" charset="2"/>
              <a:buChar char="Ø"/>
            </a:pPr>
            <a:r>
              <a:rPr lang="en-CA"/>
              <a:t>Early Application Deadline December 1</a:t>
            </a:r>
            <a:r>
              <a:rPr lang="en-CA" baseline="30000"/>
              <a:t>st </a:t>
            </a:r>
            <a:endParaRPr lang="en-CA"/>
          </a:p>
          <a:p>
            <a:pPr lvl="1">
              <a:buFont typeface="Wingdings" pitchFamily="2" charset="2"/>
              <a:buChar char="Ø"/>
            </a:pPr>
            <a:r>
              <a:rPr lang="en-CA"/>
              <a:t>Final Deadline Jan. 15</a:t>
            </a:r>
            <a:r>
              <a:rPr lang="en-CA" baseline="30000"/>
              <a:t>th</a:t>
            </a:r>
            <a:r>
              <a:rPr lang="en-CA"/>
              <a:t> 2024</a:t>
            </a:r>
          </a:p>
          <a:p>
            <a:pPr lvl="1">
              <a:buFont typeface="Wingdings" pitchFamily="2" charset="2"/>
              <a:buChar char="Ø"/>
            </a:pPr>
            <a:endParaRPr lang="en-CA"/>
          </a:p>
          <a:p>
            <a:pPr marL="0" indent="0">
              <a:buNone/>
            </a:pPr>
            <a:r>
              <a:rPr lang="en-CA" b="1"/>
              <a:t>SFU</a:t>
            </a:r>
          </a:p>
          <a:p>
            <a:pPr lvl="1">
              <a:buFont typeface="Wingdings" pitchFamily="2" charset="2"/>
              <a:buChar char="Ø"/>
            </a:pPr>
            <a:r>
              <a:rPr lang="en-CA"/>
              <a:t>Application Deadline Jan.31</a:t>
            </a:r>
            <a:r>
              <a:rPr lang="en-CA" baseline="30000"/>
              <a:t>st</a:t>
            </a:r>
            <a:r>
              <a:rPr lang="en-CA"/>
              <a:t> 2024</a:t>
            </a:r>
          </a:p>
          <a:p>
            <a:pPr lvl="1">
              <a:buFont typeface="Wingdings" pitchFamily="2" charset="2"/>
              <a:buChar char="Ø"/>
            </a:pPr>
            <a:endParaRPr lang="en-CA"/>
          </a:p>
          <a:p>
            <a:pPr marL="0" indent="0">
              <a:buNone/>
            </a:pPr>
            <a:r>
              <a:rPr lang="en-US" b="1"/>
              <a:t>KPU</a:t>
            </a:r>
            <a:r>
              <a:rPr lang="en-US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1900"/>
              <a:t>Application Deadline March 1</a:t>
            </a:r>
            <a:r>
              <a:rPr lang="en-US" sz="1900" baseline="30000"/>
              <a:t>st</a:t>
            </a:r>
            <a:r>
              <a:rPr lang="en-US" sz="190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2C862A-DC73-49FF-E8E3-CD2F894A7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1420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Surrey Schools 2">
      <a:dk1>
        <a:srgbClr val="000000"/>
      </a:dk1>
      <a:lt1>
        <a:srgbClr val="FFFFFF"/>
      </a:lt1>
      <a:dk2>
        <a:srgbClr val="868686"/>
      </a:dk2>
      <a:lt2>
        <a:srgbClr val="E7E6E6"/>
      </a:lt2>
      <a:accent1>
        <a:srgbClr val="452157"/>
      </a:accent1>
      <a:accent2>
        <a:srgbClr val="4FBCBE"/>
      </a:accent2>
      <a:accent3>
        <a:srgbClr val="AAC114"/>
      </a:accent3>
      <a:accent4>
        <a:srgbClr val="F49C00"/>
      </a:accent4>
      <a:accent5>
        <a:srgbClr val="FCCA14"/>
      </a:accent5>
      <a:accent6>
        <a:srgbClr val="AAC114"/>
      </a:accent6>
      <a:hlink>
        <a:srgbClr val="4FBCBE"/>
      </a:hlink>
      <a:folHlink>
        <a:srgbClr val="45215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n-Sexist Environment Resources - October 2023" id="{25600E75-8B2D-4DCD-B1C8-716216EA9AAD}" vid="{E821B35D-0ED4-41AC-B1B8-10A1CCD3662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bc635b-5cd5-45b3-b285-d748c0b4574e" xsi:nil="true"/>
    <lcf76f155ced4ddcb4097134ff3c332f xmlns="edc88af4-8348-4132-afc7-b0c158170d36">
      <Terms xmlns="http://schemas.microsoft.com/office/infopath/2007/PartnerControls"/>
    </lcf76f155ced4ddcb4097134ff3c332f>
    <SharedWithUsers xmlns="93bc635b-5cd5-45b3-b285-d748c0b4574e">
      <UserInfo>
        <DisplayName>Jeremy Third</DisplayName>
        <AccountId>59</AccountId>
        <AccountType/>
      </UserInfo>
      <UserInfo>
        <DisplayName>Chris Black</DisplayName>
        <AccountId>92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9E28734FB2774DB0EEE4DB555D0953" ma:contentTypeVersion="17" ma:contentTypeDescription="Create a new document." ma:contentTypeScope="" ma:versionID="23cb5adbcce12988ba203706514731b7">
  <xsd:schema xmlns:xsd="http://www.w3.org/2001/XMLSchema" xmlns:xs="http://www.w3.org/2001/XMLSchema" xmlns:p="http://schemas.microsoft.com/office/2006/metadata/properties" xmlns:ns2="edc88af4-8348-4132-afc7-b0c158170d36" xmlns:ns3="93bc635b-5cd5-45b3-b285-d748c0b4574e" targetNamespace="http://schemas.microsoft.com/office/2006/metadata/properties" ma:root="true" ma:fieldsID="b67fc1bc6f9cfb7f676c8b4e02232b69" ns2:_="" ns3:_="">
    <xsd:import namespace="edc88af4-8348-4132-afc7-b0c158170d36"/>
    <xsd:import namespace="93bc635b-5cd5-45b3-b285-d748c0b457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c88af4-8348-4132-afc7-b0c158170d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0476b63-102d-48ba-8092-74c72648de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c635b-5cd5-45b3-b285-d748c0b4574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9879a07-f749-4289-b0f9-d07e09814526}" ma:internalName="TaxCatchAll" ma:showField="CatchAllData" ma:web="93bc635b-5cd5-45b3-b285-d748c0b457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065D6C-15B8-4DEB-BC41-7429185237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15F995-0A27-4468-969E-AE06B4B1E5EA}">
  <ds:schemaRefs>
    <ds:schemaRef ds:uri="93bc635b-5cd5-45b3-b285-d748c0b4574e"/>
    <ds:schemaRef ds:uri="ace1ea4d-583c-4ba9-8d98-6b42cbebae67"/>
    <ds:schemaRef ds:uri="edc88af4-8348-4132-afc7-b0c158170d3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51BE6B4-F73B-48E4-B31B-7F062A154F66}">
  <ds:schemaRefs>
    <ds:schemaRef ds:uri="93bc635b-5cd5-45b3-b285-d748c0b4574e"/>
    <ds:schemaRef ds:uri="edc88af4-8348-4132-afc7-b0c158170d3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1024</Words>
  <Application>Microsoft Office PowerPoint</Application>
  <PresentationFormat>On-screen Show (4:3)</PresentationFormat>
  <Paragraphs>152</Paragraphs>
  <Slides>42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42</vt:i4>
      </vt:variant>
    </vt:vector>
  </HeadingPairs>
  <TitlesOfParts>
    <vt:vector size="58" baseType="lpstr">
      <vt:lpstr>MS PGothic</vt:lpstr>
      <vt:lpstr>AkayaTelivigala</vt:lpstr>
      <vt:lpstr>Aptos Black</vt:lpstr>
      <vt:lpstr>Arial</vt:lpstr>
      <vt:lpstr>Calibri</vt:lpstr>
      <vt:lpstr>Calibri Light</vt:lpstr>
      <vt:lpstr>Comic Sans MS</vt:lpstr>
      <vt:lpstr>News Gothic MT</vt:lpstr>
      <vt:lpstr>Tahoma</vt:lpstr>
      <vt:lpstr>Times New Roman</vt:lpstr>
      <vt:lpstr>Wingdings</vt:lpstr>
      <vt:lpstr>Wingdings 2</vt:lpstr>
      <vt:lpstr>Breeze</vt:lpstr>
      <vt:lpstr>Office Theme</vt:lpstr>
      <vt:lpstr>Office Theme</vt:lpstr>
      <vt:lpstr>office theme</vt:lpstr>
      <vt:lpstr>GRAD 2025 Parent Gathering October 24th, 2024</vt:lpstr>
      <vt:lpstr>PowerPoint Presentation</vt:lpstr>
      <vt:lpstr>Grad Support Team</vt:lpstr>
      <vt:lpstr>Graduation Requirements </vt:lpstr>
      <vt:lpstr>Career Centre</vt:lpstr>
      <vt:lpstr>PowerPoint Presentation</vt:lpstr>
      <vt:lpstr>Education Planner BC </vt:lpstr>
      <vt:lpstr>PowerPoint Presentation</vt:lpstr>
      <vt:lpstr>Post Secondary Applications </vt:lpstr>
      <vt:lpstr>Important Reminders </vt:lpstr>
      <vt:lpstr>PowerPoint Presentation</vt:lpstr>
      <vt:lpstr>Transcripts</vt:lpstr>
      <vt:lpstr>Student Transcript Services </vt:lpstr>
      <vt:lpstr>What will you need to create an account? </vt:lpstr>
      <vt:lpstr>Create your account </vt:lpstr>
      <vt:lpstr>PowerPoint Presentation</vt:lpstr>
      <vt:lpstr>Scholarship Information </vt:lpstr>
      <vt:lpstr>Where can students find scholarship resources discussed tonight?</vt:lpstr>
      <vt:lpstr>PowerPoint Presentation</vt:lpstr>
      <vt:lpstr>PowerPoint Presentation</vt:lpstr>
      <vt:lpstr>Types of Scholarships </vt:lpstr>
      <vt:lpstr>Internal Scholarships </vt:lpstr>
      <vt:lpstr>Where to find upcoming External and External Nomination  scholarships?</vt:lpstr>
      <vt:lpstr>PowerPoint Presentation</vt:lpstr>
      <vt:lpstr>Database for scholarships </vt:lpstr>
      <vt:lpstr>PowerPoint Presentation</vt:lpstr>
      <vt:lpstr>PowerPoint Presentation</vt:lpstr>
      <vt:lpstr>Instagram @Salishcareercentre</vt:lpstr>
      <vt:lpstr>Student Aid BC </vt:lpstr>
      <vt:lpstr>Keep track of accomplishments!  Scholarship Spreadsheet</vt:lpstr>
      <vt:lpstr>Scholarship Tips</vt:lpstr>
      <vt:lpstr>Most importantly:</vt:lpstr>
      <vt:lpstr>PowerPoint Presentation</vt:lpstr>
      <vt:lpstr>PowerPoint Presentation</vt:lpstr>
      <vt:lpstr>Grad Photos</vt:lpstr>
      <vt:lpstr>$50</vt:lpstr>
      <vt:lpstr>Cloverdale Reporter Consent Form</vt:lpstr>
      <vt:lpstr>Commencement</vt:lpstr>
      <vt:lpstr>Dinner Dance</vt:lpstr>
      <vt:lpstr>Non-Sanctioned Events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GRAD 2022</dc:title>
  <dc:creator>Jeremy Third</dc:creator>
  <cp:lastModifiedBy>Gillian Wilmot</cp:lastModifiedBy>
  <cp:revision>324</cp:revision>
  <dcterms:created xsi:type="dcterms:W3CDTF">2021-10-20T16:24:03Z</dcterms:created>
  <dcterms:modified xsi:type="dcterms:W3CDTF">2024-10-29T17:14:49Z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0x010100049E28734FB2774DB0EEE4DB555D0953</vt:lpwstr>
  </property>
  <property fmtid="{D5CDD505-2E9C-101B-9397-08002B2CF9AE}" pid="3" name="MediaServiceImageTags">
    <vt:lpwstr/>
  </property>
</Properties>
</file>