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261" r:id="rId7"/>
    <p:sldId id="274" r:id="rId8"/>
    <p:sldId id="262" r:id="rId9"/>
    <p:sldId id="263" r:id="rId10"/>
    <p:sldId id="278" r:id="rId11"/>
    <p:sldId id="265" r:id="rId12"/>
    <p:sldId id="275" r:id="rId13"/>
    <p:sldId id="266" r:id="rId14"/>
    <p:sldId id="282" r:id="rId15"/>
    <p:sldId id="281" r:id="rId16"/>
    <p:sldId id="269" r:id="rId17"/>
    <p:sldId id="270" r:id="rId18"/>
    <p:sldId id="276" r:id="rId19"/>
    <p:sldId id="280" r:id="rId20"/>
    <p:sldId id="268" r:id="rId21"/>
    <p:sldId id="279" r:id="rId22"/>
    <p:sldId id="277" r:id="rId23"/>
    <p:sldId id="271" r:id="rId24"/>
    <p:sldId id="27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C3571A-FA67-4706-80FF-6BD6E565AC00}" v="42" dt="2021-10-15T20:32:38.260"/>
    <p1510:client id="{36F491B0-611E-4FEE-8883-6F976CEEDF41}" v="6" dt="2021-10-13T21:47:33.862"/>
    <p1510:client id="{B5C283E7-EE54-47DB-8ECB-F768FDE7732A}" v="698" dt="2021-10-06T18:41:36.701"/>
    <p1510:client id="{B72BE3C5-5C12-4918-9F76-AA07EE8E674B}" v="37" dt="2021-10-15T20:15:44.3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82122" cy="468164"/>
          </a:xfrm>
          <a:prstGeom prst="rect">
            <a:avLst/>
          </a:prstGeom>
        </p:spPr>
        <p:txBody>
          <a:bodyPr vert="horz" lIns="182240" tIns="91120" rIns="182240" bIns="91120" rtlCol="0"/>
          <a:lstStyle>
            <a:lvl1pPr algn="l">
              <a:defRPr sz="24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4" y="5"/>
            <a:ext cx="2982122" cy="468164"/>
          </a:xfrm>
          <a:prstGeom prst="rect">
            <a:avLst/>
          </a:prstGeom>
        </p:spPr>
        <p:txBody>
          <a:bodyPr vert="horz" lIns="182240" tIns="91120" rIns="182240" bIns="91120" rtlCol="0"/>
          <a:lstStyle>
            <a:lvl1pPr algn="r">
              <a:defRPr sz="2400"/>
            </a:lvl1pPr>
          </a:lstStyle>
          <a:p>
            <a:fld id="{873D1F95-4CB0-4A65-942E-6A785D34C682}" type="datetimeFigureOut">
              <a:rPr lang="en-CA" smtClean="0"/>
              <a:t>2021-10-15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8241"/>
            <a:ext cx="2982122" cy="468164"/>
          </a:xfrm>
          <a:prstGeom prst="rect">
            <a:avLst/>
          </a:prstGeom>
        </p:spPr>
        <p:txBody>
          <a:bodyPr vert="horz" lIns="182240" tIns="91120" rIns="182240" bIns="91120" rtlCol="0" anchor="b"/>
          <a:lstStyle>
            <a:lvl1pPr algn="l">
              <a:defRPr sz="24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4" y="8828241"/>
            <a:ext cx="2982122" cy="468164"/>
          </a:xfrm>
          <a:prstGeom prst="rect">
            <a:avLst/>
          </a:prstGeom>
        </p:spPr>
        <p:txBody>
          <a:bodyPr vert="horz" lIns="182240" tIns="91120" rIns="182240" bIns="91120" rtlCol="0" anchor="b"/>
          <a:lstStyle>
            <a:lvl1pPr algn="r">
              <a:defRPr sz="2400"/>
            </a:lvl1pPr>
          </a:lstStyle>
          <a:p>
            <a:fld id="{CBB794CE-E281-42DA-95EA-4947B246DF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695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2122" cy="3221418"/>
          </a:xfrm>
          <a:prstGeom prst="rect">
            <a:avLst/>
          </a:prstGeom>
        </p:spPr>
        <p:txBody>
          <a:bodyPr vert="horz" lIns="182240" tIns="91120" rIns="182240" bIns="91120" rtlCol="0"/>
          <a:lstStyle>
            <a:lvl1pPr algn="l">
              <a:defRPr sz="2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4" y="0"/>
            <a:ext cx="2982122" cy="3221418"/>
          </a:xfrm>
          <a:prstGeom prst="rect">
            <a:avLst/>
          </a:prstGeom>
        </p:spPr>
        <p:txBody>
          <a:bodyPr vert="horz" lIns="182240" tIns="91120" rIns="182240" bIns="91120" rtlCol="0"/>
          <a:lstStyle>
            <a:lvl1pPr algn="r">
              <a:defRPr sz="2400"/>
            </a:lvl1pPr>
          </a:lstStyle>
          <a:p>
            <a:fld id="{6E5B8F1B-7084-4424-A1BB-9DBF8023473E}" type="datetimeFigureOut">
              <a:rPr lang="en-US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5819438" y="8024813"/>
            <a:ext cx="38520688" cy="2166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82240" tIns="91120" rIns="182240" bIns="911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4" y="30898827"/>
            <a:ext cx="5505450" cy="25280858"/>
          </a:xfrm>
          <a:prstGeom prst="rect">
            <a:avLst/>
          </a:prstGeom>
        </p:spPr>
        <p:txBody>
          <a:bodyPr vert="horz" lIns="182240" tIns="91120" rIns="182240" bIns="911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0983947"/>
            <a:ext cx="2982122" cy="3221411"/>
          </a:xfrm>
          <a:prstGeom prst="rect">
            <a:avLst/>
          </a:prstGeom>
        </p:spPr>
        <p:txBody>
          <a:bodyPr vert="horz" lIns="182240" tIns="91120" rIns="182240" bIns="91120" rtlCol="0" anchor="b"/>
          <a:lstStyle>
            <a:lvl1pPr algn="l">
              <a:defRPr sz="2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4" y="60983947"/>
            <a:ext cx="2982122" cy="3221411"/>
          </a:xfrm>
          <a:prstGeom prst="rect">
            <a:avLst/>
          </a:prstGeom>
        </p:spPr>
        <p:txBody>
          <a:bodyPr vert="horz" lIns="182240" tIns="91120" rIns="182240" bIns="91120" rtlCol="0" anchor="b"/>
          <a:lstStyle>
            <a:lvl1pPr algn="r">
              <a:defRPr sz="2400"/>
            </a:lvl1pPr>
          </a:lstStyle>
          <a:p>
            <a:fld id="{44D39A00-E6AD-4449-8CA0-7B5E78DF5B4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0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39A00-E6AD-4449-8CA0-7B5E78DF5B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38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>
                <a:cs typeface="Calibri"/>
              </a:rPr>
              <a:t>Banpreet</a:t>
            </a:r>
          </a:p>
          <a:p>
            <a:endParaRPr lang="en-US" b="1">
              <a:cs typeface="Calibri"/>
            </a:endParaRPr>
          </a:p>
          <a:p>
            <a:r>
              <a:rPr lang="en-US" b="1">
                <a:cs typeface="Calibri"/>
              </a:rPr>
              <a:t>-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39A00-E6AD-4449-8CA0-7B5E78DF5B4E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46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Banpreet</a:t>
            </a:r>
            <a:endParaRPr lang="en-US" b="1">
              <a:cs typeface="Calibri"/>
            </a:endParaRPr>
          </a:p>
          <a:p>
            <a:endParaRPr lang="en-US" b="1">
              <a:cs typeface="Calibri"/>
            </a:endParaRPr>
          </a:p>
          <a:p>
            <a:r>
              <a:rPr lang="en-US" b="1">
                <a:cs typeface="Calibri"/>
              </a:rPr>
              <a:t>Gr. 11 – researching where to apply and the requirements for each program. So you know what courses to pick during course selection</a:t>
            </a:r>
          </a:p>
          <a:p>
            <a:endParaRPr lang="en-US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39A00-E6AD-4449-8CA0-7B5E78DF5B4E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82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Banpreet</a:t>
            </a:r>
          </a:p>
          <a:p>
            <a:endParaRPr lang="en-US" b="1" dirty="0">
              <a:cs typeface="Calibri"/>
            </a:endParaRPr>
          </a:p>
          <a:p>
            <a:r>
              <a:rPr lang="en-US" b="1" dirty="0">
                <a:cs typeface="Calibri"/>
              </a:rPr>
              <a:t>You will create a BCEID in your class, sometime in </a:t>
            </a:r>
            <a:r>
              <a:rPr lang="en-US" b="1" dirty="0" err="1">
                <a:cs typeface="Calibri"/>
              </a:rPr>
              <a:t>november</a:t>
            </a:r>
            <a:endParaRPr lang="en-US" b="1" dirty="0">
              <a:cs typeface="Calibri"/>
            </a:endParaRPr>
          </a:p>
          <a:p>
            <a:r>
              <a:rPr lang="en-US" b="1" dirty="0">
                <a:cs typeface="Calibri"/>
              </a:rPr>
              <a:t>We will provide your teachers with the information that is required for you to sign up </a:t>
            </a:r>
          </a:p>
          <a:p>
            <a:endParaRPr lang="en-US" b="1" dirty="0">
              <a:cs typeface="Calibri"/>
            </a:endParaRPr>
          </a:p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39A00-E6AD-4449-8CA0-7B5E78DF5B4E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66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Tanya </a:t>
            </a:r>
          </a:p>
          <a:p>
            <a:endParaRPr lang="en-US">
              <a:cs typeface="Calibri"/>
            </a:endParaRPr>
          </a:p>
          <a:p>
            <a:r>
              <a:rPr lang="en-US"/>
              <a:t>https://www.postsecondarybc.ca/institutions/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39A00-E6AD-4449-8CA0-7B5E78DF5B4E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4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Kirsten</a:t>
            </a:r>
            <a:endParaRPr lang="en-US"/>
          </a:p>
          <a:p>
            <a:endParaRPr lang="en-US" b="1">
              <a:cs typeface="Calibri"/>
            </a:endParaRPr>
          </a:p>
          <a:p>
            <a:endParaRPr lang="en-US" b="1">
              <a:cs typeface="Calibri"/>
            </a:endParaRPr>
          </a:p>
          <a:p>
            <a:endParaRPr lang="en-US" u="sng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39A00-E6AD-4449-8CA0-7B5E78DF5B4E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66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Calibri"/>
              </a:rPr>
              <a:t>Kirsten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39A00-E6AD-4449-8CA0-7B5E78DF5B4E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7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Calibri"/>
              </a:rPr>
              <a:t>KIRSTEN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39A00-E6AD-4449-8CA0-7B5E78DF5B4E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23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1196"/>
              </a:spcAft>
            </a:pPr>
            <a:r>
              <a:rPr lang="en-US" b="1">
                <a:cs typeface="Calibri"/>
              </a:rPr>
              <a:t>Tanya</a:t>
            </a:r>
            <a:endParaRPr lang="en-US"/>
          </a:p>
          <a:p>
            <a:pPr marL="608330" indent="-608330">
              <a:spcBef>
                <a:spcPct val="20000"/>
              </a:spcBef>
              <a:spcAft>
                <a:spcPts val="1196"/>
              </a:spcAft>
              <a:buChar char="•"/>
            </a:pPr>
            <a:r>
              <a:rPr lang="en-US" b="1"/>
              <a:t>More money: </a:t>
            </a:r>
            <a:r>
              <a:rPr lang="en-US"/>
              <a:t>Over the course of their careers, university graduates earn, on average, 1.3 million more than high school graduates</a:t>
            </a:r>
            <a:endParaRPr lang="en-US">
              <a:cs typeface="Calibri"/>
            </a:endParaRPr>
          </a:p>
          <a:p>
            <a:pPr marL="608330" indent="-608330">
              <a:spcBef>
                <a:spcPct val="20000"/>
              </a:spcBef>
              <a:spcAft>
                <a:spcPts val="1196"/>
              </a:spcAft>
              <a:buChar char="•"/>
            </a:pPr>
            <a:r>
              <a:rPr lang="en-US" b="1"/>
              <a:t>More jobs (even in a tough economy):</a:t>
            </a:r>
            <a:r>
              <a:rPr lang="en-US"/>
              <a:t> Remains the best protection against unemployment</a:t>
            </a:r>
            <a:endParaRPr lang="en-US">
              <a:cs typeface="Calibri"/>
            </a:endParaRPr>
          </a:p>
          <a:p>
            <a:pPr marL="608330" indent="-608330">
              <a:spcBef>
                <a:spcPct val="20000"/>
              </a:spcBef>
              <a:spcAft>
                <a:spcPts val="1196"/>
              </a:spcAft>
              <a:buChar char="•"/>
            </a:pPr>
            <a:r>
              <a:rPr lang="en-US" b="1"/>
              <a:t>Higher employment rate: </a:t>
            </a:r>
            <a:r>
              <a:rPr lang="en-US"/>
              <a:t>3.7% unemployed with a bachelor's degree versus 6.9% unemployed for others in 2011</a:t>
            </a:r>
            <a:endParaRPr lang="en-US">
              <a:cs typeface="Calibri"/>
            </a:endParaRPr>
          </a:p>
          <a:p>
            <a:pPr marL="608330" indent="-608330">
              <a:spcBef>
                <a:spcPct val="20000"/>
              </a:spcBef>
              <a:spcAft>
                <a:spcPts val="1196"/>
              </a:spcAft>
              <a:buChar char="•"/>
            </a:pPr>
            <a:r>
              <a:rPr lang="en-US" b="1"/>
              <a:t>Increasing demand: </a:t>
            </a:r>
            <a:r>
              <a:rPr lang="en-US"/>
              <a:t>Increase in jobs available for university graduates is almost double that of those with no degrees 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39A00-E6AD-4449-8CA0-7B5E78DF5B4E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7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Calibri"/>
              </a:rPr>
              <a:t>KIRSTEN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39A00-E6AD-4449-8CA0-7B5E78DF5B4E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5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Kirsten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39A00-E6AD-4449-8CA0-7B5E78DF5B4E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91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39A00-E6AD-4449-8CA0-7B5E78DF5B4E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34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39A00-E6AD-4449-8CA0-7B5E78DF5B4E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23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Priya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39A00-E6AD-4449-8CA0-7B5E78DF5B4E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49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Priya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39A00-E6AD-4449-8CA0-7B5E78DF5B4E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85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>
                <a:cs typeface="Calibri"/>
              </a:rPr>
              <a:t>Banpreet</a:t>
            </a:r>
          </a:p>
          <a:p>
            <a:endParaRPr lang="en-US" b="1">
              <a:cs typeface="Calibri"/>
            </a:endParaRPr>
          </a:p>
          <a:p>
            <a:r>
              <a:rPr lang="en-US" b="1">
                <a:cs typeface="Calibri"/>
              </a:rPr>
              <a:t>-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39A00-E6AD-4449-8CA0-7B5E78DF5B4E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698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0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139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889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08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505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151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847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00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8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67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1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77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83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6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81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0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ac.on.ca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icrosoftstream.com/video/493b32c5-eb52-46dd-8fe9-313bee764d6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it.c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6846" y="1615103"/>
            <a:ext cx="7481206" cy="901989"/>
          </a:xfrm>
        </p:spPr>
        <p:txBody>
          <a:bodyPr>
            <a:noAutofit/>
          </a:bodyPr>
          <a:lstStyle/>
          <a:p>
            <a:r>
              <a:rPr lang="en-US" b="1">
                <a:latin typeface="Calibri"/>
                <a:cs typeface="Calibri Light"/>
              </a:rPr>
              <a:t>Post-Secondary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239" y="2471632"/>
            <a:ext cx="10993546" cy="590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>
                <a:latin typeface="Calibri"/>
                <a:cs typeface="Calibri"/>
              </a:rPr>
              <a:t>Grade 11 and 12 Student Assembly 2021 - 2022</a:t>
            </a:r>
          </a:p>
        </p:txBody>
      </p:sp>
      <p:pic>
        <p:nvPicPr>
          <p:cNvPr id="4" name="Picture 4" descr="A couple of street signs on a pole&#10;&#10;Description generated with very high confidence">
            <a:extLst>
              <a:ext uri="{FF2B5EF4-FFF2-40B4-BE49-F238E27FC236}">
                <a16:creationId xmlns:a16="http://schemas.microsoft.com/office/drawing/2014/main" id="{F4CE212F-4EAA-4748-BBFA-2487D61B4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801" y="3060838"/>
            <a:ext cx="3795075" cy="289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47EE-59CA-4481-8176-B9D285B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latin typeface="Calibri"/>
                <a:cs typeface="Calibri"/>
              </a:rPr>
              <a:t>Application Process - BC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C95E1-8A17-4E9F-A742-91B06CA17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566" y="2479895"/>
            <a:ext cx="10730054" cy="38819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05435" indent="-305435"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latin typeface="Calibri"/>
                <a:cs typeface="Calibri"/>
              </a:rPr>
              <a:t>All applications are </a:t>
            </a:r>
            <a:r>
              <a:rPr lang="en-US" sz="3400" b="1" dirty="0">
                <a:latin typeface="Calibri"/>
                <a:cs typeface="Calibri"/>
              </a:rPr>
              <a:t>online </a:t>
            </a:r>
            <a:r>
              <a:rPr lang="en-US" sz="3400" dirty="0">
                <a:latin typeface="Calibri"/>
                <a:cs typeface="Calibri"/>
              </a:rPr>
              <a:t>(use personal email)</a:t>
            </a:r>
          </a:p>
          <a:p>
            <a:pPr marL="305435" indent="-305435">
              <a:spcBef>
                <a:spcPts val="0"/>
              </a:spcBef>
              <a:spcAft>
                <a:spcPts val="0"/>
              </a:spcAft>
            </a:pPr>
            <a:r>
              <a:rPr lang="en-US" sz="3400" b="1" dirty="0">
                <a:latin typeface="Calibri"/>
                <a:cs typeface="Calibri"/>
              </a:rPr>
              <a:t>Apply through Education Planner</a:t>
            </a:r>
            <a:r>
              <a:rPr lang="en-US" sz="3400" dirty="0">
                <a:latin typeface="Calibri"/>
                <a:cs typeface="Calibri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latin typeface="Calibri"/>
                <a:cs typeface="Calibri"/>
              </a:rPr>
              <a:t>   </a:t>
            </a:r>
            <a:r>
              <a:rPr lang="en-US" sz="3400" u="sng" dirty="0">
                <a:latin typeface="Calibri"/>
                <a:cs typeface="Calibri"/>
                <a:hlinkClick r:id="" action="ppaction://noaction"/>
              </a:rPr>
              <a:t>http://www.educationplannerbc.ca/</a:t>
            </a:r>
            <a:endParaRPr lang="en-US" sz="3400" dirty="0">
              <a:latin typeface="Calibri"/>
              <a:cs typeface="Calibri"/>
            </a:endParaRPr>
          </a:p>
          <a:p>
            <a:pPr marL="629920" lvl="1" indent="-305435">
              <a:spcBef>
                <a:spcPts val="0"/>
              </a:spcBef>
              <a:spcAft>
                <a:spcPts val="0"/>
              </a:spcAft>
              <a:buFont typeface="Courier New" panose="05020102010507070707" pitchFamily="18" charset="2"/>
              <a:buChar char="o"/>
            </a:pPr>
            <a:r>
              <a:rPr lang="en-US" sz="3400" dirty="0">
                <a:latin typeface="Calibri"/>
                <a:cs typeface="Calibri"/>
              </a:rPr>
              <a:t>It has direct links to many colleges/universities</a:t>
            </a:r>
          </a:p>
          <a:p>
            <a:pPr marL="629920" lvl="1" indent="-305435">
              <a:spcBef>
                <a:spcPts val="0"/>
              </a:spcBef>
              <a:spcAft>
                <a:spcPts val="0"/>
              </a:spcAft>
              <a:buFont typeface="Courier New" panose="05020102010507070707" pitchFamily="18" charset="2"/>
              <a:buChar char="o"/>
            </a:pPr>
            <a:r>
              <a:rPr lang="en-US" sz="3400" b="1" u="sng" dirty="0">
                <a:latin typeface="Calibri"/>
                <a:cs typeface="Calibri"/>
              </a:rPr>
              <a:t>NOT</a:t>
            </a:r>
            <a:r>
              <a:rPr lang="en-US" sz="3400" dirty="0">
                <a:latin typeface="Calibri"/>
                <a:cs typeface="Calibri"/>
              </a:rPr>
              <a:t>: BCIT (access site directly)</a:t>
            </a:r>
          </a:p>
          <a:p>
            <a:pPr marL="629920" lvl="1" indent="-305435">
              <a:spcBef>
                <a:spcPts val="0"/>
              </a:spcBef>
              <a:spcAft>
                <a:spcPts val="0"/>
              </a:spcAft>
              <a:buFont typeface="Courier New" panose="05020102010507070707" pitchFamily="18" charset="2"/>
              <a:buChar char="o"/>
            </a:pPr>
            <a:r>
              <a:rPr lang="en-US" sz="3400" dirty="0">
                <a:latin typeface="Calibri"/>
                <a:cs typeface="Calibri"/>
              </a:rPr>
              <a:t>Create a BCEID account</a:t>
            </a:r>
          </a:p>
          <a:p>
            <a:pPr marL="629920" lvl="1" indent="-305435">
              <a:spcBef>
                <a:spcPts val="0"/>
              </a:spcBef>
              <a:spcAft>
                <a:spcPts val="0"/>
              </a:spcAft>
              <a:buFont typeface="Courier New" panose="05020102010507070707" pitchFamily="18" charset="2"/>
              <a:buChar char="o"/>
            </a:pPr>
            <a:r>
              <a:rPr lang="en-US" sz="3400" dirty="0">
                <a:latin typeface="Calibri"/>
                <a:cs typeface="Calibri"/>
              </a:rPr>
              <a:t>Credit card is required for </a:t>
            </a:r>
            <a:r>
              <a:rPr lang="en-US" sz="3400" b="1" dirty="0">
                <a:latin typeface="Calibri"/>
                <a:cs typeface="Calibri"/>
              </a:rPr>
              <a:t>registration fees</a:t>
            </a:r>
          </a:p>
          <a:p>
            <a:pPr marL="629920" lvl="1" indent="-305435">
              <a:spcBef>
                <a:spcPts val="0"/>
              </a:spcBef>
              <a:spcAft>
                <a:spcPts val="0"/>
              </a:spcAft>
              <a:buFont typeface="Courier New" panose="05020102010507070707" pitchFamily="18" charset="2"/>
              <a:buChar char="o"/>
            </a:pPr>
            <a:endParaRPr lang="en-US" sz="3400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2FEFD48-4D50-4C22-A967-A258B558F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728" y="4332734"/>
            <a:ext cx="3193542" cy="4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70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5" name="Rectangle 15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6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B97F86-6970-427D-AFC7-E86C7A06A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0036" y="429659"/>
            <a:ext cx="8164633" cy="6082650"/>
          </a:xfrm>
          <a:prstGeom prst="rect">
            <a:avLst/>
          </a:prstGeom>
        </p:spPr>
      </p:pic>
      <p:sp>
        <p:nvSpPr>
          <p:cNvPr id="21" name="Rectangle 17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18CBF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8222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47EE-59CA-4481-8176-B9D285B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>
                <a:latin typeface="Calibri"/>
                <a:cs typeface="Calibri"/>
              </a:rPr>
              <a:t>Out of Province Applications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C95E1-8A17-4E9F-A742-91B06CA17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566" y="2391760"/>
            <a:ext cx="10730054" cy="38819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05435" indent="-305435"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latin typeface="Calibri"/>
                <a:cs typeface="Calibri"/>
              </a:rPr>
              <a:t>For all Ontario Universities, apply through Ontario Universities’ Application Centre </a:t>
            </a:r>
            <a:r>
              <a:rPr lang="en-US" sz="3400" dirty="0">
                <a:ea typeface="+mn-lt"/>
                <a:cs typeface="+mn-lt"/>
                <a:hlinkClick r:id="rId3"/>
              </a:rPr>
              <a:t>https://www.ouac.on.ca/</a:t>
            </a:r>
            <a:endParaRPr lang="en-US" sz="3400" dirty="0">
              <a:latin typeface="Calibri"/>
              <a:cs typeface="Calibri"/>
            </a:endParaRPr>
          </a:p>
          <a:p>
            <a:pPr marL="305435" indent="-305435"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latin typeface="Calibri"/>
                <a:cs typeface="Calibri"/>
              </a:rPr>
              <a:t>For applications to any other provinces, please apply directly to the institution</a:t>
            </a:r>
          </a:p>
          <a:p>
            <a:pPr marL="305435" indent="-305435"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latin typeface="Calibri"/>
                <a:cs typeface="Calibri"/>
              </a:rPr>
              <a:t>Some schools require entrance essays</a:t>
            </a:r>
          </a:p>
        </p:txBody>
      </p:sp>
    </p:spTree>
    <p:extLst>
      <p:ext uri="{BB962C8B-B14F-4D97-AF65-F5344CB8AC3E}">
        <p14:creationId xmlns:p14="http://schemas.microsoft.com/office/powerpoint/2010/main" val="266684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5E7B0-E0BF-4E47-A370-F1E15CC99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700" b="1">
                <a:latin typeface="Calibri"/>
                <a:cs typeface="Calibri"/>
              </a:rPr>
              <a:t>Application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8BB94-3FB9-43BF-90F1-BF2F43A91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946" y="2324895"/>
            <a:ext cx="10945070" cy="380955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7030A0"/>
                </a:solidFill>
                <a:latin typeface="Calibri"/>
                <a:cs typeface="Calibri"/>
              </a:rPr>
              <a:t>The counselling department recommends:</a:t>
            </a:r>
            <a:endParaRPr lang="en-US" sz="3200">
              <a:solidFill>
                <a:srgbClr val="7030A0"/>
              </a:solidFill>
              <a:latin typeface="Calibri"/>
              <a:cs typeface="Calibri"/>
            </a:endParaRPr>
          </a:p>
          <a:p>
            <a:pPr marL="305435" indent="-305435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latin typeface="Calibri"/>
                <a:cs typeface="Calibri"/>
              </a:rPr>
              <a:t>Start </a:t>
            </a:r>
            <a:r>
              <a:rPr lang="en-US" sz="3200" b="1">
                <a:latin typeface="Calibri"/>
                <a:cs typeface="Calibri"/>
              </a:rPr>
              <a:t>researching </a:t>
            </a:r>
            <a:r>
              <a:rPr lang="en-US" sz="3200">
                <a:latin typeface="Calibri"/>
                <a:cs typeface="Calibri"/>
              </a:rPr>
              <a:t>now (</a:t>
            </a:r>
            <a:r>
              <a:rPr lang="en-US" sz="3200" b="1">
                <a:solidFill>
                  <a:srgbClr val="00B050"/>
                </a:solidFill>
                <a:latin typeface="Calibri"/>
                <a:cs typeface="Calibri"/>
              </a:rPr>
              <a:t>grade 11s</a:t>
            </a:r>
            <a:r>
              <a:rPr lang="en-US" sz="3200">
                <a:latin typeface="Calibri"/>
                <a:cs typeface="Calibri"/>
              </a:rPr>
              <a:t>)</a:t>
            </a:r>
          </a:p>
          <a:p>
            <a:pPr marL="305435" indent="-305435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latin typeface="Calibri"/>
                <a:cs typeface="Calibri"/>
              </a:rPr>
              <a:t>Start </a:t>
            </a:r>
            <a:r>
              <a:rPr lang="en-US" sz="3200" b="1">
                <a:latin typeface="Calibri"/>
                <a:cs typeface="Calibri"/>
              </a:rPr>
              <a:t>applying </a:t>
            </a:r>
            <a:r>
              <a:rPr lang="en-US" sz="3200">
                <a:latin typeface="Calibri"/>
                <a:cs typeface="Calibri"/>
              </a:rPr>
              <a:t>now (</a:t>
            </a:r>
            <a:r>
              <a:rPr lang="en-US" sz="3200" b="1">
                <a:solidFill>
                  <a:srgbClr val="00B0F0"/>
                </a:solidFill>
                <a:latin typeface="Calibri"/>
                <a:cs typeface="Calibri"/>
              </a:rPr>
              <a:t>grade 12s</a:t>
            </a:r>
            <a:r>
              <a:rPr lang="en-US" sz="3200">
                <a:latin typeface="Calibri"/>
                <a:cs typeface="Calibri"/>
              </a:rPr>
              <a:t>)</a:t>
            </a:r>
          </a:p>
          <a:p>
            <a:pPr marL="629920" lvl="1" indent="-305435">
              <a:spcBef>
                <a:spcPts val="0"/>
              </a:spcBef>
              <a:spcAft>
                <a:spcPts val="0"/>
              </a:spcAft>
              <a:buFont typeface="Courier New" panose="05020102010507070707" pitchFamily="18" charset="2"/>
              <a:buChar char="o"/>
            </a:pPr>
            <a:r>
              <a:rPr lang="en-US" sz="3200">
                <a:latin typeface="Calibri"/>
                <a:cs typeface="Calibri"/>
              </a:rPr>
              <a:t>It is </a:t>
            </a:r>
            <a:r>
              <a:rPr lang="en-US" sz="3200" u="sng">
                <a:latin typeface="Calibri"/>
                <a:cs typeface="Calibri"/>
              </a:rPr>
              <a:t>your</a:t>
            </a:r>
            <a:r>
              <a:rPr lang="en-US" sz="3200">
                <a:latin typeface="Calibri"/>
                <a:cs typeface="Calibri"/>
              </a:rPr>
              <a:t> responsibility to find out when the deadline is</a:t>
            </a:r>
          </a:p>
          <a:p>
            <a:pPr marL="629920" lvl="1" indent="-305435">
              <a:spcBef>
                <a:spcPts val="0"/>
              </a:spcBef>
              <a:spcAft>
                <a:spcPts val="0"/>
              </a:spcAft>
              <a:buFont typeface="Courier New" panose="05020102010507070707" pitchFamily="18" charset="2"/>
              <a:buChar char="o"/>
            </a:pPr>
            <a:r>
              <a:rPr lang="en-US" sz="3200">
                <a:latin typeface="Calibri"/>
                <a:cs typeface="Calibri"/>
              </a:rPr>
              <a:t>Finish applications by December 31st </a:t>
            </a:r>
          </a:p>
          <a:p>
            <a:pPr marL="305435" indent="-305435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latin typeface="Calibri"/>
                <a:cs typeface="Calibri"/>
              </a:rPr>
              <a:t>If applying to major universities, make sure you have a backup</a:t>
            </a:r>
          </a:p>
          <a:p>
            <a:pPr marL="305435" indent="-305435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latin typeface="Calibri"/>
                <a:cs typeface="Calibri"/>
              </a:rPr>
              <a:t>Everyone should consider applying to </a:t>
            </a:r>
            <a:r>
              <a:rPr lang="en-US" sz="3200" b="1">
                <a:latin typeface="Calibri"/>
                <a:cs typeface="Calibri"/>
              </a:rPr>
              <a:t>KPU</a:t>
            </a:r>
            <a:endParaRPr lang="en-US" sz="3200">
              <a:latin typeface="Calibri"/>
              <a:cs typeface="Calibri"/>
            </a:endParaRPr>
          </a:p>
          <a:p>
            <a:pPr marL="305435" indent="-305435">
              <a:spcBef>
                <a:spcPts val="0"/>
              </a:spcBef>
              <a:spcAft>
                <a:spcPts val="0"/>
              </a:spcAft>
            </a:pPr>
            <a:endParaRPr lang="en-US" sz="3200">
              <a:latin typeface="Calibri"/>
              <a:cs typeface="Calibri"/>
            </a:endParaRPr>
          </a:p>
          <a:p>
            <a:pPr marL="305435" indent="-305435">
              <a:spcBef>
                <a:spcPts val="0"/>
              </a:spcBef>
              <a:spcAft>
                <a:spcPts val="0"/>
              </a:spcAft>
            </a:pPr>
            <a:endParaRPr lang="en-US" sz="3200">
              <a:latin typeface="Calibri"/>
              <a:cs typeface="Calibri"/>
            </a:endParaRPr>
          </a:p>
        </p:txBody>
      </p:sp>
      <p:pic>
        <p:nvPicPr>
          <p:cNvPr id="5" name="Picture 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90C4AA7E-C4AC-4F9F-8E75-B9A163528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665" y="5517705"/>
            <a:ext cx="581975" cy="61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7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E9B4B-DA1D-46B6-ACD4-30972D9D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>
                <a:latin typeface="Calibri"/>
                <a:cs typeface="Calibri"/>
              </a:rPr>
              <a:t>Reporting Marks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0946E-A9E0-4483-899A-76B60168F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03" y="2541317"/>
            <a:ext cx="10608993" cy="358353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05435" indent="-305435"/>
            <a:r>
              <a:rPr lang="en-US" sz="2600" dirty="0">
                <a:latin typeface="Calibri"/>
                <a:cs typeface="Calibri"/>
              </a:rPr>
              <a:t>Complete the Post-Secondary Information Form </a:t>
            </a:r>
            <a:r>
              <a:rPr lang="en-US" sz="2600" b="1" dirty="0">
                <a:solidFill>
                  <a:srgbClr val="7030A0"/>
                </a:solidFill>
                <a:latin typeface="Calibri"/>
                <a:cs typeface="Calibri"/>
              </a:rPr>
              <a:t>online </a:t>
            </a:r>
            <a:r>
              <a:rPr lang="en-US" sz="2600" dirty="0">
                <a:latin typeface="Calibri"/>
                <a:cs typeface="Calibri"/>
              </a:rPr>
              <a:t>through Student Transcript Service (STS):</a:t>
            </a:r>
          </a:p>
          <a:p>
            <a:pPr marL="629920" lvl="1" indent="-305435">
              <a:buFont typeface="Courier New"/>
              <a:buChar char="o"/>
            </a:pPr>
            <a:r>
              <a:rPr lang="en-US" sz="2600" dirty="0">
                <a:latin typeface="Calibri"/>
                <a:cs typeface="Calibri"/>
              </a:rPr>
              <a:t>Grade 12 students will complete this process in class during December 2021</a:t>
            </a:r>
          </a:p>
          <a:p>
            <a:pPr marL="305435" indent="-305435"/>
            <a:r>
              <a:rPr lang="en-US" sz="2600" dirty="0">
                <a:latin typeface="Calibri"/>
                <a:cs typeface="Calibri"/>
              </a:rPr>
              <a:t>No need to send in individual transcripts</a:t>
            </a:r>
            <a:endParaRPr lang="en-US" sz="2600" dirty="0">
              <a:ea typeface="+mn-lt"/>
              <a:cs typeface="+mn-lt"/>
            </a:endParaRPr>
          </a:p>
          <a:p>
            <a:pPr marL="305435" indent="-305435"/>
            <a:r>
              <a:rPr lang="en-US" sz="2600" dirty="0">
                <a:latin typeface="Calibri"/>
                <a:cs typeface="Calibri"/>
              </a:rPr>
              <a:t>Some schools ask for </a:t>
            </a:r>
            <a:r>
              <a:rPr lang="en-US" sz="2600" b="1" dirty="0">
                <a:solidFill>
                  <a:srgbClr val="7030A0"/>
                </a:solidFill>
                <a:latin typeface="Calibri"/>
                <a:cs typeface="Calibri"/>
              </a:rPr>
              <a:t>self-reporting</a:t>
            </a:r>
            <a:r>
              <a:rPr lang="en-US" sz="260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2600" dirty="0">
                <a:latin typeface="Calibri"/>
                <a:cs typeface="Calibri"/>
              </a:rPr>
              <a:t>of grades</a:t>
            </a:r>
            <a:endParaRPr lang="en-US" sz="2600" dirty="0">
              <a:ea typeface="+mn-lt"/>
              <a:cs typeface="+mn-lt"/>
            </a:endParaRPr>
          </a:p>
          <a:p>
            <a:pPr marL="629920" lvl="1" indent="-305435">
              <a:buFont typeface="Courier New"/>
              <a:buChar char="o"/>
            </a:pPr>
            <a:r>
              <a:rPr lang="en-US" sz="2600" dirty="0">
                <a:latin typeface="Calibri"/>
                <a:cs typeface="Calibri"/>
              </a:rPr>
              <a:t>Be honest!</a:t>
            </a:r>
            <a:endParaRPr lang="en-US" sz="2600" dirty="0"/>
          </a:p>
          <a:p>
            <a:pPr marL="305435" indent="-305435"/>
            <a:r>
              <a:rPr lang="en-US" sz="2600" b="1" dirty="0">
                <a:solidFill>
                  <a:srgbClr val="7030A0"/>
                </a:solidFill>
                <a:latin typeface="Calibri"/>
                <a:cs typeface="Calibri"/>
              </a:rPr>
              <a:t>April </a:t>
            </a:r>
            <a:r>
              <a:rPr lang="en-US" sz="2600" dirty="0">
                <a:latin typeface="Calibri"/>
                <a:cs typeface="Calibri"/>
              </a:rPr>
              <a:t>report card is critical!</a:t>
            </a:r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2A55C6C-207F-49AF-90F4-D914135B8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641" y="4208124"/>
            <a:ext cx="2390393" cy="158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80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6CFF2-648C-4876-9846-DE704236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>
                <a:latin typeface="Calibri"/>
                <a:cs typeface="Calibri"/>
              </a:rPr>
              <a:t>Getting Information Online</a:t>
            </a:r>
            <a:endParaRPr lang="en-US" sz="6600"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C309F-5B34-4B87-B39A-1399C0E4F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598" y="3474308"/>
            <a:ext cx="11029615" cy="42032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05435" indent="-305435"/>
            <a:r>
              <a:rPr lang="en-US" b="1" dirty="0">
                <a:solidFill>
                  <a:schemeClr val="tx1"/>
                </a:solidFill>
                <a:latin typeface="Calibri"/>
                <a:cs typeface="Calibri"/>
              </a:rPr>
              <a:t>https://www.postsecondarybc.ca/</a:t>
            </a:r>
            <a:r>
              <a:rPr lang="en-US" dirty="0">
                <a:latin typeface="Calibri"/>
                <a:cs typeface="Calibri"/>
              </a:rPr>
              <a:t> -  Sign up for updates!  </a:t>
            </a:r>
          </a:p>
          <a:p>
            <a:pPr marL="305435" indent="-305435"/>
            <a:r>
              <a:rPr lang="en-US" dirty="0">
                <a:latin typeface="Calibri"/>
                <a:cs typeface="Calibri"/>
              </a:rPr>
              <a:t>Get all the information you need on admissions and programs, deadlines, financial aid, housing and more</a:t>
            </a:r>
          </a:p>
          <a:p>
            <a:pPr marL="305435" indent="-305435"/>
            <a:endParaRPr lang="en-US" dirty="0">
              <a:latin typeface="Calibri"/>
              <a:cs typeface="Calibri"/>
            </a:endParaRPr>
          </a:p>
          <a:p>
            <a:pPr marL="305435" indent="-305435"/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C4960D2-C782-4B66-B37D-942A72E79C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193" r="1251" b="29156"/>
          <a:stretch/>
        </p:blipFill>
        <p:spPr>
          <a:xfrm>
            <a:off x="2798835" y="3988670"/>
            <a:ext cx="6586742" cy="218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45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F7691-0567-44A3-BD43-A7B08296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069" y="982132"/>
            <a:ext cx="10476084" cy="1303867"/>
          </a:xfrm>
        </p:spPr>
        <p:txBody>
          <a:bodyPr>
            <a:noAutofit/>
          </a:bodyPr>
          <a:lstStyle/>
          <a:p>
            <a:r>
              <a:rPr lang="en-US" sz="6000" b="1">
                <a:latin typeface="Calibri"/>
                <a:cs typeface="Calibri"/>
              </a:rPr>
              <a:t>Upcoming Virtual Open Houses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69C2186-5C35-4EB7-9D51-E55AF9509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90" y="2438400"/>
            <a:ext cx="7705344" cy="3711575"/>
          </a:xfrm>
        </p:spPr>
      </p:pic>
    </p:spTree>
    <p:extLst>
      <p:ext uri="{BB962C8B-B14F-4D97-AF65-F5344CB8AC3E}">
        <p14:creationId xmlns:p14="http://schemas.microsoft.com/office/powerpoint/2010/main" val="2190515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9FAB-BD9D-4DA4-8AA1-7389E47D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>
                <a:latin typeface="Calibri"/>
                <a:cs typeface="Calibri"/>
              </a:rPr>
              <a:t>Getting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080BE-EFBE-45AE-87A0-3CB5762D5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136" y="2284604"/>
            <a:ext cx="10817113" cy="40114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05435" indent="-305435">
              <a:spcBef>
                <a:spcPts val="200"/>
              </a:spcBef>
              <a:spcAft>
                <a:spcPts val="200"/>
              </a:spcAft>
            </a:pPr>
            <a:r>
              <a:rPr lang="en-US" sz="2900" dirty="0"/>
              <a:t>Sign up to attend </a:t>
            </a:r>
            <a:r>
              <a:rPr lang="en-US" sz="2900" b="1" dirty="0"/>
              <a:t>Open Houses</a:t>
            </a:r>
            <a:r>
              <a:rPr lang="en-US" sz="2900" dirty="0"/>
              <a:t> and </a:t>
            </a:r>
            <a:r>
              <a:rPr lang="en-US" sz="2900" b="1" dirty="0"/>
              <a:t>Information sessions virtually</a:t>
            </a:r>
            <a:endParaRPr lang="en-US" sz="2900" dirty="0"/>
          </a:p>
          <a:p>
            <a:pPr marL="305435" indent="-305435">
              <a:spcBef>
                <a:spcPts val="200"/>
              </a:spcBef>
              <a:spcAft>
                <a:spcPts val="200"/>
              </a:spcAft>
            </a:pPr>
            <a:r>
              <a:rPr lang="en-US" sz="2900" dirty="0"/>
              <a:t>Listen to the </a:t>
            </a:r>
            <a:r>
              <a:rPr lang="en-US" sz="2900" b="1" dirty="0"/>
              <a:t>Daily Announcements</a:t>
            </a:r>
          </a:p>
          <a:p>
            <a:pPr marL="305435" indent="-305435">
              <a:spcBef>
                <a:spcPts val="200"/>
              </a:spcBef>
              <a:spcAft>
                <a:spcPts val="200"/>
              </a:spcAft>
            </a:pPr>
            <a:r>
              <a:rPr lang="en-US" sz="2900" dirty="0"/>
              <a:t>Watch the </a:t>
            </a:r>
            <a:r>
              <a:rPr lang="en-US" sz="2900" b="1" dirty="0"/>
              <a:t>TV </a:t>
            </a:r>
            <a:r>
              <a:rPr lang="en-US" sz="2900" dirty="0"/>
              <a:t>screens </a:t>
            </a:r>
            <a:endParaRPr lang="en-US" sz="2900" dirty="0">
              <a:solidFill>
                <a:schemeClr val="tx1"/>
              </a:solidFill>
              <a:ea typeface="+mn-lt"/>
              <a:cs typeface="+mn-lt"/>
            </a:endParaRPr>
          </a:p>
          <a:p>
            <a:pPr marL="305435" indent="-305435">
              <a:spcBef>
                <a:spcPts val="200"/>
              </a:spcBef>
              <a:spcAft>
                <a:spcPts val="200"/>
              </a:spcAft>
            </a:pPr>
            <a:r>
              <a:rPr lang="en-US" sz="2900" dirty="0"/>
              <a:t>Book an appointment with a post-secondary </a:t>
            </a:r>
            <a:r>
              <a:rPr lang="en-US" sz="2900" b="1" dirty="0"/>
              <a:t>advisor</a:t>
            </a:r>
          </a:p>
          <a:p>
            <a:pPr marL="305435" indent="-305435">
              <a:spcBef>
                <a:spcPts val="200"/>
              </a:spcBef>
              <a:spcAft>
                <a:spcPts val="200"/>
              </a:spcAft>
            </a:pPr>
            <a:r>
              <a:rPr lang="en-US" sz="2900" b="1" dirty="0"/>
              <a:t>SEE YOUR SULLIVAN COUNSELLOR </a:t>
            </a:r>
          </a:p>
        </p:txBody>
      </p:sp>
    </p:spTree>
    <p:extLst>
      <p:ext uri="{BB962C8B-B14F-4D97-AF65-F5344CB8AC3E}">
        <p14:creationId xmlns:p14="http://schemas.microsoft.com/office/powerpoint/2010/main" val="1942740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F7691-0567-44A3-BD43-A7B08296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069" y="982132"/>
            <a:ext cx="10476084" cy="1303867"/>
          </a:xfrm>
        </p:spPr>
        <p:txBody>
          <a:bodyPr>
            <a:noAutofit/>
          </a:bodyPr>
          <a:lstStyle/>
          <a:p>
            <a:r>
              <a:rPr lang="en-US" sz="6000" b="1">
                <a:latin typeface="Calibri"/>
                <a:cs typeface="Calibri"/>
              </a:rPr>
              <a:t>Upcoming Virtual Open Houses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79F71-DFA5-4791-A103-4BDAF36CE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730" y="2437870"/>
            <a:ext cx="10404866" cy="371184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latin typeface="Calibri"/>
                <a:cs typeface="Calibri"/>
              </a:rPr>
              <a:t>KPU</a:t>
            </a:r>
            <a:r>
              <a:rPr lang="en-US" dirty="0">
                <a:latin typeface="Calibri"/>
                <a:cs typeface="Calibri"/>
              </a:rPr>
              <a:t>: Applications to Health Foundations close November 1</a:t>
            </a:r>
            <a:r>
              <a:rPr lang="en-US" baseline="30000" dirty="0">
                <a:latin typeface="Calibri"/>
                <a:cs typeface="Calibri"/>
              </a:rPr>
              <a:t>st</a:t>
            </a:r>
            <a:endParaRPr lang="en-US" dirty="0">
              <a:latin typeface="Calibri"/>
              <a:cs typeface="Calibri"/>
            </a:endParaRPr>
          </a:p>
          <a:p>
            <a:r>
              <a:rPr lang="en-US" b="1" dirty="0">
                <a:latin typeface="Calibri"/>
                <a:cs typeface="Calibri"/>
              </a:rPr>
              <a:t>Douglas</a:t>
            </a:r>
            <a:r>
              <a:rPr lang="en-US" dirty="0">
                <a:latin typeface="Calibri"/>
                <a:cs typeface="Calibri"/>
              </a:rPr>
              <a:t>: October 14th</a:t>
            </a:r>
            <a:endParaRPr lang="en-US" b="1" dirty="0">
              <a:latin typeface="Calibri"/>
              <a:cs typeface="Calibri"/>
            </a:endParaRPr>
          </a:p>
          <a:p>
            <a:r>
              <a:rPr lang="en-US" b="1" dirty="0">
                <a:latin typeface="Calibri"/>
                <a:cs typeface="Calibri"/>
              </a:rPr>
              <a:t>UBC</a:t>
            </a:r>
            <a:r>
              <a:rPr lang="en-US" dirty="0">
                <a:latin typeface="Calibri"/>
                <a:cs typeface="Calibri"/>
              </a:rPr>
              <a:t>: Virtual Application Workshop October 18</a:t>
            </a:r>
          </a:p>
          <a:p>
            <a:r>
              <a:rPr lang="en-US" b="1" dirty="0">
                <a:latin typeface="Calibri"/>
                <a:cs typeface="Calibri"/>
              </a:rPr>
              <a:t>Capilano</a:t>
            </a:r>
            <a:r>
              <a:rPr lang="en-US" dirty="0">
                <a:latin typeface="Calibri"/>
                <a:cs typeface="Calibri"/>
              </a:rPr>
              <a:t>: 1pm on October 21</a:t>
            </a:r>
            <a:r>
              <a:rPr lang="en-US" baseline="30000" dirty="0">
                <a:latin typeface="Calibri"/>
                <a:cs typeface="Calibri"/>
              </a:rPr>
              <a:t>st</a:t>
            </a:r>
            <a:r>
              <a:rPr lang="en-US" dirty="0">
                <a:latin typeface="Calibri"/>
                <a:cs typeface="Calibri"/>
              </a:rPr>
              <a:t> and 26</a:t>
            </a:r>
            <a:r>
              <a:rPr lang="en-US" baseline="30000" dirty="0">
                <a:latin typeface="Calibri"/>
                <a:cs typeface="Calibri"/>
              </a:rPr>
              <a:t>th</a:t>
            </a:r>
            <a:r>
              <a:rPr lang="en-US" dirty="0">
                <a:latin typeface="Calibri"/>
                <a:cs typeface="Calibri"/>
              </a:rPr>
              <a:t>. November 4</a:t>
            </a:r>
            <a:r>
              <a:rPr lang="en-US" baseline="30000" dirty="0">
                <a:latin typeface="Calibri"/>
                <a:cs typeface="Calibri"/>
              </a:rPr>
              <a:t>th</a:t>
            </a:r>
            <a:r>
              <a:rPr lang="en-US" dirty="0">
                <a:latin typeface="Calibri"/>
                <a:cs typeface="Calibri"/>
              </a:rPr>
              <a:t> and 9</a:t>
            </a:r>
            <a:r>
              <a:rPr lang="en-US" baseline="30000" dirty="0">
                <a:latin typeface="Calibri"/>
                <a:cs typeface="Calibri"/>
              </a:rPr>
              <a:t>th</a:t>
            </a:r>
            <a:r>
              <a:rPr lang="en-US" dirty="0">
                <a:latin typeface="Calibri"/>
                <a:cs typeface="Calibri"/>
              </a:rPr>
              <a:t> </a:t>
            </a:r>
          </a:p>
          <a:p>
            <a:r>
              <a:rPr lang="en-US" b="1" dirty="0">
                <a:latin typeface="Calibri"/>
                <a:cs typeface="Calibri"/>
              </a:rPr>
              <a:t>Emily </a:t>
            </a:r>
            <a:r>
              <a:rPr lang="en-US" b="1" dirty="0" err="1">
                <a:latin typeface="Calibri"/>
                <a:cs typeface="Calibri"/>
              </a:rPr>
              <a:t>Carr</a:t>
            </a:r>
            <a:r>
              <a:rPr lang="en-US" dirty="0">
                <a:latin typeface="Calibri"/>
                <a:cs typeface="Calibri"/>
              </a:rPr>
              <a:t>: November 20th</a:t>
            </a:r>
          </a:p>
          <a:p>
            <a:r>
              <a:rPr lang="en-US" b="1" dirty="0">
                <a:latin typeface="Calibri"/>
                <a:cs typeface="Calibri"/>
              </a:rPr>
              <a:t>SFU</a:t>
            </a:r>
            <a:r>
              <a:rPr lang="en-US" dirty="0">
                <a:latin typeface="Calibri"/>
                <a:cs typeface="Calibri"/>
              </a:rPr>
              <a:t>: December 7</a:t>
            </a:r>
            <a:r>
              <a:rPr lang="en-US" baseline="30000" dirty="0">
                <a:latin typeface="Calibri"/>
                <a:cs typeface="Calibri"/>
              </a:rPr>
              <a:t>th</a:t>
            </a:r>
            <a:endParaRPr lang="en-US" dirty="0">
              <a:latin typeface="Calibri"/>
              <a:cs typeface="Calibri"/>
            </a:endParaRPr>
          </a:p>
          <a:p>
            <a:r>
              <a:rPr lang="en-US" b="1" dirty="0">
                <a:latin typeface="Calibri"/>
                <a:cs typeface="Calibri"/>
              </a:rPr>
              <a:t>University of Alberta</a:t>
            </a:r>
            <a:r>
              <a:rPr lang="en-US" dirty="0">
                <a:latin typeface="Calibri"/>
                <a:cs typeface="Calibri"/>
              </a:rPr>
              <a:t>: October 16</a:t>
            </a:r>
            <a:r>
              <a:rPr lang="en-US" baseline="30000" dirty="0">
                <a:latin typeface="Calibri"/>
                <a:cs typeface="Calibri"/>
              </a:rPr>
              <a:t>th</a:t>
            </a:r>
            <a:endParaRPr lang="en-US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8156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FFCE5-5345-4B2F-85A2-DA0463C8E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058" y="601132"/>
            <a:ext cx="9601196" cy="1303867"/>
          </a:xfrm>
        </p:spPr>
        <p:txBody>
          <a:bodyPr>
            <a:noAutofit/>
          </a:bodyPr>
          <a:lstStyle/>
          <a:p>
            <a:r>
              <a:rPr lang="en-US" sz="6600" b="1">
                <a:latin typeface="Calibri"/>
                <a:cs typeface="Calibri"/>
              </a:rPr>
              <a:t>Who is </a:t>
            </a:r>
            <a:r>
              <a:rPr lang="en-US" sz="6600" b="1">
                <a:solidFill>
                  <a:srgbClr val="7030A0"/>
                </a:solidFill>
                <a:latin typeface="Calibri"/>
                <a:cs typeface="Calibri"/>
              </a:rPr>
              <a:t>Your </a:t>
            </a:r>
            <a:r>
              <a:rPr lang="en-US" sz="6600" b="1">
                <a:latin typeface="Calibri"/>
                <a:cs typeface="Calibri"/>
              </a:rPr>
              <a:t>Counsellor?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9E3E395-6186-442F-B5AA-15AA1E5BB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352961"/>
              </p:ext>
            </p:extLst>
          </p:nvPr>
        </p:nvGraphicFramePr>
        <p:xfrm>
          <a:off x="872728" y="2419349"/>
          <a:ext cx="10435287" cy="3749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626">
                  <a:extLst>
                    <a:ext uri="{9D8B030D-6E8A-4147-A177-3AD203B41FA5}">
                      <a16:colId xmlns:a16="http://schemas.microsoft.com/office/drawing/2014/main" val="2752467887"/>
                    </a:ext>
                  </a:extLst>
                </a:gridCol>
                <a:gridCol w="2725972">
                  <a:extLst>
                    <a:ext uri="{9D8B030D-6E8A-4147-A177-3AD203B41FA5}">
                      <a16:colId xmlns:a16="http://schemas.microsoft.com/office/drawing/2014/main" val="2938124856"/>
                    </a:ext>
                  </a:extLst>
                </a:gridCol>
                <a:gridCol w="5253689">
                  <a:extLst>
                    <a:ext uri="{9D8B030D-6E8A-4147-A177-3AD203B41FA5}">
                      <a16:colId xmlns:a16="http://schemas.microsoft.com/office/drawing/2014/main" val="3082508309"/>
                    </a:ext>
                  </a:extLst>
                </a:gridCol>
              </a:tblGrid>
              <a:tr h="444103">
                <a:tc>
                  <a:txBody>
                    <a:bodyPr/>
                    <a:lstStyle/>
                    <a:p>
                      <a:pPr algn="ctr"/>
                      <a:r>
                        <a:rPr lang="en-US" sz="2400" u="none">
                          <a:latin typeface="Calibri"/>
                        </a:rPr>
                        <a:t>Counsellor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none">
                          <a:latin typeface="Calibri"/>
                        </a:rPr>
                        <a:t>Alpha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none">
                          <a:latin typeface="Calibri"/>
                        </a:rPr>
                        <a:t>E-mail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421709"/>
                  </a:ext>
                </a:extLst>
              </a:tr>
              <a:tr h="823198">
                <a:tc>
                  <a:txBody>
                    <a:bodyPr/>
                    <a:lstStyle/>
                    <a:p>
                      <a:r>
                        <a:rPr lang="en-US" sz="2400" b="1" u="none">
                          <a:latin typeface="Calibri"/>
                        </a:rPr>
                        <a:t>Ms. Watson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none">
                          <a:latin typeface="Calibri"/>
                        </a:rPr>
                        <a:t>A </a:t>
                      </a:r>
                      <a:r>
                        <a:rPr lang="en-US" sz="2400" b="1" i="0" u="none" strike="noStrike" noProof="0"/>
                        <a:t>– </a:t>
                      </a:r>
                      <a:r>
                        <a:rPr lang="en-US" sz="2400" b="1" u="none">
                          <a:latin typeface="Calibri"/>
                        </a:rPr>
                        <a:t>Dhaliwal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none">
                          <a:solidFill>
                            <a:schemeClr val="tx1"/>
                          </a:solidFill>
                          <a:latin typeface="Calibri"/>
                        </a:rPr>
                        <a:t>watson_m@surreyschools.ca</a:t>
                      </a:r>
                    </a:p>
                    <a:p>
                      <a:pPr lvl="0">
                        <a:buNone/>
                      </a:pPr>
                      <a:endParaRPr lang="en-US" sz="2400" b="1" u="non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241679"/>
                  </a:ext>
                </a:extLst>
              </a:tr>
              <a:tr h="812363">
                <a:tc>
                  <a:txBody>
                    <a:bodyPr/>
                    <a:lstStyle/>
                    <a:p>
                      <a:r>
                        <a:rPr lang="en-US" sz="2400" b="1" u="none">
                          <a:latin typeface="Calibri"/>
                        </a:rPr>
                        <a:t>Ms. Falk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none">
                          <a:latin typeface="Calibri"/>
                        </a:rPr>
                        <a:t>Dhami – Kissie</a:t>
                      </a:r>
                      <a:endParaRPr lang="en-US" sz="240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2400" b="1" u="none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none">
                          <a:solidFill>
                            <a:schemeClr val="tx1"/>
                          </a:solidFill>
                          <a:latin typeface="Calibri"/>
                        </a:rPr>
                        <a:t>falk_k@surreyschools.ca</a:t>
                      </a:r>
                      <a:endParaRPr lang="en-US" sz="240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531400"/>
                  </a:ext>
                </a:extLst>
              </a:tr>
              <a:tr h="812363">
                <a:tc>
                  <a:txBody>
                    <a:bodyPr/>
                    <a:lstStyle/>
                    <a:p>
                      <a:r>
                        <a:rPr lang="en-US" sz="2400" b="1" u="none" dirty="0">
                          <a:latin typeface="Calibri"/>
                        </a:rPr>
                        <a:t>Mr. Brar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none">
                          <a:latin typeface="Calibri"/>
                        </a:rPr>
                        <a:t>Klair – Reyno</a:t>
                      </a:r>
                    </a:p>
                    <a:p>
                      <a:pPr lvl="0">
                        <a:buNone/>
                      </a:pPr>
                      <a:endParaRPr lang="en-US" sz="2400" b="1" u="none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brar_k@surreyschools.ca</a:t>
                      </a:r>
                      <a:endParaRPr lang="en-US" sz="2400" b="1" u="non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999313"/>
                  </a:ext>
                </a:extLst>
              </a:tr>
              <a:tr h="812363">
                <a:tc>
                  <a:txBody>
                    <a:bodyPr/>
                    <a:lstStyle/>
                    <a:p>
                      <a:r>
                        <a:rPr lang="en-US" sz="2400" b="1" u="none" dirty="0">
                          <a:latin typeface="Calibri"/>
                        </a:rPr>
                        <a:t>Ms. Hundal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none" dirty="0">
                          <a:latin typeface="Calibri"/>
                        </a:rPr>
                        <a:t>Rich – Z</a:t>
                      </a:r>
                      <a:endParaRPr lang="en-US" sz="240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2400" b="1" u="none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none">
                          <a:solidFill>
                            <a:schemeClr val="tx1"/>
                          </a:solidFill>
                          <a:latin typeface="Calibri"/>
                        </a:rPr>
                        <a:t>hundal_jenny@surreyschools.ca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92681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98394B-B4FD-4A7C-9512-304DC435E997}"/>
              </a:ext>
            </a:extLst>
          </p:cNvPr>
          <p:cNvSpPr txBox="1"/>
          <p:nvPr/>
        </p:nvSpPr>
        <p:spPr>
          <a:xfrm>
            <a:off x="2289572" y="1676399"/>
            <a:ext cx="1113710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highlight>
                  <a:srgbClr val="FFFF00"/>
                </a:highlight>
              </a:rPr>
              <a:t>Please e-mail your counsellor to book an appointment </a:t>
            </a:r>
          </a:p>
        </p:txBody>
      </p:sp>
    </p:spTree>
    <p:extLst>
      <p:ext uri="{BB962C8B-B14F-4D97-AF65-F5344CB8AC3E}">
        <p14:creationId xmlns:p14="http://schemas.microsoft.com/office/powerpoint/2010/main" val="3557451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4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233980-A458-45BA-B362-C62708855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498" y="648758"/>
            <a:ext cx="4343036" cy="16372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1" i="0" u="none" strike="noStrike">
                <a:latin typeface="Calibri"/>
                <a:ea typeface="Calibri"/>
                <a:cs typeface="Calibri"/>
              </a:rPr>
              <a:t>Why </a:t>
            </a:r>
            <a:r>
              <a:rPr lang="en-US" sz="5400" b="1">
                <a:latin typeface="Calibri"/>
                <a:ea typeface="Calibri"/>
                <a:cs typeface="Calibri"/>
              </a:rPr>
              <a:t>Should</a:t>
            </a:r>
            <a:r>
              <a:rPr lang="en-US" sz="5400" b="1" i="0" u="none" strike="noStrike">
                <a:latin typeface="Calibri"/>
                <a:ea typeface="Calibri"/>
                <a:cs typeface="Calibri"/>
              </a:rPr>
              <a:t> I </a:t>
            </a:r>
            <a:r>
              <a:rPr lang="en-US" sz="5400" b="1">
                <a:latin typeface="Calibri"/>
                <a:ea typeface="Calibri"/>
                <a:cs typeface="Calibri"/>
              </a:rPr>
              <a:t>Apply</a:t>
            </a:r>
            <a:r>
              <a:rPr lang="en-US" sz="5400" b="1" i="0" u="none" strike="noStrike">
                <a:latin typeface="Calibri"/>
                <a:ea typeface="Calibri"/>
                <a:cs typeface="Calibri"/>
              </a:rPr>
              <a:t>?</a:t>
            </a:r>
            <a:endParaRPr lang="en-US" sz="5400" b="1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sky, outdoor&#10;&#10;Description generated with very high confidence">
            <a:extLst>
              <a:ext uri="{FF2B5EF4-FFF2-40B4-BE49-F238E27FC236}">
                <a16:creationId xmlns:a16="http://schemas.microsoft.com/office/drawing/2014/main" id="{DB59D931-955B-41CD-8D46-A21214CA315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684" b="-2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85286-8277-4840-B8C2-39456F0A4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7231" y="2556932"/>
            <a:ext cx="4182300" cy="342609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05435" indent="-305435"/>
            <a:r>
              <a:rPr lang="en-US" sz="3400" b="1" dirty="0">
                <a:latin typeface="Calibri"/>
                <a:cs typeface="Calibri"/>
              </a:rPr>
              <a:t>More money</a:t>
            </a:r>
          </a:p>
          <a:p>
            <a:pPr marL="305435" indent="-305435"/>
            <a:r>
              <a:rPr lang="en-US" sz="3400" b="1" dirty="0">
                <a:latin typeface="Calibri"/>
                <a:cs typeface="Calibri"/>
              </a:rPr>
              <a:t>More jobs</a:t>
            </a:r>
          </a:p>
          <a:p>
            <a:pPr marL="305435" indent="-305435"/>
            <a:r>
              <a:rPr lang="en-US" sz="3400" b="1" dirty="0">
                <a:latin typeface="Calibri"/>
                <a:cs typeface="Calibri"/>
              </a:rPr>
              <a:t>Higher employment rate</a:t>
            </a:r>
            <a:endParaRPr lang="en-US" sz="3400" dirty="0">
              <a:latin typeface="Calibri"/>
              <a:cs typeface="Calibri"/>
            </a:endParaRPr>
          </a:p>
          <a:p>
            <a:pPr marL="305435" indent="-305435"/>
            <a:r>
              <a:rPr lang="en-US" sz="3400" b="1" dirty="0">
                <a:latin typeface="Calibri"/>
                <a:cs typeface="Calibri"/>
              </a:rPr>
              <a:t>Increasing demand</a:t>
            </a:r>
          </a:p>
        </p:txBody>
      </p:sp>
    </p:spTree>
    <p:extLst>
      <p:ext uri="{BB962C8B-B14F-4D97-AF65-F5344CB8AC3E}">
        <p14:creationId xmlns:p14="http://schemas.microsoft.com/office/powerpoint/2010/main" val="2723207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9C703-E0D6-4E30-AAC4-CB2A9EC9A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>
                <a:latin typeface="Calibri"/>
                <a:cs typeface="Calibri"/>
              </a:rPr>
              <a:t>Scholarships and Bursaries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0D61C-AEE1-4497-BC91-3FF138C83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383" y="2288318"/>
            <a:ext cx="10248280" cy="28203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>
              <a:buFont typeface="Wingdings" panose="05020102010507070707" pitchFamily="18" charset="2"/>
              <a:buChar char="§"/>
            </a:pPr>
            <a:endParaRPr lang="en-US" sz="4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Wingdings" panose="05020102010507070707" pitchFamily="18" charset="2"/>
              <a:buChar char="§"/>
            </a:pPr>
            <a:r>
              <a:rPr lang="en-US" sz="4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See</a:t>
            </a:r>
            <a:r>
              <a:rPr lang="en-US" sz="4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Ms. Rogerson</a:t>
            </a:r>
            <a:r>
              <a:rPr lang="en-US" sz="4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in</a:t>
            </a:r>
            <a:r>
              <a:rPr lang="en-US" sz="4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the Career Centre for any questions</a:t>
            </a:r>
            <a:endParaRPr lang="en-US" sz="44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Font typeface="Wingdings" panose="05020102010507070707" pitchFamily="18" charset="2"/>
              <a:buChar char="§"/>
            </a:pPr>
            <a:r>
              <a:rPr lang="en-US" sz="4400" b="1" dirty="0">
                <a:solidFill>
                  <a:srgbClr val="FF0000"/>
                </a:solidFill>
                <a:ea typeface="+mn-lt"/>
                <a:cs typeface="+mn-lt"/>
              </a:rPr>
              <a:t>Teams</a:t>
            </a:r>
            <a:r>
              <a:rPr lang="en-US" sz="4400" b="1" dirty="0">
                <a:ea typeface="+mn-lt"/>
                <a:cs typeface="+mn-lt"/>
              </a:rPr>
              <a:t>: SHSS Scholarship Info</a:t>
            </a:r>
          </a:p>
          <a:p>
            <a:pPr lvl="1">
              <a:buSzPct val="114999"/>
              <a:buFont typeface="Wingdings" panose="05020102010507070707" pitchFamily="18" charset="2"/>
              <a:buChar char="§"/>
            </a:pPr>
            <a:r>
              <a:rPr lang="en-US" sz="4000" b="1" dirty="0"/>
              <a:t>Teams code can be found at Career Centre</a:t>
            </a:r>
          </a:p>
        </p:txBody>
      </p:sp>
    </p:spTree>
    <p:extLst>
      <p:ext uri="{BB962C8B-B14F-4D97-AF65-F5344CB8AC3E}">
        <p14:creationId xmlns:p14="http://schemas.microsoft.com/office/powerpoint/2010/main" val="3311056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4CC4C-32B0-410D-AF3E-F96CBCD97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>
                <a:latin typeface="Calibri"/>
                <a:cs typeface="Calibri"/>
              </a:rPr>
              <a:t>Questions?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FD9AA8-1C42-421B-9FA0-016E4CC8B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067" y="2501965"/>
            <a:ext cx="11029615" cy="701741"/>
          </a:xfrm>
        </p:spPr>
        <p:txBody>
          <a:bodyPr>
            <a:normAutofit/>
          </a:bodyPr>
          <a:lstStyle/>
          <a:p>
            <a:pPr marL="305435" indent="-305435"/>
            <a:r>
              <a:rPr lang="en-US" sz="4000" b="1">
                <a:latin typeface="Calibri"/>
                <a:cs typeface="Calibri"/>
              </a:rPr>
              <a:t>Please e-mail your counsellor</a:t>
            </a:r>
          </a:p>
        </p:txBody>
      </p:sp>
      <p:pic>
        <p:nvPicPr>
          <p:cNvPr id="6" name="Picture 6" descr="A picture containing wheel, transport, cake, table&#10;&#10;Description automatically generated">
            <a:extLst>
              <a:ext uri="{FF2B5EF4-FFF2-40B4-BE49-F238E27FC236}">
                <a16:creationId xmlns:a16="http://schemas.microsoft.com/office/drawing/2014/main" id="{00033288-83B7-4E0C-BDF2-7FDF1B3DD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171" y="3426665"/>
            <a:ext cx="6120245" cy="275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27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289A-134A-4D49-82C7-B189387A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8C312-73C6-41CF-A5CE-DC756D478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  <a:hlinkClick r:id="rId2"/>
              </a:rPr>
              <a:t>Watch 'Trades Post-Secondary Options Short Video' | Microsoft Stream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92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D8C9-EA09-4816-9425-A8C30D8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41" y="729658"/>
            <a:ext cx="11230784" cy="988332"/>
          </a:xfrm>
        </p:spPr>
        <p:txBody>
          <a:bodyPr>
            <a:noAutofit/>
          </a:bodyPr>
          <a:lstStyle/>
          <a:p>
            <a:r>
              <a:rPr lang="en-US" sz="6600" b="1">
                <a:latin typeface="Calibri"/>
                <a:cs typeface="Calibri"/>
              </a:rPr>
              <a:t>Common PSI Requirements</a:t>
            </a:r>
            <a:endParaRPr lang="en-US" sz="6600"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05EFE-C10F-4C3B-BC41-D9AB78A82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1150" y="1886340"/>
            <a:ext cx="5395340" cy="434694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05435" lvl="0" indent="-305435" algn="l" rtl="0">
              <a:buFont typeface="Wingdings" panose="05020102010507070707" pitchFamily="18" charset="2"/>
              <a:buChar char="§"/>
            </a:pPr>
            <a:r>
              <a:rPr lang="en-US" sz="2800" b="1" i="0" u="sng" strike="noStrike" dirty="0">
                <a:solidFill>
                  <a:srgbClr val="0070C0"/>
                </a:solidFill>
                <a:latin typeface="Calibri"/>
                <a:ea typeface="Arial"/>
                <a:cs typeface="Arial"/>
              </a:rPr>
              <a:t>BRITISH COLUMBIA</a:t>
            </a:r>
            <a:endParaRPr lang="en-US" sz="28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629920" lvl="1" indent="-305435">
              <a:spcBef>
                <a:spcPts val="0"/>
              </a:spcBef>
              <a:spcAft>
                <a:spcPts val="0"/>
              </a:spcAft>
              <a:buFont typeface="Courier New" panose="05020102010507070707" pitchFamily="18" charset="2"/>
              <a:buChar char="o"/>
            </a:pPr>
            <a:r>
              <a:rPr lang="en-US" sz="2300" b="1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Douglas </a:t>
            </a:r>
            <a:r>
              <a:rPr lang="en-US" sz="23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–   English 12 (C requirement)</a:t>
            </a:r>
            <a:r>
              <a:rPr lang="en-US" sz="2300" b="0" i="0" dirty="0">
                <a:latin typeface="Calibri"/>
                <a:ea typeface="Arial"/>
                <a:cs typeface="Arial"/>
              </a:rPr>
              <a:t>​</a:t>
            </a:r>
            <a:endParaRPr lang="en-US" sz="2300" dirty="0">
              <a:latin typeface="Arial"/>
              <a:ea typeface="Arial"/>
              <a:cs typeface="Arial"/>
            </a:endParaRPr>
          </a:p>
          <a:p>
            <a:pPr marL="629920" lvl="1" indent="-305435" algn="l">
              <a:spcBef>
                <a:spcPts val="0"/>
              </a:spcBef>
              <a:spcAft>
                <a:spcPts val="0"/>
              </a:spcAft>
              <a:buFont typeface="Courier New" panose="05020102010507070707" pitchFamily="18" charset="2"/>
              <a:buChar char="o"/>
            </a:pPr>
            <a:r>
              <a:rPr lang="en-US" sz="2300" b="1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KPU</a:t>
            </a:r>
            <a:r>
              <a:rPr lang="en-US" sz="23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 – English 12 (C+ requirement)</a:t>
            </a:r>
            <a:r>
              <a:rPr lang="en-US" sz="2300" b="0" i="0" dirty="0">
                <a:latin typeface="Calibri"/>
                <a:ea typeface="Arial"/>
                <a:cs typeface="Arial"/>
              </a:rPr>
              <a:t>​</a:t>
            </a:r>
            <a:endParaRPr lang="en-US" sz="2300" b="0" i="0" dirty="0">
              <a:latin typeface="Arial"/>
              <a:ea typeface="Arial"/>
              <a:cs typeface="Arial"/>
            </a:endParaRPr>
          </a:p>
          <a:p>
            <a:pPr marL="629920" lvl="1" indent="-305435" algn="l">
              <a:spcBef>
                <a:spcPts val="0"/>
              </a:spcBef>
              <a:spcAft>
                <a:spcPts val="0"/>
              </a:spcAft>
              <a:buFont typeface="Courier New" panose="05020102010507070707" pitchFamily="18" charset="2"/>
              <a:buChar char="o"/>
            </a:pPr>
            <a:r>
              <a:rPr lang="en-US" sz="2300" b="1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UFV</a:t>
            </a:r>
            <a:r>
              <a:rPr lang="en-US" sz="23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 – English 12 and </a:t>
            </a:r>
            <a:r>
              <a:rPr lang="en-US" sz="230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2</a:t>
            </a:r>
            <a:r>
              <a:rPr lang="en-US" sz="23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 grade 12 academics</a:t>
            </a:r>
            <a:r>
              <a:rPr lang="en-US" sz="2300" b="0" i="0" dirty="0">
                <a:latin typeface="Calibri"/>
                <a:ea typeface="Arial"/>
                <a:cs typeface="Arial"/>
              </a:rPr>
              <a:t>​</a:t>
            </a:r>
            <a:endParaRPr lang="en-US" sz="2300" b="0" i="0" dirty="0">
              <a:latin typeface="Arial"/>
              <a:ea typeface="Arial"/>
              <a:cs typeface="Arial"/>
            </a:endParaRPr>
          </a:p>
          <a:p>
            <a:pPr marL="629920" lvl="1" indent="-305435">
              <a:spcBef>
                <a:spcPts val="0"/>
              </a:spcBef>
              <a:spcAft>
                <a:spcPts val="0"/>
              </a:spcAft>
              <a:buFont typeface="Courier New" panose="05020102010507070707" pitchFamily="18" charset="2"/>
              <a:buChar char="o"/>
            </a:pPr>
            <a:r>
              <a:rPr lang="en-US" sz="2300" b="1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UVIC </a:t>
            </a:r>
            <a:r>
              <a:rPr lang="en-US" sz="230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and </a:t>
            </a:r>
            <a:r>
              <a:rPr lang="en-US" sz="2300" b="1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Capilano </a:t>
            </a:r>
            <a:r>
              <a:rPr lang="en-US" sz="23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 – English 12 and</a:t>
            </a:r>
            <a:r>
              <a:rPr lang="en-US" sz="230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 3</a:t>
            </a:r>
            <a:r>
              <a:rPr lang="en-US" sz="23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 grade 12 academics</a:t>
            </a:r>
            <a:r>
              <a:rPr lang="en-US" sz="2300" b="0" i="0" dirty="0">
                <a:latin typeface="Calibri"/>
                <a:ea typeface="Arial"/>
                <a:cs typeface="Arial"/>
              </a:rPr>
              <a:t>​</a:t>
            </a:r>
            <a:endParaRPr lang="en-US" sz="2300" b="0" i="0" dirty="0">
              <a:latin typeface="Arial"/>
              <a:ea typeface="Arial"/>
              <a:cs typeface="Arial"/>
            </a:endParaRPr>
          </a:p>
          <a:p>
            <a:pPr marL="629920" lvl="1" indent="-305435">
              <a:spcBef>
                <a:spcPts val="0"/>
              </a:spcBef>
              <a:spcAft>
                <a:spcPts val="0"/>
              </a:spcAft>
              <a:buFont typeface="Courier New" panose="05020102010507070707" pitchFamily="18" charset="2"/>
              <a:buChar char="o"/>
            </a:pPr>
            <a:r>
              <a:rPr lang="en-US" sz="2300" b="1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SFU </a:t>
            </a:r>
            <a:r>
              <a:rPr lang="en-US" sz="23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– English 12 and </a:t>
            </a:r>
            <a:r>
              <a:rPr lang="en-US" sz="230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4</a:t>
            </a:r>
            <a:r>
              <a:rPr lang="en-US" sz="23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 grade 12 academics</a:t>
            </a:r>
            <a:r>
              <a:rPr lang="en-US" sz="2300" b="0" i="0" dirty="0">
                <a:latin typeface="Calibri"/>
                <a:ea typeface="Arial"/>
                <a:cs typeface="Arial"/>
              </a:rPr>
              <a:t>​</a:t>
            </a:r>
            <a:r>
              <a:rPr lang="en-US" sz="2300" dirty="0">
                <a:latin typeface="Calibri"/>
                <a:ea typeface="Arial"/>
                <a:cs typeface="Arial"/>
              </a:rPr>
              <a:t> </a:t>
            </a:r>
            <a:endParaRPr lang="en-US" sz="2300" b="0" i="0" dirty="0">
              <a:latin typeface="Calibri"/>
              <a:ea typeface="Arial"/>
              <a:cs typeface="Calibri"/>
            </a:endParaRPr>
          </a:p>
          <a:p>
            <a:pPr marL="629920" lvl="1" indent="-305435" algn="l">
              <a:spcBef>
                <a:spcPts val="0"/>
              </a:spcBef>
              <a:spcAft>
                <a:spcPts val="0"/>
              </a:spcAft>
              <a:buFont typeface="Courier New" panose="05020102010507070707" pitchFamily="18" charset="2"/>
              <a:buChar char="o"/>
            </a:pPr>
            <a:r>
              <a:rPr lang="en-US" sz="2300" b="1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UBC </a:t>
            </a:r>
            <a:r>
              <a:rPr lang="en-US" sz="23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– English 12 and </a:t>
            </a:r>
            <a:r>
              <a:rPr lang="en-US" sz="230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5</a:t>
            </a:r>
            <a:r>
              <a:rPr lang="en-US" sz="23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 grade 12 academics</a:t>
            </a:r>
            <a:endParaRPr lang="en-US" sz="2300" b="0" i="0" u="none" strike="noStrike" dirty="0">
              <a:solidFill>
                <a:srgbClr val="000000"/>
              </a:solidFill>
              <a:latin typeface="Calibri"/>
              <a:ea typeface="Arial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5A115-E986-4207-9A6A-30ABC231C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3617" y="2030866"/>
            <a:ext cx="5550265" cy="2258115"/>
          </a:xfrm>
        </p:spPr>
        <p:txBody>
          <a:bodyPr>
            <a:normAutofit lnSpcReduction="10000"/>
          </a:bodyPr>
          <a:lstStyle/>
          <a:p>
            <a:pPr marL="305435" indent="-305435">
              <a:buFont typeface="Wingdings" panose="05020102010507070707" pitchFamily="18" charset="2"/>
              <a:buChar char="§"/>
            </a:pPr>
            <a:r>
              <a:rPr lang="en-US" sz="2800" b="1" i="0" u="sng" strike="noStrike">
                <a:solidFill>
                  <a:srgbClr val="0070C0"/>
                </a:solidFill>
                <a:latin typeface="Calibri"/>
                <a:ea typeface="Arial"/>
                <a:cs typeface="Arial"/>
              </a:rPr>
              <a:t>OUT OF PROVINCE</a:t>
            </a:r>
            <a:endParaRPr lang="en-US" sz="2800" b="1">
              <a:solidFill>
                <a:srgbClr val="000000"/>
              </a:solidFill>
              <a:latin typeface="Calibri"/>
              <a:ea typeface="Arial"/>
              <a:cs typeface="Calibri"/>
            </a:endParaRPr>
          </a:p>
          <a:p>
            <a:pPr marL="629920" lvl="1" indent="-305435" algn="l">
              <a:buFont typeface="Courier New" panose="05020102010507070707" pitchFamily="18" charset="2"/>
              <a:buChar char="o"/>
            </a:pPr>
            <a:r>
              <a:rPr lang="en-US" sz="2300" b="1" i="0" u="none" strike="noStrike">
                <a:solidFill>
                  <a:srgbClr val="000000"/>
                </a:solidFill>
                <a:latin typeface="Calibri"/>
                <a:ea typeface="Arial"/>
                <a:cs typeface="Arial"/>
              </a:rPr>
              <a:t>Alberta</a:t>
            </a:r>
            <a:r>
              <a:rPr lang="en-US" sz="2300" b="0" i="0" u="none" strike="noStrike">
                <a:solidFill>
                  <a:srgbClr val="000000"/>
                </a:solidFill>
                <a:latin typeface="Calibri"/>
                <a:ea typeface="Arial"/>
                <a:cs typeface="Arial"/>
              </a:rPr>
              <a:t>: English 12 and 4 Grade 12 academics</a:t>
            </a:r>
            <a:r>
              <a:rPr lang="en-US" sz="2300" b="0" i="0">
                <a:latin typeface="Calibri"/>
                <a:ea typeface="Arial"/>
                <a:cs typeface="Arial"/>
              </a:rPr>
              <a:t>​</a:t>
            </a:r>
            <a:endParaRPr lang="en-US" sz="2300" b="0" i="0">
              <a:latin typeface="Arial"/>
              <a:ea typeface="Arial"/>
              <a:cs typeface="Arial"/>
            </a:endParaRPr>
          </a:p>
          <a:p>
            <a:pPr marL="629920" lvl="1" indent="-305435" algn="l">
              <a:buFont typeface="Courier New" panose="05020102010507070707" pitchFamily="18" charset="2"/>
              <a:buChar char="o"/>
            </a:pPr>
            <a:r>
              <a:rPr lang="en-US" sz="2300" b="1" i="0" u="none" strike="noStrike">
                <a:solidFill>
                  <a:srgbClr val="000000"/>
                </a:solidFill>
                <a:latin typeface="Calibri"/>
                <a:ea typeface="Arial"/>
                <a:cs typeface="Arial"/>
              </a:rPr>
              <a:t>Ontario</a:t>
            </a:r>
            <a:r>
              <a:rPr lang="en-US" sz="2300" b="0" i="0" u="none" strike="noStrike">
                <a:solidFill>
                  <a:srgbClr val="000000"/>
                </a:solidFill>
                <a:latin typeface="Calibri"/>
                <a:ea typeface="Arial"/>
                <a:cs typeface="Arial"/>
              </a:rPr>
              <a:t>: English 12 and 4-5 Grade 12 academics</a:t>
            </a:r>
            <a:r>
              <a:rPr lang="en-US" sz="2300" b="0" i="0">
                <a:latin typeface="Calibri"/>
                <a:ea typeface="Arial"/>
                <a:cs typeface="Arial"/>
              </a:rPr>
              <a:t>​</a:t>
            </a:r>
            <a:endParaRPr lang="en-US" sz="2300" b="0" i="0"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endParaRPr lang="en-US" sz="2400" b="0" i="1">
              <a:latin typeface="Calibri"/>
              <a:ea typeface="Arial"/>
              <a:cs typeface="Arial"/>
            </a:endParaRPr>
          </a:p>
          <a:p>
            <a:pPr marL="305435" indent="-305435">
              <a:buFont typeface="Wingdings" panose="05020102010507070707" pitchFamily="18" charset="2"/>
              <a:buChar char="§"/>
            </a:pPr>
            <a:endParaRPr lang="en-US" sz="2400"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endParaRPr lang="en-US" sz="2400">
              <a:latin typeface="Arial"/>
              <a:ea typeface="Arial"/>
              <a:cs typeface="Arial"/>
            </a:endParaRPr>
          </a:p>
        </p:txBody>
      </p:sp>
      <p:pic>
        <p:nvPicPr>
          <p:cNvPr id="5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72F1B5A2-E01E-4FFE-A329-C92A06AAB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630" y="5130534"/>
            <a:ext cx="2599456" cy="15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032B8-7EBA-484F-B882-81A701F55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16" y="1029757"/>
            <a:ext cx="10815631" cy="1303867"/>
          </a:xfrm>
        </p:spPr>
        <p:txBody>
          <a:bodyPr>
            <a:noAutofit/>
          </a:bodyPr>
          <a:lstStyle/>
          <a:p>
            <a:r>
              <a:rPr lang="en-US" sz="6000" b="1">
                <a:latin typeface="Calibri"/>
                <a:cs typeface="Calibri"/>
              </a:rPr>
              <a:t>Second Language Requirements </a:t>
            </a:r>
            <a:endParaRPr lang="en-US" sz="5400"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0E534-CEFB-4306-9910-689172CBA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880" y="3742741"/>
            <a:ext cx="11029615" cy="254829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sz="2100" b="1" dirty="0">
                <a:highlight>
                  <a:srgbClr val="FFFF00"/>
                </a:highlight>
                <a:latin typeface="Calibri"/>
                <a:cs typeface="Calibri"/>
              </a:rPr>
              <a:t>UBC</a:t>
            </a:r>
            <a:r>
              <a:rPr lang="en-US" sz="210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lang="en-US" sz="2100" dirty="0">
                <a:latin typeface="Calibri"/>
                <a:cs typeface="Calibri"/>
              </a:rPr>
              <a:t> </a:t>
            </a:r>
          </a:p>
          <a:p>
            <a:pPr marL="667385" lvl="1" indent="-342900">
              <a:buFont typeface="Courier New" panose="05020102010507070707" pitchFamily="18" charset="2"/>
              <a:buChar char="o"/>
            </a:pPr>
            <a:r>
              <a:rPr lang="en-US" sz="2100" dirty="0">
                <a:latin typeface="Calibri"/>
                <a:cs typeface="Calibri"/>
              </a:rPr>
              <a:t>Second Language 11 for admissions</a:t>
            </a:r>
          </a:p>
          <a:p>
            <a:pPr marL="667385" lvl="1" indent="-342900">
              <a:buFont typeface="Courier New" panose="05020102010507070707" pitchFamily="18" charset="2"/>
              <a:buChar char="o"/>
            </a:pPr>
            <a:r>
              <a:rPr lang="en-US" sz="2100" dirty="0">
                <a:latin typeface="Calibri"/>
                <a:cs typeface="Calibri"/>
              </a:rPr>
              <a:t>Language 12 or First year second Language course (For BA program only)</a:t>
            </a:r>
          </a:p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sz="2100" b="1" dirty="0">
                <a:highlight>
                  <a:srgbClr val="FFFF00"/>
                </a:highlight>
                <a:latin typeface="Calibri"/>
                <a:cs typeface="Calibri"/>
              </a:rPr>
              <a:t>SFU</a:t>
            </a:r>
          </a:p>
          <a:p>
            <a:pPr marL="667385" lvl="1" indent="-342900">
              <a:buFont typeface="Courier New"/>
              <a:buChar char="o"/>
            </a:pPr>
            <a:r>
              <a:rPr lang="en-US" sz="2100" dirty="0">
                <a:latin typeface="Calibri"/>
                <a:cs typeface="Calibri"/>
              </a:rPr>
              <a:t>Second</a:t>
            </a:r>
            <a:r>
              <a:rPr lang="en-US" sz="2100" dirty="0">
                <a:latin typeface="Calibri"/>
                <a:ea typeface="+mn-lt"/>
                <a:cs typeface="Calibri"/>
              </a:rPr>
              <a:t> Language 11 for admission (Beginners or Intro level accepted)</a:t>
            </a:r>
            <a:endParaRPr lang="en-US" sz="2100" dirty="0">
              <a:latin typeface="Calibri"/>
              <a:cs typeface="Calibri"/>
            </a:endParaRPr>
          </a:p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sz="2100" b="1" dirty="0">
                <a:highlight>
                  <a:srgbClr val="FFFF00"/>
                </a:highlight>
                <a:latin typeface="Calibri"/>
                <a:cs typeface="Calibri"/>
              </a:rPr>
              <a:t>KPU</a:t>
            </a:r>
            <a:r>
              <a:rPr lang="en-US" sz="2100" b="1" dirty="0">
                <a:latin typeface="Calibri"/>
                <a:cs typeface="Calibri"/>
              </a:rPr>
              <a:t> and </a:t>
            </a:r>
            <a:r>
              <a:rPr lang="en-US" sz="2100" b="1" dirty="0">
                <a:highlight>
                  <a:srgbClr val="FFFF00"/>
                </a:highlight>
                <a:latin typeface="Calibri"/>
                <a:cs typeface="Calibri"/>
              </a:rPr>
              <a:t>UFV</a:t>
            </a:r>
          </a:p>
          <a:p>
            <a:pPr marL="667385" lvl="1" indent="-342900">
              <a:buFont typeface="Courier New"/>
              <a:buChar char="o"/>
            </a:pPr>
            <a:r>
              <a:rPr lang="en-US" sz="2100" dirty="0">
                <a:latin typeface="Calibri"/>
                <a:ea typeface="+mn-lt"/>
                <a:cs typeface="Calibri"/>
              </a:rPr>
              <a:t>No second language needed for general admission</a:t>
            </a:r>
          </a:p>
          <a:p>
            <a:pPr marL="667385" lvl="1" indent="-342900">
              <a:buFont typeface="Courier New"/>
              <a:buChar char="o"/>
            </a:pPr>
            <a:r>
              <a:rPr lang="en-US" sz="2100" u="sng" dirty="0">
                <a:latin typeface="Calibri"/>
                <a:ea typeface="+mn-lt"/>
                <a:cs typeface="Calibri"/>
              </a:rPr>
              <a:t>HOWEVER</a:t>
            </a:r>
            <a:r>
              <a:rPr lang="en-US" sz="2100" dirty="0">
                <a:latin typeface="Calibri"/>
                <a:ea typeface="+mn-lt"/>
                <a:cs typeface="Calibri"/>
              </a:rPr>
              <a:t>, BA programs require Language 11 </a:t>
            </a:r>
            <a:r>
              <a:rPr lang="en-US" sz="2100" u="sng" dirty="0">
                <a:latin typeface="Calibri"/>
                <a:ea typeface="+mn-lt"/>
                <a:cs typeface="Calibri"/>
              </a:rPr>
              <a:t>OR </a:t>
            </a:r>
            <a:r>
              <a:rPr lang="en-US" sz="2100" dirty="0">
                <a:latin typeface="Calibri"/>
                <a:ea typeface="+mn-lt"/>
                <a:cs typeface="Calibri"/>
              </a:rPr>
              <a:t>First Year University Language </a:t>
            </a:r>
            <a:endParaRPr lang="en-US" sz="2100" dirty="0">
              <a:latin typeface="Calibri"/>
              <a:cs typeface="Calibri"/>
            </a:endParaRPr>
          </a:p>
          <a:p>
            <a:pPr marL="629920" lvl="1" indent="-305435">
              <a:buFont typeface="Arial" panose="05020102010507070707" pitchFamily="18" charset="2"/>
              <a:buChar char="•"/>
            </a:pPr>
            <a:endParaRPr lang="en-US" sz="2100" dirty="0">
              <a:latin typeface="Calibri"/>
              <a:cs typeface="Calibri"/>
            </a:endParaRPr>
          </a:p>
          <a:p>
            <a:pPr marL="305435" indent="-305435">
              <a:buFont typeface="Arial" panose="05020102010507070707" pitchFamily="18" charset="2"/>
              <a:buChar char="•"/>
            </a:pPr>
            <a:endParaRPr lang="en-US" sz="2100" dirty="0">
              <a:latin typeface="Calibri"/>
              <a:cs typeface="Calibri"/>
            </a:endParaRPr>
          </a:p>
          <a:p>
            <a:pPr marL="305435" indent="-305435">
              <a:buFont typeface="Arial" panose="05020102010507070707" pitchFamily="18" charset="2"/>
              <a:buChar char="•"/>
            </a:pPr>
            <a:endParaRPr lang="en-US" sz="2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3532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ECEF4-2BC2-491C-B1BB-0850D3A6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>
                <a:latin typeface="Calibri"/>
                <a:cs typeface="Calibri"/>
              </a:rPr>
              <a:t>BCIT</a:t>
            </a:r>
            <a:endParaRPr lang="en-US" sz="8000"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99A8F-1989-4C37-BBD4-951231851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123" y="2469579"/>
            <a:ext cx="10573748" cy="36778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05435" indent="-305435">
              <a:spcBef>
                <a:spcPts val="800"/>
              </a:spcBef>
              <a:spcAft>
                <a:spcPts val="800"/>
              </a:spcAft>
              <a:buFont typeface="Wingdings" panose="05020102010507070707" pitchFamily="18" charset="2"/>
              <a:buChar char="§"/>
            </a:pPr>
            <a:r>
              <a:rPr lang="en-US" sz="3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Can study a </a:t>
            </a:r>
            <a:r>
              <a:rPr lang="en-US" sz="3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wide array</a:t>
            </a:r>
            <a:r>
              <a:rPr lang="en-US" sz="3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of programs which all have </a:t>
            </a:r>
            <a:r>
              <a:rPr lang="en-US" sz="3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individual 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requirements</a:t>
            </a:r>
            <a:endParaRPr lang="en-US" sz="3200" dirty="0"/>
          </a:p>
          <a:p>
            <a:pPr marL="305435" indent="-305435">
              <a:spcBef>
                <a:spcPts val="800"/>
              </a:spcBef>
              <a:spcAft>
                <a:spcPts val="800"/>
              </a:spcAft>
              <a:buFont typeface="Wingdings" panose="05020102010507070707" pitchFamily="18" charset="2"/>
              <a:buChar char="§"/>
            </a:pPr>
            <a:r>
              <a:rPr lang="en-US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Faculties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: Business</a:t>
            </a:r>
            <a:r>
              <a:rPr lang="en-US" sz="3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Computers and IT, Engineering, Health Sciences, 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Trades etc.</a:t>
            </a:r>
          </a:p>
          <a:p>
            <a:pPr marL="305435" indent="-305435">
              <a:spcBef>
                <a:spcPts val="800"/>
              </a:spcBef>
              <a:spcAft>
                <a:spcPts val="800"/>
              </a:spcAft>
              <a:buFont typeface="Wingdings" panose="05020102010507070707" pitchFamily="18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Check</a:t>
            </a:r>
            <a:r>
              <a:rPr lang="en-US" sz="3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the BCIT 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hlinkClick r:id="rId3"/>
              </a:rPr>
              <a:t>website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(not on Education Planner)</a:t>
            </a:r>
          </a:p>
          <a:p>
            <a:pPr marL="305435" indent="-305435">
              <a:spcBef>
                <a:spcPts val="800"/>
              </a:spcBef>
              <a:spcAft>
                <a:spcPts val="800"/>
              </a:spcAft>
              <a:buFont typeface="Wingdings" panose="05020102010507070707" pitchFamily="18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See</a:t>
            </a:r>
            <a:r>
              <a:rPr lang="en-US" sz="3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your </a:t>
            </a:r>
            <a:r>
              <a:rPr lang="en-US" sz="3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counsellor </a:t>
            </a:r>
            <a:r>
              <a:rPr lang="en-US" sz="3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 </a:t>
            </a:r>
            <a:r>
              <a:rPr lang="en-US" sz="32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career center</a:t>
            </a:r>
            <a:r>
              <a:rPr lang="en-US" sz="3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for assistance</a:t>
            </a:r>
            <a:endParaRPr lang="en-US" sz="3200" b="0" i="0" u="none" strike="noStrike" dirty="0">
              <a:latin typeface="Gill Sans MT"/>
              <a:ea typeface="Calibri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411708E-2A01-4D4F-8D84-CC7B1B1F4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713" y="5010006"/>
            <a:ext cx="102527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77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B3BD0-9C3C-4FFA-8A89-F37747452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4" y="982132"/>
            <a:ext cx="10267945" cy="1303867"/>
          </a:xfrm>
        </p:spPr>
        <p:txBody>
          <a:bodyPr>
            <a:noAutofit/>
          </a:bodyPr>
          <a:lstStyle/>
          <a:p>
            <a:r>
              <a:rPr lang="en-US" sz="6600" b="1">
                <a:latin typeface="Calibri"/>
                <a:cs typeface="Calibri"/>
              </a:rPr>
              <a:t>Post-Secondary Terminology</a:t>
            </a:r>
            <a:endParaRPr lang="en-US" sz="6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D7CFB-45CF-4EAE-955E-AD30A8F75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651" y="2506155"/>
            <a:ext cx="10464497" cy="386505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05435" indent="-30543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/>
                <a:cs typeface="Calibri"/>
              </a:rPr>
              <a:t>Apply to a </a:t>
            </a:r>
            <a:r>
              <a:rPr lang="en-US" b="1" i="1" u="sng" dirty="0">
                <a:solidFill>
                  <a:srgbClr val="7030A0"/>
                </a:solidFill>
                <a:latin typeface="Calibri"/>
                <a:cs typeface="Calibri"/>
              </a:rPr>
              <a:t>Faculty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: A faculty is an area of study within a school</a:t>
            </a:r>
            <a:endParaRPr lang="en-US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762635" lvl="1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400" dirty="0">
                <a:latin typeface="Calibri"/>
                <a:cs typeface="Calibri"/>
              </a:rPr>
              <a:t> Each </a:t>
            </a:r>
            <a:r>
              <a:rPr lang="en-US" sz="2400" i="1" dirty="0">
                <a:latin typeface="Calibri"/>
                <a:cs typeface="Calibri"/>
              </a:rPr>
              <a:t>faculty </a:t>
            </a:r>
            <a:r>
              <a:rPr lang="en-US" sz="2400" dirty="0">
                <a:latin typeface="Calibri"/>
                <a:cs typeface="Calibri"/>
              </a:rPr>
              <a:t>(arts, sciences, business etc.)</a:t>
            </a:r>
            <a:r>
              <a:rPr lang="en-US" sz="2400" i="1" dirty="0">
                <a:latin typeface="Calibri"/>
                <a:cs typeface="Calibri"/>
              </a:rPr>
              <a:t> </a:t>
            </a:r>
            <a:r>
              <a:rPr lang="en-US" sz="2400" dirty="0">
                <a:latin typeface="Calibri"/>
                <a:cs typeface="Calibri"/>
              </a:rPr>
              <a:t>has different requirements</a:t>
            </a:r>
            <a:endParaRPr lang="en-US" dirty="0">
              <a:latin typeface="Garamond" panose="02020404030301010803"/>
              <a:cs typeface="Calibri"/>
            </a:endParaRPr>
          </a:p>
          <a:p>
            <a:pPr marL="762635" lvl="1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300" dirty="0">
                <a:latin typeface="Calibri"/>
                <a:cs typeface="Calibri"/>
              </a:rPr>
              <a:t> Applying to an </a:t>
            </a:r>
            <a:r>
              <a:rPr lang="en-US" sz="2300" b="1" i="1" u="sng" dirty="0">
                <a:solidFill>
                  <a:srgbClr val="7030A0"/>
                </a:solidFill>
                <a:latin typeface="Calibri"/>
                <a:cs typeface="Calibri"/>
              </a:rPr>
              <a:t>undergraduate</a:t>
            </a:r>
            <a:r>
              <a:rPr lang="en-US" sz="2300" b="1" i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2300" dirty="0">
                <a:latin typeface="Calibri"/>
                <a:cs typeface="Calibri"/>
              </a:rPr>
              <a:t>program working towards a </a:t>
            </a:r>
            <a:r>
              <a:rPr lang="en-US" sz="2300" b="1" i="1" u="sng" dirty="0">
                <a:solidFill>
                  <a:srgbClr val="7030A0"/>
                </a:solidFill>
                <a:latin typeface="Calibri"/>
                <a:cs typeface="Calibri"/>
              </a:rPr>
              <a:t>Bachelor’s Degree</a:t>
            </a:r>
            <a:endParaRPr lang="en-US" sz="2300" dirty="0">
              <a:latin typeface="Calibri"/>
              <a:cs typeface="Calibri"/>
            </a:endParaRPr>
          </a:p>
          <a:p>
            <a:pPr marL="762635" lvl="1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endParaRPr lang="en-US" b="1" i="1" u="sng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762635" lvl="1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endParaRPr lang="en-US" b="1" i="1" u="sng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762635" lvl="1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endParaRPr lang="en-US" b="1" i="1" u="sng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762635" lvl="1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endParaRPr lang="en-US" b="1" i="1" u="sng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762635" lvl="1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endParaRPr lang="en-US" b="1" i="1" u="sng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762635" lvl="1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endParaRPr lang="en-US" b="1" i="1" u="sng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762635" lvl="1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endParaRPr lang="en-US" b="1" i="1" u="sng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457200" indent="-30543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/>
                <a:cs typeface="Calibri"/>
              </a:rPr>
              <a:t>Have a first and second choice 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DE5AE57-B03F-43FC-986B-B1787CF31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962569"/>
              </p:ext>
            </p:extLst>
          </p:nvPr>
        </p:nvGraphicFramePr>
        <p:xfrm>
          <a:off x="2666999" y="3908777"/>
          <a:ext cx="611010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0554">
                  <a:extLst>
                    <a:ext uri="{9D8B030D-6E8A-4147-A177-3AD203B41FA5}">
                      <a16:colId xmlns:a16="http://schemas.microsoft.com/office/drawing/2014/main" val="2974479227"/>
                    </a:ext>
                  </a:extLst>
                </a:gridCol>
                <a:gridCol w="2229555">
                  <a:extLst>
                    <a:ext uri="{9D8B030D-6E8A-4147-A177-3AD203B41FA5}">
                      <a16:colId xmlns:a16="http://schemas.microsoft.com/office/drawing/2014/main" val="2307407798"/>
                    </a:ext>
                  </a:extLst>
                </a:gridCol>
              </a:tblGrid>
              <a:tr h="3527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>
                          <a:latin typeface="Calibri"/>
                        </a:rPr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>
                          <a:latin typeface="Calibri"/>
                        </a:rPr>
                        <a:t>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119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>
                          <a:latin typeface="Calibri"/>
                        </a:rPr>
                        <a:t>Certificate</a:t>
                      </a:r>
                      <a:endParaRPr lang="en-US" sz="240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Calibri"/>
                        </a:rPr>
                        <a:t>1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41367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>
                          <a:latin typeface="Calibri"/>
                        </a:rPr>
                        <a:t>Associate Degree or Diploma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>
                          <a:latin typeface="Calibri"/>
                        </a:rPr>
                        <a:t>2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471336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dirty="0">
                          <a:latin typeface="Calibri"/>
                        </a:rPr>
                        <a:t>Bachelor’s 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dirty="0">
                          <a:latin typeface="Calibri"/>
                        </a:rPr>
                        <a:t>4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41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270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90AD-D805-4329-80B2-721D73F42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>
                <a:latin typeface="Calibri"/>
                <a:cs typeface="Calibri"/>
              </a:rPr>
              <a:t>Example: SFU Demo</a:t>
            </a:r>
            <a:endParaRPr lang="en-US" sz="8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551A0-9FAD-4F94-A89A-D792975C7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  <a:p>
            <a:r>
              <a:rPr lang="en-US" sz="3200" dirty="0">
                <a:latin typeface="Calibri"/>
                <a:cs typeface="Calibri"/>
              </a:rPr>
              <a:t>How to access requirements on SFU's website</a:t>
            </a:r>
            <a:endParaRPr lang="en-US" sz="3200" dirty="0">
              <a:latin typeface="Garamond" panose="02020404030301010803"/>
              <a:cs typeface="Calibri"/>
            </a:endParaRPr>
          </a:p>
          <a:p>
            <a:r>
              <a:rPr lang="en-US" sz="3200" dirty="0">
                <a:latin typeface="Calibri"/>
                <a:cs typeface="Calibri"/>
              </a:rPr>
              <a:t>https://www.sfu.ca/students/admission/admission-requirements/canadian-highschool/bc-yukon</a:t>
            </a:r>
            <a:endParaRPr lang="en-US" sz="3200" dirty="0">
              <a:ea typeface="+mn-lt"/>
              <a:cs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77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9887B-9169-4A18-BE76-21A1C732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97" y="729658"/>
            <a:ext cx="11285648" cy="988332"/>
          </a:xfrm>
        </p:spPr>
        <p:txBody>
          <a:bodyPr>
            <a:noAutofit/>
          </a:bodyPr>
          <a:lstStyle/>
          <a:p>
            <a:r>
              <a:rPr lang="en-US" sz="6000" b="1">
                <a:latin typeface="Calibri"/>
                <a:cs typeface="Calibri"/>
              </a:rPr>
              <a:t>Example of Admission Averages</a:t>
            </a:r>
            <a:endParaRPr lang="en-US" sz="4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8F6E7-D78A-4844-ACC7-0D6B59795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6739" y="1763116"/>
            <a:ext cx="8351769" cy="487237"/>
          </a:xfrm>
        </p:spPr>
        <p:txBody>
          <a:bodyPr/>
          <a:lstStyle/>
          <a:p>
            <a:r>
              <a:rPr lang="en-US" sz="2800" b="1"/>
              <a:t> SFU approximate </a:t>
            </a:r>
            <a:r>
              <a:rPr lang="en-US" sz="2800" b="1">
                <a:ea typeface="+mn-lt"/>
                <a:cs typeface="+mn-lt"/>
              </a:rPr>
              <a:t>minimum </a:t>
            </a:r>
            <a:r>
              <a:rPr lang="en-US" sz="2800" b="1"/>
              <a:t>admission averages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65E95-FBAD-4F75-BA63-FA1488812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8468" y="2417178"/>
            <a:ext cx="4972762" cy="32538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305435"/>
            <a:r>
              <a:rPr lang="en-US" sz="3400" b="1">
                <a:latin typeface="Calibri"/>
                <a:cs typeface="Calibri"/>
              </a:rPr>
              <a:t>Education</a:t>
            </a:r>
            <a:r>
              <a:rPr lang="en-US" sz="3400">
                <a:latin typeface="Calibri"/>
                <a:cs typeface="Calibri"/>
              </a:rPr>
              <a:t>: 88% (Elementary)</a:t>
            </a:r>
          </a:p>
          <a:p>
            <a:pPr marL="457200" indent="-305435"/>
            <a:r>
              <a:rPr lang="en-US" sz="3400" b="1">
                <a:latin typeface="Calibri"/>
                <a:cs typeface="Calibri"/>
              </a:rPr>
              <a:t>Health Sciences</a:t>
            </a:r>
            <a:r>
              <a:rPr lang="en-US" sz="3400">
                <a:latin typeface="Calibri"/>
                <a:cs typeface="Calibri"/>
              </a:rPr>
              <a:t>: 88%</a:t>
            </a:r>
          </a:p>
          <a:p>
            <a:pPr marL="457200" indent="-305435"/>
            <a:r>
              <a:rPr lang="en-US" sz="3400" b="1">
                <a:latin typeface="Calibri"/>
                <a:cs typeface="Calibri"/>
              </a:rPr>
              <a:t>Engineering</a:t>
            </a:r>
            <a:r>
              <a:rPr lang="en-US" sz="3400">
                <a:latin typeface="Calibri"/>
                <a:cs typeface="Calibri"/>
              </a:rPr>
              <a:t>: 86%</a:t>
            </a:r>
          </a:p>
          <a:p>
            <a:pPr marL="457200" indent="-305435"/>
            <a:r>
              <a:rPr lang="en-US" sz="3400" b="1">
                <a:latin typeface="Calibri"/>
                <a:cs typeface="Calibri"/>
              </a:rPr>
              <a:t>Science</a:t>
            </a:r>
            <a:r>
              <a:rPr lang="en-US" sz="3400">
                <a:latin typeface="Calibri"/>
                <a:cs typeface="Calibri"/>
              </a:rPr>
              <a:t>: 85%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845A2E-0DB5-46A3-A2B3-5EAC186820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20003" y="2402272"/>
            <a:ext cx="5594935" cy="39438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305435"/>
            <a:r>
              <a:rPr lang="en-US" sz="3400" b="1">
                <a:latin typeface="Calibri"/>
                <a:cs typeface="Calibri"/>
              </a:rPr>
              <a:t>Business</a:t>
            </a:r>
            <a:r>
              <a:rPr lang="en-US" sz="3400">
                <a:latin typeface="Calibri"/>
                <a:cs typeface="Calibri"/>
              </a:rPr>
              <a:t>: 83% </a:t>
            </a:r>
          </a:p>
          <a:p>
            <a:pPr marL="457200" indent="-305435"/>
            <a:r>
              <a:rPr lang="en-US" sz="3400" b="1">
                <a:latin typeface="Calibri"/>
                <a:cs typeface="Calibri"/>
              </a:rPr>
              <a:t>Arts and Social Sciences</a:t>
            </a:r>
            <a:r>
              <a:rPr lang="en-US" sz="3400">
                <a:latin typeface="Calibri"/>
                <a:cs typeface="Calibri"/>
              </a:rPr>
              <a:t>: 80%</a:t>
            </a:r>
          </a:p>
          <a:p>
            <a:pPr marL="457200" indent="-305435"/>
            <a:r>
              <a:rPr lang="en-US" sz="3400" b="1">
                <a:latin typeface="Calibri"/>
                <a:cs typeface="Calibri"/>
              </a:rPr>
              <a:t>Environment</a:t>
            </a:r>
            <a:r>
              <a:rPr lang="en-US" sz="3400">
                <a:latin typeface="Calibri"/>
                <a:cs typeface="Calibri"/>
              </a:rPr>
              <a:t>: 80%</a:t>
            </a:r>
          </a:p>
          <a:p>
            <a:pPr marL="457200" indent="-305435"/>
            <a:r>
              <a:rPr lang="en-US" sz="3400" b="1">
                <a:latin typeface="Calibri"/>
                <a:cs typeface="Calibri"/>
              </a:rPr>
              <a:t>Communication Arts and Technology</a:t>
            </a:r>
            <a:r>
              <a:rPr lang="en-US" sz="3400">
                <a:latin typeface="Calibri"/>
                <a:cs typeface="Calibri"/>
              </a:rPr>
              <a:t>: 80%</a:t>
            </a:r>
          </a:p>
          <a:p>
            <a:pPr marL="305435" indent="-305435"/>
            <a:endParaRPr lang="en-US" sz="3400">
              <a:latin typeface="Calibri"/>
              <a:cs typeface="Calibri"/>
            </a:endParaRPr>
          </a:p>
        </p:txBody>
      </p:sp>
      <p:pic>
        <p:nvPicPr>
          <p:cNvPr id="5" name="Picture 6" descr="A drawing of a face&#10;&#10;Description generated with high confidence">
            <a:extLst>
              <a:ext uri="{FF2B5EF4-FFF2-40B4-BE49-F238E27FC236}">
                <a16:creationId xmlns:a16="http://schemas.microsoft.com/office/drawing/2014/main" id="{2B439029-2E3C-480B-B755-091104E31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8158" y="1795226"/>
            <a:ext cx="1806249" cy="112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54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96120-D4BF-4229-B12E-18DA0877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59" y="1005944"/>
            <a:ext cx="10910882" cy="70855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200" b="1">
                <a:latin typeface="Calibri"/>
                <a:cs typeface="Calibri"/>
              </a:rPr>
              <a:t>Admissions Data (example from UBC)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69748E1-4E71-4DC7-993B-7E63CD70A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530375"/>
              </p:ext>
            </p:extLst>
          </p:nvPr>
        </p:nvGraphicFramePr>
        <p:xfrm>
          <a:off x="881062" y="1976437"/>
          <a:ext cx="10436388" cy="396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250">
                  <a:extLst>
                    <a:ext uri="{9D8B030D-6E8A-4147-A177-3AD203B41FA5}">
                      <a16:colId xmlns:a16="http://schemas.microsoft.com/office/drawing/2014/main" val="3642816908"/>
                    </a:ext>
                  </a:extLst>
                </a:gridCol>
                <a:gridCol w="3052342">
                  <a:extLst>
                    <a:ext uri="{9D8B030D-6E8A-4147-A177-3AD203B41FA5}">
                      <a16:colId xmlns:a16="http://schemas.microsoft.com/office/drawing/2014/main" val="4266475938"/>
                    </a:ext>
                  </a:extLst>
                </a:gridCol>
                <a:gridCol w="3478796">
                  <a:extLst>
                    <a:ext uri="{9D8B030D-6E8A-4147-A177-3AD203B41FA5}">
                      <a16:colId xmlns:a16="http://schemas.microsoft.com/office/drawing/2014/main" val="1886712590"/>
                    </a:ext>
                  </a:extLst>
                </a:gridCol>
              </a:tblGrid>
              <a:tr h="559831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alibri"/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alibri"/>
                        </a:rPr>
                        <a:t>Number of Applicants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alibri"/>
                        </a:rPr>
                        <a:t>Number of Seats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54356"/>
                  </a:ext>
                </a:extLst>
              </a:tr>
              <a:tr h="559831">
                <a:tc>
                  <a:txBody>
                    <a:bodyPr/>
                    <a:lstStyle/>
                    <a:p>
                      <a:r>
                        <a:rPr lang="en-US" sz="2400">
                          <a:latin typeface="Calibri"/>
                        </a:rPr>
                        <a:t>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alibri"/>
                        </a:rPr>
                        <a:t>7,474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alibri"/>
                        </a:rPr>
                        <a:t>1,653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194230"/>
                  </a:ext>
                </a:extLst>
              </a:tr>
              <a:tr h="559831">
                <a:tc>
                  <a:txBody>
                    <a:bodyPr/>
                    <a:lstStyle/>
                    <a:p>
                      <a:r>
                        <a:rPr lang="en-US" sz="2400">
                          <a:latin typeface="Calibri"/>
                        </a:rPr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alibri"/>
                        </a:rPr>
                        <a:t>7,718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alibri"/>
                        </a:rPr>
                        <a:t>1,400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757584"/>
                  </a:ext>
                </a:extLst>
              </a:tr>
              <a:tr h="559831">
                <a:tc>
                  <a:txBody>
                    <a:bodyPr/>
                    <a:lstStyle/>
                    <a:p>
                      <a:r>
                        <a:rPr lang="en-US" sz="2400">
                          <a:latin typeface="Calibri"/>
                        </a:rPr>
                        <a:t>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alibri"/>
                        </a:rPr>
                        <a:t>1,911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alibri"/>
                        </a:rPr>
                        <a:t>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817036"/>
                  </a:ext>
                </a:extLst>
              </a:tr>
              <a:tr h="5598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latin typeface="Calibri"/>
                        </a:rPr>
                        <a:t>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latin typeface="Calibri"/>
                        </a:rPr>
                        <a:t>3,640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latin typeface="Calibri"/>
                        </a:rPr>
                        <a:t>646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376920"/>
                  </a:ext>
                </a:extLst>
              </a:tr>
              <a:tr h="607218">
                <a:tc>
                  <a:txBody>
                    <a:bodyPr/>
                    <a:lstStyle/>
                    <a:p>
                      <a:r>
                        <a:rPr lang="en-US" sz="2400">
                          <a:latin typeface="Calibri"/>
                        </a:rPr>
                        <a:t>Nursing (Okanagan Campus)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alibri"/>
                        </a:rPr>
                        <a:t>670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alibri"/>
                        </a:rPr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985038"/>
                  </a:ext>
                </a:extLst>
              </a:tr>
              <a:tr h="5598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latin typeface="Calibri"/>
                        </a:rPr>
                        <a:t>Kinesiology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latin typeface="Calibri"/>
                        </a:rPr>
                        <a:t>1,925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latin typeface="Calibri"/>
                        </a:rPr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526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008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157522AB81F94CA7A105F332617705" ma:contentTypeVersion="1" ma:contentTypeDescription="Create a new document." ma:contentTypeScope="" ma:versionID="aa83c6e304679196277f14823de557a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EA03F4-C3F7-4CA7-8D39-53703B9ED9EE}"/>
</file>

<file path=customXml/itemProps2.xml><?xml version="1.0" encoding="utf-8"?>
<ds:datastoreItem xmlns:ds="http://schemas.openxmlformats.org/officeDocument/2006/customXml" ds:itemID="{EF8378CD-A1CD-44E9-A9D2-91354BFD031C}">
  <ds:schemaRefs>
    <ds:schemaRef ds:uri="5f8f4272-ac31-4007-9082-9cf4e245e2b1"/>
    <ds:schemaRef ds:uri="e9887181-3b0c-474e-8348-faa0ab1a1f4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8DE332-1BEF-4CF6-90B0-02D62F7555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20487</TotalTime>
  <Words>1008</Words>
  <Application>Microsoft Office PowerPoint</Application>
  <PresentationFormat>Widescreen</PresentationFormat>
  <Paragraphs>208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Courier New</vt:lpstr>
      <vt:lpstr>Garamond</vt:lpstr>
      <vt:lpstr>Gill Sans MT</vt:lpstr>
      <vt:lpstr>Wingdings</vt:lpstr>
      <vt:lpstr>Organic</vt:lpstr>
      <vt:lpstr>Post-Secondary Planning</vt:lpstr>
      <vt:lpstr>Why Should I Apply?</vt:lpstr>
      <vt:lpstr>Common PSI Requirements</vt:lpstr>
      <vt:lpstr>Second Language Requirements </vt:lpstr>
      <vt:lpstr>BCIT</vt:lpstr>
      <vt:lpstr>Post-Secondary Terminology</vt:lpstr>
      <vt:lpstr>Example: SFU Demo</vt:lpstr>
      <vt:lpstr>Example of Admission Averages</vt:lpstr>
      <vt:lpstr>Admissions Data (example from UBC)</vt:lpstr>
      <vt:lpstr>Application Process - BC</vt:lpstr>
      <vt:lpstr>PowerPoint Presentation</vt:lpstr>
      <vt:lpstr>Out of Province Applications </vt:lpstr>
      <vt:lpstr>Application Tips</vt:lpstr>
      <vt:lpstr>Reporting Marks </vt:lpstr>
      <vt:lpstr>Getting Information Online</vt:lpstr>
      <vt:lpstr>Upcoming Virtual Open Houses</vt:lpstr>
      <vt:lpstr>Getting More Information</vt:lpstr>
      <vt:lpstr>Upcoming Virtual Open Houses</vt:lpstr>
      <vt:lpstr>Who is Your Counsellor?</vt:lpstr>
      <vt:lpstr>Scholarships and Bursaries</vt:lpstr>
      <vt:lpstr>Questions?</vt:lpstr>
      <vt:lpstr>Trades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Chen</dc:creator>
  <cp:lastModifiedBy>Anita Taylor</cp:lastModifiedBy>
  <cp:revision>33</cp:revision>
  <cp:lastPrinted>2018-10-15T23:04:17Z</cp:lastPrinted>
  <dcterms:created xsi:type="dcterms:W3CDTF">2013-07-15T20:26:40Z</dcterms:created>
  <dcterms:modified xsi:type="dcterms:W3CDTF">2021-10-15T21:06:27Z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0x010100E3157522AB81F94CA7A105F332617705</vt:lpwstr>
  </property>
</Properties>
</file>