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3" r:id="rId6"/>
    <p:sldId id="258" r:id="rId7"/>
    <p:sldId id="259" r:id="rId8"/>
    <p:sldId id="260" r:id="rId9"/>
    <p:sldId id="266" r:id="rId10"/>
    <p:sldId id="261" r:id="rId11"/>
    <p:sldId id="263" r:id="rId12"/>
    <p:sldId id="262" r:id="rId13"/>
    <p:sldId id="264" r:id="rId14"/>
    <p:sldId id="265" r:id="rId15"/>
    <p:sldId id="268" r:id="rId16"/>
    <p:sldId id="267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D14B-A334-E4CC-63D9-1F0BB24A087B}" v="62" dt="2021-03-03T21:07:43.585"/>
    <p1510:client id="{5373B09F-6009-B000-E329-503BDF02B79B}" v="423" dt="2021-03-02T22:55:44.510"/>
    <p1510:client id="{5FC84E25-A9F9-E8A5-A342-6684C8500DC3}" v="86" dt="2021-03-02T23:59:21.122"/>
    <p1510:client id="{65D4D710-604C-7A2F-B3EA-6C602FD8486A}" v="1308" dt="2021-03-02T20:36:57.672"/>
    <p1510:client id="{6C6EB09F-104C-B000-D045-AC20E9C48556}" v="132" dt="2021-03-02T21:06:30.063"/>
    <p1510:client id="{9B98D10C-5C21-9709-6DA6-C081D97C6DF8}" v="474" dt="2021-03-02T22:08:32.123"/>
    <p1510:client id="{DE72B09F-D027-B000-E329-5FC39DA0E003}" v="345" dt="2021-03-02T22:20:04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72"/>
  </p:normalViewPr>
  <p:slideViewPr>
    <p:cSldViewPr snapToGrid="0">
      <p:cViewPr varScale="1">
        <p:scale>
          <a:sx n="119" d="100"/>
          <a:sy n="119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urrey.ca/parks-recreation/online-programming" TargetMode="External"/><Relationship Id="rId5" Type="http://schemas.openxmlformats.org/officeDocument/2006/relationships/hyperlink" Target="https://www.scienceworld.ca/dome-at-home/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shroomery.org/forums/showflat.php/Number/1741899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wHSlPVq-2-M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eight-sneaky-tricks-to-get-your-children-to-eat-healthy-food-39284" TargetMode="External"/><Relationship Id="rId7" Type="http://schemas.openxmlformats.org/officeDocument/2006/relationships/hyperlink" Target="https://live5210.ca/pages/home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ood-guide.canada.ca/en/" TargetMode="External"/><Relationship Id="rId5" Type="http://schemas.openxmlformats.org/officeDocument/2006/relationships/hyperlink" Target="https://www.ag.ndsu.edu/publications/food-nutrition/family-meal-times-issue-1-family-meals-matter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ildcareoptions.ca/parent-child-drop/" TargetMode="External"/><Relationship Id="rId3" Type="http://schemas.openxmlformats.org/officeDocument/2006/relationships/hyperlink" Target="http://truthinsideofyou.org/science-study-confirms-friends-share-dna" TargetMode="External"/><Relationship Id="rId7" Type="http://schemas.openxmlformats.org/officeDocument/2006/relationships/hyperlink" Target="https://www.dcrs.ca/our-services/programs-for-newcomer-children-and-youth/first-steps-early-years-refugee-program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rafca.org/prgrm_svc_type/early-childhood-development/default.htm" TargetMode="External"/><Relationship Id="rId5" Type="http://schemas.openxmlformats.org/officeDocument/2006/relationships/hyperlink" Target="https://the-centre.org/early-years-program/" TargetMode="External"/><Relationship Id="rId4" Type="http://schemas.openxmlformats.org/officeDocument/2006/relationships/hyperlink" Target="https://www.surreylibraries.ca/services/kids-famili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chools.sa.gov.au/hampstead-preschool" TargetMode="External"/><Relationship Id="rId7" Type="http://schemas.openxmlformats.org/officeDocument/2006/relationships/hyperlink" Target="https://surreyschoolsone.ca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fnesc.ca/first-peoples-principles-of-learning/" TargetMode="External"/><Relationship Id="rId5" Type="http://schemas.openxmlformats.org/officeDocument/2006/relationships/hyperlink" Target="https://www2.gov.bc.ca/gov/content/education-training/early-learning/support/play" TargetMode="External"/><Relationship Id="rId4" Type="http://schemas.openxmlformats.org/officeDocument/2006/relationships/hyperlink" Target="https://www2.gov.bc.ca/assets/gov/education/early-learning/teach/earlylearning/elf-a-guide-for-families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razymandi/7632203602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2.gov.bc.ca/gov/content/education-training/early-learning/support/programs/ready-set-learn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urreylibraries.ca/services/kids-familie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bigclassaction.com/lawsuit/pepperidge-farm-class-action-lawsuit-farm-cheddar.php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en.wikipedia.org/wiki/McDonald's_Canada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File:Stop_sign_light_red.sv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urrey.ca/artgalle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5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cs typeface="Calibri Light"/>
              </a:rPr>
              <a:t>Sullivan Elementary</a:t>
            </a:r>
            <a:br>
              <a:rPr lang="en-US" dirty="0">
                <a:solidFill>
                  <a:schemeClr val="bg1"/>
                </a:solidFill>
                <a:cs typeface="Calibri Light"/>
              </a:rPr>
            </a:br>
            <a:r>
              <a:rPr lang="en-US" sz="3600" dirty="0">
                <a:solidFill>
                  <a:schemeClr val="bg1"/>
                </a:solidFill>
                <a:cs typeface="Calibri Light"/>
              </a:rPr>
              <a:t>May 2021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 </a:t>
            </a:r>
            <a:br>
              <a:rPr lang="en-US" dirty="0">
                <a:solidFill>
                  <a:schemeClr val="bg1"/>
                </a:solidFill>
                <a:cs typeface="Calibri Light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Freeform: Shape 5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A704480-CEC0-4618-8D20-DDB8AA72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4" r="1" b="1682"/>
          <a:stretch/>
        </p:blipFill>
        <p:spPr>
          <a:xfrm>
            <a:off x="419382" y="1358469"/>
            <a:ext cx="4047843" cy="27728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A10403-131D-5941-82C5-33915089C202}"/>
              </a:ext>
            </a:extLst>
          </p:cNvPr>
          <p:cNvSpPr/>
          <p:nvPr/>
        </p:nvSpPr>
        <p:spPr>
          <a:xfrm>
            <a:off x="8947430" y="12313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BCDB-E2EC-4C6B-9BDC-86D018AA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latin typeface="+mj-lt"/>
                <a:ea typeface="+mj-ea"/>
                <a:cs typeface="+mj-cs"/>
              </a:rPr>
              <a:t>Encourage Wonder with Science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93191FB-8916-4375-ACD7-1EC7014A7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1" r="-4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text, nature, shore&#10;&#10;Description automatically generated">
            <a:extLst>
              <a:ext uri="{FF2B5EF4-FFF2-40B4-BE49-F238E27FC236}">
                <a16:creationId xmlns:a16="http://schemas.microsoft.com/office/drawing/2014/main" id="{D8CB44A0-68E1-44A3-85CA-A5265E2B9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83" r="4" b="1347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5" descr="A picture containing person, pink&#10;&#10;Description automatically generated">
            <a:extLst>
              <a:ext uri="{FF2B5EF4-FFF2-40B4-BE49-F238E27FC236}">
                <a16:creationId xmlns:a16="http://schemas.microsoft.com/office/drawing/2014/main" id="{DD423DCD-48CA-42A0-8A46-AA2449D9C5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24038" r="1" b="8197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DDC59-7E80-48AA-A729-FD8DFB24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Encourage your child to sit and notice the environment around them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Explore bugs, worms and insects in nature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Discuss weather changes and seasons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Encourage your child to observe,  ask questions and wonder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Explore books with scientific concepts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Plant a garden and observe plant growth and changes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Explore virtual learning opportunities at </a:t>
            </a:r>
            <a:r>
              <a:rPr lang="en-US" sz="1500" dirty="0">
                <a:hlinkClick r:id="rId5"/>
              </a:rPr>
              <a:t>Science World</a:t>
            </a:r>
            <a:r>
              <a:rPr lang="en-US" sz="1500" dirty="0"/>
              <a:t> or </a:t>
            </a:r>
            <a:r>
              <a:rPr lang="en-US" sz="1500" dirty="0">
                <a:hlinkClick r:id="rId6"/>
              </a:rPr>
              <a:t>Surrey Nature Centre</a:t>
            </a:r>
            <a:endParaRPr lang="en-US" sz="15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02357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86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BC265-4EB3-4C3D-994A-73CA9D02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Enjoy Movement and Music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789DC5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9DF7146-B355-4D55-9750-8C0E671F9C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278" r="4" b="4"/>
          <a:stretch/>
        </p:blipFill>
        <p:spPr>
          <a:xfrm>
            <a:off x="524263" y="2667954"/>
            <a:ext cx="3067342" cy="363529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789DC5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5" descr="A picture containing tree, outdoor, grass, playing&#10;&#10;Description automatically generated">
            <a:extLst>
              <a:ext uri="{FF2B5EF4-FFF2-40B4-BE49-F238E27FC236}">
                <a16:creationId xmlns:a16="http://schemas.microsoft.com/office/drawing/2014/main" id="{448EB587-8964-4331-8546-E1F8945F8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330" r="29349" b="1"/>
          <a:stretch/>
        </p:blipFill>
        <p:spPr>
          <a:xfrm>
            <a:off x="4138975" y="2667953"/>
            <a:ext cx="3067347" cy="363529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D5E49-C2EF-44F0-81F3-CBC3AAD3E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7973" y="1611787"/>
            <a:ext cx="3511296" cy="448268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Run and play outdoors in the forest, the park,  or the playground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Play in the snow, the rain and the puddles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Play hide and seek or </a:t>
            </a:r>
            <a:r>
              <a:rPr lang="en-US" sz="2400" dirty="0">
                <a:solidFill>
                  <a:srgbClr val="FFFFFF"/>
                </a:solidFill>
              </a:rPr>
              <a:t>other outdoor games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Create a dance to your </a:t>
            </a:r>
            <a:r>
              <a:rPr lang="en-US" sz="2400" dirty="0" err="1">
                <a:solidFill>
                  <a:srgbClr val="FFFFFF"/>
                </a:solidFill>
              </a:rPr>
              <a:t>favourite</a:t>
            </a:r>
            <a:r>
              <a:rPr lang="en-US" sz="2400" dirty="0">
                <a:solidFill>
                  <a:srgbClr val="FFFFFF"/>
                </a:solidFill>
              </a:rPr>
              <a:t> music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Enjoy music from around the world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Create instruments out of shoe boxes, buckets, spoons, cardboard tubes &amp; recycled materials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4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DD41-9D00-418B-A9B8-39FB2EE3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323845"/>
            <a:ext cx="4668257" cy="17347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Well-Being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and Belonging 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E74537BA-2EAC-4841-BDE9-72B5F86B9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7" r="1397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82FA854-3ED0-4959-A83D-6B624443E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776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9A20E32-DB7F-45D0-B584-8E0F062E0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45" r="1" b="4790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D7323-8B87-4F9B-BCA0-BD8C572B9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0296" y="1982983"/>
            <a:ext cx="4668256" cy="4070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dirty="0"/>
              <a:t>elebrate your culture, traditions and family stories</a:t>
            </a:r>
            <a:endParaRPr lang="en-US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Embrace opportunities to be outdoors and engage in the world around you</a:t>
            </a:r>
            <a:endParaRPr lang="en-US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Encourage your child to take risks like climbing on the playground or trying something new to build confidence and a sense of safety/security</a:t>
            </a:r>
            <a:endParaRPr lang="en-US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Play games that practice turn taking, following directions and sharing</a:t>
            </a:r>
            <a:endParaRPr lang="en-US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Create "just for you" rocks/messages that can be kept in a special place</a:t>
            </a:r>
            <a:endParaRPr lang="en-US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Praise your child when they use their words to express their feelings</a:t>
            </a:r>
            <a:endParaRPr lang="en-US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52675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02076D0F-5FFA-4A69-BB9D-2433D24DC8BD}"/>
              </a:ext>
            </a:extLst>
          </p:cNvPr>
          <p:cNvPicPr>
            <a:picLocks noGrp="1" noRot="1" noChangeAspect="1"/>
          </p:cNvPicPr>
          <p:nvPr>
            <p:ph type="pic" idx="1"/>
            <a:videoFile r:link="rId1"/>
          </p:nvPr>
        </p:nvPicPr>
        <p:blipFill rotWithShape="1">
          <a:blip r:embed="rId3"/>
          <a:srcRect l="2508" r="2508"/>
          <a:stretch/>
        </p:blipFill>
        <p:spPr>
          <a:xfrm>
            <a:off x="1547393" y="549714"/>
            <a:ext cx="4618612" cy="36468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98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8F3A0-3D0B-403C-A83A-698794A3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Fine Motor Skills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(Thank you to Ms. Mac for </a:t>
            </a:r>
            <a:r>
              <a:rPr lang="en-US" sz="1800">
                <a:solidFill>
                  <a:srgbClr val="FFFFFF"/>
                </a:solidFill>
              </a:rPr>
              <a:t>creating this video) </a:t>
            </a:r>
            <a:br>
              <a:rPr lang="en-US" sz="1800" dirty="0"/>
            </a:br>
            <a:endParaRPr lang="en-US" sz="16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9FCB2-D6EE-41B8-AFBA-DBDBF7532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Make and create with playdough (roll &amp; squish)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Use pinecones, shells, and stones for making prints in your playdough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Thread beads onto pipe cleaners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Make a pasta necklace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Encourage experimentation with pencils, scissors, and chalk</a:t>
            </a:r>
          </a:p>
          <a:p>
            <a:pPr marL="285750" indent="-228600"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Dig for worms</a:t>
            </a: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Use tweezers to plant seeds in gardens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   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030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BFA5-A2A7-476D-BE60-69D47D91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999" y="1396289"/>
            <a:ext cx="527733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latin typeface="+mj-lt"/>
                <a:ea typeface="+mj-ea"/>
                <a:cs typeface="+mj-cs"/>
              </a:rPr>
              <a:t>Healthy Living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2056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AC7B5CE-D717-4B6B-8C52-F2191A393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346" r="-4" b="1321"/>
          <a:stretch/>
        </p:blipFill>
        <p:spPr>
          <a:xfrm>
            <a:off x="1516648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person, food, table, wall&#10;&#10;Description automatically generated">
            <a:extLst>
              <a:ext uri="{FF2B5EF4-FFF2-40B4-BE49-F238E27FC236}">
                <a16:creationId xmlns:a16="http://schemas.microsoft.com/office/drawing/2014/main" id="{083CD5D1-81AF-46C1-904B-AEBD09ECAD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705" r="7578" b="3"/>
          <a:stretch/>
        </p:blipFill>
        <p:spPr>
          <a:xfrm>
            <a:off x="20" y="3075259"/>
            <a:ext cx="4801068" cy="3782741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217908" y="0"/>
                </a:moveTo>
                <a:cubicBezTo>
                  <a:pt x="3644559" y="0"/>
                  <a:pt x="4801088" y="1156529"/>
                  <a:pt x="4801088" y="2583180"/>
                </a:cubicBezTo>
                <a:cubicBezTo>
                  <a:pt x="4801088" y="2939843"/>
                  <a:pt x="4728805" y="3279623"/>
                  <a:pt x="4598089" y="3588671"/>
                </a:cubicBezTo>
                <a:lnTo>
                  <a:pt x="4504600" y="3782741"/>
                </a:lnTo>
                <a:lnTo>
                  <a:pt x="0" y="3782741"/>
                </a:lnTo>
                <a:lnTo>
                  <a:pt x="0" y="1263826"/>
                </a:lnTo>
                <a:lnTo>
                  <a:pt x="75894" y="1138900"/>
                </a:lnTo>
                <a:cubicBezTo>
                  <a:pt x="540111" y="451769"/>
                  <a:pt x="1326251" y="0"/>
                  <a:pt x="2217908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F7588-99B6-43BE-8911-5AFC8ED60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0444" y="2884861"/>
            <a:ext cx="52728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Eat together, talk together, and make mealtime a family time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Use </a:t>
            </a:r>
            <a:r>
              <a:rPr lang="en-US" sz="1800" dirty="0">
                <a:hlinkClick r:id="rId6"/>
              </a:rPr>
              <a:t>Canada's Food Guide </a:t>
            </a:r>
            <a:r>
              <a:rPr lang="en-US" sz="1800" dirty="0"/>
              <a:t>to make healthy food choices 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Little ones need lots of sleep, usually 10-12 hours a night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Limit screen time throughout the day but particularly before bed to ensure a restful sleep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Visit </a:t>
            </a:r>
            <a:r>
              <a:rPr lang="en-US" sz="1800" dirty="0">
                <a:hlinkClick r:id="rId7"/>
              </a:rPr>
              <a:t>Live5210</a:t>
            </a:r>
            <a:r>
              <a:rPr lang="en-US" sz="1800" dirty="0"/>
              <a:t> for more ideas to support healthy living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44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3E9C221-152B-40F2-B050-DEA897EB5D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FD626-D36E-435C-AF1B-13358748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Access More Services Through Our Community Partners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B6BFA-9EA3-401F-A2E7-48D9DE84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4"/>
              </a:rPr>
              <a:t>Surrey Libraries</a:t>
            </a: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5"/>
              </a:rPr>
              <a:t>Early Years HUB</a:t>
            </a:r>
            <a:r>
              <a:rPr lang="en-US" sz="180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6"/>
              </a:rPr>
              <a:t>Fraser Regional Friendship Centre Association (FRAFCA)</a:t>
            </a: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7"/>
              </a:rPr>
              <a:t>First Steps Early Years Refugee Program</a:t>
            </a: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u="sng">
                <a:hlinkClick r:id="rId8"/>
              </a:rPr>
              <a:t>Child Care Options Resource and Referral</a:t>
            </a:r>
            <a:r>
              <a:rPr lang="en-US" sz="180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8574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074EC-83AD-4DF3-BBBB-5BA7A5EB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Additional Information For Families</a:t>
            </a:r>
            <a:endParaRPr lang="en-US" sz="3600" dirty="0">
              <a:cs typeface="Calibri Ligh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222AAA1-9F25-4241-AA6A-86612F70A9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38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D709F-CD03-4986-8E01-0395D30AF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57150" algn="ctr"/>
            <a:r>
              <a:rPr lang="en-US" sz="1800" u="sng" dirty="0">
                <a:hlinkClick r:id="rId4"/>
              </a:rPr>
              <a:t>Early Learning Framework – A Guide for Families</a:t>
            </a:r>
            <a:r>
              <a:rPr lang="en-US" sz="1800" u="sng" dirty="0"/>
              <a:t> </a:t>
            </a:r>
            <a:endParaRPr lang="en-US" sz="1800" dirty="0">
              <a:cs typeface="Calibri" panose="020F0502020204030204"/>
            </a:endParaRPr>
          </a:p>
          <a:p>
            <a:pPr marL="57150" algn="ctr"/>
            <a:r>
              <a:rPr lang="en-US" sz="1800" u="sng" dirty="0">
                <a:hlinkClick r:id="rId5"/>
              </a:rPr>
              <a:t>Let’s Play – Activities for Families</a:t>
            </a:r>
            <a:r>
              <a:rPr lang="en-US" sz="1800" dirty="0"/>
              <a:t> </a:t>
            </a:r>
            <a:endParaRPr lang="en-US" sz="1800">
              <a:cs typeface="Calibri" panose="020F0502020204030204"/>
            </a:endParaRPr>
          </a:p>
          <a:p>
            <a:pPr marL="57150" algn="ctr"/>
            <a:r>
              <a:rPr lang="en-US" sz="1800" dirty="0">
                <a:hlinkClick r:id="rId6"/>
              </a:rPr>
              <a:t>First Peoples Principles of Learning</a:t>
            </a:r>
            <a:endParaRPr lang="en-US" sz="1800" dirty="0">
              <a:cs typeface="Calibri" panose="020F0502020204030204"/>
              <a:hlinkClick r:id="rId6"/>
            </a:endParaRPr>
          </a:p>
          <a:p>
            <a:pPr marL="57150" algn="ctr"/>
            <a:r>
              <a:rPr lang="en-US" sz="1800" dirty="0">
                <a:hlinkClick r:id="rId7"/>
              </a:rPr>
              <a:t>Surreyschoolsone.ca </a:t>
            </a:r>
            <a:r>
              <a:rPr lang="en-US" sz="1800" dirty="0"/>
              <a:t>-  For ideas to support learning at home (</a:t>
            </a:r>
            <a:r>
              <a:rPr lang="en-US" sz="1800" dirty="0" err="1"/>
              <a:t>StrongStart</a:t>
            </a:r>
            <a:r>
              <a:rPr lang="en-US" sz="1800" dirty="0"/>
              <a:t>) 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731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holding a rock&#10;&#10;Description automatically generated">
            <a:extLst>
              <a:ext uri="{FF2B5EF4-FFF2-40B4-BE49-F238E27FC236}">
                <a16:creationId xmlns:a16="http://schemas.microsoft.com/office/drawing/2014/main" id="{56F7B722-D48A-4CE0-9643-8F801D791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187" b="38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507C3D-D74A-471F-9435-D4F0DE49E53A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viewing our </a:t>
            </a:r>
            <a:endParaRPr lang="en-US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RSL slideshow!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6031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7038-E464-1C4C-A67F-D84E91BA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85611"/>
            <a:ext cx="3932237" cy="203401"/>
          </a:xfrm>
        </p:spPr>
        <p:txBody>
          <a:bodyPr>
            <a:normAutofit fontScale="90000"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D53BF-D82A-FF4B-951A-4B06BF405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10615"/>
            <a:ext cx="3932237" cy="4658374"/>
          </a:xfrm>
        </p:spPr>
        <p:txBody>
          <a:bodyPr/>
          <a:lstStyle/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sz="2000" dirty="0">
                <a:latin typeface="+mj-lt"/>
              </a:rPr>
              <a:t>This slideshow is a brief overview of information to help support early childhood development in preparation for kindergarten.​</a:t>
            </a:r>
          </a:p>
          <a:p>
            <a:pPr fontAlgn="base"/>
            <a:endParaRPr lang="en-US" sz="2000" dirty="0">
              <a:latin typeface="+mj-lt"/>
            </a:endParaRPr>
          </a:p>
          <a:p>
            <a:pPr fontAlgn="base"/>
            <a:r>
              <a:rPr lang="en-US" sz="2000" dirty="0">
                <a:latin typeface="+mj-lt"/>
              </a:rPr>
              <a:t>For more information about Ready, Set, Learn, please visit the BC Ministry of Education website:​</a:t>
            </a:r>
          </a:p>
          <a:p>
            <a:pPr fontAlgn="base"/>
            <a:endParaRPr lang="en-US" dirty="0">
              <a:hlinkClick r:id="rId2"/>
            </a:endParaRPr>
          </a:p>
          <a:p>
            <a:pPr fontAlgn="base"/>
            <a:r>
              <a:rPr lang="en-US" dirty="0">
                <a:hlinkClick r:id="rId2"/>
              </a:rPr>
              <a:t>https://www2.gov.bc.ca/gov/content/education-training/early-learning/support/programs/ready-set-learn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160D88-6300-BA4A-B1FD-4C2F5502252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8803"/>
          <a:stretch>
            <a:fillRect/>
          </a:stretch>
        </p:blipFill>
        <p:spPr bwMode="auto">
          <a:xfrm>
            <a:off x="5183188" y="785611"/>
            <a:ext cx="5622187" cy="50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81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HD wallpaper: four boy playing ball on green grass, four ...">
            <a:extLst>
              <a:ext uri="{FF2B5EF4-FFF2-40B4-BE49-F238E27FC236}">
                <a16:creationId xmlns:a16="http://schemas.microsoft.com/office/drawing/2014/main" id="{D656F643-07B3-44A4-A03C-B4F671DF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91" r="-1" b="-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C4C13-2704-48A9-B9AD-C4807149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</a:rPr>
              <a:t>Key Messages</a:t>
            </a:r>
            <a:br>
              <a:rPr lang="en-US" sz="2600"/>
            </a:br>
            <a:r>
              <a:rPr lang="en-US" sz="2600">
                <a:solidFill>
                  <a:schemeClr val="bg1"/>
                </a:solidFill>
              </a:rPr>
              <a:t> </a:t>
            </a:r>
            <a:r>
              <a:rPr lang="en-US" sz="1400">
                <a:solidFill>
                  <a:schemeClr val="bg1"/>
                </a:solidFill>
              </a:rPr>
              <a:t>(Early Learning Framework 2019)</a:t>
            </a:r>
            <a:endParaRPr lang="en-US" sz="14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B0463-2791-48B8-B817-C80CE75D3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9976" y="5009083"/>
            <a:ext cx="6976872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Families are the most important teacher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Children are strong, capable and full of potential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Play is integral to well-being and learning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7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B8CD9-5C02-4B87-9663-42F4DB3B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latin typeface="Book Antiqua"/>
              </a:rPr>
              <a:t>RSL Book 2020 </a:t>
            </a:r>
            <a:endParaRPr lang="en-US" dirty="0">
              <a:latin typeface="Book Antiqu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3EA93-6046-49FA-AF31-35A6AC398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dirty="0">
                <a:latin typeface="Book Antiqua"/>
              </a:rPr>
              <a:t>"I read, I learn, I draw, I dream.  I am free, I am Canada."</a:t>
            </a:r>
            <a:endParaRPr lang="en-US" dirty="0">
              <a:latin typeface="Book Antiqua"/>
              <a:cs typeface="Calibri" panose="020F0502020204030204"/>
            </a:endParaRPr>
          </a:p>
          <a:p>
            <a:pPr algn="ctr"/>
            <a:r>
              <a:rPr lang="en-US" sz="1800" dirty="0">
                <a:latin typeface="Book Antiqua"/>
              </a:rPr>
              <a:t>By Heather Patterson and 13 Canadian Illustrators </a:t>
            </a:r>
          </a:p>
          <a:p>
            <a:pPr algn="ctr"/>
            <a:endParaRPr lang="en-US" sz="1800" dirty="0">
              <a:latin typeface="Book Antiqua"/>
              <a:cs typeface="Calibri" panose="020F0502020204030204"/>
            </a:endParaRPr>
          </a:p>
          <a:p>
            <a:pPr algn="ctr"/>
            <a:endParaRPr lang="en-US" sz="1800" dirty="0">
              <a:latin typeface="Book Antiqua"/>
              <a:cs typeface="Calibri" panose="020F0502020204030204"/>
            </a:endParaRPr>
          </a:p>
          <a:p>
            <a:pPr algn="ctr"/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  <a:latin typeface="Book Antiqua"/>
                <a:cs typeface="Calibri" panose="020F0502020204030204"/>
              </a:rPr>
              <a:t>You may phone the school at 604-597-1977 to arrange a time to pick up a copy of this year’s Ready Set Learn book choice. </a:t>
            </a:r>
          </a:p>
          <a:p>
            <a:pPr algn="ctr"/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  <a:latin typeface="Book Antiqua"/>
                <a:cs typeface="Calibri" panose="020F0502020204030204"/>
              </a:rPr>
              <a:t>Please call by June 11</a:t>
            </a:r>
            <a:r>
              <a:rPr lang="en-US" sz="1800" baseline="30000" dirty="0">
                <a:solidFill>
                  <a:schemeClr val="bg2">
                    <a:lumMod val="60000"/>
                    <a:lumOff val="40000"/>
                  </a:schemeClr>
                </a:solidFill>
                <a:latin typeface="Book Antiqua"/>
                <a:cs typeface="Calibri" panose="020F0502020204030204"/>
              </a:rPr>
              <a:t>th</a:t>
            </a:r>
            <a:endParaRPr lang="en-US" sz="1800" dirty="0">
              <a:solidFill>
                <a:schemeClr val="bg2">
                  <a:lumMod val="60000"/>
                  <a:lumOff val="40000"/>
                </a:schemeClr>
              </a:solidFill>
              <a:latin typeface="Book Antiqua"/>
              <a:cs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A752391-BB33-4A7D-859B-5D82E01072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6029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2240280"/>
          </a:xfrm>
          <a:prstGeom prst="rect">
            <a:avLst/>
          </a:prstGeom>
          <a:solidFill>
            <a:srgbClr val="4A622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131DF-0163-4770-963B-0B3475C4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6610388" cy="16821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Talk and Read Together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8" name="Picture 8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18350911-BE3E-4EFA-A817-A446AD81BC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7631" r="4" b="6522"/>
          <a:stretch/>
        </p:blipFill>
        <p:spPr>
          <a:xfrm>
            <a:off x="466343" y="2862072"/>
            <a:ext cx="3499075" cy="3538728"/>
          </a:xfrm>
          <a:prstGeom prst="rect">
            <a:avLst/>
          </a:prstGeom>
        </p:spPr>
      </p:pic>
      <p:pic>
        <p:nvPicPr>
          <p:cNvPr id="3" name="Picture 4" descr="A picture containing grass, outdoor, plant, pile&#10;&#10;Description automatically generated">
            <a:extLst>
              <a:ext uri="{FF2B5EF4-FFF2-40B4-BE49-F238E27FC236}">
                <a16:creationId xmlns:a16="http://schemas.microsoft.com/office/drawing/2014/main" id="{A554498C-EC7F-4E76-BB7B-0108EC8E0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9" r="5678" b="-1"/>
          <a:stretch/>
        </p:blipFill>
        <p:spPr>
          <a:xfrm>
            <a:off x="4166132" y="2862072"/>
            <a:ext cx="3502152" cy="3538728"/>
          </a:xfrm>
          <a:prstGeom prst="rect">
            <a:avLst/>
          </a:prstGeom>
        </p:spPr>
      </p:pic>
      <p:sp>
        <p:nvSpPr>
          <p:cNvPr id="56" name="Rectangle 5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1"/>
            <a:ext cx="3887324" cy="431190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10D29-A375-4963-A8AA-998BC0812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0269" y="731519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Talk, talk, talk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Ask questions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Read books together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Engage in oral storytelling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Use natural materials to create stories 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Explore virtual experiences at  </a:t>
            </a:r>
            <a:r>
              <a:rPr lang="en-US" sz="1800" dirty="0">
                <a:hlinkClick r:id="rId4"/>
              </a:rPr>
              <a:t>Surrey Libraries</a:t>
            </a:r>
            <a:endParaRPr lang="en-US" sz="18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934711"/>
            <a:ext cx="1861718" cy="1464365"/>
          </a:xfrm>
          <a:prstGeom prst="rect">
            <a:avLst/>
          </a:prstGeom>
          <a:solidFill>
            <a:srgbClr val="A4814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937760"/>
            <a:ext cx="1862765" cy="146304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4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BCF3-31E9-4FA7-8888-FC358E9F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latin typeface="+mj-lt"/>
                <a:ea typeface="+mj-ea"/>
                <a:cs typeface="+mj-cs"/>
              </a:rPr>
              <a:t>Print in Your Environment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CB19ABA-2CC4-4BF7-8BE7-FDF75A699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99" r="4" b="13604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BEC42F7-BF44-41D1-8617-06FD03E2E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6" b="6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16" name="Picture 16" descr="Logo&#10;&#10;Description automatically generated">
            <a:extLst>
              <a:ext uri="{FF2B5EF4-FFF2-40B4-BE49-F238E27FC236}">
                <a16:creationId xmlns:a16="http://schemas.microsoft.com/office/drawing/2014/main" id="{77D9A0B7-799E-4BEF-A050-7393D18D7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881" b="-2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B79BFB9-62F6-44BE-B6CE-4B978F81F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2186" r="-2" b="784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4A657-A7C6-48B9-870C-C15B19E11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9313" y="2871982"/>
            <a:ext cx="4375579" cy="31001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Notice letters in nature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Ask your child to identify the letters of their name within the environment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Have your child build their name with stones or sticks 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Help your child to read familiar words in their environment (e.g. STOP signs, logos, product packaging)</a:t>
            </a:r>
          </a:p>
        </p:txBody>
      </p:sp>
    </p:spTree>
    <p:extLst>
      <p:ext uri="{BB962C8B-B14F-4D97-AF65-F5344CB8AC3E}">
        <p14:creationId xmlns:p14="http://schemas.microsoft.com/office/powerpoint/2010/main" val="107623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C3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79A96-A829-4E0E-A478-10DF42FF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Enjoy Dramatic Play Indoors and Outside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5" name="Picture 5" descr="A picture containing decorated, furniture, arranged&#10;&#10;Description automatically generated">
            <a:extLst>
              <a:ext uri="{FF2B5EF4-FFF2-40B4-BE49-F238E27FC236}">
                <a16:creationId xmlns:a16="http://schemas.microsoft.com/office/drawing/2014/main" id="{D13396B4-1D1F-4A4A-9373-A7757E58BE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562" b="5552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3" name="Picture 5" descr="A picture containing tree, outdoor, nature, wood&#10;&#10;Description automatically generated">
            <a:extLst>
              <a:ext uri="{FF2B5EF4-FFF2-40B4-BE49-F238E27FC236}">
                <a16:creationId xmlns:a16="http://schemas.microsoft.com/office/drawing/2014/main" id="{CF4B3F68-9692-4FF3-B638-F1FBB6005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0" b="4343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B1870-1140-4E85-BF6A-C809ED129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/>
              </a:rPr>
              <a:t>Build castles with sand, sticks, rocks and shells</a:t>
            </a:r>
            <a:endParaRPr lang="en-US"/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</a:rPr>
              <a:t>Create forts with blankets, boxes, tents</a:t>
            </a:r>
            <a:endParaRPr lang="en-US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Design a garden shop with old crates, boxes and plants</a:t>
            </a:r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Create a fairy garden</a:t>
            </a:r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Play in puddles</a:t>
            </a:r>
          </a:p>
        </p:txBody>
      </p:sp>
    </p:spTree>
    <p:extLst>
      <p:ext uri="{BB962C8B-B14F-4D97-AF65-F5344CB8AC3E}">
        <p14:creationId xmlns:p14="http://schemas.microsoft.com/office/powerpoint/2010/main" val="92239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60A1-E3EB-4E60-8344-6D6EFC2F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latin typeface="+mj-lt"/>
                <a:ea typeface="+mj-ea"/>
                <a:cs typeface="+mj-cs"/>
              </a:rPr>
              <a:t>Explore Numeracy Concepts With Nature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outdoor, plant, flower, surrounded&#10;&#10;Description automatically generated">
            <a:extLst>
              <a:ext uri="{FF2B5EF4-FFF2-40B4-BE49-F238E27FC236}">
                <a16:creationId xmlns:a16="http://schemas.microsoft.com/office/drawing/2014/main" id="{70602635-CAF8-4F29-AD91-4C9A1C3E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97" r="-4" b="15399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FF551BA-C8A1-42E0-A3FE-BF6A65F1D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13" r="4" b="24440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5" descr="A picture containing outdoor, person, grass, little&#10;&#10;Description automatically generated">
            <a:extLst>
              <a:ext uri="{FF2B5EF4-FFF2-40B4-BE49-F238E27FC236}">
                <a16:creationId xmlns:a16="http://schemas.microsoft.com/office/drawing/2014/main" id="{084C0FA5-FC28-4F8E-AC2D-908DF47344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13516" r="1" b="18719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E1859-4611-49A3-9AA4-1565369D2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Compare and sort items found in nature by </a:t>
            </a:r>
            <a:r>
              <a:rPr lang="en-US" sz="1800" dirty="0" err="1"/>
              <a:t>colour</a:t>
            </a:r>
            <a:r>
              <a:rPr lang="en-US" sz="1800" dirty="0"/>
              <a:t>, size, or shape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Count using dice and sticks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Find collections of objects (shells, rocks) and count how many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Notice shapes on a nature walk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Make patterns with leaves, rocks, or sticks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557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2240280"/>
          </a:xfrm>
          <a:prstGeom prst="rect">
            <a:avLst/>
          </a:prstGeom>
          <a:solidFill>
            <a:srgbClr val="543C4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D61E5-94B6-4CE5-808F-FA58276F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6610388" cy="16821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Encourage Imagination and Creativity 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DB662E6-58D2-4CA1-870D-A2758CB2C5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022" b="7279"/>
          <a:stretch/>
        </p:blipFill>
        <p:spPr>
          <a:xfrm>
            <a:off x="466343" y="2862072"/>
            <a:ext cx="3499075" cy="3538728"/>
          </a:xfrm>
          <a:prstGeom prst="rect">
            <a:avLst/>
          </a:prstGeom>
        </p:spPr>
      </p:pic>
      <p:pic>
        <p:nvPicPr>
          <p:cNvPr id="3" name="Picture 3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E68BEDF0-D107-484C-A426-20A6C659A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218"/>
          <a:stretch/>
        </p:blipFill>
        <p:spPr>
          <a:xfrm>
            <a:off x="4166132" y="2862072"/>
            <a:ext cx="3502152" cy="3538728"/>
          </a:xfrm>
          <a:prstGeom prst="rect">
            <a:avLst/>
          </a:prstGeom>
        </p:spPr>
      </p:pic>
      <p:sp>
        <p:nvSpPr>
          <p:cNvPr id="43" name="Rectangle 4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1"/>
            <a:ext cx="3887324" cy="431190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962B24-D4DF-4AEA-AEDA-9E401247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0269" y="731519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Create works of art with mud and water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Provide open ended materials such as sticks, rocks, cardboard tubes, and popsicle sticks to build and create</a:t>
            </a:r>
            <a:endParaRPr lang="en-US" sz="1800" dirty="0">
              <a:ea typeface="+mn-lt"/>
              <a:cs typeface="+mn-lt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Make music with pots, pans, buckets, spoons</a:t>
            </a:r>
            <a:endParaRPr lang="en-US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Explore virtual experiences at  </a:t>
            </a:r>
            <a:r>
              <a:rPr lang="en-US" sz="1800" dirty="0">
                <a:hlinkClick r:id="rId4"/>
              </a:rPr>
              <a:t>Surrey Art Gallery</a:t>
            </a:r>
            <a:endParaRPr lang="en-US" sz="1800" dirty="0">
              <a:cs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934711"/>
            <a:ext cx="1861718" cy="1464365"/>
          </a:xfrm>
          <a:prstGeom prst="rect">
            <a:avLst/>
          </a:prstGeom>
          <a:solidFill>
            <a:srgbClr val="B6915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937760"/>
            <a:ext cx="1862765" cy="146304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24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ADD7FF753BC41998E5CAF2CF7D3DE" ma:contentTypeVersion="1" ma:contentTypeDescription="Create a new document." ma:contentTypeScope="" ma:versionID="c894fe8288634667fe8e0ae58654586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17B2CB-B2CB-46FB-914F-B308D9B34E7C}"/>
</file>

<file path=customXml/itemProps2.xml><?xml version="1.0" encoding="utf-8"?>
<ds:datastoreItem xmlns:ds="http://schemas.openxmlformats.org/officeDocument/2006/customXml" ds:itemID="{326EF7F2-A1D0-45F1-B72C-79DFB74D29C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0C16387-E061-4A38-8E5E-CB6295D403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{788C210C-D66A-A942-AD92-DCAFEC24B0A1}tf10001072</Template>
  <TotalTime>249</TotalTime>
  <Words>815</Words>
  <Application>Microsoft Office PowerPoint</Application>
  <PresentationFormat>Widescreen</PresentationFormat>
  <Paragraphs>102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office theme</vt:lpstr>
      <vt:lpstr>Sullivan Elementary May 2021  </vt:lpstr>
      <vt:lpstr>     </vt:lpstr>
      <vt:lpstr>Key Messages  (Early Learning Framework 2019)</vt:lpstr>
      <vt:lpstr>RSL Book 2020 </vt:lpstr>
      <vt:lpstr>Talk and Read Together</vt:lpstr>
      <vt:lpstr>Print in Your Environment</vt:lpstr>
      <vt:lpstr>Enjoy Dramatic Play Indoors and Outside</vt:lpstr>
      <vt:lpstr>Explore Numeracy Concepts With Nature</vt:lpstr>
      <vt:lpstr>Encourage Imagination and Creativity </vt:lpstr>
      <vt:lpstr>Encourage Wonder with Science</vt:lpstr>
      <vt:lpstr>Enjoy Movement and Music</vt:lpstr>
      <vt:lpstr>Well-Being and Belonging </vt:lpstr>
      <vt:lpstr>Fine Motor Skills (Thank you to Ms. Mac for creating this video)  </vt:lpstr>
      <vt:lpstr>Healthy Living</vt:lpstr>
      <vt:lpstr>Access More Services Through Our Community Partners</vt:lpstr>
      <vt:lpstr>Additional Information For Families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Rosie Johnstone</dc:creator>
  <cp:lastModifiedBy>Rosie Johnstone</cp:lastModifiedBy>
  <cp:revision>293</cp:revision>
  <dcterms:created xsi:type="dcterms:W3CDTF">2021-02-25T16:10:09Z</dcterms:created>
  <dcterms:modified xsi:type="dcterms:W3CDTF">2021-05-26T16:33:38Z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0x0101007B9ADD7FF753BC41998E5CAF2CF7D3DE</vt:lpwstr>
  </property>
</Properties>
</file>