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1"/>
  </p:sldMasterIdLst>
  <p:notesMasterIdLst>
    <p:notesMasterId r:id="rId22"/>
  </p:notesMasterIdLst>
  <p:sldIdLst>
    <p:sldId id="256" r:id="rId2"/>
    <p:sldId id="257" r:id="rId3"/>
    <p:sldId id="281" r:id="rId4"/>
    <p:sldId id="280" r:id="rId5"/>
    <p:sldId id="262" r:id="rId6"/>
    <p:sldId id="279" r:id="rId7"/>
    <p:sldId id="263" r:id="rId8"/>
    <p:sldId id="265" r:id="rId9"/>
    <p:sldId id="264" r:id="rId10"/>
    <p:sldId id="266" r:id="rId11"/>
    <p:sldId id="267" r:id="rId12"/>
    <p:sldId id="284" r:id="rId13"/>
    <p:sldId id="285" r:id="rId14"/>
    <p:sldId id="268" r:id="rId15"/>
    <p:sldId id="270" r:id="rId16"/>
    <p:sldId id="272" r:id="rId17"/>
    <p:sldId id="283" r:id="rId18"/>
    <p:sldId id="273" r:id="rId19"/>
    <p:sldId id="282"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EAC23-AB14-4D0E-9704-6AF385DD24A7}" type="datetimeFigureOut">
              <a:rPr lang="en-US"/>
              <a:t>6/18/2020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3151A-DBBD-4DC7-8E25-FDA762A21D18}" type="slidenum">
              <a:rPr lang="en-US"/>
              <a:t>‹#›</a:t>
            </a:fld>
            <a:endParaRPr lang="en-US"/>
          </a:p>
        </p:txBody>
      </p:sp>
    </p:spTree>
    <p:extLst>
      <p:ext uri="{BB962C8B-B14F-4D97-AF65-F5344CB8AC3E}">
        <p14:creationId xmlns:p14="http://schemas.microsoft.com/office/powerpoint/2010/main" val="1268002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school we always encourage healthy eating! Try to provide a variety of foods for your child. Please save 'sometimes foods' like cake, cookies, chocolate bars and candy for special occasions and for after school treats!</a:t>
            </a:r>
          </a:p>
          <a:p>
            <a:endParaRPr lang="en-US">
              <a:cs typeface="Calibri"/>
            </a:endParaRPr>
          </a:p>
          <a:p>
            <a:r>
              <a:rPr lang="en-US">
                <a:cs typeface="Calibri"/>
              </a:rPr>
              <a:t>Please send your child to school with food they already enjoy eating.</a:t>
            </a:r>
          </a:p>
          <a:p>
            <a:endParaRPr lang="en-US">
              <a:cs typeface="Calibri"/>
            </a:endParaRPr>
          </a:p>
          <a:p>
            <a:r>
              <a:rPr lang="en-US">
                <a:cs typeface="Calibri"/>
              </a:rPr>
              <a:t>We cannot make your child eat at school but we will encourage them. If your child has not eaten at school (it can be overwhelming for some at first), then have them eat after school. </a:t>
            </a:r>
          </a:p>
          <a:p>
            <a:endParaRPr lang="en-US">
              <a:cs typeface="Calibri"/>
            </a:endParaRPr>
          </a:p>
          <a:p>
            <a:r>
              <a:rPr lang="en-US">
                <a:cs typeface="Calibri"/>
              </a:rPr>
              <a:t>Keep in mind that recess snack is 15 minutes; lunch is 20 minutes. In the beginning extra time is given to wash up and eat, with the end of the year goal being that your child can manage to eat in the time provided. In no time they will be ready and going to Grade 1!</a:t>
            </a:r>
          </a:p>
          <a:p>
            <a:endParaRPr lang="en-US">
              <a:cs typeface="Calibri"/>
            </a:endParaRPr>
          </a:p>
          <a:p>
            <a:r>
              <a:rPr lang="en-US">
                <a:cs typeface="Calibri"/>
              </a:rPr>
              <a:t>Make sure your child has had a healthy breakfast at home. There are occasional times, when this unexpectedly doesn't happen – life can get in the way of our best laid plans! Just let us know and we can see that your child has something from their lunch before he or she begins their day.</a:t>
            </a:r>
          </a:p>
        </p:txBody>
      </p:sp>
      <p:sp>
        <p:nvSpPr>
          <p:cNvPr id="4" name="Slide Number Placeholder 3"/>
          <p:cNvSpPr>
            <a:spLocks noGrp="1"/>
          </p:cNvSpPr>
          <p:nvPr>
            <p:ph type="sldNum" sz="quarter" idx="5"/>
          </p:nvPr>
        </p:nvSpPr>
        <p:spPr/>
        <p:txBody>
          <a:bodyPr/>
          <a:lstStyle/>
          <a:p>
            <a:fld id="{9E53151A-DBBD-4DC7-8E25-FDA762A21D18}" type="slidenum">
              <a:rPr lang="en-US"/>
              <a:t>7</a:t>
            </a:fld>
            <a:endParaRPr lang="en-US"/>
          </a:p>
        </p:txBody>
      </p:sp>
    </p:spTree>
    <p:extLst>
      <p:ext uri="{BB962C8B-B14F-4D97-AF65-F5344CB8AC3E}">
        <p14:creationId xmlns:p14="http://schemas.microsoft.com/office/powerpoint/2010/main" val="370621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4177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23754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24670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2878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96624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63757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41589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76143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51302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36152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430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91356525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urreyschoolsone.ca/parents/all-learning-ideas/set-the-table-for-patterning" TargetMode="External"/><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hyperlink" Target="https://surreyschoolsone.ca/parents/all-learning-ideas/shapes-on-point" TargetMode="External"/><Relationship Id="rId4" Type="http://schemas.openxmlformats.org/officeDocument/2006/relationships/hyperlink" Target="https://surreyschoolsone.ca/parents/all-learning-ideas/heavier-or-lighter"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urreyschoolsone.ca/parents/all-learning-ideas/bubbles" TargetMode="External"/><Relationship Id="rId7" Type="http://schemas.openxmlformats.org/officeDocument/2006/relationships/image" Target="../media/image28.png"/><Relationship Id="rId2" Type="http://schemas.openxmlformats.org/officeDocument/2006/relationships/hyperlink" Target="https://surreyschoolsone.ca/parents/all-learning-ideas/if-youre-happy-and-you-know-it" TargetMode="Externa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surreyschoolsone.ca/parents/all-learning-ideas/we-like-routine" TargetMode="External"/><Relationship Id="rId4" Type="http://schemas.openxmlformats.org/officeDocument/2006/relationships/hyperlink" Target="https://surreyschoolsone.ca/parents/all-learning-ideas/engag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safeyoutube.net/w/6w4C"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the-centre.org/" TargetMode="External"/><Relationship Id="rId7" Type="http://schemas.openxmlformats.org/officeDocument/2006/relationships/image" Target="../media/image39.png"/><Relationship Id="rId2" Type="http://schemas.openxmlformats.org/officeDocument/2006/relationships/hyperlink" Target="https://www.fraserhealth.ca/service-directory/services/public-health-services/public-health-unit#.XsgIqmhKjRY" TargetMode="Externa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dcrs.ca/our-services/programs-for-newcomer-children-and-youth/first-steps-early-years-refugee-program/"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channel/UC5uIZ2KOZZeQDQo_Gsi_qbQ" TargetMode="External"/><Relationship Id="rId3" Type="http://schemas.openxmlformats.org/officeDocument/2006/relationships/hyperlink" Target="https://legacy.surreyschools.ca/schools/woodlandpark/Pages/default.aspx" TargetMode="External"/><Relationship Id="rId7" Type="http://schemas.openxmlformats.org/officeDocument/2006/relationships/hyperlink" Target="https://www.youtube.com/channel/UC5XMF3Inoi8R9nSI8ChOsdQ" TargetMode="External"/><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hyperlink" Target="https://curriculum.gov.bc.ca/" TargetMode="External"/><Relationship Id="rId5" Type="http://schemas.openxmlformats.org/officeDocument/2006/relationships/hyperlink" Target="https://surreyschoolsone.ca/" TargetMode="External"/><Relationship Id="rId10" Type="http://schemas.openxmlformats.org/officeDocument/2006/relationships/hyperlink" Target="https://www.surreylibraries.ca/" TargetMode="External"/><Relationship Id="rId4" Type="http://schemas.openxmlformats.org/officeDocument/2006/relationships/hyperlink" Target="https://legacy.surreyschools.ca/welcomecentre/Pages/default.aspx" TargetMode="External"/><Relationship Id="rId9" Type="http://schemas.openxmlformats.org/officeDocument/2006/relationships/hyperlink" Target="https://www.youtube.com/user/havefunteaching"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mailto:woodlandpark@surreyschools.ca" TargetMode="External"/><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s://surreyschoolsone.ca/parents/all-learning-ideas/read-the-pictures" TargetMode="External"/><Relationship Id="rId7" Type="http://schemas.openxmlformats.org/officeDocument/2006/relationships/image" Target="../media/image25.png"/><Relationship Id="rId2" Type="http://schemas.openxmlformats.org/officeDocument/2006/relationships/hyperlink" Target="https://surreyschoolsone.ca/parents/all-learning-ideas/drawing-and-writing-at-home-preschool" TargetMode="External"/><Relationship Id="rId1" Type="http://schemas.openxmlformats.org/officeDocument/2006/relationships/slideLayout" Target="../slideLayouts/slideLayout2.xml"/><Relationship Id="rId6" Type="http://schemas.openxmlformats.org/officeDocument/2006/relationships/hyperlink" Target="https://vimeo.com/405561801" TargetMode="External"/><Relationship Id="rId5" Type="http://schemas.openxmlformats.org/officeDocument/2006/relationships/hyperlink" Target="https://surreyschoolsone.ca/parents/all-learning-ideas/listening-and-noticing-walk-preschool" TargetMode="External"/><Relationship Id="rId4" Type="http://schemas.openxmlformats.org/officeDocument/2006/relationships/hyperlink" Target="https://surreyschoolsone.ca/parents/all-learning-ideas/i-spy-preschoo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A6C3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8BE1AA3-430C-42DE-9CD1-270D7A635514}"/>
              </a:ext>
            </a:extLst>
          </p:cNvPr>
          <p:cNvSpPr>
            <a:spLocks noGrp="1"/>
          </p:cNvSpPr>
          <p:nvPr>
            <p:ph type="ctrTitle"/>
          </p:nvPr>
        </p:nvSpPr>
        <p:spPr>
          <a:xfrm>
            <a:off x="524256" y="4767072"/>
            <a:ext cx="6594189" cy="1625210"/>
          </a:xfrm>
        </p:spPr>
        <p:txBody>
          <a:bodyPr vert="horz" lIns="91440" tIns="45720" rIns="91440" bIns="45720" rtlCol="0" anchor="ctr">
            <a:normAutofit/>
          </a:bodyPr>
          <a:lstStyle/>
          <a:p>
            <a:pPr algn="r"/>
            <a:r>
              <a:rPr lang="en-US" sz="4400" b="1">
                <a:solidFill>
                  <a:srgbClr val="FFFFFF"/>
                </a:solidFill>
              </a:rPr>
              <a:t>Woodland Park Elementary</a:t>
            </a:r>
          </a:p>
        </p:txBody>
      </p:sp>
      <p:pic>
        <p:nvPicPr>
          <p:cNvPr id="5" name="Picture 5" descr="A house that has a sign on the side of a road&#10;&#10;Description generated with very high confidence">
            <a:extLst>
              <a:ext uri="{FF2B5EF4-FFF2-40B4-BE49-F238E27FC236}">
                <a16:creationId xmlns:a16="http://schemas.microsoft.com/office/drawing/2014/main" id="{FB902D69-0C25-4717-8EFF-70A6B6C8FEB4}"/>
              </a:ext>
            </a:extLst>
          </p:cNvPr>
          <p:cNvPicPr>
            <a:picLocks noChangeAspect="1"/>
          </p:cNvPicPr>
          <p:nvPr/>
        </p:nvPicPr>
        <p:blipFill rotWithShape="1">
          <a:blip r:embed="rId2"/>
          <a:srcRect t="7800" r="1" b="4031"/>
          <a:stretch/>
        </p:blipFill>
        <p:spPr>
          <a:xfrm>
            <a:off x="327547" y="321733"/>
            <a:ext cx="7058306" cy="4107392"/>
          </a:xfrm>
          <a:prstGeom prst="rect">
            <a:avLst/>
          </a:prstGeom>
        </p:spPr>
      </p:pic>
      <p:sp>
        <p:nvSpPr>
          <p:cNvPr id="35" name="Rectangle 34">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ED4E20A-5EE3-4B44-BF0E-70C9FF54BF4D}"/>
              </a:ext>
            </a:extLst>
          </p:cNvPr>
          <p:cNvSpPr txBox="1"/>
          <p:nvPr/>
        </p:nvSpPr>
        <p:spPr>
          <a:xfrm>
            <a:off x="7684263" y="917725"/>
            <a:ext cx="4057342" cy="485236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400" dirty="0">
                <a:solidFill>
                  <a:srgbClr val="FFFFFF"/>
                </a:solidFill>
              </a:rPr>
              <a:t>Welcome to Ready, Set, Learn</a:t>
            </a:r>
            <a:endParaRPr lang="en-US" sz="2400"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BCFE8-8C80-4A31-85D9-3DD5FAA1A6DB}"/>
              </a:ext>
            </a:extLst>
          </p:cNvPr>
          <p:cNvSpPr>
            <a:spLocks noGrp="1"/>
          </p:cNvSpPr>
          <p:nvPr>
            <p:ph type="title"/>
          </p:nvPr>
        </p:nvSpPr>
        <p:spPr>
          <a:xfrm>
            <a:off x="5814706" y="673929"/>
            <a:ext cx="6381140" cy="1325563"/>
          </a:xfrm>
        </p:spPr>
        <p:txBody>
          <a:bodyPr vert="horz" lIns="91440" tIns="45720" rIns="91440" bIns="45720" rtlCol="0" anchor="ctr">
            <a:normAutofit/>
          </a:bodyPr>
          <a:lstStyle/>
          <a:p>
            <a:r>
              <a:rPr lang="en-US" sz="3800"/>
              <a:t>  </a:t>
            </a:r>
            <a:r>
              <a:rPr lang="en-US" sz="4800"/>
              <a:t>Numeracy</a:t>
            </a:r>
            <a:r>
              <a:rPr lang="en-US" sz="2800"/>
              <a:t/>
            </a:r>
            <a:br>
              <a:rPr lang="en-US" sz="2800"/>
            </a:br>
            <a:r>
              <a:rPr lang="en-US" sz="2800"/>
              <a:t> </a:t>
            </a:r>
            <a:r>
              <a:rPr lang="en-US" sz="2300"/>
              <a:t>'the ability to understand and work with numbers' </a:t>
            </a:r>
          </a:p>
        </p:txBody>
      </p:sp>
      <p:sp>
        <p:nvSpPr>
          <p:cNvPr id="27" name="Freeform: Shape 21">
            <a:extLst>
              <a:ext uri="{FF2B5EF4-FFF2-40B4-BE49-F238E27FC236}">
                <a16:creationId xmlns:a16="http://schemas.microsoft.com/office/drawing/2014/main" id="{357DD0D3-F869-46D0-944C-6EC60E19E3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descr="A picture containing toy, table&#10;&#10;Description generated with very high confidence">
            <a:extLst>
              <a:ext uri="{FF2B5EF4-FFF2-40B4-BE49-F238E27FC236}">
                <a16:creationId xmlns:a16="http://schemas.microsoft.com/office/drawing/2014/main" id="{BD75B036-6347-442D-8866-7F7CF6EBBC73}"/>
              </a:ext>
            </a:extLst>
          </p:cNvPr>
          <p:cNvPicPr>
            <a:picLocks noGrp="1" noChangeAspect="1"/>
          </p:cNvPicPr>
          <p:nvPr>
            <p:ph sz="half" idx="2"/>
          </p:nvPr>
        </p:nvPicPr>
        <p:blipFill rotWithShape="1">
          <a:blip r:embed="rId2"/>
          <a:srcRect r="21482"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311C35D2-6D58-41F0-9D98-92E1A0AC7722}"/>
              </a:ext>
            </a:extLst>
          </p:cNvPr>
          <p:cNvSpPr>
            <a:spLocks noGrp="1"/>
          </p:cNvSpPr>
          <p:nvPr>
            <p:ph sz="half" idx="1"/>
          </p:nvPr>
        </p:nvSpPr>
        <p:spPr>
          <a:xfrm>
            <a:off x="5699686" y="2120867"/>
            <a:ext cx="6323638" cy="4540486"/>
          </a:xfrm>
        </p:spPr>
        <p:txBody>
          <a:bodyPr vert="horz" lIns="91440" tIns="45720" rIns="91440" bIns="45720" rtlCol="0" anchor="t">
            <a:normAutofit/>
          </a:bodyPr>
          <a:lstStyle/>
          <a:p>
            <a:pPr marL="0"/>
            <a:r>
              <a:rPr lang="en-US" sz="3300"/>
              <a:t>Counting objects, finding patterns, and sorting happen in everyday activities.</a:t>
            </a:r>
            <a:endParaRPr lang="en-US" sz="3300">
              <a:cs typeface="Calibri"/>
            </a:endParaRPr>
          </a:p>
          <a:p>
            <a:pPr marL="0" indent="0">
              <a:buNone/>
            </a:pPr>
            <a:r>
              <a:rPr lang="en-US" sz="2200"/>
              <a:t>follow links:</a:t>
            </a:r>
            <a:endParaRPr lang="en-US" sz="2200">
              <a:cs typeface="Calibri"/>
            </a:endParaRPr>
          </a:p>
          <a:p>
            <a:r>
              <a:rPr lang="en-US" sz="3300">
                <a:hlinkClick r:id="rId3"/>
              </a:rPr>
              <a:t>Set the table</a:t>
            </a:r>
            <a:endParaRPr lang="en-US" sz="3300">
              <a:cs typeface="Calibri"/>
            </a:endParaRPr>
          </a:p>
          <a:p>
            <a:r>
              <a:rPr lang="en-US" sz="3300">
                <a:hlinkClick r:id="rId3"/>
              </a:rPr>
              <a:t>Count the laundry</a:t>
            </a:r>
            <a:endParaRPr lang="en-US" sz="3300">
              <a:cs typeface="Calibri"/>
            </a:endParaRPr>
          </a:p>
          <a:p>
            <a:r>
              <a:rPr lang="en-US" sz="3300">
                <a:hlinkClick r:id="rId4"/>
              </a:rPr>
              <a:t>Heavier or Lighter</a:t>
            </a:r>
            <a:endParaRPr lang="en-US" sz="3300">
              <a:cs typeface="Calibri"/>
            </a:endParaRPr>
          </a:p>
          <a:p>
            <a:r>
              <a:rPr lang="en-US" sz="3300">
                <a:hlinkClick r:id="rId5"/>
              </a:rPr>
              <a:t>Shapes on point</a:t>
            </a:r>
            <a:endParaRPr lang="en-US" sz="3300"/>
          </a:p>
        </p:txBody>
      </p:sp>
    </p:spTree>
    <p:extLst>
      <p:ext uri="{BB962C8B-B14F-4D97-AF65-F5344CB8AC3E}">
        <p14:creationId xmlns:p14="http://schemas.microsoft.com/office/powerpoint/2010/main" val="90110242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505B3361-AD26-42E7-AD71-FE978640F6AA}"/>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Social Emotional Learning</a:t>
            </a:r>
          </a:p>
        </p:txBody>
      </p:sp>
      <p:sp>
        <p:nvSpPr>
          <p:cNvPr id="3" name="Content Placeholder 2">
            <a:extLst>
              <a:ext uri="{FF2B5EF4-FFF2-40B4-BE49-F238E27FC236}">
                <a16:creationId xmlns:a16="http://schemas.microsoft.com/office/drawing/2014/main" id="{92FAB1C8-BC2A-463A-B648-8EEDC609C489}"/>
              </a:ext>
            </a:extLst>
          </p:cNvPr>
          <p:cNvSpPr>
            <a:spLocks noGrp="1"/>
          </p:cNvSpPr>
          <p:nvPr>
            <p:ph sz="half" idx="1"/>
          </p:nvPr>
        </p:nvSpPr>
        <p:spPr>
          <a:xfrm>
            <a:off x="1194867" y="2264413"/>
            <a:ext cx="5405015" cy="4483308"/>
          </a:xfrm>
        </p:spPr>
        <p:txBody>
          <a:bodyPr vert="horz" lIns="91440" tIns="45720" rIns="91440" bIns="45720" rtlCol="0" anchor="t">
            <a:normAutofit fontScale="92500" lnSpcReduction="10000"/>
          </a:bodyPr>
          <a:lstStyle/>
          <a:p>
            <a:pPr marL="0" indent="0">
              <a:buNone/>
            </a:pPr>
            <a:r>
              <a:rPr lang="en-US" sz="2200"/>
              <a:t>Students learn how to self-regulate, share and learn with peers and adults.</a:t>
            </a:r>
            <a:endParaRPr lang="en-US" sz="2200">
              <a:cs typeface="Calibri"/>
            </a:endParaRPr>
          </a:p>
          <a:p>
            <a:pPr marL="0" indent="0">
              <a:buNone/>
            </a:pPr>
            <a:r>
              <a:rPr lang="en-US" sz="2200">
                <a:solidFill>
                  <a:srgbClr val="7030A0"/>
                </a:solidFill>
                <a:latin typeface="Arial Narrow"/>
                <a:cs typeface="Calibri"/>
              </a:rPr>
              <a:t>follow links:</a:t>
            </a:r>
            <a:endParaRPr lang="en-US">
              <a:solidFill>
                <a:srgbClr val="7030A0"/>
              </a:solidFill>
              <a:latin typeface="Arial Narrow"/>
            </a:endParaRPr>
          </a:p>
          <a:p>
            <a:r>
              <a:rPr lang="en-US" sz="2200">
                <a:cs typeface="Calibri"/>
                <a:hlinkClick r:id="rId2"/>
              </a:rPr>
              <a:t>If you're happy and you know it</a:t>
            </a:r>
            <a:endParaRPr lang="en-US" sz="2200">
              <a:cs typeface="Calibri"/>
            </a:endParaRPr>
          </a:p>
          <a:p>
            <a:endParaRPr lang="en-US" sz="2200">
              <a:cs typeface="Calibri"/>
            </a:endParaRPr>
          </a:p>
          <a:p>
            <a:endParaRPr lang="en-US" sz="2200">
              <a:cs typeface="Calibri"/>
            </a:endParaRPr>
          </a:p>
          <a:p>
            <a:endParaRPr lang="en-US" sz="2200">
              <a:cs typeface="Calibri"/>
            </a:endParaRPr>
          </a:p>
          <a:p>
            <a:endParaRPr lang="en-US" sz="2200">
              <a:cs typeface="Calibri"/>
            </a:endParaRPr>
          </a:p>
          <a:p>
            <a:endParaRPr lang="en-US" sz="2200">
              <a:cs typeface="Calibri"/>
            </a:endParaRPr>
          </a:p>
          <a:p>
            <a:r>
              <a:rPr lang="en-US" sz="2200">
                <a:cs typeface="Calibri"/>
                <a:hlinkClick r:id="rId3"/>
              </a:rPr>
              <a:t>Bubbles</a:t>
            </a:r>
            <a:endParaRPr lang="en-US" sz="2200">
              <a:cs typeface="Calibri"/>
            </a:endParaRPr>
          </a:p>
          <a:p>
            <a:r>
              <a:rPr lang="en-US" sz="2200">
                <a:cs typeface="Calibri"/>
                <a:hlinkClick r:id="rId4"/>
              </a:rPr>
              <a:t>Engage!</a:t>
            </a:r>
            <a:endParaRPr lang="en-US" sz="2200">
              <a:cs typeface="Calibri"/>
            </a:endParaRPr>
          </a:p>
          <a:p>
            <a:r>
              <a:rPr lang="en-US" sz="2200">
                <a:cs typeface="Calibri"/>
                <a:hlinkClick r:id="rId5"/>
              </a:rPr>
              <a:t>We Like Routines</a:t>
            </a:r>
            <a:endParaRPr lang="en-US" sz="2200">
              <a:cs typeface="Calibri"/>
            </a:endParaRPr>
          </a:p>
          <a:p>
            <a:endParaRPr lang="en-US" sz="2200">
              <a:cs typeface="Calibri"/>
            </a:endParaRPr>
          </a:p>
        </p:txBody>
      </p:sp>
      <p:pic>
        <p:nvPicPr>
          <p:cNvPr id="7" name="Picture 7" descr="A picture containing holding, sign, large, man&#10;&#10;Description generated with very high confidence">
            <a:extLst>
              <a:ext uri="{FF2B5EF4-FFF2-40B4-BE49-F238E27FC236}">
                <a16:creationId xmlns:a16="http://schemas.microsoft.com/office/drawing/2014/main" id="{197BC33E-1875-4877-BDC1-F294113B88D0}"/>
              </a:ext>
            </a:extLst>
          </p:cNvPr>
          <p:cNvPicPr>
            <a:picLocks noGrp="1" noChangeAspect="1"/>
          </p:cNvPicPr>
          <p:nvPr>
            <p:ph sz="half" idx="2"/>
          </p:nvPr>
        </p:nvPicPr>
        <p:blipFill>
          <a:blip r:embed="rId6"/>
          <a:stretch>
            <a:fillRect/>
          </a:stretch>
        </p:blipFill>
        <p:spPr>
          <a:xfrm>
            <a:off x="6605441" y="186607"/>
            <a:ext cx="4746439" cy="6263525"/>
          </a:xfrm>
        </p:spPr>
      </p:pic>
      <p:pic>
        <p:nvPicPr>
          <p:cNvPr id="9" name="Picture 10" descr="A screenshot of a cat&#10;&#10;Description generated with high confidence">
            <a:extLst>
              <a:ext uri="{FF2B5EF4-FFF2-40B4-BE49-F238E27FC236}">
                <a16:creationId xmlns:a16="http://schemas.microsoft.com/office/drawing/2014/main" id="{A7701CB2-2296-4A14-9526-77A26A69A59A}"/>
              </a:ext>
            </a:extLst>
          </p:cNvPr>
          <p:cNvPicPr>
            <a:picLocks noChangeAspect="1"/>
          </p:cNvPicPr>
          <p:nvPr/>
        </p:nvPicPr>
        <p:blipFill>
          <a:blip r:embed="rId7"/>
          <a:stretch>
            <a:fillRect/>
          </a:stretch>
        </p:blipFill>
        <p:spPr>
          <a:xfrm>
            <a:off x="1340330" y="3611953"/>
            <a:ext cx="2552700" cy="1790700"/>
          </a:xfrm>
          <a:prstGeom prst="rect">
            <a:avLst/>
          </a:prstGeom>
        </p:spPr>
      </p:pic>
    </p:spTree>
    <p:extLst>
      <p:ext uri="{BB962C8B-B14F-4D97-AF65-F5344CB8AC3E}">
        <p14:creationId xmlns:p14="http://schemas.microsoft.com/office/powerpoint/2010/main" val="2842303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84B152-3496-4C52-AF08-97AFFC09DD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7FBEDF2-7FC6-4885-8BFA-922CE4F92DA3}"/>
              </a:ext>
            </a:extLst>
          </p:cNvPr>
          <p:cNvSpPr>
            <a:spLocks noGrp="1"/>
          </p:cNvSpPr>
          <p:nvPr>
            <p:ph type="title"/>
          </p:nvPr>
        </p:nvSpPr>
        <p:spPr>
          <a:xfrm>
            <a:off x="780692" y="91955"/>
            <a:ext cx="5393360" cy="1325563"/>
          </a:xfrm>
        </p:spPr>
        <p:txBody>
          <a:bodyPr>
            <a:normAutofit/>
          </a:bodyPr>
          <a:lstStyle/>
          <a:p>
            <a:r>
              <a:rPr lang="en-US">
                <a:ea typeface="+mj-lt"/>
                <a:cs typeface="+mj-lt"/>
              </a:rPr>
              <a:t>Hygiene Skills</a:t>
            </a:r>
            <a:endParaRPr lang="en-US"/>
          </a:p>
        </p:txBody>
      </p:sp>
      <p:sp>
        <p:nvSpPr>
          <p:cNvPr id="17" name="Freeform: Shape 16">
            <a:extLst>
              <a:ext uri="{FF2B5EF4-FFF2-40B4-BE49-F238E27FC236}">
                <a16:creationId xmlns:a16="http://schemas.microsoft.com/office/drawing/2014/main" id="{6B2ADB95-0FA3-4BD7-A8AC-89D014A83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3DE8D0C-1D8D-44D1-B256-FE9DE17F6ED8}"/>
              </a:ext>
            </a:extLst>
          </p:cNvPr>
          <p:cNvSpPr>
            <a:spLocks noGrp="1"/>
          </p:cNvSpPr>
          <p:nvPr>
            <p:ph idx="1"/>
          </p:nvPr>
        </p:nvSpPr>
        <p:spPr>
          <a:xfrm>
            <a:off x="320615" y="1078002"/>
            <a:ext cx="6313511" cy="5688431"/>
          </a:xfrm>
        </p:spPr>
        <p:txBody>
          <a:bodyPr vert="horz" lIns="91440" tIns="45720" rIns="91440" bIns="45720" rtlCol="0" anchor="t">
            <a:noAutofit/>
          </a:bodyPr>
          <a:lstStyle/>
          <a:p>
            <a:pPr marL="0" indent="0">
              <a:buNone/>
            </a:pPr>
            <a:r>
              <a:rPr lang="en-US" sz="2200" b="1">
                <a:ea typeface="+mn-lt"/>
                <a:cs typeface="+mn-lt"/>
              </a:rPr>
              <a:t>Hand Washing:</a:t>
            </a:r>
            <a:endParaRPr lang="en-US" sz="2200">
              <a:ea typeface="+mn-lt"/>
              <a:cs typeface="+mn-lt"/>
            </a:endParaRPr>
          </a:p>
          <a:p>
            <a:pPr marL="342900" indent="-342900"/>
            <a:r>
              <a:rPr lang="en-US" sz="1800">
                <a:ea typeface="+mn-lt"/>
                <a:cs typeface="+mn-lt"/>
              </a:rPr>
              <a:t>Wash often and do a good job!</a:t>
            </a:r>
          </a:p>
          <a:p>
            <a:pPr marL="342900" indent="-342900"/>
            <a:r>
              <a:rPr lang="en-US" sz="1800">
                <a:ea typeface="+mn-lt"/>
                <a:cs typeface="+mn-lt"/>
              </a:rPr>
              <a:t>Charlotte Diamond: </a:t>
            </a:r>
            <a:r>
              <a:rPr lang="en-US" sz="1800">
                <a:ea typeface="+mn-lt"/>
                <a:cs typeface="+mn-lt"/>
                <a:hlinkClick r:id="rId2"/>
              </a:rPr>
              <a:t>Wash Your Hands</a:t>
            </a:r>
            <a:endParaRPr lang="en-US" sz="1800">
              <a:ea typeface="+mn-lt"/>
              <a:cs typeface="+mn-lt"/>
            </a:endParaRPr>
          </a:p>
          <a:p>
            <a:pPr marL="0" indent="0">
              <a:buNone/>
            </a:pPr>
            <a:r>
              <a:rPr lang="en-US" sz="2200" b="1">
                <a:ea typeface="+mn-lt"/>
                <a:cs typeface="+mn-lt"/>
              </a:rPr>
              <a:t>Sick kids stay home: </a:t>
            </a:r>
          </a:p>
          <a:p>
            <a:r>
              <a:rPr lang="en-US" sz="1800">
                <a:ea typeface="+mn-lt"/>
                <a:cs typeface="+mn-lt"/>
              </a:rPr>
              <a:t>if your child displays any symptoms of a cold or flu stay home.</a:t>
            </a:r>
            <a:endParaRPr lang="en-US" sz="1800">
              <a:cs typeface="Calibri" panose="020F0502020204030204"/>
            </a:endParaRPr>
          </a:p>
          <a:p>
            <a:r>
              <a:rPr lang="en-US" sz="1800">
                <a:ea typeface="+mn-lt"/>
                <a:cs typeface="+mn-lt"/>
              </a:rPr>
              <a:t>Please follow Provincial health and Doctor recommendations before returning to school. </a:t>
            </a:r>
          </a:p>
          <a:p>
            <a:r>
              <a:rPr lang="en-US" sz="1800">
                <a:ea typeface="+mn-lt"/>
                <a:cs typeface="+mn-lt"/>
              </a:rPr>
              <a:t>Minimum of 48 hours of being symptom free before returning to school.</a:t>
            </a:r>
          </a:p>
          <a:p>
            <a:pPr marL="0" indent="0">
              <a:buNone/>
            </a:pPr>
            <a:r>
              <a:rPr lang="en-US" sz="2200" b="1">
                <a:ea typeface="+mn-lt"/>
                <a:cs typeface="+mn-lt"/>
              </a:rPr>
              <a:t>Coughs and Sneezes: </a:t>
            </a:r>
            <a:endParaRPr lang="en-US" sz="2200">
              <a:ea typeface="+mn-lt"/>
              <a:cs typeface="+mn-lt"/>
            </a:endParaRPr>
          </a:p>
          <a:p>
            <a:r>
              <a:rPr lang="en-US" sz="1800">
                <a:ea typeface="+mn-lt"/>
                <a:cs typeface="+mn-lt"/>
              </a:rPr>
              <a:t>Practice using tissues and your elbow to cover your face. </a:t>
            </a:r>
          </a:p>
          <a:p>
            <a:r>
              <a:rPr lang="en-US" sz="1800">
                <a:ea typeface="+mn-lt"/>
                <a:cs typeface="+mn-lt"/>
              </a:rPr>
              <a:t>Practice blowing your nose independently</a:t>
            </a:r>
          </a:p>
          <a:p>
            <a:pPr marL="0" indent="0">
              <a:buNone/>
            </a:pPr>
            <a:r>
              <a:rPr lang="en-US" sz="2200" b="1">
                <a:ea typeface="+mn-lt"/>
                <a:cs typeface="+mn-lt"/>
              </a:rPr>
              <a:t>Personal Space:</a:t>
            </a:r>
            <a:endParaRPr lang="en-US" sz="2200">
              <a:ea typeface="+mn-lt"/>
              <a:cs typeface="+mn-lt"/>
            </a:endParaRPr>
          </a:p>
          <a:p>
            <a:r>
              <a:rPr lang="en-US" sz="1800">
                <a:ea typeface="+mn-lt"/>
                <a:cs typeface="+mn-lt"/>
              </a:rPr>
              <a:t>Practice leaving a distance between people</a:t>
            </a:r>
          </a:p>
          <a:p>
            <a:pPr marL="0" indent="0">
              <a:buNone/>
            </a:pPr>
            <a:endParaRPr lang="en-US" sz="1500">
              <a:cs typeface="Calibri"/>
            </a:endParaRPr>
          </a:p>
        </p:txBody>
      </p:sp>
      <p:sp>
        <p:nvSpPr>
          <p:cNvPr id="19" name="Oval 18">
            <a:extLst>
              <a:ext uri="{FF2B5EF4-FFF2-40B4-BE49-F238E27FC236}">
                <a16:creationId xmlns:a16="http://schemas.microsoft.com/office/drawing/2014/main" id="{C924DBCE-E731-4B22-8181-A39C1D862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CBF9756-6AC8-4C65-84DF-56FBFFA1D8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10" name="Picture 4" descr="A picture containing person, woman, young, man&#10;&#10;Description generated with very high confidence">
            <a:extLst>
              <a:ext uri="{FF2B5EF4-FFF2-40B4-BE49-F238E27FC236}">
                <a16:creationId xmlns:a16="http://schemas.microsoft.com/office/drawing/2014/main" id="{81C2703B-B56A-49E9-86F3-6CC188A7216D}"/>
              </a:ext>
            </a:extLst>
          </p:cNvPr>
          <p:cNvPicPr>
            <a:picLocks noChangeAspect="1"/>
          </p:cNvPicPr>
          <p:nvPr/>
        </p:nvPicPr>
        <p:blipFill rotWithShape="1">
          <a:blip r:embed="rId3"/>
          <a:srcRect l="31256" r="2440" b="1"/>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3" name="Freeform: Shape 22">
            <a:extLst>
              <a:ext uri="{FF2B5EF4-FFF2-40B4-BE49-F238E27FC236}">
                <a16:creationId xmlns:a16="http://schemas.microsoft.com/office/drawing/2014/main" id="{2D385988-EAAF-4C27-AF8A-2BFBECAF3D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5" name="Straight Connector 24">
            <a:extLst>
              <a:ext uri="{FF2B5EF4-FFF2-40B4-BE49-F238E27FC236}">
                <a16:creationId xmlns:a16="http://schemas.microsoft.com/office/drawing/2014/main" id="{43621FD4-D14D-45D5-9A57-9A2DE5EA59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B621D332-7329-4994-8836-C429A51B7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2D20F754-35A9-4508-BE3C-C59996D143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97817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D93A1B-5346-4D7B-A169-213868DB1E95}"/>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Places we learn and play</a:t>
            </a:r>
          </a:p>
        </p:txBody>
      </p:sp>
      <p:pic>
        <p:nvPicPr>
          <p:cNvPr id="7" name="Picture 7" descr="A room with a book shelf filled with books&#10;&#10;Description generated with very high confidence">
            <a:extLst>
              <a:ext uri="{FF2B5EF4-FFF2-40B4-BE49-F238E27FC236}">
                <a16:creationId xmlns:a16="http://schemas.microsoft.com/office/drawing/2014/main" id="{26CF4E3A-628D-408B-8C2F-00A4F7376270}"/>
              </a:ext>
            </a:extLst>
          </p:cNvPr>
          <p:cNvPicPr>
            <a:picLocks noChangeAspect="1"/>
          </p:cNvPicPr>
          <p:nvPr/>
        </p:nvPicPr>
        <p:blipFill rotWithShape="1">
          <a:blip r:embed="rId2"/>
          <a:srcRect l="17274" r="5575" b="3"/>
          <a:stretch/>
        </p:blipFill>
        <p:spPr>
          <a:xfrm>
            <a:off x="317635" y="321733"/>
            <a:ext cx="4151681" cy="3026834"/>
          </a:xfrm>
          <a:prstGeom prst="rect">
            <a:avLst/>
          </a:prstGeom>
        </p:spPr>
      </p:pic>
      <p:pic>
        <p:nvPicPr>
          <p:cNvPr id="6" name="Picture 6" descr="A group of people standing in front of a playground&#10;&#10;Description generated with high confidence">
            <a:extLst>
              <a:ext uri="{FF2B5EF4-FFF2-40B4-BE49-F238E27FC236}">
                <a16:creationId xmlns:a16="http://schemas.microsoft.com/office/drawing/2014/main" id="{1DEBFB7B-9344-4480-8960-6B919F07D5A3}"/>
              </a:ext>
            </a:extLst>
          </p:cNvPr>
          <p:cNvPicPr>
            <a:picLocks noGrp="1" noChangeAspect="1"/>
          </p:cNvPicPr>
          <p:nvPr>
            <p:ph sz="half" idx="2"/>
          </p:nvPr>
        </p:nvPicPr>
        <p:blipFill rotWithShape="1">
          <a:blip r:embed="rId3"/>
          <a:srcRect l="18322" r="14987" b="-2"/>
          <a:stretch/>
        </p:blipFill>
        <p:spPr>
          <a:xfrm>
            <a:off x="4638955" y="321733"/>
            <a:ext cx="3539976" cy="2985818"/>
          </a:xfrm>
          <a:prstGeom prst="rect">
            <a:avLst/>
          </a:prstGeom>
        </p:spPr>
      </p:pic>
      <p:pic>
        <p:nvPicPr>
          <p:cNvPr id="5" name="Picture 5" descr="A sign on the side of a dirt road&#10;&#10;Description generated with very high confidence">
            <a:extLst>
              <a:ext uri="{FF2B5EF4-FFF2-40B4-BE49-F238E27FC236}">
                <a16:creationId xmlns:a16="http://schemas.microsoft.com/office/drawing/2014/main" id="{C4A05827-BCC6-4C62-922C-C40B2EFDB875}"/>
              </a:ext>
            </a:extLst>
          </p:cNvPr>
          <p:cNvPicPr>
            <a:picLocks noGrp="1" noChangeAspect="1"/>
          </p:cNvPicPr>
          <p:nvPr>
            <p:ph sz="half" idx="1"/>
          </p:nvPr>
        </p:nvPicPr>
        <p:blipFill rotWithShape="1">
          <a:blip r:embed="rId4"/>
          <a:srcRect l="15687" r="17705" b="-2"/>
          <a:stretch/>
        </p:blipFill>
        <p:spPr>
          <a:xfrm>
            <a:off x="8348570" y="321734"/>
            <a:ext cx="3535590" cy="2985818"/>
          </a:xfrm>
          <a:prstGeom prst="rect">
            <a:avLst/>
          </a:prstGeom>
        </p:spPr>
      </p:pic>
      <p:cxnSp>
        <p:nvCxnSpPr>
          <p:cNvPr id="15" name="Straight Connector 14">
            <a:extLst>
              <a:ext uri="{FF2B5EF4-FFF2-40B4-BE49-F238E27FC236}">
                <a16:creationId xmlns:a16="http://schemas.microsoft.com/office/drawing/2014/main"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8" descr="A kitchen with a blue background&#10;&#10;Description generated with high confidence">
            <a:extLst>
              <a:ext uri="{FF2B5EF4-FFF2-40B4-BE49-F238E27FC236}">
                <a16:creationId xmlns:a16="http://schemas.microsoft.com/office/drawing/2014/main" id="{3350B955-FA96-4D7B-BA69-989DD5AC02E5}"/>
              </a:ext>
            </a:extLst>
          </p:cNvPr>
          <p:cNvPicPr>
            <a:picLocks noChangeAspect="1"/>
          </p:cNvPicPr>
          <p:nvPr/>
        </p:nvPicPr>
        <p:blipFill rotWithShape="1">
          <a:blip r:embed="rId5"/>
          <a:srcRect l="6393" r="16292" b="3"/>
          <a:stretch/>
        </p:blipFill>
        <p:spPr>
          <a:xfrm>
            <a:off x="317635" y="3509433"/>
            <a:ext cx="4160452" cy="3026833"/>
          </a:xfrm>
          <a:prstGeom prst="rect">
            <a:avLst/>
          </a:prstGeom>
        </p:spPr>
      </p:pic>
    </p:spTree>
    <p:extLst>
      <p:ext uri="{BB962C8B-B14F-4D97-AF65-F5344CB8AC3E}">
        <p14:creationId xmlns:p14="http://schemas.microsoft.com/office/powerpoint/2010/main" val="591512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3">
            <a:extLst>
              <a:ext uri="{FF2B5EF4-FFF2-40B4-BE49-F238E27FC236}">
                <a16:creationId xmlns:a16="http://schemas.microsoft.com/office/drawing/2014/main" id="{38468727-63BE-4191-B4A6-C30C82C0E9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622F48-2CEF-4FD8-97CF-4ACE461C92B6}"/>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latin typeface="+mj-lt"/>
                <a:ea typeface="+mj-ea"/>
                <a:cs typeface="+mj-cs"/>
              </a:rPr>
              <a:t>Music </a:t>
            </a:r>
            <a:r>
              <a:rPr lang="en-US" sz="2800"/>
              <a:t> </a:t>
            </a:r>
            <a:br>
              <a:rPr lang="en-US" sz="2800"/>
            </a:br>
            <a:r>
              <a:rPr lang="en-US" sz="2800" kern="1200">
                <a:latin typeface="+mj-lt"/>
                <a:ea typeface="+mj-ea"/>
                <a:cs typeface="+mj-cs"/>
              </a:rPr>
              <a:t>Ms. McFadden</a:t>
            </a:r>
          </a:p>
        </p:txBody>
      </p:sp>
      <p:sp>
        <p:nvSpPr>
          <p:cNvPr id="32" name="Rectangle 35">
            <a:extLst>
              <a:ext uri="{FF2B5EF4-FFF2-40B4-BE49-F238E27FC236}">
                <a16:creationId xmlns:a16="http://schemas.microsoft.com/office/drawing/2014/main" id="{9D355BB6-1BB8-4828-B246-CFB31742D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7">
            <a:extLst>
              <a:ext uri="{FF2B5EF4-FFF2-40B4-BE49-F238E27FC236}">
                <a16:creationId xmlns:a16="http://schemas.microsoft.com/office/drawing/2014/main" id="{CA52A9B9-B2B3-46F0-9D53-0EFF9905BF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A group of items on a table&#10;&#10;Description generated with high confidence">
            <a:extLst>
              <a:ext uri="{FF2B5EF4-FFF2-40B4-BE49-F238E27FC236}">
                <a16:creationId xmlns:a16="http://schemas.microsoft.com/office/drawing/2014/main" id="{19225D4D-2610-4068-AD84-F9E13DE94FF5}"/>
              </a:ext>
            </a:extLst>
          </p:cNvPr>
          <p:cNvPicPr>
            <a:picLocks noGrp="1" noChangeAspect="1"/>
          </p:cNvPicPr>
          <p:nvPr>
            <p:ph sz="half" idx="2"/>
          </p:nvPr>
        </p:nvPicPr>
        <p:blipFill rotWithShape="1">
          <a:blip r:embed="rId2"/>
          <a:srcRect t="28158" r="-1" b="22966"/>
          <a:stretch/>
        </p:blipFill>
        <p:spPr>
          <a:xfrm>
            <a:off x="20" y="2959630"/>
            <a:ext cx="6400781" cy="3898370"/>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4EC1FA53-C2A2-4288-ABF9-FE462C0FC06B}"/>
              </a:ext>
            </a:extLst>
          </p:cNvPr>
          <p:cNvPicPr>
            <a:picLocks noChangeAspect="1"/>
          </p:cNvPicPr>
          <p:nvPr/>
        </p:nvPicPr>
        <p:blipFill rotWithShape="1">
          <a:blip r:embed="rId3"/>
          <a:srcRect t="12806" r="-2" b="1172"/>
          <a:stretch/>
        </p:blipFill>
        <p:spPr>
          <a:xfrm>
            <a:off x="6591299" y="1"/>
            <a:ext cx="5600701" cy="6857999"/>
          </a:xfrm>
          <a:prstGeom prst="rect">
            <a:avLst/>
          </a:prstGeom>
        </p:spPr>
      </p:pic>
    </p:spTree>
    <p:extLst>
      <p:ext uri="{BB962C8B-B14F-4D97-AF65-F5344CB8AC3E}">
        <p14:creationId xmlns:p14="http://schemas.microsoft.com/office/powerpoint/2010/main" val="3871813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0B28-91B4-4BDA-897E-6EC4CAA08C13}"/>
              </a:ext>
            </a:extLst>
          </p:cNvPr>
          <p:cNvSpPr>
            <a:spLocks noGrp="1"/>
          </p:cNvSpPr>
          <p:nvPr>
            <p:ph type="title"/>
          </p:nvPr>
        </p:nvSpPr>
        <p:spPr>
          <a:xfrm>
            <a:off x="6634134" y="749308"/>
            <a:ext cx="5006336" cy="1325563"/>
          </a:xfrm>
        </p:spPr>
        <p:txBody>
          <a:bodyPr vert="horz" lIns="91440" tIns="45720" rIns="91440" bIns="45720" rtlCol="0" anchor="ctr">
            <a:normAutofit/>
          </a:bodyPr>
          <a:lstStyle/>
          <a:p>
            <a:r>
              <a:rPr lang="en-US"/>
              <a:t>Home and School</a:t>
            </a:r>
          </a:p>
        </p:txBody>
      </p:sp>
      <p:sp>
        <p:nvSpPr>
          <p:cNvPr id="22" name="Freeform: Shape 21">
            <a:extLst>
              <a:ext uri="{FF2B5EF4-FFF2-40B4-BE49-F238E27FC236}">
                <a16:creationId xmlns:a16="http://schemas.microsoft.com/office/drawing/2014/main"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descr="A close up of a logo&#10;&#10;Description generated with very high confidence">
            <a:extLst>
              <a:ext uri="{FF2B5EF4-FFF2-40B4-BE49-F238E27FC236}">
                <a16:creationId xmlns:a16="http://schemas.microsoft.com/office/drawing/2014/main" id="{0BF5DBCD-DB87-4220-A074-B8B6217DE23A}"/>
              </a:ext>
            </a:extLst>
          </p:cNvPr>
          <p:cNvPicPr>
            <a:picLocks noGrp="1" noChangeAspect="1"/>
          </p:cNvPicPr>
          <p:nvPr>
            <p:ph sz="half" idx="2"/>
          </p:nvPr>
        </p:nvPicPr>
        <p:blipFill rotWithShape="1">
          <a:blip r:embed="rId2"/>
          <a:srcRect t="10106" r="2" b="679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Content Placeholder 2">
            <a:extLst>
              <a:ext uri="{FF2B5EF4-FFF2-40B4-BE49-F238E27FC236}">
                <a16:creationId xmlns:a16="http://schemas.microsoft.com/office/drawing/2014/main" id="{E1C845DC-4766-42E4-AEF3-618FCDA8CD03}"/>
              </a:ext>
            </a:extLst>
          </p:cNvPr>
          <p:cNvSpPr>
            <a:spLocks noGrp="1"/>
          </p:cNvSpPr>
          <p:nvPr>
            <p:ph sz="half" idx="1"/>
          </p:nvPr>
        </p:nvSpPr>
        <p:spPr>
          <a:xfrm>
            <a:off x="6092239" y="1592398"/>
            <a:ext cx="5866713" cy="5036362"/>
          </a:xfrm>
        </p:spPr>
        <p:txBody>
          <a:bodyPr vert="horz" lIns="91440" tIns="45720" rIns="91440" bIns="45720" rtlCol="0" anchor="t">
            <a:noAutofit/>
          </a:bodyPr>
          <a:lstStyle/>
          <a:p>
            <a:pPr marL="0"/>
            <a:endParaRPr lang="en-US" sz="1800"/>
          </a:p>
          <a:p>
            <a:pPr marL="0" indent="0" algn="ctr">
              <a:buNone/>
            </a:pPr>
            <a:r>
              <a:rPr lang="en-US" sz="3300"/>
              <a:t>Teachers, Students and Families work as a team </a:t>
            </a:r>
            <a:endParaRPr lang="en-US" sz="3300">
              <a:cs typeface="Calibri"/>
            </a:endParaRPr>
          </a:p>
          <a:p>
            <a:r>
              <a:rPr lang="en-US" sz="2500"/>
              <a:t>Read newsletters, school website, Freshgrade</a:t>
            </a:r>
            <a:endParaRPr lang="en-US" sz="2500">
              <a:cs typeface="Calibri"/>
            </a:endParaRPr>
          </a:p>
          <a:p>
            <a:r>
              <a:rPr lang="en-US" sz="2500"/>
              <a:t>Communicate with teachers for holidays and possible concerns</a:t>
            </a:r>
            <a:endParaRPr lang="en-US" sz="2500">
              <a:cs typeface="Calibri"/>
            </a:endParaRPr>
          </a:p>
          <a:p>
            <a:r>
              <a:rPr lang="en-US" sz="2500"/>
              <a:t>Supporting students with learning at home:</a:t>
            </a:r>
            <a:endParaRPr lang="en-US" sz="2500">
              <a:cs typeface="Calibri"/>
            </a:endParaRPr>
          </a:p>
          <a:p>
            <a:pPr lvl="1"/>
            <a:r>
              <a:rPr lang="en-US" sz="2500"/>
              <a:t>Celebrate effort in work brought home</a:t>
            </a:r>
            <a:endParaRPr lang="en-US" sz="2500">
              <a:cs typeface="Calibri"/>
            </a:endParaRPr>
          </a:p>
          <a:p>
            <a:pPr lvl="1"/>
            <a:r>
              <a:rPr lang="en-US" sz="2500"/>
              <a:t>Ask questions about school activities</a:t>
            </a:r>
            <a:endParaRPr lang="en-US" sz="2500">
              <a:cs typeface="Calibri"/>
            </a:endParaRPr>
          </a:p>
          <a:p>
            <a:pPr lvl="1"/>
            <a:r>
              <a:rPr lang="en-US" sz="2500"/>
              <a:t>Reading together daily.</a:t>
            </a:r>
            <a:endParaRPr lang="en-US" sz="2500">
              <a:cs typeface="Calibri"/>
            </a:endParaRPr>
          </a:p>
          <a:p>
            <a:endParaRPr lang="en-US" sz="1800"/>
          </a:p>
        </p:txBody>
      </p:sp>
    </p:spTree>
    <p:extLst>
      <p:ext uri="{BB962C8B-B14F-4D97-AF65-F5344CB8AC3E}">
        <p14:creationId xmlns:p14="http://schemas.microsoft.com/office/powerpoint/2010/main" val="11862536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0B8DCBA-FEED-46EF-A140-35B904015B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5" name="Rectangle 24">
              <a:extLst>
                <a:ext uri="{FF2B5EF4-FFF2-40B4-BE49-F238E27FC236}">
                  <a16:creationId xmlns:a16="http://schemas.microsoft.com/office/drawing/2014/main"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63C019-1EB2-45D1-9762-8E5467210092}"/>
              </a:ext>
            </a:extLst>
          </p:cNvPr>
          <p:cNvSpPr>
            <a:spLocks noGrp="1"/>
          </p:cNvSpPr>
          <p:nvPr>
            <p:ph type="title"/>
          </p:nvPr>
        </p:nvSpPr>
        <p:spPr>
          <a:xfrm>
            <a:off x="838915" y="873940"/>
            <a:ext cx="5258111" cy="1035781"/>
          </a:xfrm>
        </p:spPr>
        <p:txBody>
          <a:bodyPr vert="horz" lIns="91440" tIns="45720" rIns="91440" bIns="45720" rtlCol="0" anchor="ctr">
            <a:normAutofit/>
          </a:bodyPr>
          <a:lstStyle/>
          <a:p>
            <a:r>
              <a:rPr lang="en-US" b="1">
                <a:latin typeface="Biome"/>
              </a:rPr>
              <a:t>Health Resources</a:t>
            </a:r>
          </a:p>
        </p:txBody>
      </p:sp>
      <p:sp>
        <p:nvSpPr>
          <p:cNvPr id="3" name="Content Placeholder 2">
            <a:extLst>
              <a:ext uri="{FF2B5EF4-FFF2-40B4-BE49-F238E27FC236}">
                <a16:creationId xmlns:a16="http://schemas.microsoft.com/office/drawing/2014/main" id="{C120B7B0-BD57-488A-B2B5-FE0AB8333CAE}"/>
              </a:ext>
            </a:extLst>
          </p:cNvPr>
          <p:cNvSpPr>
            <a:spLocks noGrp="1"/>
          </p:cNvSpPr>
          <p:nvPr>
            <p:ph sz="half" idx="1"/>
          </p:nvPr>
        </p:nvSpPr>
        <p:spPr>
          <a:xfrm>
            <a:off x="362641" y="2149408"/>
            <a:ext cx="7323122" cy="4268525"/>
          </a:xfrm>
        </p:spPr>
        <p:txBody>
          <a:bodyPr vert="horz" lIns="91440" tIns="45720" rIns="91440" bIns="45720" rtlCol="0" anchor="ctr">
            <a:normAutofit lnSpcReduction="10000"/>
          </a:bodyPr>
          <a:lstStyle/>
          <a:p>
            <a:r>
              <a:rPr lang="en-US" sz="2400">
                <a:latin typeface="Biome"/>
              </a:rPr>
              <a:t>Fraser Health Public Health: </a:t>
            </a:r>
            <a:r>
              <a:rPr lang="en-US" sz="2400">
                <a:latin typeface="Biome"/>
                <a:hlinkClick r:id="rId2"/>
              </a:rPr>
              <a:t>www.fraserhealth.ca/service-directory/services/public-health-services/public-health-unit#.XsgIqmhKjRY</a:t>
            </a:r>
            <a:endParaRPr lang="en-US" sz="2400">
              <a:latin typeface="Biome"/>
            </a:endParaRPr>
          </a:p>
          <a:p>
            <a:r>
              <a:rPr lang="en-US" sz="2400">
                <a:latin typeface="Biome"/>
              </a:rPr>
              <a:t>Child Development Centre: </a:t>
            </a:r>
            <a:r>
              <a:rPr lang="en-US" sz="2400">
                <a:latin typeface="Biome"/>
                <a:hlinkClick r:id="rId3"/>
              </a:rPr>
              <a:t>the-centre.org/</a:t>
            </a:r>
            <a:endParaRPr lang="en-US" sz="2400">
              <a:latin typeface="Biome"/>
            </a:endParaRPr>
          </a:p>
          <a:p>
            <a:r>
              <a:rPr lang="en-US" sz="2400">
                <a:latin typeface="Biome"/>
              </a:rPr>
              <a:t>Visit your family doctor for a physical</a:t>
            </a:r>
            <a:endParaRPr lang="en-US" sz="2400">
              <a:latin typeface="Biome"/>
              <a:cs typeface="Calibri"/>
            </a:endParaRPr>
          </a:p>
          <a:p>
            <a:pPr marL="0" indent="0">
              <a:buNone/>
            </a:pPr>
            <a:r>
              <a:rPr lang="en-US" sz="2400">
                <a:latin typeface="Biome"/>
              </a:rPr>
              <a:t>    and developmental check up</a:t>
            </a:r>
            <a:endParaRPr lang="en-US" sz="2400">
              <a:latin typeface="Biome"/>
              <a:cs typeface="Calibri"/>
            </a:endParaRPr>
          </a:p>
          <a:p>
            <a:r>
              <a:rPr lang="en-US" sz="2400">
                <a:latin typeface="Biome"/>
              </a:rPr>
              <a:t>Eye doctor – Eye exams are free for children</a:t>
            </a:r>
          </a:p>
          <a:p>
            <a:r>
              <a:rPr lang="en-CA" sz="2400">
                <a:latin typeface="Biome"/>
                <a:cs typeface="Calibri"/>
                <a:hlinkClick r:id="rId4"/>
              </a:rPr>
              <a:t>Options-First Steps</a:t>
            </a:r>
            <a:r>
              <a:rPr lang="en-US" sz="2400">
                <a:latin typeface="Biome"/>
                <a:cs typeface="Calibri"/>
              </a:rPr>
              <a:t>: support for refugee families, translation and supports for families.</a:t>
            </a:r>
            <a:endParaRPr lang="en-US" sz="2400">
              <a:latin typeface="Biome"/>
            </a:endParaRPr>
          </a:p>
        </p:txBody>
      </p:sp>
      <p:cxnSp>
        <p:nvCxnSpPr>
          <p:cNvPr id="31" name="Straight Connector 30">
            <a:extLst>
              <a:ext uri="{FF2B5EF4-FFF2-40B4-BE49-F238E27FC236}">
                <a16:creationId xmlns:a16="http://schemas.microsoft.com/office/drawing/2014/main"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7" descr="A close up of an umbrella&#10;&#10;Description generated with high confidence">
            <a:extLst>
              <a:ext uri="{FF2B5EF4-FFF2-40B4-BE49-F238E27FC236}">
                <a16:creationId xmlns:a16="http://schemas.microsoft.com/office/drawing/2014/main" id="{95BFCCCF-26D1-4714-AE51-373D1C2584D5}"/>
              </a:ext>
            </a:extLst>
          </p:cNvPr>
          <p:cNvPicPr>
            <a:picLocks noChangeAspect="1"/>
          </p:cNvPicPr>
          <p:nvPr/>
        </p:nvPicPr>
        <p:blipFill>
          <a:blip r:embed="rId5"/>
          <a:stretch>
            <a:fillRect/>
          </a:stretch>
        </p:blipFill>
        <p:spPr>
          <a:xfrm>
            <a:off x="9683157" y="972403"/>
            <a:ext cx="2219894" cy="2900150"/>
          </a:xfrm>
          <a:prstGeom prst="rect">
            <a:avLst/>
          </a:prstGeom>
        </p:spPr>
      </p:pic>
      <p:pic>
        <p:nvPicPr>
          <p:cNvPr id="8" name="Picture 8" descr="A close up of a logo&#10;&#10;Description generated with high confidence">
            <a:extLst>
              <a:ext uri="{FF2B5EF4-FFF2-40B4-BE49-F238E27FC236}">
                <a16:creationId xmlns:a16="http://schemas.microsoft.com/office/drawing/2014/main" id="{C8090D0C-F386-4FE4-B34F-D0A94D8EFEC8}"/>
              </a:ext>
            </a:extLst>
          </p:cNvPr>
          <p:cNvPicPr>
            <a:picLocks noChangeAspect="1"/>
          </p:cNvPicPr>
          <p:nvPr/>
        </p:nvPicPr>
        <p:blipFill rotWithShape="1">
          <a:blip r:embed="rId6"/>
          <a:srcRect l="17012" t="5625" r="23237" b="6875"/>
          <a:stretch/>
        </p:blipFill>
        <p:spPr>
          <a:xfrm>
            <a:off x="6987654" y="441762"/>
            <a:ext cx="2310108" cy="2248468"/>
          </a:xfrm>
          <a:prstGeom prst="rect">
            <a:avLst/>
          </a:prstGeom>
          <a:ln>
            <a:noFill/>
          </a:ln>
          <a:effectLst>
            <a:outerShdw blurRad="190500" algn="tl" rotWithShape="0">
              <a:srgbClr val="000000">
                <a:alpha val="70000"/>
              </a:srgbClr>
            </a:outerShdw>
          </a:effectLst>
        </p:spPr>
      </p:pic>
      <p:pic>
        <p:nvPicPr>
          <p:cNvPr id="11" name="Picture 17" descr="A person standing in front of a mirror posing for the camera&#10;&#10;Description generated with very high confidence">
            <a:extLst>
              <a:ext uri="{FF2B5EF4-FFF2-40B4-BE49-F238E27FC236}">
                <a16:creationId xmlns:a16="http://schemas.microsoft.com/office/drawing/2014/main" id="{C379D989-C897-42BB-A414-5EF9C86278CF}"/>
              </a:ext>
            </a:extLst>
          </p:cNvPr>
          <p:cNvPicPr>
            <a:picLocks noChangeAspect="1"/>
          </p:cNvPicPr>
          <p:nvPr/>
        </p:nvPicPr>
        <p:blipFill>
          <a:blip r:embed="rId7"/>
          <a:stretch>
            <a:fillRect/>
          </a:stretch>
        </p:blipFill>
        <p:spPr>
          <a:xfrm>
            <a:off x="8229472" y="4017714"/>
            <a:ext cx="3357349" cy="2239237"/>
          </a:xfrm>
          <a:prstGeom prst="rect">
            <a:avLst/>
          </a:prstGeom>
        </p:spPr>
      </p:pic>
    </p:spTree>
    <p:extLst>
      <p:ext uri="{BB962C8B-B14F-4D97-AF65-F5344CB8AC3E}">
        <p14:creationId xmlns:p14="http://schemas.microsoft.com/office/powerpoint/2010/main" val="4087892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able, sitting, small, colorful&#10;&#10;Description generated with very high confidence">
            <a:extLst>
              <a:ext uri="{FF2B5EF4-FFF2-40B4-BE49-F238E27FC236}">
                <a16:creationId xmlns:a16="http://schemas.microsoft.com/office/drawing/2014/main" id="{71BC2B76-0D21-41C5-AC52-AABB05045885}"/>
              </a:ext>
            </a:extLst>
          </p:cNvPr>
          <p:cNvPicPr>
            <a:picLocks noGrp="1" noChangeAspect="1"/>
          </p:cNvPicPr>
          <p:nvPr>
            <p:ph sz="half" idx="1"/>
          </p:nvPr>
        </p:nvPicPr>
        <p:blipFill rotWithShape="1">
          <a:blip r:embed="rId2"/>
          <a:srcRect l="22540" t="9091" r="759"/>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563CE1-F135-48C7-9E81-797C852C69C9}"/>
              </a:ext>
            </a:extLst>
          </p:cNvPr>
          <p:cNvSpPr>
            <a:spLocks noGrp="1"/>
          </p:cNvSpPr>
          <p:nvPr>
            <p:ph type="title"/>
          </p:nvPr>
        </p:nvSpPr>
        <p:spPr>
          <a:xfrm>
            <a:off x="428603" y="-276448"/>
            <a:ext cx="5206558" cy="1196598"/>
          </a:xfrm>
        </p:spPr>
        <p:txBody>
          <a:bodyPr vert="horz" lIns="91440" tIns="45720" rIns="91440" bIns="45720" rtlCol="0" anchor="b">
            <a:normAutofit/>
          </a:bodyPr>
          <a:lstStyle/>
          <a:p>
            <a:r>
              <a:rPr lang="en-US" sz="3800"/>
              <a:t>Educational Resources</a:t>
            </a:r>
          </a:p>
        </p:txBody>
      </p:sp>
      <p:sp>
        <p:nvSpPr>
          <p:cNvPr id="26" name="Rectangle 25">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922B2E58-4187-479B-B417-53D2AB260DFC}"/>
              </a:ext>
            </a:extLst>
          </p:cNvPr>
          <p:cNvSpPr>
            <a:spLocks noGrp="1"/>
          </p:cNvSpPr>
          <p:nvPr>
            <p:ph sz="half" idx="2"/>
          </p:nvPr>
        </p:nvSpPr>
        <p:spPr>
          <a:xfrm>
            <a:off x="227321" y="1323450"/>
            <a:ext cx="6256868" cy="5421371"/>
          </a:xfrm>
        </p:spPr>
        <p:txBody>
          <a:bodyPr vert="horz" lIns="91440" tIns="45720" rIns="91440" bIns="45720" rtlCol="0" anchor="t">
            <a:normAutofit lnSpcReduction="10000"/>
          </a:bodyPr>
          <a:lstStyle/>
          <a:p>
            <a:r>
              <a:rPr lang="en-US" sz="2500"/>
              <a:t>School Website:</a:t>
            </a:r>
            <a:endParaRPr lang="en-US"/>
          </a:p>
          <a:p>
            <a:pPr marL="0" indent="0">
              <a:buNone/>
            </a:pPr>
            <a:r>
              <a:rPr lang="en-US" sz="2500"/>
              <a:t> </a:t>
            </a:r>
            <a:r>
              <a:rPr lang="en-US" sz="2500">
                <a:hlinkClick r:id="rId3"/>
              </a:rPr>
              <a:t>www.surreyschools.ca/schools/woodlandpark/Pages/default.aspx</a:t>
            </a:r>
            <a:r>
              <a:rPr lang="en-US" sz="2500"/>
              <a:t> </a:t>
            </a:r>
            <a:endParaRPr lang="en-US">
              <a:cs typeface="Calibri" panose="020F0502020204030204"/>
            </a:endParaRPr>
          </a:p>
          <a:p>
            <a:r>
              <a:rPr lang="en-US" sz="2500"/>
              <a:t>Welcome Centre:</a:t>
            </a:r>
            <a:endParaRPr lang="en-US" sz="2500">
              <a:cs typeface="Calibri"/>
            </a:endParaRPr>
          </a:p>
          <a:p>
            <a:pPr marL="0" indent="0">
              <a:buNone/>
            </a:pPr>
            <a:r>
              <a:rPr lang="en-US" sz="2500">
                <a:ea typeface="+mn-lt"/>
                <a:cs typeface="+mn-lt"/>
                <a:hlinkClick r:id="rId4"/>
              </a:rPr>
              <a:t>https://www.surreyschools.ca/welcomecentre/Pages/default.aspx</a:t>
            </a:r>
            <a:endParaRPr lang="en-US">
              <a:ea typeface="+mn-lt"/>
              <a:cs typeface="+mn-lt"/>
              <a:hlinkClick r:id="rId4"/>
            </a:endParaRPr>
          </a:p>
          <a:p>
            <a:r>
              <a:rPr lang="en-US" sz="2500"/>
              <a:t>Online Surrey District Resources:</a:t>
            </a:r>
            <a:endParaRPr lang="en-US" sz="2500">
              <a:cs typeface="Calibri"/>
            </a:endParaRPr>
          </a:p>
          <a:p>
            <a:pPr marL="0" indent="0">
              <a:buNone/>
            </a:pPr>
            <a:r>
              <a:rPr lang="en-US" sz="2500">
                <a:hlinkClick r:id="rId5"/>
              </a:rPr>
              <a:t>https://surreyschoolsone.ca/</a:t>
            </a:r>
            <a:r>
              <a:rPr lang="en-US" sz="2500"/>
              <a:t> </a:t>
            </a:r>
            <a:endParaRPr lang="en-US" sz="2500">
              <a:cs typeface="Calibri"/>
            </a:endParaRPr>
          </a:p>
          <a:p>
            <a:r>
              <a:rPr lang="en-US" sz="2500"/>
              <a:t>BC Curriculum:</a:t>
            </a:r>
            <a:r>
              <a:rPr lang="en-US" sz="2500">
                <a:hlinkClick r:id="rId6"/>
              </a:rPr>
              <a:t>curriculum.gov.bc.ca/</a:t>
            </a:r>
            <a:r>
              <a:rPr lang="en-US" sz="2500"/>
              <a:t> </a:t>
            </a:r>
            <a:endParaRPr lang="en-US" sz="2500">
              <a:cs typeface="Calibri"/>
            </a:endParaRPr>
          </a:p>
          <a:p>
            <a:r>
              <a:rPr lang="en-US" sz="2500"/>
              <a:t>Learning Videos: YouTube Channels:</a:t>
            </a:r>
          </a:p>
          <a:p>
            <a:pPr marL="0" indent="0">
              <a:buNone/>
            </a:pPr>
            <a:r>
              <a:rPr lang="en-US" sz="2500">
                <a:hlinkClick r:id="rId7"/>
              </a:rPr>
              <a:t>Art for Kids Hub,</a:t>
            </a:r>
            <a:r>
              <a:rPr lang="en-US" sz="2500"/>
              <a:t> </a:t>
            </a:r>
            <a:r>
              <a:rPr lang="en-US" sz="2500">
                <a:hlinkClick r:id="rId8"/>
              </a:rPr>
              <a:t>Cosmic Kids Yoga</a:t>
            </a:r>
            <a:r>
              <a:rPr lang="en-US" sz="2500"/>
              <a:t>,</a:t>
            </a:r>
            <a:endParaRPr lang="en-US" sz="2500">
              <a:cs typeface="Calibri"/>
            </a:endParaRPr>
          </a:p>
          <a:p>
            <a:pPr marL="0" indent="0">
              <a:buNone/>
            </a:pPr>
            <a:r>
              <a:rPr lang="en-US" sz="2500">
                <a:hlinkClick r:id="rId9"/>
              </a:rPr>
              <a:t>Have Fun Teaching</a:t>
            </a:r>
            <a:r>
              <a:rPr lang="en-US" sz="2500"/>
              <a:t>   </a:t>
            </a:r>
            <a:endParaRPr lang="en-US" sz="2500">
              <a:cs typeface="Calibri"/>
            </a:endParaRPr>
          </a:p>
          <a:p>
            <a:r>
              <a:rPr lang="en-US" sz="2500"/>
              <a:t>Public Library: </a:t>
            </a:r>
            <a:r>
              <a:rPr lang="en-US" sz="2500">
                <a:hlinkClick r:id="rId10"/>
              </a:rPr>
              <a:t>www.surreylibraries.ca/</a:t>
            </a:r>
            <a:r>
              <a:rPr lang="en-US" sz="2500"/>
              <a:t> </a:t>
            </a:r>
            <a:endParaRPr lang="en-US" sz="2500">
              <a:cs typeface="Calibri"/>
            </a:endParaRPr>
          </a:p>
        </p:txBody>
      </p:sp>
    </p:spTree>
    <p:extLst>
      <p:ext uri="{BB962C8B-B14F-4D97-AF65-F5344CB8AC3E}">
        <p14:creationId xmlns:p14="http://schemas.microsoft.com/office/powerpoint/2010/main" val="3532362841"/>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251D4-B23A-4E84-B119-B16E462AE853}"/>
              </a:ext>
            </a:extLst>
          </p:cNvPr>
          <p:cNvSpPr>
            <a:spLocks noGrp="1"/>
          </p:cNvSpPr>
          <p:nvPr>
            <p:ph type="title"/>
          </p:nvPr>
        </p:nvSpPr>
        <p:spPr/>
        <p:txBody>
          <a:bodyPr/>
          <a:lstStyle/>
          <a:p>
            <a:r>
              <a:rPr lang="en-US" sz="5400" b="1">
                <a:latin typeface="Comic Sans MS"/>
                <a:cs typeface="Calibri Light"/>
              </a:rPr>
              <a:t>School Days</a:t>
            </a:r>
            <a:endParaRPr lang="en-US"/>
          </a:p>
        </p:txBody>
      </p:sp>
      <p:sp>
        <p:nvSpPr>
          <p:cNvPr id="3" name="Content Placeholder 2">
            <a:extLst>
              <a:ext uri="{FF2B5EF4-FFF2-40B4-BE49-F238E27FC236}">
                <a16:creationId xmlns:a16="http://schemas.microsoft.com/office/drawing/2014/main" id="{30CEBD95-892C-45FB-80B4-FD1F5CE39ED9}"/>
              </a:ext>
            </a:extLst>
          </p:cNvPr>
          <p:cNvSpPr>
            <a:spLocks noGrp="1"/>
          </p:cNvSpPr>
          <p:nvPr>
            <p:ph sz="half" idx="1"/>
          </p:nvPr>
        </p:nvSpPr>
        <p:spPr>
          <a:xfrm>
            <a:off x="838200" y="1624342"/>
            <a:ext cx="5181600" cy="4552621"/>
          </a:xfrm>
        </p:spPr>
        <p:txBody>
          <a:bodyPr vert="horz" lIns="91440" tIns="45720" rIns="91440" bIns="45720" rtlCol="0" anchor="t">
            <a:normAutofit/>
          </a:bodyPr>
          <a:lstStyle/>
          <a:p>
            <a:r>
              <a:rPr lang="en-US">
                <a:cs typeface="Calibri"/>
              </a:rPr>
              <a:t>Schools follow expectations for Health and Safety to create a safe place to learn.</a:t>
            </a:r>
          </a:p>
          <a:p>
            <a:r>
              <a:rPr lang="en-US">
                <a:cs typeface="Calibri"/>
              </a:rPr>
              <a:t>Information about September school start will be sent by email. </a:t>
            </a:r>
          </a:p>
          <a:p>
            <a:r>
              <a:rPr lang="en-US">
                <a:cs typeface="Calibri"/>
              </a:rPr>
              <a:t>Enjoy making learning fun and engaging with your child.</a:t>
            </a:r>
          </a:p>
        </p:txBody>
      </p:sp>
      <p:sp>
        <p:nvSpPr>
          <p:cNvPr id="4" name="Content Placeholder 3">
            <a:extLst>
              <a:ext uri="{FF2B5EF4-FFF2-40B4-BE49-F238E27FC236}">
                <a16:creationId xmlns:a16="http://schemas.microsoft.com/office/drawing/2014/main" id="{CCFD1C67-B640-4FE8-9329-0379221D4A9B}"/>
              </a:ext>
            </a:extLst>
          </p:cNvPr>
          <p:cNvSpPr>
            <a:spLocks noGrp="1"/>
          </p:cNvSpPr>
          <p:nvPr>
            <p:ph sz="half" idx="2"/>
          </p:nvPr>
        </p:nvSpPr>
        <p:spPr/>
        <p:txBody>
          <a:bodyPr vert="horz" lIns="91440" tIns="45720" rIns="91440" bIns="45720" rtlCol="0" anchor="t">
            <a:normAutofit/>
          </a:bodyPr>
          <a:lstStyle/>
          <a:p>
            <a:pPr marL="0" indent="0">
              <a:buNone/>
            </a:pPr>
            <a:endParaRPr lang="en-US">
              <a:cs typeface="Calibri" panose="020F0502020204030204"/>
            </a:endParaRPr>
          </a:p>
          <a:p>
            <a:endParaRPr lang="en-US">
              <a:cs typeface="Calibri" panose="020F0502020204030204"/>
            </a:endParaRPr>
          </a:p>
        </p:txBody>
      </p:sp>
      <p:pic>
        <p:nvPicPr>
          <p:cNvPr id="6" name="Picture 6" descr="A close up of a logo&#10;&#10;Description generated with high confidence">
            <a:extLst>
              <a:ext uri="{FF2B5EF4-FFF2-40B4-BE49-F238E27FC236}">
                <a16:creationId xmlns:a16="http://schemas.microsoft.com/office/drawing/2014/main" id="{3146F6B0-3D82-42E5-AF64-F953DA6672EB}"/>
              </a:ext>
            </a:extLst>
          </p:cNvPr>
          <p:cNvPicPr>
            <a:picLocks noChangeAspect="1"/>
          </p:cNvPicPr>
          <p:nvPr/>
        </p:nvPicPr>
        <p:blipFill>
          <a:blip r:embed="rId2"/>
          <a:stretch>
            <a:fillRect/>
          </a:stretch>
        </p:blipFill>
        <p:spPr>
          <a:xfrm>
            <a:off x="5902536" y="1187122"/>
            <a:ext cx="6051608" cy="4483757"/>
          </a:xfrm>
          <a:prstGeom prst="rect">
            <a:avLst/>
          </a:prstGeom>
        </p:spPr>
      </p:pic>
      <p:sp>
        <p:nvSpPr>
          <p:cNvPr id="16" name="Diagonal Stripe 15">
            <a:extLst>
              <a:ext uri="{FF2B5EF4-FFF2-40B4-BE49-F238E27FC236}">
                <a16:creationId xmlns:a16="http://schemas.microsoft.com/office/drawing/2014/main" id="{19063873-C1EE-435B-97AA-FB4847E9DB71}"/>
              </a:ext>
            </a:extLst>
          </p:cNvPr>
          <p:cNvSpPr/>
          <p:nvPr/>
        </p:nvSpPr>
        <p:spPr>
          <a:xfrm rot="5760000">
            <a:off x="-3003574" y="3081999"/>
            <a:ext cx="6254149" cy="675733"/>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96FA5EA8-2387-4A94-89D8-01991CAF6513}"/>
              </a:ext>
            </a:extLst>
          </p:cNvPr>
          <p:cNvSpPr/>
          <p:nvPr/>
        </p:nvSpPr>
        <p:spPr>
          <a:xfrm rot="21300000" flipV="1">
            <a:off x="127572" y="-269024"/>
            <a:ext cx="8626413" cy="704493"/>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02375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C5CD-E8DE-44D6-B9D3-20B2717ACA5A}"/>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dirty="0"/>
              <a:t>Thank you!</a:t>
            </a:r>
            <a:br>
              <a:rPr lang="en-US" sz="6000" dirty="0"/>
            </a:br>
            <a:endParaRPr lang="en-US" sz="3400" dirty="0"/>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A picture containing water, woman, ocean, beach&#10;&#10;Description generated with very high confidence">
            <a:extLst>
              <a:ext uri="{FF2B5EF4-FFF2-40B4-BE49-F238E27FC236}">
                <a16:creationId xmlns:a16="http://schemas.microsoft.com/office/drawing/2014/main" id="{1036C754-DF99-4680-AF04-25AC1DE20BBE}"/>
              </a:ext>
            </a:extLst>
          </p:cNvPr>
          <p:cNvPicPr>
            <a:picLocks noGrp="1" noChangeAspect="1"/>
          </p:cNvPicPr>
          <p:nvPr>
            <p:ph sz="half" idx="2"/>
          </p:nvPr>
        </p:nvPicPr>
        <p:blipFill rotWithShape="1">
          <a:blip r:embed="rId2"/>
          <a:srcRect b="34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95360547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B2963-E6CF-44B9-B3DB-41B60E1CFA2A}"/>
              </a:ext>
            </a:extLst>
          </p:cNvPr>
          <p:cNvSpPr>
            <a:spLocks noGrp="1"/>
          </p:cNvSpPr>
          <p:nvPr>
            <p:ph type="title"/>
          </p:nvPr>
        </p:nvSpPr>
        <p:spPr>
          <a:xfrm>
            <a:off x="6745026" y="534248"/>
            <a:ext cx="4888306" cy="1325563"/>
          </a:xfrm>
        </p:spPr>
        <p:txBody>
          <a:bodyPr vert="horz" lIns="91440" tIns="45720" rIns="91440" bIns="45720" rtlCol="0" anchor="ctr">
            <a:normAutofit/>
          </a:bodyPr>
          <a:lstStyle/>
          <a:p>
            <a:r>
              <a:rPr lang="en-US" sz="3700" kern="1200">
                <a:solidFill>
                  <a:schemeClr val="tx1"/>
                </a:solidFill>
                <a:latin typeface="+mj-lt"/>
                <a:ea typeface="+mj-ea"/>
                <a:cs typeface="+mj-cs"/>
              </a:rPr>
              <a:t>Welcome!</a:t>
            </a:r>
            <a:br>
              <a:rPr lang="en-US" sz="3700" kern="1200">
                <a:solidFill>
                  <a:schemeClr val="tx1"/>
                </a:solidFill>
                <a:latin typeface="+mj-lt"/>
                <a:ea typeface="+mj-ea"/>
                <a:cs typeface="+mj-cs"/>
              </a:rPr>
            </a:br>
            <a:r>
              <a:rPr lang="en-US" sz="3700" kern="1200">
                <a:solidFill>
                  <a:schemeClr val="tx1"/>
                </a:solidFill>
                <a:latin typeface="+mj-lt"/>
                <a:ea typeface="+mj-ea"/>
                <a:cs typeface="+mj-cs"/>
              </a:rPr>
              <a:t>Mr. Taylor and Ms. Johal</a:t>
            </a:r>
          </a:p>
        </p:txBody>
      </p:sp>
      <p:sp>
        <p:nvSpPr>
          <p:cNvPr id="24" name="Freeform: Shape 23">
            <a:extLst>
              <a:ext uri="{FF2B5EF4-FFF2-40B4-BE49-F238E27FC236}">
                <a16:creationId xmlns:a16="http://schemas.microsoft.com/office/drawing/2014/main" id="{B5809B1F-0726-44C0-B0A1-7FCE2A129E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26EE9A0B-C601-4E3F-8541-29CA20DE11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5" descr="A group of people posing for the camera&#10;&#10;Description generated with very high confidence">
            <a:extLst>
              <a:ext uri="{FF2B5EF4-FFF2-40B4-BE49-F238E27FC236}">
                <a16:creationId xmlns:a16="http://schemas.microsoft.com/office/drawing/2014/main" id="{E1C4213F-BE33-47C1-9B09-4BACDC9E7CD9}"/>
              </a:ext>
            </a:extLst>
          </p:cNvPr>
          <p:cNvPicPr>
            <a:picLocks noChangeAspect="1"/>
          </p:cNvPicPr>
          <p:nvPr/>
        </p:nvPicPr>
        <p:blipFill rotWithShape="1">
          <a:blip r:embed="rId2"/>
          <a:srcRect r="2" b="2558"/>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4" name="Content Placeholder 3">
            <a:extLst>
              <a:ext uri="{FF2B5EF4-FFF2-40B4-BE49-F238E27FC236}">
                <a16:creationId xmlns:a16="http://schemas.microsoft.com/office/drawing/2014/main" id="{0A5A45CA-D411-478C-A5FD-BE66CEC4C7DE}"/>
              </a:ext>
            </a:extLst>
          </p:cNvPr>
          <p:cNvSpPr>
            <a:spLocks noGrp="1"/>
          </p:cNvSpPr>
          <p:nvPr>
            <p:ph sz="half" idx="2"/>
          </p:nvPr>
        </p:nvSpPr>
        <p:spPr>
          <a:xfrm>
            <a:off x="6749142" y="2009941"/>
            <a:ext cx="4884189" cy="2438869"/>
          </a:xfrm>
        </p:spPr>
        <p:txBody>
          <a:bodyPr vert="horz" lIns="91440" tIns="45720" rIns="91440" bIns="45720" rtlCol="0" anchor="t">
            <a:normAutofit/>
          </a:bodyPr>
          <a:lstStyle/>
          <a:p>
            <a:pPr marL="0"/>
            <a:r>
              <a:rPr lang="en-US" sz="1800"/>
              <a:t>Address: 9025 158 St, Surrey, BC V4N 2Y6</a:t>
            </a:r>
          </a:p>
          <a:p>
            <a:pPr marL="0"/>
            <a:r>
              <a:rPr lang="en-US" sz="1800"/>
              <a:t>Phone: (604) 589-5957</a:t>
            </a:r>
          </a:p>
        </p:txBody>
      </p:sp>
      <p:pic>
        <p:nvPicPr>
          <p:cNvPr id="10" name="Picture 10" descr="A person looking at the camera&#10;&#10;Description generated with very high confidence">
            <a:extLst>
              <a:ext uri="{FF2B5EF4-FFF2-40B4-BE49-F238E27FC236}">
                <a16:creationId xmlns:a16="http://schemas.microsoft.com/office/drawing/2014/main" id="{918F0341-0EED-4AD0-B583-73D0273BDCE3}"/>
              </a:ext>
            </a:extLst>
          </p:cNvPr>
          <p:cNvPicPr>
            <a:picLocks noGrp="1" noChangeAspect="1"/>
          </p:cNvPicPr>
          <p:nvPr>
            <p:ph sz="half" idx="1"/>
          </p:nvPr>
        </p:nvPicPr>
        <p:blipFill rotWithShape="1">
          <a:blip r:embed="rId3"/>
          <a:srcRect t="21608" r="-2" b="8292"/>
          <a:stretch/>
        </p:blipFill>
        <p:spPr>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Tree>
    <p:extLst>
      <p:ext uri="{BB962C8B-B14F-4D97-AF65-F5344CB8AC3E}">
        <p14:creationId xmlns:p14="http://schemas.microsoft.com/office/powerpoint/2010/main" val="134897713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sign in front of a house&#10;&#10;Description generated with very high confidence">
            <a:extLst>
              <a:ext uri="{FF2B5EF4-FFF2-40B4-BE49-F238E27FC236}">
                <a16:creationId xmlns:a16="http://schemas.microsoft.com/office/drawing/2014/main" id="{CB16230E-B560-40F9-BC16-757EA5357488}"/>
              </a:ext>
            </a:extLst>
          </p:cNvPr>
          <p:cNvPicPr>
            <a:picLocks noGrp="1" noChangeAspect="1"/>
          </p:cNvPicPr>
          <p:nvPr>
            <p:ph sz="half" idx="2"/>
          </p:nvPr>
        </p:nvPicPr>
        <p:blipFill rotWithShape="1">
          <a:blip r:embed="rId2"/>
          <a:srcRect t="1048" b="14683"/>
          <a:stretch/>
        </p:blipFill>
        <p:spPr>
          <a:xfrm>
            <a:off x="1" y="10"/>
            <a:ext cx="12192000" cy="6857990"/>
          </a:xfrm>
          <a:prstGeom prst="rect">
            <a:avLst/>
          </a:prstGeom>
        </p:spPr>
      </p:pic>
      <p:sp>
        <p:nvSpPr>
          <p:cNvPr id="15" name="Freeform: Shape 11">
            <a:extLst>
              <a:ext uri="{FF2B5EF4-FFF2-40B4-BE49-F238E27FC236}">
                <a16:creationId xmlns:a16="http://schemas.microsoft.com/office/drawing/2014/main" id="{662A3FAA-D056-4098-8115-EA61EAF068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7645" y="839534"/>
            <a:ext cx="6781601" cy="5652388"/>
          </a:xfrm>
          <a:custGeom>
            <a:avLst/>
            <a:gdLst>
              <a:gd name="connsiteX0" fmla="*/ 2768595 w 4574113"/>
              <a:gd name="connsiteY0" fmla="*/ 2476119 h 3812472"/>
              <a:gd name="connsiteX1" fmla="*/ 3374676 w 4574113"/>
              <a:gd name="connsiteY1" fmla="*/ 2476119 h 3812472"/>
              <a:gd name="connsiteX2" fmla="*/ 3403209 w 4574113"/>
              <a:gd name="connsiteY2" fmla="*/ 2479909 h 3812472"/>
              <a:gd name="connsiteX3" fmla="*/ 3422833 w 4574113"/>
              <a:gd name="connsiteY3" fmla="*/ 2488137 h 3812472"/>
              <a:gd name="connsiteX4" fmla="*/ 3410840 w 4574113"/>
              <a:gd name="connsiteY4" fmla="*/ 2508879 h 3812472"/>
              <a:gd name="connsiteX5" fmla="*/ 2985934 w 4574113"/>
              <a:gd name="connsiteY5" fmla="*/ 3243764 h 3812472"/>
              <a:gd name="connsiteX6" fmla="*/ 2732784 w 4574113"/>
              <a:gd name="connsiteY6" fmla="*/ 3390890 h 3812472"/>
              <a:gd name="connsiteX7" fmla="*/ 2529297 w 4574113"/>
              <a:gd name="connsiteY7" fmla="*/ 3390890 h 3812472"/>
              <a:gd name="connsiteX8" fmla="*/ 2505559 w 4574113"/>
              <a:gd name="connsiteY8" fmla="*/ 3390890 h 3812472"/>
              <a:gd name="connsiteX9" fmla="*/ 2482907 w 4574113"/>
              <a:gd name="connsiteY9" fmla="*/ 3351884 h 3812472"/>
              <a:gd name="connsiteX10" fmla="*/ 2371959 w 4574113"/>
              <a:gd name="connsiteY10" fmla="*/ 3160822 h 3812472"/>
              <a:gd name="connsiteX11" fmla="*/ 2371959 w 4574113"/>
              <a:gd name="connsiteY11" fmla="*/ 3053878 h 3812472"/>
              <a:gd name="connsiteX12" fmla="*/ 2675654 w 4574113"/>
              <a:gd name="connsiteY12" fmla="*/ 2530895 h 3812472"/>
              <a:gd name="connsiteX13" fmla="*/ 2768595 w 4574113"/>
              <a:gd name="connsiteY13" fmla="*/ 2476119 h 3812472"/>
              <a:gd name="connsiteX14" fmla="*/ 3909778 w 4574113"/>
              <a:gd name="connsiteY14" fmla="*/ 676847 h 3812472"/>
              <a:gd name="connsiteX15" fmla="*/ 4305516 w 4574113"/>
              <a:gd name="connsiteY15" fmla="*/ 676847 h 3812472"/>
              <a:gd name="connsiteX16" fmla="*/ 4367056 w 4574113"/>
              <a:gd name="connsiteY16" fmla="*/ 712612 h 3812472"/>
              <a:gd name="connsiteX17" fmla="*/ 4564498 w 4574113"/>
              <a:gd name="connsiteY17" fmla="*/ 1054092 h 3812472"/>
              <a:gd name="connsiteX18" fmla="*/ 4564498 w 4574113"/>
              <a:gd name="connsiteY18" fmla="*/ 1123921 h 3812472"/>
              <a:gd name="connsiteX19" fmla="*/ 4367056 w 4574113"/>
              <a:gd name="connsiteY19" fmla="*/ 1465401 h 3812472"/>
              <a:gd name="connsiteX20" fmla="*/ 4305516 w 4574113"/>
              <a:gd name="connsiteY20" fmla="*/ 1501167 h 3812472"/>
              <a:gd name="connsiteX21" fmla="*/ 3909778 w 4574113"/>
              <a:gd name="connsiteY21" fmla="*/ 1501167 h 3812472"/>
              <a:gd name="connsiteX22" fmla="*/ 3849091 w 4574113"/>
              <a:gd name="connsiteY22" fmla="*/ 1465401 h 3812472"/>
              <a:gd name="connsiteX23" fmla="*/ 3650795 w 4574113"/>
              <a:gd name="connsiteY23" fmla="*/ 1123921 h 3812472"/>
              <a:gd name="connsiteX24" fmla="*/ 3650795 w 4574113"/>
              <a:gd name="connsiteY24" fmla="*/ 1054092 h 3812472"/>
              <a:gd name="connsiteX25" fmla="*/ 3849091 w 4574113"/>
              <a:gd name="connsiteY25" fmla="*/ 712612 h 3812472"/>
              <a:gd name="connsiteX26" fmla="*/ 3909778 w 4574113"/>
              <a:gd name="connsiteY26" fmla="*/ 676847 h 3812472"/>
              <a:gd name="connsiteX27" fmla="*/ 1104892 w 4574113"/>
              <a:gd name="connsiteY27" fmla="*/ 0 h 3812472"/>
              <a:gd name="connsiteX28" fmla="*/ 2732784 w 4574113"/>
              <a:gd name="connsiteY28" fmla="*/ 0 h 3812472"/>
              <a:gd name="connsiteX29" fmla="*/ 2985934 w 4574113"/>
              <a:gd name="connsiteY29" fmla="*/ 147125 h 3812472"/>
              <a:gd name="connsiteX30" fmla="*/ 3798122 w 4574113"/>
              <a:gd name="connsiteY30" fmla="*/ 1551823 h 3812472"/>
              <a:gd name="connsiteX31" fmla="*/ 3798122 w 4574113"/>
              <a:gd name="connsiteY31" fmla="*/ 1839068 h 3812472"/>
              <a:gd name="connsiteX32" fmla="*/ 3496551 w 4574113"/>
              <a:gd name="connsiteY32" fmla="*/ 2360642 h 3812472"/>
              <a:gd name="connsiteX33" fmla="*/ 3471135 w 4574113"/>
              <a:gd name="connsiteY33" fmla="*/ 2404597 h 3812472"/>
              <a:gd name="connsiteX34" fmla="*/ 3472029 w 4574113"/>
              <a:gd name="connsiteY34" fmla="*/ 2404972 h 3812472"/>
              <a:gd name="connsiteX35" fmla="*/ 3516881 w 4574113"/>
              <a:gd name="connsiteY35" fmla="*/ 2450209 h 3812472"/>
              <a:gd name="connsiteX36" fmla="*/ 3857970 w 4574113"/>
              <a:gd name="connsiteY36" fmla="*/ 3040131 h 3812472"/>
              <a:gd name="connsiteX37" fmla="*/ 3857970 w 4574113"/>
              <a:gd name="connsiteY37" fmla="*/ 3160764 h 3812472"/>
              <a:gd name="connsiteX38" fmla="*/ 3516881 w 4574113"/>
              <a:gd name="connsiteY38" fmla="*/ 3750684 h 3812472"/>
              <a:gd name="connsiteX39" fmla="*/ 3410567 w 4574113"/>
              <a:gd name="connsiteY39" fmla="*/ 3812472 h 3812472"/>
              <a:gd name="connsiteX40" fmla="*/ 2726911 w 4574113"/>
              <a:gd name="connsiteY40" fmla="*/ 3812472 h 3812472"/>
              <a:gd name="connsiteX41" fmla="*/ 2622074 w 4574113"/>
              <a:gd name="connsiteY41" fmla="*/ 3750684 h 3812472"/>
              <a:gd name="connsiteX42" fmla="*/ 2438330 w 4574113"/>
              <a:gd name="connsiteY42" fmla="*/ 3434265 h 3812472"/>
              <a:gd name="connsiteX43" fmla="*/ 2417573 w 4574113"/>
              <a:gd name="connsiteY43" fmla="*/ 3398519 h 3812472"/>
              <a:gd name="connsiteX44" fmla="*/ 2433905 w 4574113"/>
              <a:gd name="connsiteY44" fmla="*/ 3398519 h 3812472"/>
              <a:gd name="connsiteX45" fmla="*/ 2511101 w 4574113"/>
              <a:gd name="connsiteY45" fmla="*/ 3398519 h 3812472"/>
              <a:gd name="connsiteX46" fmla="*/ 2544636 w 4574113"/>
              <a:gd name="connsiteY46" fmla="*/ 3456269 h 3812472"/>
              <a:gd name="connsiteX47" fmla="*/ 2672757 w 4574113"/>
              <a:gd name="connsiteY47" fmla="*/ 3676902 h 3812472"/>
              <a:gd name="connsiteX48" fmla="*/ 2765699 w 4574113"/>
              <a:gd name="connsiteY48" fmla="*/ 3731679 h 3812472"/>
              <a:gd name="connsiteX49" fmla="*/ 3371780 w 4574113"/>
              <a:gd name="connsiteY49" fmla="*/ 3731679 h 3812472"/>
              <a:gd name="connsiteX50" fmla="*/ 3466029 w 4574113"/>
              <a:gd name="connsiteY50" fmla="*/ 3676902 h 3812472"/>
              <a:gd name="connsiteX51" fmla="*/ 3768415 w 4574113"/>
              <a:gd name="connsiteY51" fmla="*/ 3153920 h 3812472"/>
              <a:gd name="connsiteX52" fmla="*/ 3768415 w 4574113"/>
              <a:gd name="connsiteY52" fmla="*/ 3046975 h 3812472"/>
              <a:gd name="connsiteX53" fmla="*/ 3466029 w 4574113"/>
              <a:gd name="connsiteY53" fmla="*/ 2523992 h 3812472"/>
              <a:gd name="connsiteX54" fmla="*/ 3426268 w 4574113"/>
              <a:gd name="connsiteY54" fmla="*/ 2483888 h 3812472"/>
              <a:gd name="connsiteX55" fmla="*/ 3421667 w 4574113"/>
              <a:gd name="connsiteY55" fmla="*/ 2481960 h 3812472"/>
              <a:gd name="connsiteX56" fmla="*/ 3446331 w 4574113"/>
              <a:gd name="connsiteY56" fmla="*/ 2439303 h 3812472"/>
              <a:gd name="connsiteX57" fmla="*/ 3464674 w 4574113"/>
              <a:gd name="connsiteY57" fmla="*/ 2407578 h 3812472"/>
              <a:gd name="connsiteX58" fmla="*/ 3445649 w 4574113"/>
              <a:gd name="connsiteY58" fmla="*/ 2399601 h 3812472"/>
              <a:gd name="connsiteX59" fmla="*/ 3413464 w 4574113"/>
              <a:gd name="connsiteY59" fmla="*/ 2395325 h 3812472"/>
              <a:gd name="connsiteX60" fmla="*/ 2729808 w 4574113"/>
              <a:gd name="connsiteY60" fmla="*/ 2395325 h 3812472"/>
              <a:gd name="connsiteX61" fmla="*/ 2624971 w 4574113"/>
              <a:gd name="connsiteY61" fmla="*/ 2457112 h 3812472"/>
              <a:gd name="connsiteX62" fmla="*/ 2282405 w 4574113"/>
              <a:gd name="connsiteY62" fmla="*/ 3047034 h 3812472"/>
              <a:gd name="connsiteX63" fmla="*/ 2282405 w 4574113"/>
              <a:gd name="connsiteY63" fmla="*/ 3167666 h 3812472"/>
              <a:gd name="connsiteX64" fmla="*/ 2395478 w 4574113"/>
              <a:gd name="connsiteY64" fmla="*/ 3362386 h 3812472"/>
              <a:gd name="connsiteX65" fmla="*/ 2412031 w 4574113"/>
              <a:gd name="connsiteY65" fmla="*/ 3390890 h 3812472"/>
              <a:gd name="connsiteX66" fmla="*/ 2335350 w 4574113"/>
              <a:gd name="connsiteY66" fmla="*/ 3390890 h 3812472"/>
              <a:gd name="connsiteX67" fmla="*/ 1104892 w 4574113"/>
              <a:gd name="connsiteY67" fmla="*/ 3390890 h 3812472"/>
              <a:gd name="connsiteX68" fmla="*/ 855258 w 4574113"/>
              <a:gd name="connsiteY68" fmla="*/ 3243764 h 3812472"/>
              <a:gd name="connsiteX69" fmla="*/ 39555 w 4574113"/>
              <a:gd name="connsiteY69" fmla="*/ 1839068 h 3812472"/>
              <a:gd name="connsiteX70" fmla="*/ 39555 w 4574113"/>
              <a:gd name="connsiteY70" fmla="*/ 1551823 h 3812472"/>
              <a:gd name="connsiteX71" fmla="*/ 855258 w 4574113"/>
              <a:gd name="connsiteY71" fmla="*/ 147125 h 3812472"/>
              <a:gd name="connsiteX72" fmla="*/ 1104892 w 4574113"/>
              <a:gd name="connsiteY72" fmla="*/ 0 h 38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74113" h="3812472">
                <a:moveTo>
                  <a:pt x="2768595" y="2476119"/>
                </a:moveTo>
                <a:cubicBezTo>
                  <a:pt x="2768595" y="2476119"/>
                  <a:pt x="2768595" y="2476119"/>
                  <a:pt x="3374676" y="2476119"/>
                </a:cubicBezTo>
                <a:cubicBezTo>
                  <a:pt x="3384493" y="2476119"/>
                  <a:pt x="3394066" y="2477423"/>
                  <a:pt x="3403209" y="2479909"/>
                </a:cubicBezTo>
                <a:lnTo>
                  <a:pt x="3422833" y="2488137"/>
                </a:lnTo>
                <a:lnTo>
                  <a:pt x="3410840" y="2508879"/>
                </a:lnTo>
                <a:cubicBezTo>
                  <a:pt x="3302401" y="2696426"/>
                  <a:pt x="3163600" y="2936487"/>
                  <a:pt x="2985934" y="3243764"/>
                </a:cubicBezTo>
                <a:cubicBezTo>
                  <a:pt x="2933195" y="3334842"/>
                  <a:pt x="2838263" y="3390890"/>
                  <a:pt x="2732784" y="3390890"/>
                </a:cubicBezTo>
                <a:cubicBezTo>
                  <a:pt x="2732784" y="3390890"/>
                  <a:pt x="2732784" y="3390890"/>
                  <a:pt x="2529297" y="3390890"/>
                </a:cubicBezTo>
                <a:lnTo>
                  <a:pt x="2505559" y="3390890"/>
                </a:lnTo>
                <a:lnTo>
                  <a:pt x="2482907" y="3351884"/>
                </a:lnTo>
                <a:cubicBezTo>
                  <a:pt x="2451367" y="3297569"/>
                  <a:pt x="2414666" y="3234367"/>
                  <a:pt x="2371959" y="3160822"/>
                </a:cubicBezTo>
                <a:cubicBezTo>
                  <a:pt x="2352324" y="3128217"/>
                  <a:pt x="2352324" y="3086483"/>
                  <a:pt x="2371959" y="3053878"/>
                </a:cubicBezTo>
                <a:cubicBezTo>
                  <a:pt x="2371959" y="3053878"/>
                  <a:pt x="2371959" y="3053878"/>
                  <a:pt x="2675654" y="2530895"/>
                </a:cubicBezTo>
                <a:cubicBezTo>
                  <a:pt x="2693981" y="2496986"/>
                  <a:pt x="2730633" y="2476119"/>
                  <a:pt x="2768595" y="2476119"/>
                </a:cubicBezTo>
                <a:close/>
                <a:moveTo>
                  <a:pt x="3909778" y="676847"/>
                </a:moveTo>
                <a:cubicBezTo>
                  <a:pt x="3909778" y="676847"/>
                  <a:pt x="3909778" y="676847"/>
                  <a:pt x="4305516" y="676847"/>
                </a:cubicBezTo>
                <a:cubicBezTo>
                  <a:pt x="4331158" y="676847"/>
                  <a:pt x="4354235" y="690472"/>
                  <a:pt x="4367056" y="712612"/>
                </a:cubicBezTo>
                <a:cubicBezTo>
                  <a:pt x="4367056" y="712612"/>
                  <a:pt x="4367056" y="712612"/>
                  <a:pt x="4564498" y="1054092"/>
                </a:cubicBezTo>
                <a:cubicBezTo>
                  <a:pt x="4577319" y="1075382"/>
                  <a:pt x="4577319" y="1102632"/>
                  <a:pt x="4564498" y="1123921"/>
                </a:cubicBezTo>
                <a:cubicBezTo>
                  <a:pt x="4564498" y="1123921"/>
                  <a:pt x="4564498" y="1123921"/>
                  <a:pt x="4367056" y="1465401"/>
                </a:cubicBezTo>
                <a:cubicBezTo>
                  <a:pt x="4354235" y="1487542"/>
                  <a:pt x="4331158" y="1501167"/>
                  <a:pt x="4305516" y="1501167"/>
                </a:cubicBezTo>
                <a:cubicBezTo>
                  <a:pt x="4305516" y="1501167"/>
                  <a:pt x="4305516" y="1501167"/>
                  <a:pt x="3909778" y="1501167"/>
                </a:cubicBezTo>
                <a:cubicBezTo>
                  <a:pt x="3884990" y="1501167"/>
                  <a:pt x="3861058" y="1487542"/>
                  <a:pt x="3849091" y="1465401"/>
                </a:cubicBezTo>
                <a:cubicBezTo>
                  <a:pt x="3849091" y="1465401"/>
                  <a:pt x="3849091" y="1465401"/>
                  <a:pt x="3650795" y="1123921"/>
                </a:cubicBezTo>
                <a:cubicBezTo>
                  <a:pt x="3637974" y="1102632"/>
                  <a:pt x="3637974" y="1075382"/>
                  <a:pt x="3650795" y="1054092"/>
                </a:cubicBezTo>
                <a:cubicBezTo>
                  <a:pt x="3650795" y="1054092"/>
                  <a:pt x="3650795" y="1054092"/>
                  <a:pt x="3849091" y="712612"/>
                </a:cubicBezTo>
                <a:cubicBezTo>
                  <a:pt x="3861058" y="690472"/>
                  <a:pt x="3884990" y="676847"/>
                  <a:pt x="3909778" y="676847"/>
                </a:cubicBezTo>
                <a:close/>
                <a:moveTo>
                  <a:pt x="1104892" y="0"/>
                </a:moveTo>
                <a:cubicBezTo>
                  <a:pt x="1104892" y="0"/>
                  <a:pt x="1104892" y="0"/>
                  <a:pt x="2732784" y="0"/>
                </a:cubicBezTo>
                <a:cubicBezTo>
                  <a:pt x="2838263" y="0"/>
                  <a:pt x="2933195" y="56047"/>
                  <a:pt x="2985934" y="147125"/>
                </a:cubicBezTo>
                <a:cubicBezTo>
                  <a:pt x="2985934" y="147125"/>
                  <a:pt x="2985934" y="147125"/>
                  <a:pt x="3798122" y="1551823"/>
                </a:cubicBezTo>
                <a:cubicBezTo>
                  <a:pt x="3850862" y="1639397"/>
                  <a:pt x="3850862" y="1751493"/>
                  <a:pt x="3798122" y="1839068"/>
                </a:cubicBezTo>
                <a:cubicBezTo>
                  <a:pt x="3798122" y="1839068"/>
                  <a:pt x="3798122" y="1839068"/>
                  <a:pt x="3496551" y="2360642"/>
                </a:cubicBezTo>
                <a:lnTo>
                  <a:pt x="3471135" y="2404597"/>
                </a:lnTo>
                <a:lnTo>
                  <a:pt x="3472029" y="2404972"/>
                </a:lnTo>
                <a:cubicBezTo>
                  <a:pt x="3490302" y="2415638"/>
                  <a:pt x="3505806" y="2431084"/>
                  <a:pt x="3516881" y="2450209"/>
                </a:cubicBezTo>
                <a:cubicBezTo>
                  <a:pt x="3516881" y="2450209"/>
                  <a:pt x="3516881" y="2450209"/>
                  <a:pt x="3857970" y="3040131"/>
                </a:cubicBezTo>
                <a:cubicBezTo>
                  <a:pt x="3880120" y="3076909"/>
                  <a:pt x="3880120" y="3123985"/>
                  <a:pt x="3857970" y="3160764"/>
                </a:cubicBezTo>
                <a:cubicBezTo>
                  <a:pt x="3857970" y="3160764"/>
                  <a:pt x="3857970" y="3160764"/>
                  <a:pt x="3516881" y="3750684"/>
                </a:cubicBezTo>
                <a:cubicBezTo>
                  <a:pt x="3494732" y="3788933"/>
                  <a:pt x="3454864" y="3812472"/>
                  <a:pt x="3410567" y="3812472"/>
                </a:cubicBezTo>
                <a:cubicBezTo>
                  <a:pt x="3410567" y="3812472"/>
                  <a:pt x="3410567" y="3812472"/>
                  <a:pt x="2726911" y="3812472"/>
                </a:cubicBezTo>
                <a:cubicBezTo>
                  <a:pt x="2684090" y="3812472"/>
                  <a:pt x="2642747" y="3788933"/>
                  <a:pt x="2622074" y="3750684"/>
                </a:cubicBezTo>
                <a:cubicBezTo>
                  <a:pt x="2622074" y="3750684"/>
                  <a:pt x="2622074" y="3750684"/>
                  <a:pt x="2438330" y="3434265"/>
                </a:cubicBezTo>
                <a:lnTo>
                  <a:pt x="2417573" y="3398519"/>
                </a:lnTo>
                <a:lnTo>
                  <a:pt x="2433905" y="3398519"/>
                </a:lnTo>
                <a:lnTo>
                  <a:pt x="2511101" y="3398519"/>
                </a:lnTo>
                <a:lnTo>
                  <a:pt x="2544636" y="3456269"/>
                </a:lnTo>
                <a:cubicBezTo>
                  <a:pt x="2672757" y="3676902"/>
                  <a:pt x="2672757" y="3676902"/>
                  <a:pt x="2672757" y="3676902"/>
                </a:cubicBezTo>
                <a:cubicBezTo>
                  <a:pt x="2691084" y="3710811"/>
                  <a:pt x="2727737" y="3731679"/>
                  <a:pt x="2765699" y="3731679"/>
                </a:cubicBezTo>
                <a:cubicBezTo>
                  <a:pt x="3371780" y="3731679"/>
                  <a:pt x="3371780" y="3731679"/>
                  <a:pt x="3371780" y="3731679"/>
                </a:cubicBezTo>
                <a:cubicBezTo>
                  <a:pt x="3411050" y="3731679"/>
                  <a:pt x="3446394" y="3710811"/>
                  <a:pt x="3466029" y="3676902"/>
                </a:cubicBezTo>
                <a:cubicBezTo>
                  <a:pt x="3768415" y="3153920"/>
                  <a:pt x="3768415" y="3153920"/>
                  <a:pt x="3768415" y="3153920"/>
                </a:cubicBezTo>
                <a:cubicBezTo>
                  <a:pt x="3788051" y="3121314"/>
                  <a:pt x="3788051" y="3079580"/>
                  <a:pt x="3768415" y="3046975"/>
                </a:cubicBezTo>
                <a:cubicBezTo>
                  <a:pt x="3466029" y="2523992"/>
                  <a:pt x="3466029" y="2523992"/>
                  <a:pt x="3466029" y="2523992"/>
                </a:cubicBezTo>
                <a:cubicBezTo>
                  <a:pt x="3456211" y="2507037"/>
                  <a:pt x="3442467" y="2493343"/>
                  <a:pt x="3426268" y="2483888"/>
                </a:cubicBezTo>
                <a:lnTo>
                  <a:pt x="3421667" y="2481960"/>
                </a:lnTo>
                <a:lnTo>
                  <a:pt x="3446331" y="2439303"/>
                </a:lnTo>
                <a:lnTo>
                  <a:pt x="3464674" y="2407578"/>
                </a:lnTo>
                <a:lnTo>
                  <a:pt x="3445649" y="2399601"/>
                </a:lnTo>
                <a:cubicBezTo>
                  <a:pt x="3435335" y="2396796"/>
                  <a:pt x="3424538" y="2395325"/>
                  <a:pt x="3413464" y="2395325"/>
                </a:cubicBezTo>
                <a:cubicBezTo>
                  <a:pt x="2729808" y="2395325"/>
                  <a:pt x="2729808" y="2395325"/>
                  <a:pt x="2729808" y="2395325"/>
                </a:cubicBezTo>
                <a:cubicBezTo>
                  <a:pt x="2686987" y="2395325"/>
                  <a:pt x="2645644" y="2418863"/>
                  <a:pt x="2624971" y="2457112"/>
                </a:cubicBezTo>
                <a:cubicBezTo>
                  <a:pt x="2282405" y="3047034"/>
                  <a:pt x="2282405" y="3047034"/>
                  <a:pt x="2282405" y="3047034"/>
                </a:cubicBezTo>
                <a:cubicBezTo>
                  <a:pt x="2260256" y="3083811"/>
                  <a:pt x="2260256" y="3130887"/>
                  <a:pt x="2282405" y="3167666"/>
                </a:cubicBezTo>
                <a:cubicBezTo>
                  <a:pt x="2325225" y="3241406"/>
                  <a:pt x="2362693" y="3305929"/>
                  <a:pt x="2395478" y="3362386"/>
                </a:cubicBezTo>
                <a:lnTo>
                  <a:pt x="2412031" y="3390890"/>
                </a:lnTo>
                <a:lnTo>
                  <a:pt x="2335350" y="3390890"/>
                </a:lnTo>
                <a:cubicBezTo>
                  <a:pt x="2096889" y="3390890"/>
                  <a:pt x="1715352" y="3390890"/>
                  <a:pt x="1104892" y="3390890"/>
                </a:cubicBezTo>
                <a:cubicBezTo>
                  <a:pt x="1002929" y="3390890"/>
                  <a:pt x="904482" y="3334842"/>
                  <a:pt x="855258" y="3243764"/>
                </a:cubicBezTo>
                <a:cubicBezTo>
                  <a:pt x="855258" y="3243764"/>
                  <a:pt x="855258" y="3243764"/>
                  <a:pt x="39555" y="1839068"/>
                </a:cubicBezTo>
                <a:cubicBezTo>
                  <a:pt x="-13185" y="1751493"/>
                  <a:pt x="-13185" y="1639397"/>
                  <a:pt x="39555" y="1551823"/>
                </a:cubicBezTo>
                <a:cubicBezTo>
                  <a:pt x="39555" y="1551823"/>
                  <a:pt x="39555" y="1551823"/>
                  <a:pt x="855258" y="147125"/>
                </a:cubicBezTo>
                <a:cubicBezTo>
                  <a:pt x="904482" y="56047"/>
                  <a:pt x="1002929" y="0"/>
                  <a:pt x="11048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E627297-DC7A-43DF-9672-3B91D6D56B95}"/>
              </a:ext>
            </a:extLst>
          </p:cNvPr>
          <p:cNvSpPr>
            <a:spLocks noGrp="1"/>
          </p:cNvSpPr>
          <p:nvPr>
            <p:ph type="title"/>
          </p:nvPr>
        </p:nvSpPr>
        <p:spPr>
          <a:xfrm>
            <a:off x="6209383" y="1371600"/>
            <a:ext cx="3573440" cy="1180532"/>
          </a:xfrm>
        </p:spPr>
        <p:txBody>
          <a:bodyPr vert="horz" lIns="91440" tIns="45720" rIns="91440" bIns="45720" rtlCol="0" anchor="b">
            <a:normAutofit/>
          </a:bodyPr>
          <a:lstStyle/>
          <a:p>
            <a:r>
              <a:rPr lang="en-US" sz="3600">
                <a:solidFill>
                  <a:schemeClr val="bg1"/>
                </a:solidFill>
              </a:rPr>
              <a:t>Q &amp; A</a:t>
            </a:r>
          </a:p>
        </p:txBody>
      </p:sp>
      <p:sp>
        <p:nvSpPr>
          <p:cNvPr id="3" name="Content Placeholder 2">
            <a:extLst>
              <a:ext uri="{FF2B5EF4-FFF2-40B4-BE49-F238E27FC236}">
                <a16:creationId xmlns:a16="http://schemas.microsoft.com/office/drawing/2014/main" id="{3D60960C-7E8C-4A4A-88CB-FA09E5A3D232}"/>
              </a:ext>
            </a:extLst>
          </p:cNvPr>
          <p:cNvSpPr>
            <a:spLocks noGrp="1"/>
          </p:cNvSpPr>
          <p:nvPr>
            <p:ph sz="half" idx="1"/>
          </p:nvPr>
        </p:nvSpPr>
        <p:spPr>
          <a:xfrm>
            <a:off x="6209382" y="2621191"/>
            <a:ext cx="3894161" cy="1943985"/>
          </a:xfrm>
        </p:spPr>
        <p:txBody>
          <a:bodyPr vert="horz" lIns="91440" tIns="45720" rIns="91440" bIns="45720" rtlCol="0" anchor="t">
            <a:normAutofit/>
          </a:bodyPr>
          <a:lstStyle/>
          <a:p>
            <a:r>
              <a:rPr lang="en-US" sz="1800" dirty="0">
                <a:solidFill>
                  <a:schemeClr val="bg1"/>
                </a:solidFill>
              </a:rPr>
              <a:t>Please contact the school if you have any questions:</a:t>
            </a:r>
          </a:p>
          <a:p>
            <a:r>
              <a:rPr lang="en-US" sz="1800" dirty="0">
                <a:solidFill>
                  <a:schemeClr val="bg1"/>
                </a:solidFill>
              </a:rPr>
              <a:t>Woodland Park Elementary</a:t>
            </a:r>
          </a:p>
          <a:p>
            <a:r>
              <a:rPr lang="en-US" sz="1800" dirty="0">
                <a:solidFill>
                  <a:schemeClr val="bg1"/>
                </a:solidFill>
                <a:hlinkClick r:id="rId3"/>
              </a:rPr>
              <a:t>woodlandpark@surreyschools.ca</a:t>
            </a:r>
            <a:endParaRPr lang="en-US" sz="1800" dirty="0">
              <a:solidFill>
                <a:schemeClr val="bg1"/>
              </a:solidFill>
            </a:endParaRPr>
          </a:p>
          <a:p>
            <a:r>
              <a:rPr lang="en-US" sz="1800" dirty="0">
                <a:solidFill>
                  <a:schemeClr val="bg1"/>
                </a:solidFill>
              </a:rPr>
              <a:t>Telephone: 604-589-5957</a:t>
            </a:r>
          </a:p>
          <a:p>
            <a:endParaRPr lang="en-US" sz="1800" dirty="0">
              <a:solidFill>
                <a:schemeClr val="bg1"/>
              </a:solidFill>
            </a:endParaRPr>
          </a:p>
        </p:txBody>
      </p:sp>
    </p:spTree>
    <p:extLst>
      <p:ext uri="{BB962C8B-B14F-4D97-AF65-F5344CB8AC3E}">
        <p14:creationId xmlns:p14="http://schemas.microsoft.com/office/powerpoint/2010/main" val="3489351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B0D64-EBA9-4AA2-9469-8B7F8947B7FA}"/>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5300">
                <a:solidFill>
                  <a:srgbClr val="FFFFFF"/>
                </a:solidFill>
                <a:cs typeface="Calibri Light"/>
              </a:rPr>
              <a:t>Kindergarten Teachers</a:t>
            </a:r>
            <a:r>
              <a:rPr lang="en-US" sz="4800">
                <a:solidFill>
                  <a:srgbClr val="FFFFFF"/>
                </a:solidFill>
                <a:cs typeface="Calibri Light"/>
              </a:rPr>
              <a:t/>
            </a:r>
            <a:br>
              <a:rPr lang="en-US" sz="4800">
                <a:solidFill>
                  <a:srgbClr val="FFFFFF"/>
                </a:solidFill>
                <a:cs typeface="Calibri Light"/>
              </a:rPr>
            </a:br>
            <a:r>
              <a:rPr lang="en-US" sz="3300">
                <a:solidFill>
                  <a:srgbClr val="FFFFFF"/>
                </a:solidFill>
                <a:cs typeface="Calibri Light"/>
              </a:rPr>
              <a:t>Mrs. Gallant, Ms. Colwell, Ms. Robert</a:t>
            </a:r>
            <a:endParaRPr lang="en-US" sz="3300" kern="1200">
              <a:solidFill>
                <a:srgbClr val="FFFFFF"/>
              </a:solidFill>
              <a:latin typeface="+mj-lt"/>
              <a:cs typeface="Calibri Light"/>
            </a:endParaRPr>
          </a:p>
        </p:txBody>
      </p:sp>
      <p:pic>
        <p:nvPicPr>
          <p:cNvPr id="7" name="Picture 7" descr="A sign on the side of a road&#10;&#10;Description generated with very high confidence">
            <a:extLst>
              <a:ext uri="{FF2B5EF4-FFF2-40B4-BE49-F238E27FC236}">
                <a16:creationId xmlns:a16="http://schemas.microsoft.com/office/drawing/2014/main" id="{8A0718DA-D491-4932-9E5D-14435805C799}"/>
              </a:ext>
            </a:extLst>
          </p:cNvPr>
          <p:cNvPicPr>
            <a:picLocks noChangeAspect="1"/>
          </p:cNvPicPr>
          <p:nvPr/>
        </p:nvPicPr>
        <p:blipFill rotWithShape="1">
          <a:blip r:embed="rId2"/>
          <a:srcRect r="8586" b="3"/>
          <a:stretch/>
        </p:blipFill>
        <p:spPr>
          <a:xfrm>
            <a:off x="317635" y="299363"/>
            <a:ext cx="4160452" cy="3049204"/>
          </a:xfrm>
          <a:prstGeom prst="rect">
            <a:avLst/>
          </a:prstGeom>
        </p:spPr>
      </p:pic>
      <p:pic>
        <p:nvPicPr>
          <p:cNvPr id="6" name="Picture 6" descr="A group of people in a room&#10;&#10;Description generated with high confidence">
            <a:extLst>
              <a:ext uri="{FF2B5EF4-FFF2-40B4-BE49-F238E27FC236}">
                <a16:creationId xmlns:a16="http://schemas.microsoft.com/office/drawing/2014/main" id="{36945C4B-B9AE-4A18-98F0-A4D91818C1C5}"/>
              </a:ext>
            </a:extLst>
          </p:cNvPr>
          <p:cNvPicPr>
            <a:picLocks noChangeAspect="1"/>
          </p:cNvPicPr>
          <p:nvPr/>
        </p:nvPicPr>
        <p:blipFill rotWithShape="1">
          <a:blip r:embed="rId3"/>
          <a:srcRect t="41242" r="2" b="3184"/>
          <a:stretch/>
        </p:blipFill>
        <p:spPr>
          <a:xfrm>
            <a:off x="4654296" y="299363"/>
            <a:ext cx="7217085" cy="3008188"/>
          </a:xfrm>
          <a:prstGeom prst="rect">
            <a:avLst/>
          </a:prstGeom>
        </p:spPr>
      </p:pic>
      <p:cxnSp>
        <p:nvCxnSpPr>
          <p:cNvPr id="66" name="Straight Connector 65">
            <a:extLst>
              <a:ext uri="{FF2B5EF4-FFF2-40B4-BE49-F238E27FC236}">
                <a16:creationId xmlns:a16="http://schemas.microsoft.com/office/drawing/2014/main"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5" descr="An office with a desk and chair in a room&#10;&#10;Description generated with very high confidence">
            <a:extLst>
              <a:ext uri="{FF2B5EF4-FFF2-40B4-BE49-F238E27FC236}">
                <a16:creationId xmlns:a16="http://schemas.microsoft.com/office/drawing/2014/main" id="{5311DA93-D56A-4C99-8DF5-C053D75EAD0D}"/>
              </a:ext>
            </a:extLst>
          </p:cNvPr>
          <p:cNvPicPr>
            <a:picLocks noChangeAspect="1"/>
          </p:cNvPicPr>
          <p:nvPr/>
        </p:nvPicPr>
        <p:blipFill rotWithShape="1">
          <a:blip r:embed="rId4"/>
          <a:srcRect t="2997" r="-1" b="-1"/>
          <a:stretch/>
        </p:blipFill>
        <p:spPr>
          <a:xfrm>
            <a:off x="317635" y="3509433"/>
            <a:ext cx="4160452" cy="3026833"/>
          </a:xfrm>
          <a:prstGeom prst="rect">
            <a:avLst/>
          </a:prstGeom>
        </p:spPr>
      </p:pic>
    </p:spTree>
    <p:extLst>
      <p:ext uri="{BB962C8B-B14F-4D97-AF65-F5344CB8AC3E}">
        <p14:creationId xmlns:p14="http://schemas.microsoft.com/office/powerpoint/2010/main" val="794742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358AA5-A1C7-4D7E-AD9F-A737A83494DC}"/>
              </a:ext>
            </a:extLst>
          </p:cNvPr>
          <p:cNvSpPr>
            <a:spLocks noGrp="1"/>
          </p:cNvSpPr>
          <p:nvPr>
            <p:ph type="title"/>
          </p:nvPr>
        </p:nvSpPr>
        <p:spPr>
          <a:xfrm>
            <a:off x="4200903" y="5906514"/>
            <a:ext cx="6441331" cy="631993"/>
          </a:xfrm>
        </p:spPr>
        <p:txBody>
          <a:bodyPr vert="horz" lIns="91440" tIns="45720" rIns="91440" bIns="45720" rtlCol="0" anchor="b">
            <a:normAutofit/>
          </a:bodyPr>
          <a:lstStyle/>
          <a:p>
            <a:pPr algn="ctr"/>
            <a:r>
              <a:rPr lang="en-US" sz="2400" kern="1200">
                <a:solidFill>
                  <a:srgbClr val="FFFFFF"/>
                </a:solidFill>
                <a:latin typeface="+mj-lt"/>
                <a:ea typeface="+mj-ea"/>
                <a:cs typeface="+mj-cs"/>
              </a:rPr>
              <a:t>Parent volunteers help to build school community.</a:t>
            </a:r>
            <a:r>
              <a:rPr lang="en-US" sz="1000" kern="1200"/>
              <a:t/>
            </a:r>
            <a:br>
              <a:rPr lang="en-US" sz="1000" kern="1200"/>
            </a:br>
            <a:endParaRPr lang="en-US" sz="1000" kern="1200">
              <a:solidFill>
                <a:srgbClr val="FFFFFF"/>
              </a:solidFill>
              <a:latin typeface="+mj-lt"/>
              <a:cs typeface="Calibri Light"/>
            </a:endParaRPr>
          </a:p>
        </p:txBody>
      </p:sp>
      <p:pic>
        <p:nvPicPr>
          <p:cNvPr id="3" name="Picture 7" descr="A picture containing indoor, table, person, man&#10;&#10;Description generated with very high confidence">
            <a:extLst>
              <a:ext uri="{FF2B5EF4-FFF2-40B4-BE49-F238E27FC236}">
                <a16:creationId xmlns:a16="http://schemas.microsoft.com/office/drawing/2014/main" id="{EFB4FB13-869F-482F-B413-A97B3617008A}"/>
              </a:ext>
            </a:extLst>
          </p:cNvPr>
          <p:cNvPicPr>
            <a:picLocks noChangeAspect="1"/>
          </p:cNvPicPr>
          <p:nvPr/>
        </p:nvPicPr>
        <p:blipFill rotWithShape="1">
          <a:blip r:embed="rId2"/>
          <a:srcRect t="35298" r="3" b="24996"/>
          <a:stretch/>
        </p:blipFill>
        <p:spPr>
          <a:xfrm>
            <a:off x="317636" y="321734"/>
            <a:ext cx="3797570" cy="2010551"/>
          </a:xfrm>
          <a:prstGeom prst="rect">
            <a:avLst/>
          </a:prstGeom>
        </p:spPr>
      </p:pic>
      <p:pic>
        <p:nvPicPr>
          <p:cNvPr id="6" name="Picture 10" descr="A person jumping in the air&#10;&#10;Description generated with high confidence">
            <a:extLst>
              <a:ext uri="{FF2B5EF4-FFF2-40B4-BE49-F238E27FC236}">
                <a16:creationId xmlns:a16="http://schemas.microsoft.com/office/drawing/2014/main" id="{22734C43-A02B-4EA6-8620-A018027693CD}"/>
              </a:ext>
            </a:extLst>
          </p:cNvPr>
          <p:cNvPicPr>
            <a:picLocks noChangeAspect="1"/>
          </p:cNvPicPr>
          <p:nvPr/>
        </p:nvPicPr>
        <p:blipFill rotWithShape="1">
          <a:blip r:embed="rId3"/>
          <a:srcRect l="20053" r="40502" b="1"/>
          <a:stretch/>
        </p:blipFill>
        <p:spPr>
          <a:xfrm>
            <a:off x="4202549" y="321732"/>
            <a:ext cx="3793472" cy="4111323"/>
          </a:xfrm>
          <a:prstGeom prst="rect">
            <a:avLst/>
          </a:prstGeom>
        </p:spPr>
      </p:pic>
      <p:pic>
        <p:nvPicPr>
          <p:cNvPr id="7" name="Picture 7" descr="A group of people in a room&#10;&#10;Description generated with very high confidence">
            <a:extLst>
              <a:ext uri="{FF2B5EF4-FFF2-40B4-BE49-F238E27FC236}">
                <a16:creationId xmlns:a16="http://schemas.microsoft.com/office/drawing/2014/main" id="{DD2735A8-785E-4A78-B6AE-3CE7F22D8EBE}"/>
              </a:ext>
            </a:extLst>
          </p:cNvPr>
          <p:cNvPicPr>
            <a:picLocks noChangeAspect="1"/>
          </p:cNvPicPr>
          <p:nvPr/>
        </p:nvPicPr>
        <p:blipFill rotWithShape="1">
          <a:blip r:embed="rId4"/>
          <a:srcRect t="9773" b="19644"/>
          <a:stretch/>
        </p:blipFill>
        <p:spPr>
          <a:xfrm>
            <a:off x="8086176" y="321733"/>
            <a:ext cx="3797984" cy="2010552"/>
          </a:xfrm>
          <a:prstGeom prst="rect">
            <a:avLst/>
          </a:prstGeom>
        </p:spPr>
      </p:pic>
      <p:pic>
        <p:nvPicPr>
          <p:cNvPr id="4" name="Picture 4" descr="A group of people in a room&#10;&#10;Description generated with very high confidence">
            <a:extLst>
              <a:ext uri="{FF2B5EF4-FFF2-40B4-BE49-F238E27FC236}">
                <a16:creationId xmlns:a16="http://schemas.microsoft.com/office/drawing/2014/main" id="{59BD0216-E0B9-4145-B5D8-AF0BEE2C4050}"/>
              </a:ext>
            </a:extLst>
          </p:cNvPr>
          <p:cNvPicPr>
            <a:picLocks noChangeAspect="1"/>
          </p:cNvPicPr>
          <p:nvPr/>
        </p:nvPicPr>
        <p:blipFill rotWithShape="1">
          <a:blip r:embed="rId5"/>
          <a:srcRect t="14467" r="1" b="14776"/>
          <a:stretch/>
        </p:blipFill>
        <p:spPr>
          <a:xfrm>
            <a:off x="317634" y="2422097"/>
            <a:ext cx="3794760" cy="2013804"/>
          </a:xfrm>
          <a:prstGeom prst="rect">
            <a:avLst/>
          </a:prstGeom>
        </p:spPr>
      </p:pic>
      <p:pic>
        <p:nvPicPr>
          <p:cNvPr id="8" name="Picture 8" descr="A bus parked on the side of a road&#10;&#10;Description generated with very high confidence">
            <a:extLst>
              <a:ext uri="{FF2B5EF4-FFF2-40B4-BE49-F238E27FC236}">
                <a16:creationId xmlns:a16="http://schemas.microsoft.com/office/drawing/2014/main" id="{2142AD16-837B-4B47-8840-647D866BB076}"/>
              </a:ext>
            </a:extLst>
          </p:cNvPr>
          <p:cNvPicPr>
            <a:picLocks noChangeAspect="1"/>
          </p:cNvPicPr>
          <p:nvPr/>
        </p:nvPicPr>
        <p:blipFill rotWithShape="1">
          <a:blip r:embed="rId6"/>
          <a:srcRect t="5098" b="24565"/>
          <a:stretch/>
        </p:blipFill>
        <p:spPr>
          <a:xfrm>
            <a:off x="8082952" y="2431705"/>
            <a:ext cx="3797983" cy="2000947"/>
          </a:xfrm>
          <a:prstGeom prst="rect">
            <a:avLst/>
          </a:prstGeom>
        </p:spPr>
      </p:pic>
      <p:cxnSp>
        <p:nvCxnSpPr>
          <p:cNvPr id="42" name="Straight Connector 41">
            <a:extLst>
              <a:ext uri="{FF2B5EF4-FFF2-40B4-BE49-F238E27FC236}">
                <a16:creationId xmlns:a16="http://schemas.microsoft.com/office/drawing/2014/main"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5" descr="A group of people standing in front of a crowd&#10;&#10;Description generated with very high confidence">
            <a:extLst>
              <a:ext uri="{FF2B5EF4-FFF2-40B4-BE49-F238E27FC236}">
                <a16:creationId xmlns:a16="http://schemas.microsoft.com/office/drawing/2014/main" id="{5CE70C1C-50F9-4CC7-8CC0-59499CDD35F8}"/>
              </a:ext>
            </a:extLst>
          </p:cNvPr>
          <p:cNvPicPr>
            <a:picLocks noChangeAspect="1"/>
          </p:cNvPicPr>
          <p:nvPr/>
        </p:nvPicPr>
        <p:blipFill rotWithShape="1">
          <a:blip r:embed="rId7"/>
          <a:srcRect t="22752" r="1" b="6606"/>
          <a:stretch/>
        </p:blipFill>
        <p:spPr>
          <a:xfrm>
            <a:off x="317634" y="4525716"/>
            <a:ext cx="3794760" cy="2010551"/>
          </a:xfrm>
          <a:prstGeom prst="rect">
            <a:avLst/>
          </a:prstGeom>
        </p:spPr>
      </p:pic>
      <p:sp>
        <p:nvSpPr>
          <p:cNvPr id="9" name="TextBox 8">
            <a:extLst>
              <a:ext uri="{FF2B5EF4-FFF2-40B4-BE49-F238E27FC236}">
                <a16:creationId xmlns:a16="http://schemas.microsoft.com/office/drawing/2014/main" id="{6A5CEA23-E33F-4DD1-BBDB-C1CDB9646AB2}"/>
              </a:ext>
            </a:extLst>
          </p:cNvPr>
          <p:cNvSpPr txBox="1"/>
          <p:nvPr/>
        </p:nvSpPr>
        <p:spPr>
          <a:xfrm>
            <a:off x="4206815" y="4523118"/>
            <a:ext cx="3160144" cy="1168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4000">
                <a:solidFill>
                  <a:schemeClr val="bg1"/>
                </a:solidFill>
              </a:rPr>
              <a:t>PAC  </a:t>
            </a:r>
            <a:endParaRPr lang="en-US" sz="2400">
              <a:solidFill>
                <a:schemeClr val="bg1"/>
              </a:solidFill>
            </a:endParaRPr>
          </a:p>
          <a:p>
            <a:pPr algn="ctr">
              <a:spcAft>
                <a:spcPts val="600"/>
              </a:spcAft>
            </a:pPr>
            <a:r>
              <a:rPr lang="en-US" sz="2400">
                <a:solidFill>
                  <a:schemeClr val="bg1"/>
                </a:solidFill>
              </a:rPr>
              <a:t>Parent</a:t>
            </a:r>
            <a:r>
              <a:rPr lang="en-US" sz="2400">
                <a:solidFill>
                  <a:schemeClr val="bg1"/>
                </a:solidFill>
                <a:cs typeface="Calibri"/>
              </a:rPr>
              <a:t> Advisory Council</a:t>
            </a:r>
          </a:p>
        </p:txBody>
      </p:sp>
      <p:sp>
        <p:nvSpPr>
          <p:cNvPr id="11" name="Title 1">
            <a:extLst>
              <a:ext uri="{FF2B5EF4-FFF2-40B4-BE49-F238E27FC236}">
                <a16:creationId xmlns:a16="http://schemas.microsoft.com/office/drawing/2014/main" id="{3558FBA8-E480-4926-9E54-5EF3EB42E2E5}"/>
              </a:ext>
            </a:extLst>
          </p:cNvPr>
          <p:cNvSpPr txBox="1">
            <a:spLocks/>
          </p:cNvSpPr>
          <p:nvPr/>
        </p:nvSpPr>
        <p:spPr>
          <a:xfrm>
            <a:off x="7861379" y="4520537"/>
            <a:ext cx="4040312" cy="127897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a:solidFill>
                  <a:srgbClr val="FFFFFF"/>
                </a:solidFill>
              </a:rPr>
              <a:t>-Fundraising events to support the school.</a:t>
            </a:r>
            <a:r>
              <a:rPr lang="en-US" sz="1600"/>
              <a:t/>
            </a:r>
            <a:br>
              <a:rPr lang="en-US" sz="1600"/>
            </a:br>
            <a:r>
              <a:rPr lang="en-US" sz="1600">
                <a:solidFill>
                  <a:srgbClr val="FFFFFF"/>
                </a:solidFill>
              </a:rPr>
              <a:t>-Fundraisers: Hot lunch, Sales, Carnivals...</a:t>
            </a:r>
            <a:r>
              <a:rPr lang="en-US" sz="1600"/>
              <a:t/>
            </a:r>
            <a:br>
              <a:rPr lang="en-US" sz="1600"/>
            </a:br>
            <a:r>
              <a:rPr lang="en-US" sz="1600">
                <a:solidFill>
                  <a:srgbClr val="FFFFFF"/>
                </a:solidFill>
              </a:rPr>
              <a:t>-Provide </a:t>
            </a:r>
            <a:r>
              <a:rPr lang="en-US" sz="2000">
                <a:solidFill>
                  <a:srgbClr val="FFFFFF"/>
                </a:solidFill>
              </a:rPr>
              <a:t>financial</a:t>
            </a:r>
            <a:r>
              <a:rPr lang="en-US" sz="1600">
                <a:solidFill>
                  <a:srgbClr val="FFFFFF"/>
                </a:solidFill>
              </a:rPr>
              <a:t> assistance for classrooms and field trips.</a:t>
            </a:r>
            <a:r>
              <a:rPr lang="en-US" sz="1600"/>
              <a:t/>
            </a:r>
            <a:br>
              <a:rPr lang="en-US" sz="1600"/>
            </a:br>
            <a:r>
              <a:rPr lang="en-US" sz="1600">
                <a:solidFill>
                  <a:srgbClr val="FFFFFF"/>
                </a:solidFill>
              </a:rPr>
              <a:t>-All parents can participate.</a:t>
            </a:r>
          </a:p>
        </p:txBody>
      </p:sp>
    </p:spTree>
    <p:extLst>
      <p:ext uri="{BB962C8B-B14F-4D97-AF65-F5344CB8AC3E}">
        <p14:creationId xmlns:p14="http://schemas.microsoft.com/office/powerpoint/2010/main" val="4023479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CAD06-77AE-4B17-BC08-2046E4C273D4}"/>
              </a:ext>
            </a:extLst>
          </p:cNvPr>
          <p:cNvSpPr>
            <a:spLocks noGrp="1"/>
          </p:cNvSpPr>
          <p:nvPr>
            <p:ph type="title"/>
          </p:nvPr>
        </p:nvSpPr>
        <p:spPr>
          <a:xfrm>
            <a:off x="176842" y="365125"/>
            <a:ext cx="6159260" cy="1325563"/>
          </a:xfrm>
        </p:spPr>
        <p:txBody>
          <a:bodyPr vert="horz" lIns="91440" tIns="45720" rIns="91440" bIns="45720" rtlCol="0" anchor="ctr">
            <a:normAutofit/>
          </a:bodyPr>
          <a:lstStyle/>
          <a:p>
            <a:r>
              <a:rPr lang="en-US" sz="3500">
                <a:latin typeface="Aharoni"/>
                <a:cs typeface="Aharoni"/>
              </a:rPr>
              <a:t>Ready for School: </a:t>
            </a:r>
            <a:r>
              <a:rPr lang="en-US">
                <a:latin typeface="Aharoni"/>
              </a:rPr>
              <a:t/>
            </a:r>
            <a:br>
              <a:rPr lang="en-US">
                <a:latin typeface="Aharoni"/>
              </a:rPr>
            </a:br>
            <a:r>
              <a:rPr lang="en-US" sz="4800">
                <a:latin typeface="Aharoni"/>
                <a:cs typeface="Aharoni"/>
              </a:rPr>
              <a:t>Independence skills</a:t>
            </a:r>
          </a:p>
        </p:txBody>
      </p:sp>
      <p:sp>
        <p:nvSpPr>
          <p:cNvPr id="3" name="Content Placeholder 2">
            <a:extLst>
              <a:ext uri="{FF2B5EF4-FFF2-40B4-BE49-F238E27FC236}">
                <a16:creationId xmlns:a16="http://schemas.microsoft.com/office/drawing/2014/main" id="{8316843F-3410-42D9-8573-4A3F26FE0C45}"/>
              </a:ext>
            </a:extLst>
          </p:cNvPr>
          <p:cNvSpPr>
            <a:spLocks noGrp="1"/>
          </p:cNvSpPr>
          <p:nvPr>
            <p:ph sz="half" idx="4294967295"/>
          </p:nvPr>
        </p:nvSpPr>
        <p:spPr>
          <a:xfrm>
            <a:off x="0" y="2470150"/>
            <a:ext cx="4048125" cy="3536950"/>
          </a:xfrm>
        </p:spPr>
        <p:txBody>
          <a:bodyPr vert="horz" lIns="91440" tIns="45720" rIns="91440" bIns="45720" rtlCol="0" anchor="t">
            <a:normAutofit/>
          </a:bodyPr>
          <a:lstStyle/>
          <a:p>
            <a:pPr marL="0" indent="0">
              <a:buNone/>
            </a:pPr>
            <a:endParaRPr lang="en-US" sz="2400">
              <a:cs typeface="Calibri"/>
            </a:endParaRPr>
          </a:p>
          <a:p>
            <a:endParaRPr lang="en-US" sz="2400"/>
          </a:p>
        </p:txBody>
      </p:sp>
      <p:pic>
        <p:nvPicPr>
          <p:cNvPr id="5" name="Picture 5" descr="A picture containing person, text, newspaper, girl&#10;&#10;Description generated with very high confidence">
            <a:extLst>
              <a:ext uri="{FF2B5EF4-FFF2-40B4-BE49-F238E27FC236}">
                <a16:creationId xmlns:a16="http://schemas.microsoft.com/office/drawing/2014/main" id="{70FD1C57-991D-4987-9C1C-6EAB1CFB992F}"/>
              </a:ext>
            </a:extLst>
          </p:cNvPr>
          <p:cNvPicPr>
            <a:picLocks noGrp="1" noChangeAspect="1"/>
          </p:cNvPicPr>
          <p:nvPr>
            <p:ph sz="half" idx="4294967295"/>
          </p:nvPr>
        </p:nvPicPr>
        <p:blipFill rotWithShape="1">
          <a:blip r:embed="rId2"/>
          <a:srcRect t="1448" r="-1" b="-1"/>
          <a:stretch/>
        </p:blipFill>
        <p:spPr>
          <a:xfrm>
            <a:off x="172528" y="1710007"/>
            <a:ext cx="6617929" cy="4997360"/>
          </a:xfrm>
          <a:prstGeom prst="rect">
            <a:avLst/>
          </a:prstGeom>
        </p:spPr>
      </p:pic>
      <p:pic>
        <p:nvPicPr>
          <p:cNvPr id="7" name="Picture 7" descr="A picture containing footwear, white, sitting, shoes&#10;&#10;Description generated with very high confidence">
            <a:extLst>
              <a:ext uri="{FF2B5EF4-FFF2-40B4-BE49-F238E27FC236}">
                <a16:creationId xmlns:a16="http://schemas.microsoft.com/office/drawing/2014/main" id="{1DD48465-60EA-4107-B802-85BC1F2FEB39}"/>
              </a:ext>
            </a:extLst>
          </p:cNvPr>
          <p:cNvPicPr>
            <a:picLocks noChangeAspect="1"/>
          </p:cNvPicPr>
          <p:nvPr/>
        </p:nvPicPr>
        <p:blipFill>
          <a:blip r:embed="rId3"/>
          <a:stretch>
            <a:fillRect/>
          </a:stretch>
        </p:blipFill>
        <p:spPr>
          <a:xfrm>
            <a:off x="6771244" y="2819850"/>
            <a:ext cx="990123" cy="990123"/>
          </a:xfrm>
          <a:prstGeom prst="rect">
            <a:avLst/>
          </a:prstGeom>
        </p:spPr>
      </p:pic>
      <p:pic>
        <p:nvPicPr>
          <p:cNvPr id="4" name="Picture 7">
            <a:extLst>
              <a:ext uri="{FF2B5EF4-FFF2-40B4-BE49-F238E27FC236}">
                <a16:creationId xmlns:a16="http://schemas.microsoft.com/office/drawing/2014/main" id="{166E06EE-4AE2-4D6A-AE95-3C0930B83385}"/>
              </a:ext>
            </a:extLst>
          </p:cNvPr>
          <p:cNvPicPr>
            <a:picLocks noChangeAspect="1"/>
          </p:cNvPicPr>
          <p:nvPr/>
        </p:nvPicPr>
        <p:blipFill>
          <a:blip r:embed="rId4"/>
          <a:stretch>
            <a:fillRect/>
          </a:stretch>
        </p:blipFill>
        <p:spPr>
          <a:xfrm>
            <a:off x="6730450" y="3923522"/>
            <a:ext cx="959424" cy="1139380"/>
          </a:xfrm>
          <a:prstGeom prst="rect">
            <a:avLst/>
          </a:prstGeom>
        </p:spPr>
      </p:pic>
      <p:pic>
        <p:nvPicPr>
          <p:cNvPr id="6" name="Picture 6" descr="A picture containing drawing&#10;&#10;Description generated with very high confidence">
            <a:extLst>
              <a:ext uri="{FF2B5EF4-FFF2-40B4-BE49-F238E27FC236}">
                <a16:creationId xmlns:a16="http://schemas.microsoft.com/office/drawing/2014/main" id="{87789F50-45D4-4E7C-A94D-3ED9F6C2AE8D}"/>
              </a:ext>
            </a:extLst>
          </p:cNvPr>
          <p:cNvPicPr>
            <a:picLocks noChangeAspect="1"/>
          </p:cNvPicPr>
          <p:nvPr/>
        </p:nvPicPr>
        <p:blipFill>
          <a:blip r:embed="rId5"/>
          <a:stretch>
            <a:fillRect/>
          </a:stretch>
        </p:blipFill>
        <p:spPr>
          <a:xfrm>
            <a:off x="6791965" y="1419800"/>
            <a:ext cx="955588" cy="1275789"/>
          </a:xfrm>
          <a:prstGeom prst="rect">
            <a:avLst/>
          </a:prstGeom>
        </p:spPr>
      </p:pic>
      <p:sp>
        <p:nvSpPr>
          <p:cNvPr id="8" name="TextBox 7">
            <a:extLst>
              <a:ext uri="{FF2B5EF4-FFF2-40B4-BE49-F238E27FC236}">
                <a16:creationId xmlns:a16="http://schemas.microsoft.com/office/drawing/2014/main" id="{2C1896D0-D2A9-4EA4-B969-FA2123E912F1}"/>
              </a:ext>
            </a:extLst>
          </p:cNvPr>
          <p:cNvSpPr txBox="1"/>
          <p:nvPr/>
        </p:nvSpPr>
        <p:spPr>
          <a:xfrm>
            <a:off x="6780363" y="-5750"/>
            <a:ext cx="5431764" cy="1261884"/>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a:latin typeface="Aharoni"/>
                <a:cs typeface="Calibri"/>
              </a:rPr>
              <a:t>Teach me and give me time to practice:</a:t>
            </a:r>
            <a:r>
              <a:rPr lang="en-US" sz="3800">
                <a:cs typeface="Calibri"/>
              </a:rPr>
              <a:t>    </a:t>
            </a:r>
            <a:r>
              <a:rPr lang="en-US" sz="3200">
                <a:cs typeface="Calibri"/>
              </a:rPr>
              <a:t>            </a:t>
            </a:r>
            <a:endParaRPr lang="en-US" sz="1200">
              <a:latin typeface="Aharoni"/>
              <a:cs typeface="Aharoni"/>
            </a:endParaRPr>
          </a:p>
        </p:txBody>
      </p:sp>
      <p:pic>
        <p:nvPicPr>
          <p:cNvPr id="9" name="Picture 10" descr="A picture containing drawing&#10;&#10;Description generated with very high confidence">
            <a:extLst>
              <a:ext uri="{FF2B5EF4-FFF2-40B4-BE49-F238E27FC236}">
                <a16:creationId xmlns:a16="http://schemas.microsoft.com/office/drawing/2014/main" id="{681F03F1-BF7A-4300-AE3E-E4A7460E39C8}"/>
              </a:ext>
            </a:extLst>
          </p:cNvPr>
          <p:cNvPicPr>
            <a:picLocks noChangeAspect="1"/>
          </p:cNvPicPr>
          <p:nvPr/>
        </p:nvPicPr>
        <p:blipFill>
          <a:blip r:embed="rId6"/>
          <a:stretch>
            <a:fillRect/>
          </a:stretch>
        </p:blipFill>
        <p:spPr>
          <a:xfrm>
            <a:off x="6731300" y="5221677"/>
            <a:ext cx="957891" cy="1489854"/>
          </a:xfrm>
          <a:prstGeom prst="rect">
            <a:avLst/>
          </a:prstGeom>
        </p:spPr>
      </p:pic>
      <p:sp>
        <p:nvSpPr>
          <p:cNvPr id="11" name="TextBox 10">
            <a:extLst>
              <a:ext uri="{FF2B5EF4-FFF2-40B4-BE49-F238E27FC236}">
                <a16:creationId xmlns:a16="http://schemas.microsoft.com/office/drawing/2014/main" id="{7339ACD8-68C7-4E10-985C-F2CF0EC7CAD6}"/>
              </a:ext>
            </a:extLst>
          </p:cNvPr>
          <p:cNvSpPr txBox="1"/>
          <p:nvPr/>
        </p:nvSpPr>
        <p:spPr>
          <a:xfrm>
            <a:off x="7642106" y="5269841"/>
            <a:ext cx="4468482"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Aharoni"/>
                <a:ea typeface="+mn-lt"/>
                <a:cs typeface="Aharoni"/>
              </a:rPr>
              <a:t>Entering safe places </a:t>
            </a:r>
            <a:endParaRPr lang="en-US" sz="3200">
              <a:latin typeface="Calibri"/>
              <a:ea typeface="+mn-lt"/>
              <a:cs typeface="Calibri"/>
            </a:endParaRPr>
          </a:p>
          <a:p>
            <a:r>
              <a:rPr lang="en-US" sz="3200">
                <a:latin typeface="Aharoni"/>
                <a:ea typeface="+mn-lt"/>
                <a:cs typeface="Aharoni"/>
              </a:rPr>
              <a:t> independently</a:t>
            </a:r>
            <a:endParaRPr lang="en-US" sz="3200">
              <a:latin typeface="Calibri"/>
              <a:ea typeface="+mn-lt"/>
              <a:cs typeface="Calibri"/>
            </a:endParaRPr>
          </a:p>
          <a:p>
            <a:r>
              <a:rPr lang="en-US" sz="2000">
                <a:latin typeface="Aharoni"/>
                <a:cs typeface="Aharoni"/>
              </a:rPr>
              <a:t>  </a:t>
            </a:r>
            <a:r>
              <a:rPr lang="en-US" sz="2200">
                <a:latin typeface="Aharoni"/>
                <a:cs typeface="Aharoni"/>
              </a:rPr>
              <a:t>play-dates, daycare, activities</a:t>
            </a:r>
            <a:endParaRPr lang="en-US" sz="2200"/>
          </a:p>
        </p:txBody>
      </p:sp>
      <p:sp>
        <p:nvSpPr>
          <p:cNvPr id="10" name="TextBox 9">
            <a:extLst>
              <a:ext uri="{FF2B5EF4-FFF2-40B4-BE49-F238E27FC236}">
                <a16:creationId xmlns:a16="http://schemas.microsoft.com/office/drawing/2014/main" id="{6C01C1F9-AF8D-46AC-87F3-1D722CCFE3AD}"/>
              </a:ext>
            </a:extLst>
          </p:cNvPr>
          <p:cNvSpPr txBox="1"/>
          <p:nvPr/>
        </p:nvSpPr>
        <p:spPr>
          <a:xfrm>
            <a:off x="7698717" y="3874339"/>
            <a:ext cx="4324709"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Aharoni"/>
                <a:cs typeface="Aharoni"/>
              </a:rPr>
              <a:t>Toileting:</a:t>
            </a:r>
            <a:r>
              <a:rPr lang="en-US" sz="2200">
                <a:latin typeface="Aharoni"/>
                <a:cs typeface="Aharoni"/>
              </a:rPr>
              <a:t> door closed, wiping, clothing on and off, and washing hands</a:t>
            </a:r>
            <a:endParaRPr lang="en-US" sz="2200">
              <a:ea typeface="+mn-lt"/>
              <a:cs typeface="+mn-lt"/>
            </a:endParaRPr>
          </a:p>
          <a:p>
            <a:pPr algn="l"/>
            <a:endParaRPr lang="en-US">
              <a:cs typeface="Calibri"/>
            </a:endParaRPr>
          </a:p>
        </p:txBody>
      </p:sp>
      <p:sp>
        <p:nvSpPr>
          <p:cNvPr id="12" name="TextBox 11">
            <a:extLst>
              <a:ext uri="{FF2B5EF4-FFF2-40B4-BE49-F238E27FC236}">
                <a16:creationId xmlns:a16="http://schemas.microsoft.com/office/drawing/2014/main" id="{A6CD374B-A289-4E74-94D4-861ADEBC3134}"/>
              </a:ext>
            </a:extLst>
          </p:cNvPr>
          <p:cNvSpPr txBox="1"/>
          <p:nvPr/>
        </p:nvSpPr>
        <p:spPr>
          <a:xfrm>
            <a:off x="7769704" y="2766383"/>
            <a:ext cx="44541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Aharoni"/>
                <a:cs typeface="Aharoni"/>
              </a:rPr>
              <a:t>Shoes:</a:t>
            </a:r>
            <a:r>
              <a:rPr lang="en-US">
                <a:latin typeface="Aharoni"/>
                <a:cs typeface="Aharoni"/>
              </a:rPr>
              <a:t> </a:t>
            </a:r>
            <a:endParaRPr lang="en-US" sz="2200">
              <a:latin typeface="Calibri" panose="020F0502020204030204"/>
              <a:cs typeface="Calibri"/>
            </a:endParaRPr>
          </a:p>
          <a:p>
            <a:r>
              <a:rPr lang="en-US" sz="2200">
                <a:latin typeface="Aharoni"/>
                <a:cs typeface="Aharoni"/>
              </a:rPr>
              <a:t>on and off (velcro or slip-ons)</a:t>
            </a:r>
            <a:endParaRPr lang="en-US" sz="2200">
              <a:cs typeface="Calibri"/>
            </a:endParaRPr>
          </a:p>
        </p:txBody>
      </p:sp>
      <p:sp>
        <p:nvSpPr>
          <p:cNvPr id="13" name="TextBox 12">
            <a:extLst>
              <a:ext uri="{FF2B5EF4-FFF2-40B4-BE49-F238E27FC236}">
                <a16:creationId xmlns:a16="http://schemas.microsoft.com/office/drawing/2014/main" id="{358C0E69-5C64-49CA-A1F2-61A78A8C1B78}"/>
              </a:ext>
            </a:extLst>
          </p:cNvPr>
          <p:cNvSpPr txBox="1"/>
          <p:nvPr/>
        </p:nvSpPr>
        <p:spPr>
          <a:xfrm>
            <a:off x="7740051" y="1543410"/>
            <a:ext cx="44541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Aharoni"/>
                <a:cs typeface="Aharoni"/>
              </a:rPr>
              <a:t>Jackets: </a:t>
            </a:r>
            <a:endParaRPr lang="en-US" sz="2200">
              <a:latin typeface="Calibri" panose="020F0502020204030204"/>
              <a:cs typeface="Calibri"/>
            </a:endParaRPr>
          </a:p>
          <a:p>
            <a:r>
              <a:rPr lang="en-US" sz="2200">
                <a:latin typeface="Aharoni"/>
                <a:cs typeface="Aharoni"/>
              </a:rPr>
              <a:t>zippers and inside-out sleeves</a:t>
            </a:r>
            <a:endParaRPr lang="en-US" sz="2200">
              <a:cs typeface="Calibri"/>
            </a:endParaRPr>
          </a:p>
        </p:txBody>
      </p:sp>
    </p:spTree>
    <p:extLst>
      <p:ext uri="{BB962C8B-B14F-4D97-AF65-F5344CB8AC3E}">
        <p14:creationId xmlns:p14="http://schemas.microsoft.com/office/powerpoint/2010/main" val="2274991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31DC69-05EE-4351-8DC7-C210AF2D2670}"/>
              </a:ext>
            </a:extLst>
          </p:cNvPr>
          <p:cNvSpPr>
            <a:spLocks noGrp="1"/>
          </p:cNvSpPr>
          <p:nvPr>
            <p:ph type="title"/>
          </p:nvPr>
        </p:nvSpPr>
        <p:spPr>
          <a:xfrm>
            <a:off x="5619653" y="328503"/>
            <a:ext cx="5452428" cy="1324654"/>
          </a:xfrm>
        </p:spPr>
        <p:txBody>
          <a:bodyPr vert="horz" lIns="91440" tIns="45720" rIns="91440" bIns="45720" rtlCol="0" anchor="ctr">
            <a:normAutofit/>
          </a:bodyPr>
          <a:lstStyle/>
          <a:p>
            <a:r>
              <a:rPr lang="en-US">
                <a:solidFill>
                  <a:srgbClr val="000000"/>
                </a:solidFill>
              </a:rPr>
              <a:t>Ready for School:</a:t>
            </a:r>
            <a:br>
              <a:rPr lang="en-US">
                <a:solidFill>
                  <a:srgbClr val="000000"/>
                </a:solidFill>
              </a:rPr>
            </a:br>
            <a:r>
              <a:rPr lang="en-US" b="1">
                <a:solidFill>
                  <a:srgbClr val="000000"/>
                </a:solidFill>
              </a:rPr>
              <a:t>Routines</a:t>
            </a: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FFF95759-B1E0-4FE3-82FF-6D8EF9EFF57B}"/>
              </a:ext>
            </a:extLst>
          </p:cNvPr>
          <p:cNvSpPr>
            <a:spLocks noGrp="1"/>
          </p:cNvSpPr>
          <p:nvPr>
            <p:ph sz="half" idx="2"/>
          </p:nvPr>
        </p:nvSpPr>
        <p:spPr>
          <a:xfrm>
            <a:off x="5501103" y="1645306"/>
            <a:ext cx="5567049" cy="5019514"/>
          </a:xfrm>
        </p:spPr>
        <p:txBody>
          <a:bodyPr vert="horz" lIns="91440" tIns="45720" rIns="91440" bIns="45720" rtlCol="0" anchor="ctr">
            <a:normAutofit/>
          </a:bodyPr>
          <a:lstStyle/>
          <a:p>
            <a:pPr marL="0" indent="0">
              <a:buNone/>
            </a:pPr>
            <a:r>
              <a:rPr lang="en-US" sz="1700">
                <a:solidFill>
                  <a:srgbClr val="000000"/>
                </a:solidFill>
              </a:rPr>
              <a:t>Set up the routine, practice, then expect your child to follow the routine independently</a:t>
            </a:r>
            <a:endParaRPr lang="en-US" sz="1700">
              <a:solidFill>
                <a:srgbClr val="000000"/>
              </a:solidFill>
              <a:cs typeface="Calibri"/>
            </a:endParaRPr>
          </a:p>
          <a:p>
            <a:pPr marL="0" indent="0">
              <a:buNone/>
            </a:pPr>
            <a:r>
              <a:rPr lang="en-US" sz="1700" b="1">
                <a:solidFill>
                  <a:srgbClr val="000000"/>
                </a:solidFill>
              </a:rPr>
              <a:t>Daily Routine ideas:</a:t>
            </a:r>
            <a:endParaRPr lang="en-US" sz="1700">
              <a:solidFill>
                <a:srgbClr val="000000"/>
              </a:solidFill>
              <a:cs typeface="Calibri"/>
            </a:endParaRPr>
          </a:p>
          <a:p>
            <a:pPr marL="285750"/>
            <a:r>
              <a:rPr lang="en-US" sz="1700">
                <a:solidFill>
                  <a:srgbClr val="000000"/>
                </a:solidFill>
              </a:rPr>
              <a:t>Get ready to go – shoes, jacket...</a:t>
            </a:r>
            <a:endParaRPr lang="en-US" sz="1700">
              <a:solidFill>
                <a:srgbClr val="000000"/>
              </a:solidFill>
              <a:cs typeface="Calibri"/>
            </a:endParaRPr>
          </a:p>
          <a:p>
            <a:pPr marL="285750"/>
            <a:r>
              <a:rPr lang="en-US" sz="1700">
                <a:solidFill>
                  <a:srgbClr val="000000"/>
                </a:solidFill>
              </a:rPr>
              <a:t>Coming home --  put away shoes, jacket...</a:t>
            </a:r>
            <a:endParaRPr lang="en-US" sz="1700">
              <a:solidFill>
                <a:srgbClr val="000000"/>
              </a:solidFill>
              <a:cs typeface="Calibri"/>
            </a:endParaRPr>
          </a:p>
          <a:p>
            <a:pPr marL="285750"/>
            <a:r>
              <a:rPr lang="en-US" sz="1700">
                <a:solidFill>
                  <a:srgbClr val="000000"/>
                </a:solidFill>
              </a:rPr>
              <a:t>Time to eat – wash hands, sit at spot...</a:t>
            </a:r>
            <a:endParaRPr lang="en-US" sz="1700">
              <a:solidFill>
                <a:srgbClr val="000000"/>
              </a:solidFill>
              <a:cs typeface="Calibri"/>
            </a:endParaRPr>
          </a:p>
          <a:p>
            <a:pPr marL="285750"/>
            <a:r>
              <a:rPr lang="en-US" sz="1700">
                <a:solidFill>
                  <a:srgbClr val="000000"/>
                </a:solidFill>
              </a:rPr>
              <a:t>Play area and toy clean-up</a:t>
            </a:r>
            <a:endParaRPr lang="en-US" sz="1700">
              <a:solidFill>
                <a:srgbClr val="000000"/>
              </a:solidFill>
              <a:cs typeface="Calibri"/>
            </a:endParaRPr>
          </a:p>
          <a:p>
            <a:pPr marL="0" indent="0">
              <a:buNone/>
            </a:pPr>
            <a:r>
              <a:rPr lang="en-US" sz="1700" b="1">
                <a:solidFill>
                  <a:srgbClr val="000000"/>
                </a:solidFill>
              </a:rPr>
              <a:t>Bed-Time Routines: </a:t>
            </a:r>
            <a:endParaRPr lang="en-US" sz="1700">
              <a:solidFill>
                <a:srgbClr val="000000"/>
              </a:solidFill>
              <a:cs typeface="Calibri"/>
            </a:endParaRPr>
          </a:p>
          <a:p>
            <a:pPr marL="285750"/>
            <a:r>
              <a:rPr lang="en-US" sz="1700">
                <a:solidFill>
                  <a:srgbClr val="000000"/>
                </a:solidFill>
              </a:rPr>
              <a:t>Regular sleep times and routine</a:t>
            </a:r>
            <a:endParaRPr lang="en-US" sz="1700">
              <a:solidFill>
                <a:srgbClr val="000000"/>
              </a:solidFill>
              <a:cs typeface="Calibri"/>
            </a:endParaRPr>
          </a:p>
          <a:p>
            <a:pPr marL="285750"/>
            <a:r>
              <a:rPr lang="en-US" sz="1700">
                <a:solidFill>
                  <a:srgbClr val="000000"/>
                </a:solidFill>
              </a:rPr>
              <a:t>Recommended sleep time is 10-12 hours</a:t>
            </a:r>
            <a:endParaRPr lang="en-US" sz="1700">
              <a:solidFill>
                <a:srgbClr val="000000"/>
              </a:solidFill>
              <a:cs typeface="Calibri"/>
            </a:endParaRPr>
          </a:p>
          <a:p>
            <a:pPr marL="0" indent="0">
              <a:buNone/>
            </a:pPr>
            <a:r>
              <a:rPr lang="en-US" sz="1700" b="1">
                <a:solidFill>
                  <a:srgbClr val="000000"/>
                </a:solidFill>
              </a:rPr>
              <a:t>Morning Routines:</a:t>
            </a:r>
            <a:endParaRPr lang="en-US" sz="1700">
              <a:solidFill>
                <a:srgbClr val="000000"/>
              </a:solidFill>
              <a:cs typeface="Calibri"/>
            </a:endParaRPr>
          </a:p>
          <a:p>
            <a:pPr marL="285750"/>
            <a:r>
              <a:rPr lang="en-US" sz="1700">
                <a:solidFill>
                  <a:srgbClr val="000000"/>
                </a:solidFill>
              </a:rPr>
              <a:t>Regular wake up time and routine</a:t>
            </a:r>
            <a:endParaRPr lang="en-US" sz="1700">
              <a:solidFill>
                <a:srgbClr val="000000"/>
              </a:solidFill>
              <a:cs typeface="Calibri"/>
            </a:endParaRPr>
          </a:p>
          <a:p>
            <a:pPr marL="285750"/>
            <a:r>
              <a:rPr lang="en-US" sz="1700">
                <a:solidFill>
                  <a:srgbClr val="000000"/>
                </a:solidFill>
              </a:rPr>
              <a:t>Independent dressing</a:t>
            </a:r>
            <a:endParaRPr lang="en-US" sz="1700">
              <a:solidFill>
                <a:srgbClr val="000000"/>
              </a:solidFill>
              <a:cs typeface="Calibri"/>
            </a:endParaRPr>
          </a:p>
          <a:p>
            <a:endParaRPr lang="en-US" sz="1100">
              <a:solidFill>
                <a:srgbClr val="000000"/>
              </a:solidFill>
            </a:endParaRPr>
          </a:p>
        </p:txBody>
      </p:sp>
      <p:pic>
        <p:nvPicPr>
          <p:cNvPr id="11" name="Picture 12" descr="A picture containing refrigerator, box, bedroom, room&#10;&#10;Description generated with very high confidence">
            <a:extLst>
              <a:ext uri="{FF2B5EF4-FFF2-40B4-BE49-F238E27FC236}">
                <a16:creationId xmlns:a16="http://schemas.microsoft.com/office/drawing/2014/main" id="{552179FB-A431-4885-8855-89853CB46EA7}"/>
              </a:ext>
            </a:extLst>
          </p:cNvPr>
          <p:cNvPicPr>
            <a:picLocks noGrp="1" noChangeAspect="1"/>
          </p:cNvPicPr>
          <p:nvPr>
            <p:ph sz="half" idx="1"/>
          </p:nvPr>
        </p:nvPicPr>
        <p:blipFill>
          <a:blip r:embed="rId3"/>
          <a:stretch>
            <a:fillRect/>
          </a:stretch>
        </p:blipFill>
        <p:spPr>
          <a:xfrm>
            <a:off x="407688" y="1505653"/>
            <a:ext cx="3900398" cy="3855468"/>
          </a:xfrm>
        </p:spPr>
      </p:pic>
    </p:spTree>
    <p:extLst>
      <p:ext uri="{BB962C8B-B14F-4D97-AF65-F5344CB8AC3E}">
        <p14:creationId xmlns:p14="http://schemas.microsoft.com/office/powerpoint/2010/main" val="1298693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C763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A85190-EEA4-406F-BB44-A09D6297188F}"/>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a:solidFill>
                  <a:srgbClr val="FFFFFF"/>
                </a:solidFill>
              </a:rPr>
              <a:t>Ready for School: Food</a:t>
            </a:r>
          </a:p>
        </p:txBody>
      </p:sp>
      <p:pic>
        <p:nvPicPr>
          <p:cNvPr id="5" name="Picture 5">
            <a:extLst>
              <a:ext uri="{FF2B5EF4-FFF2-40B4-BE49-F238E27FC236}">
                <a16:creationId xmlns:a16="http://schemas.microsoft.com/office/drawing/2014/main" id="{E1474383-E791-4C5D-9590-06F776A8C8A9}"/>
              </a:ext>
            </a:extLst>
          </p:cNvPr>
          <p:cNvPicPr>
            <a:picLocks noGrp="1" noChangeAspect="1"/>
          </p:cNvPicPr>
          <p:nvPr>
            <p:ph sz="half" idx="2"/>
          </p:nvPr>
        </p:nvPicPr>
        <p:blipFill rotWithShape="1">
          <a:blip r:embed="rId3"/>
          <a:srcRect l="6309" r="16281" b="1"/>
          <a:stretch/>
        </p:blipFill>
        <p:spPr>
          <a:xfrm>
            <a:off x="327547" y="2454903"/>
            <a:ext cx="7058306" cy="409339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8900358-621C-4B3B-9451-14F930525A04}"/>
              </a:ext>
            </a:extLst>
          </p:cNvPr>
          <p:cNvSpPr>
            <a:spLocks noGrp="1"/>
          </p:cNvSpPr>
          <p:nvPr>
            <p:ph sz="half" idx="1"/>
          </p:nvPr>
        </p:nvSpPr>
        <p:spPr>
          <a:xfrm>
            <a:off x="8029319" y="917725"/>
            <a:ext cx="3424739" cy="5561810"/>
          </a:xfrm>
        </p:spPr>
        <p:txBody>
          <a:bodyPr vert="horz" lIns="91440" tIns="45720" rIns="91440" bIns="45720" rtlCol="0" anchor="ctr">
            <a:normAutofit/>
          </a:bodyPr>
          <a:lstStyle/>
          <a:p>
            <a:pPr marL="0" indent="0">
              <a:buNone/>
            </a:pPr>
            <a:r>
              <a:rPr lang="en-US" sz="2000">
                <a:solidFill>
                  <a:srgbClr val="FFFFFF"/>
                </a:solidFill>
              </a:rPr>
              <a:t>Healthy Choices</a:t>
            </a:r>
            <a:endParaRPr lang="en-US"/>
          </a:p>
          <a:p>
            <a:r>
              <a:rPr lang="en-US" sz="2000">
                <a:solidFill>
                  <a:srgbClr val="FFFFFF"/>
                </a:solidFill>
                <a:cs typeface="Calibri"/>
              </a:rPr>
              <a:t>Choose from a variety of foods that your child already enjoys eating</a:t>
            </a:r>
            <a:endParaRPr lang="en-US" sz="2000">
              <a:solidFill>
                <a:srgbClr val="FFFFFF"/>
              </a:solidFill>
            </a:endParaRPr>
          </a:p>
          <a:p>
            <a:r>
              <a:rPr lang="en-US" sz="2000">
                <a:solidFill>
                  <a:srgbClr val="FFFFFF"/>
                </a:solidFill>
                <a:cs typeface="Calibri"/>
              </a:rPr>
              <a:t>Cut food into bite sized pieces </a:t>
            </a:r>
            <a:endParaRPr lang="en-US" sz="2000">
              <a:solidFill>
                <a:srgbClr val="FFFFFF"/>
              </a:solidFill>
            </a:endParaRPr>
          </a:p>
          <a:p>
            <a:r>
              <a:rPr lang="en-US" sz="2000">
                <a:solidFill>
                  <a:srgbClr val="FFFFFF"/>
                </a:solidFill>
              </a:rPr>
              <a:t>Containers should be easy for your child to open independently</a:t>
            </a:r>
            <a:endParaRPr lang="en-US" sz="2000">
              <a:solidFill>
                <a:srgbClr val="FFFFFF"/>
              </a:solidFill>
              <a:cs typeface="Calibri"/>
            </a:endParaRPr>
          </a:p>
          <a:p>
            <a:r>
              <a:rPr lang="en-US" sz="2000">
                <a:solidFill>
                  <a:srgbClr val="FFFFFF"/>
                </a:solidFill>
                <a:cs typeface="Calibri"/>
              </a:rPr>
              <a:t>Bring a water bottle to school</a:t>
            </a:r>
          </a:p>
          <a:p>
            <a:r>
              <a:rPr lang="en-US" sz="2000">
                <a:solidFill>
                  <a:srgbClr val="FFFFFF"/>
                </a:solidFill>
                <a:cs typeface="Calibri"/>
              </a:rPr>
              <a:t>Include healthy food choices (Save 'treat' foods for after school)</a:t>
            </a:r>
          </a:p>
          <a:p>
            <a:r>
              <a:rPr lang="en-US" sz="2000">
                <a:solidFill>
                  <a:srgbClr val="FFFFFF"/>
                </a:solidFill>
                <a:cs typeface="Calibri"/>
              </a:rPr>
              <a:t>Send food in backpacks in the morning</a:t>
            </a:r>
          </a:p>
          <a:p>
            <a:endParaRPr lang="en-US" sz="2000">
              <a:solidFill>
                <a:srgbClr val="FFFFFF"/>
              </a:solidFill>
              <a:cs typeface="Calibri"/>
            </a:endParaRPr>
          </a:p>
          <a:p>
            <a:endParaRPr lang="en-US" sz="2000">
              <a:solidFill>
                <a:srgbClr val="FFFFFF"/>
              </a:solidFill>
              <a:cs typeface="Calibri"/>
            </a:endParaRPr>
          </a:p>
        </p:txBody>
      </p:sp>
      <p:pic>
        <p:nvPicPr>
          <p:cNvPr id="4" name="Picture 5" descr="A picture containing bus, colorful, small, table&#10;&#10;Description generated with very high confidence">
            <a:extLst>
              <a:ext uri="{FF2B5EF4-FFF2-40B4-BE49-F238E27FC236}">
                <a16:creationId xmlns:a16="http://schemas.microsoft.com/office/drawing/2014/main" id="{1E9224D3-D050-4C1E-ABF3-7FA55AE0CA11}"/>
              </a:ext>
            </a:extLst>
          </p:cNvPr>
          <p:cNvPicPr>
            <a:picLocks noChangeAspect="1"/>
          </p:cNvPicPr>
          <p:nvPr/>
        </p:nvPicPr>
        <p:blipFill rotWithShape="1">
          <a:blip r:embed="rId4"/>
          <a:srcRect l="14331" r="17516" b="118"/>
          <a:stretch/>
        </p:blipFill>
        <p:spPr>
          <a:xfrm>
            <a:off x="4695908" y="2454903"/>
            <a:ext cx="2809730" cy="4091602"/>
          </a:xfrm>
          <a:prstGeom prst="rect">
            <a:avLst/>
          </a:prstGeom>
        </p:spPr>
      </p:pic>
    </p:spTree>
    <p:extLst>
      <p:ext uri="{BB962C8B-B14F-4D97-AF65-F5344CB8AC3E}">
        <p14:creationId xmlns:p14="http://schemas.microsoft.com/office/powerpoint/2010/main" val="226523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ED5F4-B194-479F-ACBE-761EE8B7C4DA}"/>
              </a:ext>
            </a:extLst>
          </p:cNvPr>
          <p:cNvSpPr>
            <a:spLocks noGrp="1"/>
          </p:cNvSpPr>
          <p:nvPr>
            <p:ph type="title"/>
          </p:nvPr>
        </p:nvSpPr>
        <p:spPr>
          <a:xfrm>
            <a:off x="801098" y="389874"/>
            <a:ext cx="5712824" cy="1800016"/>
          </a:xfrm>
        </p:spPr>
        <p:txBody>
          <a:bodyPr vert="horz" lIns="91440" tIns="45720" rIns="91440" bIns="45720" rtlCol="0" anchor="ctr">
            <a:normAutofit/>
          </a:bodyPr>
          <a:lstStyle/>
          <a:p>
            <a:r>
              <a:rPr lang="en-US" kern="1200">
                <a:latin typeface="+mj-lt"/>
                <a:ea typeface="+mj-ea"/>
                <a:cs typeface="+mj-cs"/>
              </a:rPr>
              <a:t>Ready for School</a:t>
            </a:r>
            <a:r>
              <a:rPr lang="en-US" kern="1200"/>
              <a:t/>
            </a:r>
            <a:br>
              <a:rPr lang="en-US" kern="1200"/>
            </a:br>
            <a:r>
              <a:rPr lang="en-US" sz="5000" kern="1200">
                <a:latin typeface="+mj-lt"/>
                <a:ea typeface="+mj-ea"/>
                <a:cs typeface="+mj-cs"/>
              </a:rPr>
              <a:t>Fine Motor Skills</a:t>
            </a:r>
          </a:p>
        </p:txBody>
      </p:sp>
      <p:sp>
        <p:nvSpPr>
          <p:cNvPr id="3" name="Content Placeholder 2">
            <a:extLst>
              <a:ext uri="{FF2B5EF4-FFF2-40B4-BE49-F238E27FC236}">
                <a16:creationId xmlns:a16="http://schemas.microsoft.com/office/drawing/2014/main" id="{1B63EFBB-B2A2-4FCE-9057-BBA16769FA73}"/>
              </a:ext>
            </a:extLst>
          </p:cNvPr>
          <p:cNvSpPr>
            <a:spLocks noGrp="1"/>
          </p:cNvSpPr>
          <p:nvPr>
            <p:ph sz="half" idx="1"/>
          </p:nvPr>
        </p:nvSpPr>
        <p:spPr>
          <a:xfrm>
            <a:off x="805543" y="2340020"/>
            <a:ext cx="4989629" cy="3713646"/>
          </a:xfrm>
        </p:spPr>
        <p:txBody>
          <a:bodyPr vert="horz" lIns="91440" tIns="45720" rIns="91440" bIns="45720" rtlCol="0" anchor="t">
            <a:noAutofit/>
          </a:bodyPr>
          <a:lstStyle/>
          <a:p>
            <a:r>
              <a:rPr lang="en-US"/>
              <a:t>Playdough</a:t>
            </a:r>
            <a:endParaRPr lang="en-US">
              <a:cs typeface="Calibri"/>
            </a:endParaRPr>
          </a:p>
          <a:p>
            <a:r>
              <a:rPr lang="en-US"/>
              <a:t>Practice with scissors </a:t>
            </a:r>
            <a:endParaRPr lang="en-US">
              <a:cs typeface="Calibri"/>
            </a:endParaRPr>
          </a:p>
          <a:p>
            <a:r>
              <a:rPr lang="en-US"/>
              <a:t>Colouring with crayons and drawing</a:t>
            </a:r>
            <a:endParaRPr lang="en-US">
              <a:cs typeface="Calibri"/>
            </a:endParaRPr>
          </a:p>
          <a:p>
            <a:r>
              <a:rPr lang="en-US"/>
              <a:t>Lego: start with Duplo, then move to smaller blocks.</a:t>
            </a:r>
            <a:endParaRPr lang="en-US">
              <a:cs typeface="Calibri"/>
            </a:endParaRPr>
          </a:p>
          <a:p>
            <a:r>
              <a:rPr lang="en-US"/>
              <a:t>Threading beads</a:t>
            </a:r>
            <a:endParaRPr lang="en-US">
              <a:cs typeface="Calibri"/>
            </a:endParaRPr>
          </a:p>
        </p:txBody>
      </p:sp>
      <p:sp>
        <p:nvSpPr>
          <p:cNvPr id="9" name="Oval 11">
            <a:extLst>
              <a:ext uri="{FF2B5EF4-FFF2-40B4-BE49-F238E27FC236}">
                <a16:creationId xmlns:a16="http://schemas.microsoft.com/office/drawing/2014/main" id="{C99A8FB7-A79B-4BC9-9D56-B79587F6A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B23893E2-3349-46D7-A7AA-B9E447957F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A picture containing person, umbrella, accessory, outdoor&#10;&#10;Description generated with very high confidence">
            <a:extLst>
              <a:ext uri="{FF2B5EF4-FFF2-40B4-BE49-F238E27FC236}">
                <a16:creationId xmlns:a16="http://schemas.microsoft.com/office/drawing/2014/main" id="{6969631B-558E-4576-BE74-C5CB1E806455}"/>
              </a:ext>
            </a:extLst>
          </p:cNvPr>
          <p:cNvPicPr>
            <a:picLocks noChangeAspect="1"/>
          </p:cNvPicPr>
          <p:nvPr/>
        </p:nvPicPr>
        <p:blipFill rotWithShape="1">
          <a:blip r:embed="rId2"/>
          <a:srcRect r="448" b="4"/>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5" descr="A picture containing indoor, table, plastic, holding&#10;&#10;Description generated with very high confidence">
            <a:extLst>
              <a:ext uri="{FF2B5EF4-FFF2-40B4-BE49-F238E27FC236}">
                <a16:creationId xmlns:a16="http://schemas.microsoft.com/office/drawing/2014/main" id="{53A8A620-132B-410E-83C6-99C68B90ABA4}"/>
              </a:ext>
            </a:extLst>
          </p:cNvPr>
          <p:cNvPicPr>
            <a:picLocks noGrp="1" noChangeAspect="1"/>
          </p:cNvPicPr>
          <p:nvPr>
            <p:ph sz="half" idx="2"/>
          </p:nvPr>
        </p:nvPicPr>
        <p:blipFill rotWithShape="1">
          <a:blip r:embed="rId3"/>
          <a:srcRect r="-2" b="22330"/>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1" name="Freeform: Shape 15">
            <a:extLst>
              <a:ext uri="{FF2B5EF4-FFF2-40B4-BE49-F238E27FC236}">
                <a16:creationId xmlns:a16="http://schemas.microsoft.com/office/drawing/2014/main" id="{2B7592FE-10D1-4664-B623-353F47C8D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descr="A hand holding a toy&#10;&#10;Description generated with high confidence">
            <a:extLst>
              <a:ext uri="{FF2B5EF4-FFF2-40B4-BE49-F238E27FC236}">
                <a16:creationId xmlns:a16="http://schemas.microsoft.com/office/drawing/2014/main" id="{95D6FAA0-3032-47C0-9AB6-3DEEEBA90898}"/>
              </a:ext>
            </a:extLst>
          </p:cNvPr>
          <p:cNvPicPr>
            <a:picLocks noChangeAspect="1"/>
          </p:cNvPicPr>
          <p:nvPr/>
        </p:nvPicPr>
        <p:blipFill rotWithShape="1">
          <a:blip r:embed="rId4"/>
          <a:srcRect l="11005" r="22932"/>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336016663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6A84B152-3496-4C52-AF08-97AFFC09DD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9F6AFC7-AF1F-42DF-95EC-B0537FCA4A9E}"/>
              </a:ext>
            </a:extLst>
          </p:cNvPr>
          <p:cNvSpPr>
            <a:spLocks noGrp="1"/>
          </p:cNvSpPr>
          <p:nvPr>
            <p:ph type="title"/>
          </p:nvPr>
        </p:nvSpPr>
        <p:spPr>
          <a:xfrm>
            <a:off x="838201" y="365125"/>
            <a:ext cx="6054718" cy="3769713"/>
          </a:xfrm>
        </p:spPr>
        <p:txBody>
          <a:bodyPr>
            <a:normAutofit/>
          </a:bodyPr>
          <a:lstStyle/>
          <a:p>
            <a:r>
              <a:rPr lang="en-US" sz="5500" b="1">
                <a:solidFill>
                  <a:srgbClr val="00B050"/>
                </a:solidFill>
                <a:latin typeface="Calibri"/>
                <a:cs typeface="Calibri"/>
              </a:rPr>
              <a:t>Literacy</a:t>
            </a:r>
            <a:r>
              <a:rPr lang="en-US" sz="1100">
                <a:latin typeface="Calibri"/>
                <a:cs typeface="Calibri Light"/>
              </a:rPr>
              <a:t/>
            </a:r>
            <a:br>
              <a:rPr lang="en-US" sz="1100">
                <a:latin typeface="Calibri"/>
                <a:cs typeface="Calibri Light"/>
              </a:rPr>
            </a:br>
            <a:r>
              <a:rPr lang="en-US" sz="1100">
                <a:latin typeface="Calibri"/>
                <a:cs typeface="Calibri Light"/>
              </a:rPr>
              <a:t/>
            </a:r>
            <a:br>
              <a:rPr lang="en-US" sz="1100">
                <a:latin typeface="Calibri"/>
                <a:cs typeface="Calibri Light"/>
              </a:rPr>
            </a:br>
            <a:r>
              <a:rPr lang="en-US" sz="2200">
                <a:latin typeface="Calibri"/>
                <a:cs typeface="Calibri Light"/>
              </a:rPr>
              <a:t>follow links:</a:t>
            </a:r>
            <a:r>
              <a:rPr lang="en-US" sz="2200">
                <a:latin typeface="Calibri"/>
              </a:rPr>
              <a:t/>
            </a:r>
            <a:br>
              <a:rPr lang="en-US" sz="2200">
                <a:latin typeface="Calibri"/>
              </a:rPr>
            </a:br>
            <a:r>
              <a:rPr lang="en-US" sz="2200">
                <a:latin typeface="Calibri"/>
                <a:cs typeface="Calibri Light"/>
                <a:hlinkClick r:id="rId2"/>
              </a:rPr>
              <a:t>Drawing and writing at Home</a:t>
            </a:r>
            <a:r>
              <a:rPr lang="en-US" sz="2200">
                <a:latin typeface="Calibri"/>
                <a:cs typeface="Calibri Light"/>
              </a:rPr>
              <a:t> </a:t>
            </a:r>
            <a:br>
              <a:rPr lang="en-US" sz="2200">
                <a:latin typeface="Calibri"/>
                <a:cs typeface="Calibri Light"/>
              </a:rPr>
            </a:br>
            <a:r>
              <a:rPr lang="en-US" sz="2200">
                <a:latin typeface="Calibri"/>
                <a:cs typeface="Calibri Light"/>
              </a:rPr>
              <a:t/>
            </a:r>
            <a:br>
              <a:rPr lang="en-US" sz="2200">
                <a:latin typeface="Calibri"/>
                <a:cs typeface="Calibri Light"/>
              </a:rPr>
            </a:br>
            <a:r>
              <a:rPr lang="en-US" sz="2200">
                <a:latin typeface="Calibri"/>
                <a:cs typeface="Calibri Light"/>
                <a:hlinkClick r:id="rId3"/>
              </a:rPr>
              <a:t>Read the Pictures</a:t>
            </a:r>
            <a:r>
              <a:rPr lang="en-US" sz="2200">
                <a:latin typeface="Calibri"/>
                <a:cs typeface="Calibri Light"/>
              </a:rPr>
              <a:t/>
            </a:r>
            <a:br>
              <a:rPr lang="en-US" sz="2200">
                <a:latin typeface="Calibri"/>
                <a:cs typeface="Calibri Light"/>
              </a:rPr>
            </a:br>
            <a:r>
              <a:rPr lang="en-US" sz="2200">
                <a:latin typeface="Calibri"/>
                <a:cs typeface="Calibri Light"/>
              </a:rPr>
              <a:t/>
            </a:r>
            <a:br>
              <a:rPr lang="en-US" sz="2200">
                <a:latin typeface="Calibri"/>
                <a:cs typeface="Calibri Light"/>
              </a:rPr>
            </a:br>
            <a:r>
              <a:rPr lang="en-US" sz="2200">
                <a:latin typeface="Calibri"/>
                <a:cs typeface="Calibri Light"/>
                <a:hlinkClick r:id="rId4"/>
              </a:rPr>
              <a:t>I Spy</a:t>
            </a:r>
            <a:r>
              <a:rPr lang="en-US" sz="2200">
                <a:latin typeface="Calibri"/>
                <a:cs typeface="Calibri Light"/>
              </a:rPr>
              <a:t/>
            </a:r>
            <a:br>
              <a:rPr lang="en-US" sz="2200">
                <a:latin typeface="Calibri"/>
                <a:cs typeface="Calibri Light"/>
              </a:rPr>
            </a:br>
            <a:r>
              <a:rPr lang="en-US" sz="2200">
                <a:latin typeface="Calibri"/>
                <a:cs typeface="Calibri Light"/>
              </a:rPr>
              <a:t/>
            </a:r>
            <a:br>
              <a:rPr lang="en-US" sz="2200">
                <a:latin typeface="Calibri"/>
                <a:cs typeface="Calibri Light"/>
              </a:rPr>
            </a:br>
            <a:r>
              <a:rPr lang="en-US" sz="2200">
                <a:latin typeface="Calibri"/>
                <a:cs typeface="Calibri Light"/>
                <a:hlinkClick r:id="rId5"/>
              </a:rPr>
              <a:t>Listening and Noticing Walks</a:t>
            </a:r>
            <a:r>
              <a:rPr lang="en-US" sz="1100">
                <a:latin typeface="Calibri"/>
                <a:cs typeface="Calibri Light"/>
              </a:rPr>
              <a:t/>
            </a:r>
            <a:br>
              <a:rPr lang="en-US" sz="1100">
                <a:latin typeface="Calibri"/>
                <a:cs typeface="Calibri Light"/>
              </a:rPr>
            </a:br>
            <a:r>
              <a:rPr lang="en-US" sz="1100">
                <a:cs typeface="Calibri Light"/>
              </a:rPr>
              <a:t/>
            </a:r>
            <a:br>
              <a:rPr lang="en-US" sz="1100">
                <a:cs typeface="Calibri Light"/>
              </a:rPr>
            </a:br>
            <a:endParaRPr lang="en-US" sz="1100">
              <a:cs typeface="Calibri Light"/>
            </a:endParaRPr>
          </a:p>
        </p:txBody>
      </p:sp>
      <p:sp>
        <p:nvSpPr>
          <p:cNvPr id="94" name="Freeform: Shape 93">
            <a:extLst>
              <a:ext uri="{FF2B5EF4-FFF2-40B4-BE49-F238E27FC236}">
                <a16:creationId xmlns:a16="http://schemas.microsoft.com/office/drawing/2014/main" id="{6B2ADB95-0FA3-4BD7-A8AC-89D014A83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Content Placeholder 77">
            <a:extLst>
              <a:ext uri="{FF2B5EF4-FFF2-40B4-BE49-F238E27FC236}">
                <a16:creationId xmlns:a16="http://schemas.microsoft.com/office/drawing/2014/main" id="{6E708905-2E74-43AC-BE80-DF7517C02B95}"/>
              </a:ext>
            </a:extLst>
          </p:cNvPr>
          <p:cNvSpPr>
            <a:spLocks noGrp="1"/>
          </p:cNvSpPr>
          <p:nvPr>
            <p:ph idx="1"/>
          </p:nvPr>
        </p:nvSpPr>
        <p:spPr>
          <a:xfrm>
            <a:off x="838200" y="4356039"/>
            <a:ext cx="6658568" cy="2079717"/>
          </a:xfrm>
        </p:spPr>
        <p:txBody>
          <a:bodyPr vert="horz" lIns="91440" tIns="45720" rIns="91440" bIns="45720" rtlCol="0" anchor="t">
            <a:noAutofit/>
          </a:bodyPr>
          <a:lstStyle/>
          <a:p>
            <a:pPr marL="0" indent="0">
              <a:spcBef>
                <a:spcPts val="0"/>
              </a:spcBef>
              <a:spcAft>
                <a:spcPts val="600"/>
              </a:spcAft>
              <a:buNone/>
            </a:pPr>
            <a:r>
              <a:rPr lang="en-US" sz="2200">
                <a:latin typeface="Berlin Sans FB Demi"/>
                <a:ea typeface="+mn-lt"/>
                <a:cs typeface="+mn-lt"/>
              </a:rPr>
              <a:t> </a:t>
            </a:r>
            <a:r>
              <a:rPr lang="en-US" sz="2200">
                <a:latin typeface="Calibri"/>
                <a:ea typeface="+mn-lt"/>
                <a:cs typeface="+mn-lt"/>
              </a:rPr>
              <a:t>Picture reading in action with the book Float: </a:t>
            </a:r>
            <a:endParaRPr lang="en-US">
              <a:latin typeface="Calibri"/>
            </a:endParaRPr>
          </a:p>
          <a:p>
            <a:pPr marL="0" indent="0">
              <a:spcBef>
                <a:spcPts val="0"/>
              </a:spcBef>
              <a:spcAft>
                <a:spcPts val="600"/>
              </a:spcAft>
              <a:buNone/>
            </a:pPr>
            <a:r>
              <a:rPr lang="en-US" sz="2200">
                <a:latin typeface="Calibri"/>
                <a:ea typeface="+mn-lt"/>
                <a:cs typeface="+mn-lt"/>
              </a:rPr>
              <a:t>                </a:t>
            </a:r>
            <a:r>
              <a:rPr lang="en-US" sz="2200" u="sng">
                <a:latin typeface="Calibri"/>
                <a:ea typeface="+mn-lt"/>
                <a:cs typeface="+mn-lt"/>
                <a:hlinkClick r:id="rId6"/>
              </a:rPr>
              <a:t>https://vimeo.com/405561801</a:t>
            </a:r>
            <a:r>
              <a:rPr lang="en-US" sz="2200">
                <a:latin typeface="Calibri"/>
                <a:ea typeface="+mn-lt"/>
                <a:cs typeface="+mn-lt"/>
              </a:rPr>
              <a:t> </a:t>
            </a:r>
            <a:endParaRPr lang="en-US" sz="2200">
              <a:latin typeface="Calibri"/>
              <a:cs typeface="Calibri"/>
            </a:endParaRPr>
          </a:p>
          <a:p>
            <a:pPr>
              <a:spcBef>
                <a:spcPts val="0"/>
              </a:spcBef>
              <a:spcAft>
                <a:spcPts val="600"/>
              </a:spcAft>
            </a:pPr>
            <a:r>
              <a:rPr lang="en-US" sz="2200">
                <a:latin typeface="Calibri"/>
                <a:ea typeface="+mn-lt"/>
                <a:cs typeface="+mn-lt"/>
              </a:rPr>
              <a:t>Password sd36bc</a:t>
            </a:r>
          </a:p>
          <a:p>
            <a:pPr marL="0" indent="0">
              <a:spcBef>
                <a:spcPts val="0"/>
              </a:spcBef>
              <a:spcAft>
                <a:spcPts val="600"/>
              </a:spcAft>
              <a:buNone/>
            </a:pPr>
            <a:r>
              <a:rPr lang="en-US" sz="3200" b="1">
                <a:solidFill>
                  <a:srgbClr val="00B050"/>
                </a:solidFill>
                <a:latin typeface="Calibri"/>
                <a:ea typeface="+mn-lt"/>
                <a:cs typeface="+mn-lt"/>
              </a:rPr>
              <a:t>Share reading of stories and words in your environment every day!</a:t>
            </a:r>
            <a:endParaRPr lang="en-US" sz="3200" b="1">
              <a:solidFill>
                <a:srgbClr val="00B050"/>
              </a:solidFill>
              <a:latin typeface="Calibri"/>
            </a:endParaRPr>
          </a:p>
        </p:txBody>
      </p:sp>
      <p:sp>
        <p:nvSpPr>
          <p:cNvPr id="96" name="Oval 95">
            <a:extLst>
              <a:ext uri="{FF2B5EF4-FFF2-40B4-BE49-F238E27FC236}">
                <a16:creationId xmlns:a16="http://schemas.microsoft.com/office/drawing/2014/main" id="{C924DBCE-E731-4B22-8181-A39C1D862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4CBF9756-6AC8-4C65-84DF-56FBFFA1D8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2D385988-EAAF-4C27-AF8A-2BFBECAF3D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02" name="Straight Connector 101">
            <a:extLst>
              <a:ext uri="{FF2B5EF4-FFF2-40B4-BE49-F238E27FC236}">
                <a16:creationId xmlns:a16="http://schemas.microsoft.com/office/drawing/2014/main" id="{43621FD4-D14D-45D5-9A57-9A2DE5EA59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4" name="Freeform: Shape 103">
            <a:extLst>
              <a:ext uri="{FF2B5EF4-FFF2-40B4-BE49-F238E27FC236}">
                <a16:creationId xmlns:a16="http://schemas.microsoft.com/office/drawing/2014/main" id="{B621D332-7329-4994-8836-C429A51B7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Freeform: Shape 105">
            <a:extLst>
              <a:ext uri="{FF2B5EF4-FFF2-40B4-BE49-F238E27FC236}">
                <a16:creationId xmlns:a16="http://schemas.microsoft.com/office/drawing/2014/main" id="{2D20F754-35A9-4508-BE3C-C59996D143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86" name="Picture 87" descr="A picture containing drawing&#10;&#10;Description generated with very high confidence">
            <a:extLst>
              <a:ext uri="{FF2B5EF4-FFF2-40B4-BE49-F238E27FC236}">
                <a16:creationId xmlns:a16="http://schemas.microsoft.com/office/drawing/2014/main" id="{4BD1F968-32D9-4A7C-B2F7-332FBC3F3EE7}"/>
              </a:ext>
            </a:extLst>
          </p:cNvPr>
          <p:cNvPicPr>
            <a:picLocks noChangeAspect="1"/>
          </p:cNvPicPr>
          <p:nvPr/>
        </p:nvPicPr>
        <p:blipFill>
          <a:blip r:embed="rId7"/>
          <a:stretch>
            <a:fillRect/>
          </a:stretch>
        </p:blipFill>
        <p:spPr>
          <a:xfrm>
            <a:off x="7497344" y="1622486"/>
            <a:ext cx="4616030" cy="3426123"/>
          </a:xfrm>
          <a:prstGeom prst="rect">
            <a:avLst/>
          </a:prstGeom>
        </p:spPr>
      </p:pic>
    </p:spTree>
    <p:extLst>
      <p:ext uri="{BB962C8B-B14F-4D97-AF65-F5344CB8AC3E}">
        <p14:creationId xmlns:p14="http://schemas.microsoft.com/office/powerpoint/2010/main" val="14945647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EAB57B357673419655F2F9D9D64932" ma:contentTypeVersion="1" ma:contentTypeDescription="Create a new document." ma:contentTypeScope="" ma:versionID="313d9b2373576a45b9ea93cb3fe55a32">
  <xsd:schema xmlns:xsd="http://www.w3.org/2001/XMLSchema" xmlns:xs="http://www.w3.org/2001/XMLSchema" xmlns:p="http://schemas.microsoft.com/office/2006/metadata/properties" xmlns:ns1="http://schemas.microsoft.com/sharepoint/v3" targetNamespace="http://schemas.microsoft.com/office/2006/metadata/properties" ma:root="true" ma:fieldsID="ef2aa9ed40e72a78c3822fc753b43e8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794521C-4644-4E09-8798-FF25E79D6F02}"/>
</file>

<file path=customXml/itemProps2.xml><?xml version="1.0" encoding="utf-8"?>
<ds:datastoreItem xmlns:ds="http://schemas.openxmlformats.org/officeDocument/2006/customXml" ds:itemID="{3A8A2957-1534-4B07-B810-FCCD772A1855}"/>
</file>

<file path=customXml/itemProps3.xml><?xml version="1.0" encoding="utf-8"?>
<ds:datastoreItem xmlns:ds="http://schemas.openxmlformats.org/officeDocument/2006/customXml" ds:itemID="{37216079-DA74-4BF3-AE42-93DDD83E88AC}"/>
</file>

<file path=docProps/app.xml><?xml version="1.0" encoding="utf-8"?>
<Properties xmlns="http://schemas.openxmlformats.org/officeDocument/2006/extended-properties" xmlns:vt="http://schemas.openxmlformats.org/officeDocument/2006/docPropsVTypes">
  <Template>office theme</Template>
  <TotalTime>31</TotalTime>
  <Words>1090</Words>
  <Application>Microsoft Office PowerPoint</Application>
  <PresentationFormat>Widescreen</PresentationFormat>
  <Paragraphs>134</Paragraphs>
  <Slides>20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Aharoni</vt:lpstr>
      <vt:lpstr>Arial</vt:lpstr>
      <vt:lpstr>Arial Narrow</vt:lpstr>
      <vt:lpstr>Berlin Sans FB Demi</vt:lpstr>
      <vt:lpstr>Biome</vt:lpstr>
      <vt:lpstr>Calibri</vt:lpstr>
      <vt:lpstr>Calibri Light</vt:lpstr>
      <vt:lpstr>Comic Sans MS</vt:lpstr>
      <vt:lpstr>Office Theme</vt:lpstr>
      <vt:lpstr>Woodland Park Elementary</vt:lpstr>
      <vt:lpstr>Welcome! Mr. Taylor and Ms. Johal</vt:lpstr>
      <vt:lpstr>Kindergarten Teachers Mrs. Gallant, Ms. Colwell, Ms. Robert</vt:lpstr>
      <vt:lpstr>Parent volunteers help to build school community. </vt:lpstr>
      <vt:lpstr>Ready for School:  Independence skills</vt:lpstr>
      <vt:lpstr>Ready for School: Routines</vt:lpstr>
      <vt:lpstr>Ready for School: Food</vt:lpstr>
      <vt:lpstr>Ready for School Fine Motor Skills</vt:lpstr>
      <vt:lpstr>Literacy  follow links: Drawing and writing at Home   Read the Pictures  I Spy  Listening and Noticing Walks  </vt:lpstr>
      <vt:lpstr>  Numeracy  'the ability to understand and work with numbers' </vt:lpstr>
      <vt:lpstr>Social Emotional Learning</vt:lpstr>
      <vt:lpstr>Hygiene Skills</vt:lpstr>
      <vt:lpstr>Places we learn and play</vt:lpstr>
      <vt:lpstr>Music   Ms. McFadden</vt:lpstr>
      <vt:lpstr>Home and School</vt:lpstr>
      <vt:lpstr>Health Resources</vt:lpstr>
      <vt:lpstr>Educational Resources</vt:lpstr>
      <vt:lpstr>School Days</vt:lpstr>
      <vt:lpstr>Thank you! </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Banana</dc:creator>
  <cp:lastModifiedBy>Michelle Hamelin</cp:lastModifiedBy>
  <cp:revision>4</cp:revision>
  <dcterms:created xsi:type="dcterms:W3CDTF">2020-05-14T19:55:24Z</dcterms:created>
  <dcterms:modified xsi:type="dcterms:W3CDTF">2020-06-18T16:22:39Z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0x01010083EAB57B357673419655F2F9D9D64932</vt:lpwstr>
  </property>
</Properties>
</file>