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70" r:id="rId6"/>
    <p:sldId id="257" r:id="rId7"/>
    <p:sldId id="259" r:id="rId8"/>
    <p:sldId id="260" r:id="rId9"/>
    <p:sldId id="261" r:id="rId10"/>
    <p:sldId id="264" r:id="rId11"/>
    <p:sldId id="265" r:id="rId12"/>
    <p:sldId id="266" r:id="rId13"/>
    <p:sldId id="271" r:id="rId14"/>
    <p:sldId id="26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3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6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920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568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23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625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232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435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09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97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740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33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9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2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266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7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32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AA8EE64-1E85-40C3-B028-AB815C566AAE}" type="datetimeFigureOut">
              <a:rPr lang="en-CA" smtClean="0"/>
              <a:t>2022-09-21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831E-A90F-416B-9F84-E9020386BF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550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868218"/>
            <a:ext cx="8825658" cy="711202"/>
          </a:xfrm>
        </p:spPr>
        <p:txBody>
          <a:bodyPr/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EMS Scholarship!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246254"/>
            <a:ext cx="8825658" cy="11083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CA" dirty="0"/>
              <a:t>Mrs. </a:t>
            </a:r>
            <a:r>
              <a:rPr lang="en-CA" dirty="0" err="1"/>
              <a:t>canino</a:t>
            </a:r>
            <a:endParaRPr lang="en-CA" dirty="0"/>
          </a:p>
          <a:p>
            <a:pPr algn="ctr"/>
            <a:r>
              <a:rPr lang="en-CA" dirty="0"/>
              <a:t>Scholarship coordinator, ROOM 312</a:t>
            </a:r>
          </a:p>
          <a:p>
            <a:pPr algn="ctr"/>
            <a:r>
              <a:rPr lang="en-CA" dirty="0"/>
              <a:t>Canino_s@SURREYSCHOOLS.CA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924" y="1708728"/>
            <a:ext cx="3780952" cy="340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B4770-5102-7643-155D-EA412807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5508"/>
          </a:xfrm>
        </p:spPr>
        <p:txBody>
          <a:bodyPr/>
          <a:lstStyle/>
          <a:p>
            <a:r>
              <a:rPr lang="en-CA" b="1" dirty="0"/>
              <a:t>Some Up and Coming Scholarships</a:t>
            </a:r>
            <a:r>
              <a:rPr lang="en-CA" dirty="0"/>
              <a:t>		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5A84A-2561-5EF8-D081-22B29811E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111" y="1451321"/>
            <a:ext cx="2946866" cy="576262"/>
          </a:xfrm>
        </p:spPr>
        <p:txBody>
          <a:bodyPr/>
          <a:lstStyle/>
          <a:p>
            <a:r>
              <a:rPr lang="en-CA" sz="3200" b="1" dirty="0">
                <a:solidFill>
                  <a:schemeClr val="tx1"/>
                </a:solidFill>
              </a:rPr>
              <a:t>Basant Motors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77F39-E942-8641-3884-D4510ABDE02F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55869" y="2100678"/>
            <a:ext cx="2927350" cy="3589338"/>
          </a:xfrm>
        </p:spPr>
        <p:txBody>
          <a:bodyPr>
            <a:normAutofit/>
          </a:bodyPr>
          <a:lstStyle/>
          <a:p>
            <a:r>
              <a:rPr lang="en-CA" sz="2400" dirty="0"/>
              <a:t>Must apply directly online, all the information is on the Teams page. </a:t>
            </a:r>
          </a:p>
          <a:p>
            <a:endParaRPr lang="en-CA" sz="2400" dirty="0"/>
          </a:p>
          <a:p>
            <a:r>
              <a:rPr lang="en-CA" sz="2400" dirty="0"/>
              <a:t>Deadline Sept. 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7E0F0-AC9A-53E3-A5A7-2B3312CA4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73106" y="1446351"/>
            <a:ext cx="2936241" cy="576262"/>
          </a:xfrm>
        </p:spPr>
        <p:txBody>
          <a:bodyPr/>
          <a:lstStyle/>
          <a:p>
            <a:r>
              <a:rPr lang="en-CA" sz="3200" b="1" dirty="0">
                <a:solidFill>
                  <a:schemeClr val="tx1"/>
                </a:solidFill>
              </a:rPr>
              <a:t>Loran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A9737F5-FD14-21B9-12A2-0F749DBE4D7A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854271" y="2100678"/>
            <a:ext cx="2946794" cy="3589338"/>
          </a:xfrm>
        </p:spPr>
        <p:txBody>
          <a:bodyPr>
            <a:normAutofit/>
          </a:bodyPr>
          <a:lstStyle/>
          <a:p>
            <a:r>
              <a:rPr lang="en-CA" sz="2400" dirty="0"/>
              <a:t>Must apply directly online, all the information is on the Teams page.</a:t>
            </a:r>
          </a:p>
          <a:p>
            <a:endParaRPr lang="en-CA" sz="2400" dirty="0"/>
          </a:p>
          <a:p>
            <a:r>
              <a:rPr lang="en-CA" sz="2400" dirty="0"/>
              <a:t>Deadline Oct. 12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5801762-6F5C-2765-8E48-FC19C399F7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89476" y="1532699"/>
            <a:ext cx="2932113" cy="576262"/>
          </a:xfrm>
        </p:spPr>
        <p:txBody>
          <a:bodyPr/>
          <a:lstStyle/>
          <a:p>
            <a:r>
              <a:rPr lang="en-CA" sz="3200" b="1" dirty="0">
                <a:solidFill>
                  <a:schemeClr val="tx1"/>
                </a:solidFill>
              </a:rPr>
              <a:t>U of 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2BD0C6-E22A-03B3-B3B7-2BADDBF1D553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072117" y="2108960"/>
            <a:ext cx="5067300" cy="4749039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CA" sz="4500" b="1" i="0" dirty="0">
                <a:solidFill>
                  <a:srgbClr val="FFFFFF"/>
                </a:solidFill>
                <a:effectLst/>
                <a:latin typeface="Open Sans Condensed"/>
              </a:rPr>
              <a:t>You should apply if you are: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An original and creative thinker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Committed to your school and community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 high achiever in academic and creative pursuits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Enthusiastic about learning and intellectual exploration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 Canadian citizen, permanent resident or protected person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Currently in your final year of Canadian secondary school or first-year CEGEP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Intending to start post-secondary study at the University of Toronto in Fall 2023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4500" dirty="0">
                <a:solidFill>
                  <a:srgbClr val="FFFFFF"/>
                </a:solidFill>
                <a:latin typeface="Arial" panose="020B0604020202020204" pitchFamily="34" charset="0"/>
              </a:rPr>
              <a:t>I will need your resumes in to me by Oct. 6</a:t>
            </a:r>
            <a:r>
              <a:rPr lang="en-CA" sz="4500" baseline="30000" dirty="0">
                <a:solidFill>
                  <a:srgbClr val="FFFFFF"/>
                </a:solidFill>
                <a:latin typeface="Arial" panose="020B0604020202020204" pitchFamily="34" charset="0"/>
              </a:rPr>
              <a:t>th</a:t>
            </a:r>
            <a:r>
              <a:rPr lang="en-CA" sz="4500" dirty="0">
                <a:solidFill>
                  <a:srgbClr val="FFFFFF"/>
                </a:solidFill>
                <a:latin typeface="Arial" panose="020B0604020202020204" pitchFamily="34" charset="0"/>
              </a:rPr>
              <a:t> to select our nominee</a:t>
            </a:r>
            <a:endParaRPr lang="en-CA" sz="4500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869829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Well, this is terrifying.  What do I do now?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Join the EMS Scholarship Teams page (Code is 60zqlr5) 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Follow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C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EMS Scholarship Instagram page: </a:t>
            </a:r>
            <a:r>
              <a:rPr lang="en-C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</a:t>
            </a:r>
            <a:endParaRPr lang="en-C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Buy an agenda and schedule Scholarship meetings.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Fill in an “Earl Marriott Secondary Application Form – Scholarship Information” sheet and hand it in to Mrs. Canino in the office to be placed in her mailbox.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Get your parents on board and get organized.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Start applying for scholarships now.</a:t>
            </a:r>
          </a:p>
          <a:p>
            <a:r>
              <a:rPr lang="en-C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Created by Ms. Koehler, updated by Ms. Canino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350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 our TEAMS page</a:t>
            </a:r>
            <a:b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EMS Scholarships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code to join is 60zqlr5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where all the information will be found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applications and forms will also be located here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a great place to ask questions</a:t>
            </a:r>
          </a:p>
        </p:txBody>
      </p:sp>
    </p:spTree>
    <p:extLst>
      <p:ext uri="{BB962C8B-B14F-4D97-AF65-F5344CB8AC3E}">
        <p14:creationId xmlns:p14="http://schemas.microsoft.com/office/powerpoint/2010/main" val="214530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also have </a:t>
            </a:r>
            <a:r>
              <a:rPr lang="en-C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Twitter:  </a:t>
            </a:r>
            <a:r>
              <a:rPr lang="en-C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69432"/>
            <a:ext cx="8946541" cy="4178967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 information will be titled “Scholarship - ”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 information will be available on </a:t>
            </a:r>
            <a:r>
              <a:rPr lang="en-C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EMSscholarships@gradEMS</a:t>
            </a:r>
            <a:endParaRPr lang="en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also have an </a:t>
            </a:r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Instagram page</a:t>
            </a:r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C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emsscholarships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6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6530" y="1520843"/>
            <a:ext cx="9404350" cy="4514198"/>
          </a:xfrm>
        </p:spPr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Twitter, Teams, and Instagram, information can be found on the school website. Click on the Parent’s tab and scroll down to the scholarship tab.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91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…then go to the school webpage and get the Handbook: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CA" sz="2800" dirty="0"/>
              <a:t>Print it out or save a copy on your device.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CA" sz="2800" dirty="0"/>
              <a:t>The last page of the Handbook has all of your major due dates and meeting dates: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CA" sz="2800" dirty="0"/>
              <a:t>To find this, go to the EMS webpage, click on parents, than on scholarships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568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87D652-ADC9-4133-AEBF-BFBDB259CDD3}"/>
              </a:ext>
            </a:extLst>
          </p:cNvPr>
          <p:cNvSpPr/>
          <p:nvPr/>
        </p:nvSpPr>
        <p:spPr>
          <a:xfrm>
            <a:off x="539015" y="269507"/>
            <a:ext cx="11377061" cy="6376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1345">
              <a:spcBef>
                <a:spcPts val="390"/>
              </a:spcBef>
              <a:spcAft>
                <a:spcPts val="0"/>
              </a:spcAft>
            </a:pPr>
            <a:r>
              <a:rPr lang="en-CA" sz="16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MONTHLY SCHOLARSHIP MEETINGS FOR 2022/2023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6425" marR="582295" algn="ctr">
              <a:spcAft>
                <a:spcPts val="0"/>
              </a:spcAft>
            </a:pPr>
            <a:r>
              <a:rPr lang="en-CA" sz="18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Meeting - Monthly Topics</a:t>
            </a:r>
          </a:p>
          <a:p>
            <a:pPr marL="606425" marR="582295" algn="ctr">
              <a:spcAft>
                <a:spcPts val="0"/>
              </a:spcAft>
            </a:pP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10845">
              <a:spcBef>
                <a:spcPts val="5"/>
              </a:spcBef>
              <a:spcAft>
                <a:spcPts val="0"/>
              </a:spcAft>
            </a:pPr>
            <a:r>
              <a:rPr lang="en-CA" sz="1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Watch Teams (Scholarships EMS) and Twitter (</a:t>
            </a:r>
            <a:r>
              <a:rPr lang="en-CA" sz="1000" b="1" dirty="0" err="1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EMSScholarships@gradEMS</a:t>
            </a:r>
            <a:r>
              <a:rPr lang="en-CA" sz="1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more information, dates, and times.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"/>
              </a:spcBef>
            </a:pPr>
            <a:r>
              <a:rPr lang="en-CA" sz="1000" b="1" dirty="0"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2880"/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 22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Theater</a:t>
            </a:r>
          </a:p>
          <a:p>
            <a:pPr marL="635000" marR="478790">
              <a:spcBef>
                <a:spcPts val="75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us on Twitter: your most current scholarship info (</a:t>
            </a:r>
            <a:r>
              <a:rPr lang="en-CA" sz="11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EMSScholarships@gradEMS</a:t>
            </a: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Teams Code to Join is </a:t>
            </a:r>
            <a:b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CA" sz="1800" b="1" dirty="0">
                <a:effectLst/>
                <a:latin typeface="Segoe UI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60zqlr5      </a:t>
            </a:r>
            <a:r>
              <a:rPr lang="en-CA" sz="1800" b="1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                                                        </a:t>
            </a: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Handbook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Types of Scholarships and Financial Awards</a:t>
            </a:r>
          </a:p>
          <a:p>
            <a:pPr marL="177800"/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October 20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>
              <a:lnSpc>
                <a:spcPts val="1335"/>
              </a:lnSpc>
              <a:spcBef>
                <a:spcPts val="1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 Started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Pay for Post-Secondary School</a:t>
            </a:r>
          </a:p>
          <a:p>
            <a:pPr marL="177800">
              <a:lnSpc>
                <a:spcPts val="1335"/>
              </a:lnSpc>
              <a:spcBef>
                <a:spcPts val="5"/>
              </a:spcBef>
            </a:pP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November 24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Creating Your Story</a:t>
            </a:r>
          </a:p>
          <a:p>
            <a:pPr marL="635000">
              <a:spcBef>
                <a:spcPts val="5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for letter of Reference</a:t>
            </a:r>
          </a:p>
          <a:p>
            <a:pPr marL="177800"/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15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 marR="3193415">
              <a:spcBef>
                <a:spcPts val="1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Essay Writing (sample questions…comparisons) What Scholarship Committees are looking for</a:t>
            </a:r>
          </a:p>
          <a:p>
            <a:pPr marL="177800">
              <a:lnSpc>
                <a:spcPts val="1335"/>
              </a:lnSpc>
            </a:pP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January 19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Scholarship Judging Process</a:t>
            </a:r>
          </a:p>
          <a:p>
            <a:pPr marL="177800"/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February 23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rd 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>
              <a:lnSpc>
                <a:spcPts val="1335"/>
              </a:lnSpc>
              <a:spcBef>
                <a:spcPts val="505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Stress Management</a:t>
            </a:r>
          </a:p>
          <a:p>
            <a:pPr marL="635000">
              <a:lnSpc>
                <a:spcPts val="1335"/>
              </a:lnSpc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School Scholarships Application</a:t>
            </a:r>
          </a:p>
          <a:p>
            <a:pPr marL="742950" marR="1960245" lvl="1" indent="-285750">
              <a:lnSpc>
                <a:spcPct val="97000"/>
              </a:lnSpc>
              <a:spcBef>
                <a:spcPts val="18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1081405" algn="l"/>
                <a:tab pos="1082040" algn="l"/>
              </a:tabLst>
            </a:pP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Deadline: Friday, </a:t>
            </a:r>
            <a:r>
              <a:rPr lang="en-CA" sz="11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April 3, 2023 </a:t>
            </a: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(in person submissions only before 3:30</a:t>
            </a:r>
            <a:r>
              <a:rPr lang="en-CA" sz="1100" spc="-1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pm)</a:t>
            </a:r>
          </a:p>
          <a:p>
            <a:pPr marL="614045">
              <a:spcBef>
                <a:spcPts val="55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Ministry District Awards/Partner 36 Scholarships</a:t>
            </a:r>
          </a:p>
          <a:p>
            <a:pPr marL="742950" lvl="1" indent="-285750">
              <a:lnSpc>
                <a:spcPts val="1345"/>
              </a:lnSpc>
              <a:spcBef>
                <a:spcPts val="325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1081405" algn="l"/>
                <a:tab pos="1082040" algn="l"/>
              </a:tabLst>
            </a:pP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Deadline: Monday, </a:t>
            </a:r>
            <a:r>
              <a:rPr lang="en-CA" sz="11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April 5, 2023 </a:t>
            </a:r>
            <a:r>
              <a:rPr lang="en-CA" sz="1100" dirty="0">
                <a:effectLst/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(in person submissions only before 3:30)</a:t>
            </a:r>
          </a:p>
          <a:p>
            <a:pPr marL="781050" marR="3082925" indent="300355">
              <a:lnSpc>
                <a:spcPct val="117000"/>
              </a:lnSpc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3:30 pm) </a:t>
            </a:r>
            <a:endParaRPr lang="en-CA" sz="1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61925">
              <a:spcBef>
                <a:spcPts val="20"/>
              </a:spcBef>
              <a:spcAft>
                <a:spcPts val="0"/>
              </a:spcAft>
            </a:pP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9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087120" marR="3695700" indent="-473075">
              <a:lnSpc>
                <a:spcPct val="133000"/>
              </a:lnSpc>
              <a:spcBef>
                <a:spcPts val="53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School Scholarships Application Q &amp; A Deadline </a:t>
            </a:r>
            <a:r>
              <a:rPr lang="en-CA" sz="11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3</a:t>
            </a: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CA" sz="11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65735">
              <a:spcBef>
                <a:spcPts val="415"/>
              </a:spcBef>
              <a:spcAft>
                <a:spcPts val="0"/>
              </a:spcAft>
            </a:pP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20</a:t>
            </a:r>
            <a:r>
              <a:rPr lang="en-CA" sz="1100" b="1" baseline="30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CA" sz="11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635000" marR="4295140">
              <a:spcBef>
                <a:spcPts val="640"/>
              </a:spcBef>
              <a:spcAft>
                <a:spcPts val="0"/>
              </a:spcAft>
            </a:pPr>
            <a:r>
              <a:rPr lang="en-CA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Scholarship Recipient Procedure Thank-you Letters</a:t>
            </a:r>
          </a:p>
          <a:p>
            <a:pPr marL="601345">
              <a:spcBef>
                <a:spcPts val="390"/>
              </a:spcBef>
              <a:spcAft>
                <a:spcPts val="0"/>
              </a:spcAft>
            </a:pPr>
            <a:endParaRPr lang="en-CA" sz="11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8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else is in the Handbook?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 definitions such as: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Scholarship: a monetary award based on academic merit or excellence in the area to which the award permits</a:t>
            </a:r>
          </a:p>
          <a:p>
            <a:pPr lvl="1"/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Bursary: a non-repayable grant made to students in need of financial assistance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625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else is in the Handbook?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103312" y="1274618"/>
            <a:ext cx="8946541" cy="4973781"/>
          </a:xfrm>
        </p:spPr>
        <p:txBody>
          <a:bodyPr>
            <a:normAutofit fontScale="92500" lnSpcReduction="20000"/>
          </a:bodyPr>
          <a:lstStyle/>
          <a:p>
            <a:r>
              <a:rPr lang="en-C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scholarships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Achievement Scholarships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$1250 for the top 8,000 BC students; students do not apply for this one (based on GPA for Grades 10-12, including electives)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Authority Awards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$1250 voucher for 5,500 BC students with superior achievement in non-academic fields (deadline = April 5, 2023)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Partners36 Scholarships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$250 – 5,000 for only one student per school per scholarship; there are dozens of scholarships (deadline = April 5, 2023)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Corporate/Service Clubs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Students must apply for these on their own.  These scholarships include union, private company, and corporate groups.</a:t>
            </a:r>
          </a:p>
          <a:p>
            <a:pPr lvl="1"/>
            <a:r>
              <a:rPr lang="en-C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School Scholarships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$250-$2000 scholarships for students from EMS. (deadline = April 3, 2023)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962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C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first-year tuition in Canada costs $6500/year.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Books/year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expensive is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 at $578.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expensive is</a:t>
            </a: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at $874.</a:t>
            </a:r>
          </a:p>
          <a:p>
            <a:pPr algn="ctr"/>
            <a:r>
              <a:rPr lang="en-C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Average? </a:t>
            </a:r>
          </a:p>
          <a:p>
            <a:pPr algn="ctr"/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$773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at home/year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included (tuition, fees, books, transportation, haircuts, etc.)</a:t>
            </a:r>
          </a:p>
          <a:p>
            <a:pPr algn="ctr"/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$9,300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away from home/year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>
          <a:xfrm>
            <a:off x="7096391" y="2557462"/>
            <a:ext cx="2932113" cy="3589338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included (same as at home </a:t>
            </a:r>
            <a:r>
              <a:rPr lang="en-C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off-campus rent, travel home on holidays, food, etc.)</a:t>
            </a:r>
          </a:p>
          <a:p>
            <a:pPr algn="ctr"/>
            <a:r>
              <a:rPr lang="en-C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$20, 000</a:t>
            </a:r>
          </a:p>
        </p:txBody>
      </p:sp>
    </p:spTree>
    <p:extLst>
      <p:ext uri="{BB962C8B-B14F-4D97-AF65-F5344CB8AC3E}">
        <p14:creationId xmlns:p14="http://schemas.microsoft.com/office/powerpoint/2010/main" val="3358321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A121AA196E1E46B87E705FB65A7A6E" ma:contentTypeVersion="1" ma:contentTypeDescription="Create a new document." ma:contentTypeScope="" ma:versionID="a584077452ad8e0552b448fe9aa57ae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04C1889-C8E7-49EB-8F27-609DAE46A7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94A3CE-9BA0-49F3-86B7-D97993498B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FE79C0-1838-4F8B-83E2-EDDDD390FFEE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</TotalTime>
  <Words>894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Century Gothic</vt:lpstr>
      <vt:lpstr>Open Sans Condensed</vt:lpstr>
      <vt:lpstr>Segoe UI</vt:lpstr>
      <vt:lpstr>Symbol</vt:lpstr>
      <vt:lpstr>Times New Roman</vt:lpstr>
      <vt:lpstr>Verdana</vt:lpstr>
      <vt:lpstr>Wingdings</vt:lpstr>
      <vt:lpstr>Wingdings 3</vt:lpstr>
      <vt:lpstr>Ion</vt:lpstr>
      <vt:lpstr>Welcome to EMS Scholarship!</vt:lpstr>
      <vt:lpstr>Join our TEAMS page EMS Scholarships</vt:lpstr>
      <vt:lpstr>We also have Twitter:  EMSscholarships@gradEMS</vt:lpstr>
      <vt:lpstr>In addition to Twitter, Teams, and Instagram, information can be found on the school website. Click on the Parent’s tab and scroll down to the scholarship tab.  </vt:lpstr>
      <vt:lpstr>…then go to the school webpage and get the Handbook:</vt:lpstr>
      <vt:lpstr>PowerPoint Presentation</vt:lpstr>
      <vt:lpstr>What else is in the Handbook?</vt:lpstr>
      <vt:lpstr>What else is in the Handbook?</vt:lpstr>
      <vt:lpstr>The average first-year tuition in Canada costs $6500/year.</vt:lpstr>
      <vt:lpstr>Some Up and Coming Scholarships   </vt:lpstr>
      <vt:lpstr>Well, this is terrifying.  What do I do now?</vt:lpstr>
    </vt:vector>
  </TitlesOfParts>
  <Company>School District #36 (Surrey)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ScholarSHIP!</dc:title>
  <dc:creator>Jennifer Koehler</dc:creator>
  <cp:lastModifiedBy>Elaine Mclean</cp:lastModifiedBy>
  <cp:revision>22</cp:revision>
  <dcterms:created xsi:type="dcterms:W3CDTF">2019-09-15T19:54:39Z</dcterms:created>
  <dcterms:modified xsi:type="dcterms:W3CDTF">2022-09-21T22:31:12Z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0x010100A7A121AA196E1E46B87E705FB65A7A6E</vt:lpwstr>
  </property>
</Properties>
</file>