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sldIdLst>
    <p:sldId id="257" r:id="rId5"/>
    <p:sldId id="277" r:id="rId6"/>
    <p:sldId id="259" r:id="rId7"/>
    <p:sldId id="260" r:id="rId8"/>
    <p:sldId id="261" r:id="rId9"/>
    <p:sldId id="262" r:id="rId10"/>
    <p:sldId id="263" r:id="rId11"/>
    <p:sldId id="264" r:id="rId12"/>
    <p:sldId id="269" r:id="rId13"/>
    <p:sldId id="268" r:id="rId14"/>
    <p:sldId id="266" r:id="rId15"/>
    <p:sldId id="267" r:id="rId16"/>
    <p:sldId id="270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E9E0-4DCE-4AF2-841D-6E3F719E513C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0F59-B513-4875-9B0F-EF6C2D65EA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4657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E9E0-4DCE-4AF2-841D-6E3F719E513C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0F59-B513-4875-9B0F-EF6C2D65EA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3849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E9E0-4DCE-4AF2-841D-6E3F719E513C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0F59-B513-4875-9B0F-EF6C2D65EA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8174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E9E0-4DCE-4AF2-841D-6E3F719E513C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0F59-B513-4875-9B0F-EF6C2D65EAD4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1066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E9E0-4DCE-4AF2-841D-6E3F719E513C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0F59-B513-4875-9B0F-EF6C2D65EA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1392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EE64-1E85-40C3-B028-AB815C566AAE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831E-A90F-416B-9F84-E9020386BF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2314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E9E0-4DCE-4AF2-841D-6E3F719E513C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0F59-B513-4875-9B0F-EF6C2D65EA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479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E9E0-4DCE-4AF2-841D-6E3F719E513C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0F59-B513-4875-9B0F-EF6C2D65EA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8290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E9E0-4DCE-4AF2-841D-6E3F719E513C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0F59-B513-4875-9B0F-EF6C2D65EA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264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E9E0-4DCE-4AF2-841D-6E3F719E513C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0F59-B513-4875-9B0F-EF6C2D65EA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109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E9E0-4DCE-4AF2-841D-6E3F719E513C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0F59-B513-4875-9B0F-EF6C2D65EA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6659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E9E0-4DCE-4AF2-841D-6E3F719E513C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0F59-B513-4875-9B0F-EF6C2D65EA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983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E9E0-4DCE-4AF2-841D-6E3F719E513C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0F59-B513-4875-9B0F-EF6C2D65EA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5668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E9E0-4DCE-4AF2-841D-6E3F719E513C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0F59-B513-4875-9B0F-EF6C2D65EA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413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E9E0-4DCE-4AF2-841D-6E3F719E513C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0F59-B513-4875-9B0F-EF6C2D65EA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279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E9E0-4DCE-4AF2-841D-6E3F719E513C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0F59-B513-4875-9B0F-EF6C2D65EA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2188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E9E0-4DCE-4AF2-841D-6E3F719E513C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0F59-B513-4875-9B0F-EF6C2D65EA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545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B40E9E0-4DCE-4AF2-841D-6E3F719E513C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50F59-B513-4875-9B0F-EF6C2D65EA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77094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868218"/>
            <a:ext cx="8825658" cy="711202"/>
          </a:xfrm>
        </p:spPr>
        <p:txBody>
          <a:bodyPr/>
          <a:lstStyle/>
          <a:p>
            <a:pPr algn="ctr"/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EMS Scholarship!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5246254"/>
            <a:ext cx="8825658" cy="110836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CA" dirty="0"/>
              <a:t>Mrs. Canino</a:t>
            </a:r>
          </a:p>
          <a:p>
            <a:pPr algn="ctr"/>
            <a:r>
              <a:rPr lang="en-CA" dirty="0"/>
              <a:t>Scholarship coordinator, </a:t>
            </a:r>
            <a:r>
              <a:rPr lang="en-CA"/>
              <a:t>ROOM 312</a:t>
            </a:r>
            <a:endParaRPr lang="en-CA" dirty="0"/>
          </a:p>
          <a:p>
            <a:pPr algn="ctr"/>
            <a:r>
              <a:rPr lang="en-CA" dirty="0"/>
              <a:t>Canino_S@SURREYSCHOOLS.CA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5924" y="1708728"/>
            <a:ext cx="3780952" cy="340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31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i="1" dirty="0"/>
              <a:t>Well, that’s terrifying</a:t>
            </a:r>
            <a:r>
              <a:rPr lang="en-CA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9"/>
            <a:ext cx="8946541" cy="28146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“So what can a parent do to help?”</a:t>
            </a:r>
          </a:p>
        </p:txBody>
      </p:sp>
    </p:spTree>
    <p:extLst>
      <p:ext uri="{BB962C8B-B14F-4D97-AF65-F5344CB8AC3E}">
        <p14:creationId xmlns:p14="http://schemas.microsoft.com/office/powerpoint/2010/main" val="3235856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Buy a paper calendar and start writing in due dates: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Basant $31,000 in scholarships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September 25th, 2022 </a:t>
            </a:r>
          </a:p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(see Teams page or Twitter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EMSscholarships@gradEMS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 GPA, good service/citizenship, planning to go to post-secondary</a:t>
            </a:r>
          </a:p>
          <a:p>
            <a:r>
              <a:rPr lang="en-C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Loran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October 12 by 8:00 pm Eastern Time</a:t>
            </a:r>
          </a:p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(see Teams page Twitter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EMSscholarships@gradEMS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85% minimum, Canadian or permanent resident, planning to go to post-secondary</a:t>
            </a:r>
          </a:p>
          <a:p>
            <a:pPr lvl="1"/>
            <a:endParaRPr lang="en-CA" dirty="0"/>
          </a:p>
          <a:p>
            <a:pPr marL="457200" lvl="1" indent="0">
              <a:buNone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4188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22036" y="960583"/>
            <a:ext cx="9227128" cy="2900218"/>
          </a:xfrm>
        </p:spPr>
        <p:txBody>
          <a:bodyPr>
            <a:normAutofit/>
          </a:bodyPr>
          <a:lstStyle/>
          <a:p>
            <a:pPr algn="ctr"/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In-School applications – April 3, 2023</a:t>
            </a:r>
          </a:p>
          <a:p>
            <a:pPr algn="ctr"/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Ministry applications – April 5, 2023</a:t>
            </a:r>
          </a:p>
          <a:p>
            <a:pPr algn="ctr"/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Partners36 applications – April 5, 2023</a:t>
            </a:r>
          </a:p>
          <a:p>
            <a:endParaRPr lang="en-C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753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095875" y="141271"/>
            <a:ext cx="7289223" cy="3971925"/>
          </a:xfrm>
        </p:spPr>
        <p:txBody>
          <a:bodyPr/>
          <a:lstStyle/>
          <a:p>
            <a:pPr algn="ctr"/>
            <a:r>
              <a:rPr lang="en-C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watching the Teams page, Twitter, and Instagram for updates and new scholarships!</a:t>
            </a:r>
          </a:p>
        </p:txBody>
      </p:sp>
    </p:spTree>
    <p:extLst>
      <p:ext uri="{BB962C8B-B14F-4D97-AF65-F5344CB8AC3E}">
        <p14:creationId xmlns:p14="http://schemas.microsoft.com/office/powerpoint/2010/main" val="2332198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Get your child to the monthly meetings. </a:t>
            </a:r>
            <a:r>
              <a:rPr lang="en-C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(See Teams or </a:t>
            </a:r>
            <a:r>
              <a:rPr lang="en-CA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EMSscholarships@gradEMS</a:t>
            </a:r>
            <a:r>
              <a:rPr lang="en-C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meeting has a theme:</a:t>
            </a:r>
          </a:p>
          <a:p>
            <a:pPr lvl="1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Your Story</a:t>
            </a:r>
          </a:p>
          <a:p>
            <a:pPr lvl="1"/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Essay Writing</a:t>
            </a:r>
          </a:p>
          <a:p>
            <a:pPr lvl="1"/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the Scholarship Committee is Looking For in an Applicant</a:t>
            </a:r>
          </a:p>
          <a:p>
            <a:pPr lvl="1"/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 Management</a:t>
            </a:r>
          </a:p>
          <a:p>
            <a:pPr lvl="1"/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Letters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58481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4.  </a:t>
            </a:r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Parents, find out your angle: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42474"/>
            <a:ext cx="8946541" cy="4705926"/>
          </a:xfrm>
        </p:spPr>
        <p:txBody>
          <a:bodyPr>
            <a:normAutofit/>
          </a:bodyPr>
          <a:lstStyle/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belong to a union?</a:t>
            </a:r>
          </a:p>
          <a:p>
            <a:pPr lvl="1"/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union has a scholarship for members’ kids.</a:t>
            </a:r>
          </a:p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your company have a scholarship for members’ kids?</a:t>
            </a:r>
          </a:p>
          <a:p>
            <a:pPr lvl="1"/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not, ask about starting one.  See me for donation forms.</a:t>
            </a:r>
          </a:p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belong to a cultural, religious, or community group?</a:t>
            </a:r>
          </a:p>
          <a:p>
            <a:pPr lvl="1"/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Think about your heritage and groups in which you and your family participate.</a:t>
            </a:r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51861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 Add up the numbers</a:t>
            </a:r>
            <a:r>
              <a:rPr lang="en-CA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you in need?  Bursaries are available if money is preventing your child from attending post-secondary.</a:t>
            </a:r>
          </a:p>
          <a:p>
            <a:pPr lvl="1"/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Cmolik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Foundation offers full tuition to students who have, for many different reasons, not been able to save for school.  </a:t>
            </a:r>
          </a:p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are you and your child going to pay for school?</a:t>
            </a:r>
          </a:p>
          <a:p>
            <a:pPr lvl="1"/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RESPs, scholarships, jobs, gifts from family, bursaries?  </a:t>
            </a:r>
            <a:r>
              <a:rPr lang="en-C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a plan now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653459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 </a:t>
            </a:r>
            <a:r>
              <a:rPr lang="en-C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working on scholarships is time saved flipping burgers.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967345"/>
            <a:ext cx="8946541" cy="4281054"/>
          </a:xfrm>
        </p:spPr>
        <p:txBody>
          <a:bodyPr>
            <a:noAutofit/>
          </a:bodyPr>
          <a:lstStyle/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page 16 of The Handbook for “Places to Look for Scholarship Information”</a:t>
            </a:r>
          </a:p>
          <a:p>
            <a:pPr lvl="1"/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Yconic.com</a:t>
            </a:r>
          </a:p>
          <a:p>
            <a:pPr lvl="1"/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Canlearn.ca</a:t>
            </a:r>
          </a:p>
          <a:p>
            <a:pPr lvl="1"/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Bced.gov.bc.ca/awards</a:t>
            </a:r>
          </a:p>
          <a:p>
            <a:pPr lvl="1"/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ScholarTree</a:t>
            </a:r>
            <a:endParaRPr lang="en-C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GrantMe.com</a:t>
            </a:r>
          </a:p>
        </p:txBody>
      </p:sp>
    </p:spTree>
    <p:extLst>
      <p:ext uri="{BB962C8B-B14F-4D97-AF65-F5344CB8AC3E}">
        <p14:creationId xmlns:p14="http://schemas.microsoft.com/office/powerpoint/2010/main" val="2607196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luck!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contact me at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canino_s@surreyschools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you have any questions</a:t>
            </a:r>
          </a:p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 on to the Teams page to ask questions.</a:t>
            </a:r>
          </a:p>
          <a:p>
            <a:pPr lvl="1"/>
            <a:r>
              <a:rPr lang="en-C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 to join is 60zqlr5</a:t>
            </a:r>
          </a:p>
          <a:p>
            <a:pPr lvl="1"/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 the Handbook</a:t>
            </a:r>
          </a:p>
          <a:p>
            <a:pPr lvl="1"/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EMSscholarships@gradEMS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Twitter</a:t>
            </a:r>
          </a:p>
          <a:p>
            <a:pPr lvl="1"/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 Instagram: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emsscholarships</a:t>
            </a:r>
            <a:endParaRPr lang="en-C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CA" dirty="0"/>
          </a:p>
          <a:p>
            <a:pPr marL="457200" lvl="1" indent="0">
              <a:buNone/>
            </a:pPr>
            <a:r>
              <a:rPr lang="en-CA" dirty="0"/>
              <a:t>Created by Mrs. Koehler, updated by Mrs. Canino</a:t>
            </a:r>
          </a:p>
        </p:txBody>
      </p:sp>
    </p:spTree>
    <p:extLst>
      <p:ext uri="{BB962C8B-B14F-4D97-AF65-F5344CB8AC3E}">
        <p14:creationId xmlns:p14="http://schemas.microsoft.com/office/powerpoint/2010/main" val="832233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Join our TEAMS page</a:t>
            </a:r>
            <a:b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EMS Scholarships</a:t>
            </a:r>
            <a:b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code to join is 60zqlr5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where all the information will be found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applications and forms will also be located here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also a great place to ask questions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000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also have Twitter:  </a:t>
            </a:r>
            <a:r>
              <a:rPr lang="en-C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EMSscholarships@gradEMS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51798"/>
            <a:ext cx="8946541" cy="44966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Scholarship information will be titled “Scholarship - ”</a:t>
            </a:r>
          </a:p>
          <a:p>
            <a:pPr marL="0" indent="0" algn="ctr">
              <a:buNone/>
            </a:pPr>
            <a:r>
              <a:rPr lang="en-C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</a:t>
            </a:r>
            <a:r>
              <a:rPr lang="en-C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cholarship information will be available on </a:t>
            </a:r>
          </a:p>
          <a:p>
            <a:pPr algn="ctr"/>
            <a:r>
              <a:rPr lang="en-CA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EMSscholarships@gradEMS</a:t>
            </a:r>
            <a:endParaRPr lang="en-C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dirty="0"/>
          </a:p>
          <a:p>
            <a:pPr marL="0" indent="0" algn="ctr">
              <a:buNone/>
            </a:pPr>
            <a:r>
              <a:rPr lang="en-C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Finally we have an Instagram account: </a:t>
            </a:r>
            <a:r>
              <a:rPr lang="en-CA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emsscholarships</a:t>
            </a:r>
            <a:endParaRPr lang="en-C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263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19200" y="1354781"/>
            <a:ext cx="9245600" cy="4148437"/>
          </a:xfrm>
        </p:spPr>
        <p:txBody>
          <a:bodyPr>
            <a:normAutofit/>
          </a:bodyPr>
          <a:lstStyle/>
          <a:p>
            <a:pPr algn="ctr"/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addition to Twitter, Teams, and Instagram, look to the school website under the parent’s tab for more information.  Scroll down to the scholarship tab.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0292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…then go to the school webpage or Teams page and get the Handbook: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762" y="1780674"/>
            <a:ext cx="10911038" cy="4396290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Ø"/>
            </a:pPr>
            <a:endParaRPr lang="en-CA" dirty="0"/>
          </a:p>
          <a:p>
            <a:pPr algn="ctr">
              <a:buFont typeface="Wingdings" panose="05000000000000000000" pitchFamily="2" charset="2"/>
              <a:buChar char="Ø"/>
            </a:pPr>
            <a:endParaRPr lang="en-CA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en-CA" dirty="0"/>
              <a:t>Print it out or save a copy on your device.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CA" dirty="0"/>
              <a:t>The last page of the Handbook has all of your major due dates and meeting dates: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CA" dirty="0"/>
              <a:t>To find this, go to the EMS webpage, click on parents, than on scholarships</a:t>
            </a:r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7348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128" y="1"/>
            <a:ext cx="11906451" cy="7309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1345">
              <a:spcBef>
                <a:spcPts val="390"/>
              </a:spcBef>
              <a:spcAft>
                <a:spcPts val="0"/>
              </a:spcAft>
            </a:pPr>
            <a:r>
              <a:rPr lang="en-CA" sz="1600" b="1" kern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	MONTHLY SCHOLARSHIP MEETINGS FOR 2022/2023</a:t>
            </a:r>
          </a:p>
          <a:p>
            <a:pPr>
              <a:spcBef>
                <a:spcPts val="30"/>
              </a:spcBef>
            </a:pPr>
            <a:r>
              <a:rPr lang="en-CA" sz="15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CA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				</a:t>
            </a:r>
            <a:r>
              <a:rPr lang="en-CA" sz="1800" b="1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Scholarship Meeting - Monthly Topics</a:t>
            </a:r>
            <a:endParaRPr lang="en-CA" sz="11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10845">
              <a:spcBef>
                <a:spcPts val="5"/>
              </a:spcBef>
              <a:spcAft>
                <a:spcPts val="0"/>
              </a:spcAft>
            </a:pPr>
            <a:r>
              <a:rPr lang="en-CA" sz="1000" b="1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Watch Teams (Scholarships EMS) and Twitter (</a:t>
            </a:r>
            <a:r>
              <a:rPr lang="en-CA" sz="1000" b="1" dirty="0" err="1">
                <a:effectLst/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EMSScholarships@gradEMS</a:t>
            </a:r>
            <a:r>
              <a:rPr lang="en-CA" sz="1000" b="1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for more information, dates, and times.</a:t>
            </a:r>
            <a:endParaRPr lang="en-CA" sz="11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CA" sz="1000" b="1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CA" sz="11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2880"/>
            <a:r>
              <a:rPr lang="en-CA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September 22</a:t>
            </a:r>
            <a:r>
              <a:rPr lang="en-CA" sz="1100" b="1" baseline="30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nd</a:t>
            </a:r>
            <a:r>
              <a:rPr lang="en-CA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the Theater</a:t>
            </a:r>
          </a:p>
          <a:p>
            <a:pPr marL="635000" marR="478790">
              <a:spcBef>
                <a:spcPts val="750"/>
              </a:spcBef>
              <a:spcAft>
                <a:spcPts val="0"/>
              </a:spcAft>
            </a:pP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Follow us on Twitter: your most current scholarship info (</a:t>
            </a:r>
            <a:r>
              <a:rPr lang="en-CA" sz="1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EMSScholarships@gradEMS</a:t>
            </a: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Teams Code to Join is </a:t>
            </a:r>
            <a:b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CA" sz="1800" b="1" dirty="0">
                <a:solidFill>
                  <a:srgbClr val="242424"/>
                </a:solidFill>
                <a:effectLst/>
                <a:latin typeface="Segoe UI" panose="020B0502040204020203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60zqlr5                                                                                                                                               </a:t>
            </a: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Scholarship Handbook</a:t>
            </a:r>
          </a:p>
          <a:p>
            <a:pPr marL="635000">
              <a:lnSpc>
                <a:spcPts val="1335"/>
              </a:lnSpc>
            </a:pP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Types of Scholarships and Financial Awards</a:t>
            </a:r>
          </a:p>
          <a:p>
            <a:pPr>
              <a:spcBef>
                <a:spcPts val="40"/>
              </a:spcBef>
            </a:pPr>
            <a:endParaRPr lang="en-CA" sz="11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7800"/>
            <a:r>
              <a:rPr lang="en-CA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October 20</a:t>
            </a:r>
            <a:r>
              <a:rPr lang="en-CA" sz="1100" b="1" baseline="30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CA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635000">
              <a:lnSpc>
                <a:spcPts val="1335"/>
              </a:lnSpc>
              <a:spcBef>
                <a:spcPts val="10"/>
              </a:spcBef>
              <a:spcAft>
                <a:spcPts val="0"/>
              </a:spcAft>
            </a:pP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Getting Started</a:t>
            </a:r>
          </a:p>
          <a:p>
            <a:pPr marL="635000">
              <a:lnSpc>
                <a:spcPts val="1335"/>
              </a:lnSpc>
            </a:pP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to Pay for Post-Secondary School</a:t>
            </a:r>
          </a:p>
          <a:p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marL="177800">
              <a:lnSpc>
                <a:spcPts val="1335"/>
              </a:lnSpc>
              <a:spcBef>
                <a:spcPts val="5"/>
              </a:spcBef>
            </a:pPr>
            <a:r>
              <a:rPr lang="en-CA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November 24</a:t>
            </a:r>
            <a:r>
              <a:rPr lang="en-CA" sz="1100" b="1" baseline="30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CA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635000">
              <a:lnSpc>
                <a:spcPts val="1335"/>
              </a:lnSpc>
            </a:pP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Creating Your Story</a:t>
            </a:r>
          </a:p>
          <a:p>
            <a:pPr marL="635000">
              <a:spcBef>
                <a:spcPts val="5"/>
              </a:spcBef>
              <a:spcAft>
                <a:spcPts val="0"/>
              </a:spcAft>
            </a:pP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Request for letter of Reference</a:t>
            </a:r>
          </a:p>
          <a:p>
            <a:pPr>
              <a:spcBef>
                <a:spcPts val="50"/>
              </a:spcBef>
            </a:pPr>
            <a:r>
              <a:rPr lang="en-CA" sz="105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CA" sz="11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7800"/>
            <a:r>
              <a:rPr lang="en-CA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December 15</a:t>
            </a:r>
            <a:r>
              <a:rPr lang="en-CA" sz="1100" b="1" baseline="30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CA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635000" marR="3193415">
              <a:spcBef>
                <a:spcPts val="10"/>
              </a:spcBef>
              <a:spcAft>
                <a:spcPts val="0"/>
              </a:spcAft>
            </a:pP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Essay Writing (sample questions…comparisons) What Scholarship Committees are looking for</a:t>
            </a:r>
          </a:p>
          <a:p>
            <a:pPr>
              <a:spcBef>
                <a:spcPts val="55"/>
              </a:spcBef>
            </a:pPr>
            <a:r>
              <a:rPr lang="en-CA" sz="105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CA" sz="11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7800">
              <a:lnSpc>
                <a:spcPts val="1335"/>
              </a:lnSpc>
            </a:pPr>
            <a:r>
              <a:rPr lang="en-CA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January 19</a:t>
            </a:r>
            <a:r>
              <a:rPr lang="en-CA" sz="1100" b="1" baseline="30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CA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635000">
              <a:lnSpc>
                <a:spcPts val="1335"/>
              </a:lnSpc>
            </a:pP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Understanding the Scholarship Judging Process</a:t>
            </a:r>
          </a:p>
          <a:p>
            <a:pPr>
              <a:spcBef>
                <a:spcPts val="5"/>
              </a:spcBef>
            </a:pP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marL="177800"/>
            <a:r>
              <a:rPr lang="en-CA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February 23</a:t>
            </a:r>
            <a:r>
              <a:rPr lang="en-CA" sz="1100" b="1" baseline="30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rd </a:t>
            </a:r>
            <a:r>
              <a:rPr lang="en-CA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635000">
              <a:lnSpc>
                <a:spcPts val="1335"/>
              </a:lnSpc>
              <a:spcBef>
                <a:spcPts val="505"/>
              </a:spcBef>
              <a:spcAft>
                <a:spcPts val="0"/>
              </a:spcAft>
            </a:pP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Stress Management</a:t>
            </a:r>
          </a:p>
          <a:p>
            <a:pPr marL="635000">
              <a:lnSpc>
                <a:spcPts val="1335"/>
              </a:lnSpc>
            </a:pP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School Scholarships Application</a:t>
            </a:r>
          </a:p>
          <a:p>
            <a:pPr marL="742950" marR="1960245" lvl="1" indent="-285750">
              <a:lnSpc>
                <a:spcPct val="97000"/>
              </a:lnSpc>
              <a:spcBef>
                <a:spcPts val="180"/>
              </a:spcBef>
              <a:spcAft>
                <a:spcPts val="0"/>
              </a:spcAft>
              <a:buSzPts val="1100"/>
              <a:buFont typeface="Symbol" panose="05050102010706020507" pitchFamily="18" charset="2"/>
              <a:buChar char=""/>
              <a:tabLst>
                <a:tab pos="1081405" algn="l"/>
                <a:tab pos="1082040" algn="l"/>
              </a:tabLst>
            </a:pPr>
            <a:r>
              <a:rPr lang="en-CA" sz="1100" dirty="0">
                <a:effectLst/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Deadline: Friday, </a:t>
            </a:r>
            <a:r>
              <a:rPr lang="en-CA" sz="1100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April 3, 2023 </a:t>
            </a:r>
            <a:r>
              <a:rPr lang="en-CA" sz="1100" dirty="0">
                <a:effectLst/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(in person submissions only before 3:30</a:t>
            </a:r>
            <a:r>
              <a:rPr lang="en-CA" sz="1100" spc="-10" dirty="0">
                <a:effectLst/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CA" sz="1100" dirty="0">
                <a:effectLst/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pm)</a:t>
            </a:r>
          </a:p>
          <a:p>
            <a:pPr marL="614045">
              <a:spcBef>
                <a:spcPts val="550"/>
              </a:spcBef>
              <a:spcAft>
                <a:spcPts val="0"/>
              </a:spcAft>
            </a:pP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Ministry District Awards/Partner 36 Scholarships</a:t>
            </a:r>
          </a:p>
          <a:p>
            <a:pPr marL="742950" lvl="1" indent="-285750">
              <a:lnSpc>
                <a:spcPts val="1345"/>
              </a:lnSpc>
              <a:spcBef>
                <a:spcPts val="325"/>
              </a:spcBef>
              <a:spcAft>
                <a:spcPts val="0"/>
              </a:spcAft>
              <a:buSzPts val="1100"/>
              <a:buFont typeface="Symbol" panose="05050102010706020507" pitchFamily="18" charset="2"/>
              <a:buChar char=""/>
              <a:tabLst>
                <a:tab pos="1081405" algn="l"/>
                <a:tab pos="1082040" algn="l"/>
              </a:tabLst>
            </a:pPr>
            <a:r>
              <a:rPr lang="en-CA" sz="1100" dirty="0">
                <a:effectLst/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Deadline: Monday, </a:t>
            </a:r>
            <a:r>
              <a:rPr lang="en-CA" sz="1100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April 5, 2023 </a:t>
            </a:r>
            <a:r>
              <a:rPr lang="en-CA" sz="1100" dirty="0">
                <a:effectLst/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(in person submissions only before 3:30)</a:t>
            </a:r>
          </a:p>
          <a:p>
            <a:pPr marL="781050" marR="3082925" indent="300355">
              <a:lnSpc>
                <a:spcPct val="117000"/>
              </a:lnSpc>
              <a:spcAft>
                <a:spcPts val="0"/>
              </a:spcAft>
            </a:pP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before 3:30 pm) </a:t>
            </a:r>
            <a:endParaRPr lang="en-CA" sz="11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61925">
              <a:spcBef>
                <a:spcPts val="20"/>
              </a:spcBef>
              <a:spcAft>
                <a:spcPts val="0"/>
              </a:spcAft>
            </a:pPr>
            <a:r>
              <a:rPr lang="en-CA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March 9</a:t>
            </a:r>
            <a:r>
              <a:rPr lang="en-CA" sz="1100" b="1" baseline="30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CA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087120" marR="3695700" indent="-473075">
              <a:lnSpc>
                <a:spcPct val="133000"/>
              </a:lnSpc>
              <a:spcBef>
                <a:spcPts val="530"/>
              </a:spcBef>
              <a:spcAft>
                <a:spcPts val="0"/>
              </a:spcAft>
            </a:pP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School Scholarships Application Q &amp; A Deadline </a:t>
            </a:r>
            <a:r>
              <a:rPr lang="en-CA" sz="1100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April 3</a:t>
            </a: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CA" sz="1100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2023</a:t>
            </a:r>
            <a:endParaRPr lang="en-CA" sz="11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65735">
              <a:spcBef>
                <a:spcPts val="415"/>
              </a:spcBef>
              <a:spcAft>
                <a:spcPts val="0"/>
              </a:spcAft>
            </a:pPr>
            <a:r>
              <a:rPr lang="en-CA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April 20</a:t>
            </a:r>
            <a:r>
              <a:rPr lang="en-CA" sz="1100" b="1" baseline="30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CA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635000" marR="4295140">
              <a:spcBef>
                <a:spcPts val="640"/>
              </a:spcBef>
              <a:spcAft>
                <a:spcPts val="0"/>
              </a:spcAft>
            </a:pP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Scholarship Recipient Procedure Thank-you Letters</a:t>
            </a:r>
          </a:p>
          <a:p>
            <a:pPr marL="601345">
              <a:spcBef>
                <a:spcPts val="390"/>
              </a:spcBef>
              <a:spcAft>
                <a:spcPts val="0"/>
              </a:spcAft>
            </a:pPr>
            <a:endParaRPr lang="en-CA" sz="11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95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else is in the Handbook?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Scholarship definitions such as:</a:t>
            </a:r>
          </a:p>
          <a:p>
            <a:pPr lvl="1"/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Scholarship: a monetary award based on academic merit or excellence in the area to which the award permits</a:t>
            </a:r>
          </a:p>
          <a:p>
            <a:pPr lvl="1"/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Bursary: a non-repayable grant made to students in need of financial assistance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74457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else is in the Handbook?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103312" y="1274618"/>
            <a:ext cx="8946541" cy="4973781"/>
          </a:xfrm>
        </p:spPr>
        <p:txBody>
          <a:bodyPr>
            <a:normAutofit fontScale="92500" lnSpcReduction="20000"/>
          </a:bodyPr>
          <a:lstStyle/>
          <a:p>
            <a:r>
              <a:rPr lang="en-C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scholarships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C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 Achievement Scholarships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$1250 for the top 8,000 BC students; students do not apply for this one (based on GPA for Grades 10-12, including electives)</a:t>
            </a:r>
          </a:p>
          <a:p>
            <a:pPr lvl="1"/>
            <a:r>
              <a:rPr lang="en-C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District Authority Awards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$1250 voucher for 5,500 BC students with superior achievement in non-academic fields (deadline = April 5, 2023)</a:t>
            </a:r>
          </a:p>
          <a:p>
            <a:pPr lvl="1"/>
            <a:r>
              <a:rPr lang="en-C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Partners36 Scholarships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$250 – 2,500 for only one student per school per scholarship; there are dozens of scholarships (deadline = April 5, 2023)</a:t>
            </a:r>
          </a:p>
          <a:p>
            <a:pPr lvl="1"/>
            <a:r>
              <a:rPr lang="en-C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Corporate/Service Clubs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Students must apply for these on their own.  These scholarships include union, private company, and corporate groups.</a:t>
            </a:r>
          </a:p>
          <a:p>
            <a:pPr lvl="1"/>
            <a:r>
              <a:rPr lang="en-C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School Scholarships: 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$250-$2000 scholarships available to EMS students (deadline = April 3, 2023)</a:t>
            </a:r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5765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C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first-year tuition in Canada costs $6500/year.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Books/year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5"/>
          </p:nvPr>
        </p:nvSpPr>
        <p:spPr/>
        <p:txBody>
          <a:bodyPr>
            <a:noAutofit/>
          </a:bodyPr>
          <a:lstStyle/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Least expensive is</a:t>
            </a:r>
          </a:p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Science  at $578.</a:t>
            </a:r>
          </a:p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expensive is</a:t>
            </a:r>
          </a:p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at $874.</a:t>
            </a:r>
          </a:p>
          <a:p>
            <a:pPr algn="ctr"/>
            <a:r>
              <a:rPr lang="en-C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Average? </a:t>
            </a:r>
          </a:p>
          <a:p>
            <a:pPr algn="ctr"/>
            <a:r>
              <a:rPr lang="en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$773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Living at home/year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6"/>
          </p:nvPr>
        </p:nvSpPr>
        <p:spPr/>
        <p:txBody>
          <a:bodyPr>
            <a:noAutofit/>
          </a:bodyPr>
          <a:lstStyle/>
          <a:p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Everything included (tuition, fees, books, transportation, haircuts, etc.)</a:t>
            </a:r>
          </a:p>
          <a:p>
            <a:pPr algn="ctr"/>
            <a:r>
              <a:rPr lang="en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$9,300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Living away from home/year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7"/>
          </p:nvPr>
        </p:nvSpPr>
        <p:spPr>
          <a:xfrm>
            <a:off x="7096391" y="2557462"/>
            <a:ext cx="2932113" cy="3589338"/>
          </a:xfrm>
        </p:spPr>
        <p:txBody>
          <a:bodyPr>
            <a:normAutofit/>
          </a:bodyPr>
          <a:lstStyle/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Everything included (same as at home </a:t>
            </a:r>
            <a:r>
              <a:rPr lang="en-C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plus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off-campus rent, travel home on holidays, food, etc.)</a:t>
            </a:r>
          </a:p>
          <a:p>
            <a:pPr algn="ctr"/>
            <a:r>
              <a:rPr lang="en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$20, 000</a:t>
            </a:r>
          </a:p>
        </p:txBody>
      </p:sp>
    </p:spTree>
    <p:extLst>
      <p:ext uri="{BB962C8B-B14F-4D97-AF65-F5344CB8AC3E}">
        <p14:creationId xmlns:p14="http://schemas.microsoft.com/office/powerpoint/2010/main" val="2713490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A121AA196E1E46B87E705FB65A7A6E" ma:contentTypeVersion="1" ma:contentTypeDescription="Create a new document." ma:contentTypeScope="" ma:versionID="a584077452ad8e0552b448fe9aa57ae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686A69-AED1-4F67-B008-98F4DE03F8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ED047D-36CC-4FA7-9E8B-43E8CBF0DD09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5A164C2-BADC-47EB-8CA7-E7293245F5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183</TotalTime>
  <Words>1096</Words>
  <Application>Microsoft Office PowerPoint</Application>
  <PresentationFormat>Widescreen</PresentationFormat>
  <Paragraphs>130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Century Gothic</vt:lpstr>
      <vt:lpstr>Segoe UI</vt:lpstr>
      <vt:lpstr>Symbol</vt:lpstr>
      <vt:lpstr>Times New Roman</vt:lpstr>
      <vt:lpstr>Verdana</vt:lpstr>
      <vt:lpstr>Wingdings</vt:lpstr>
      <vt:lpstr>Wingdings 3</vt:lpstr>
      <vt:lpstr>Ion</vt:lpstr>
      <vt:lpstr>Welcome to EMS Scholarship!</vt:lpstr>
      <vt:lpstr>Join our TEAMS page EMS Scholarships </vt:lpstr>
      <vt:lpstr>We also have Twitter:  EMSscholarships@gradEMS</vt:lpstr>
      <vt:lpstr>In addition to Twitter, Teams, and Instagram, look to the school website under the parent’s tab for more information.  Scroll down to the scholarship tab. </vt:lpstr>
      <vt:lpstr>…then go to the school webpage or Teams page and get the Handbook:</vt:lpstr>
      <vt:lpstr>PowerPoint Presentation</vt:lpstr>
      <vt:lpstr>What else is in the Handbook?</vt:lpstr>
      <vt:lpstr>What else is in the Handbook?</vt:lpstr>
      <vt:lpstr>The average first-year tuition in Canada costs $6500/year.</vt:lpstr>
      <vt:lpstr>Well, that’s terrifying.</vt:lpstr>
      <vt:lpstr>1.  Buy a paper calendar and start writing in due dates:</vt:lpstr>
      <vt:lpstr>PowerPoint Presentation</vt:lpstr>
      <vt:lpstr>Keep watching the Teams page, Twitter, and Instagram for updates and new scholarships!</vt:lpstr>
      <vt:lpstr>3.  Get your child to the monthly meetings. (See Teams or EMSscholarships@gradEMS)</vt:lpstr>
      <vt:lpstr>4.  Parents, find out your angle:</vt:lpstr>
      <vt:lpstr>5.  Add up the numbers:</vt:lpstr>
      <vt:lpstr>6.  Time spent working on scholarships is time saved flipping burgers.</vt:lpstr>
      <vt:lpstr>Good luck!</vt:lpstr>
    </vt:vector>
  </TitlesOfParts>
  <Company>School District #36 (Surrey)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EMS Scholarship!</dc:title>
  <dc:creator>Jennifer Koehler</dc:creator>
  <cp:lastModifiedBy>Elaine Mclean</cp:lastModifiedBy>
  <cp:revision>29</cp:revision>
  <dcterms:created xsi:type="dcterms:W3CDTF">2019-09-18T17:46:58Z</dcterms:created>
  <dcterms:modified xsi:type="dcterms:W3CDTF">2022-09-21T22:31:57Z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0x010100A7A121AA196E1E46B87E705FB65A7A6E</vt:lpwstr>
  </property>
</Properties>
</file>